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  <p:embeddedFont>
      <p:font typeface="Maven Pro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11" Type="http://schemas.openxmlformats.org/officeDocument/2006/relationships/slide" Target="slides/slide6.xml"/><Relationship Id="rId22" Type="http://schemas.openxmlformats.org/officeDocument/2006/relationships/font" Target="fonts/Nunito-boldItalic.fntdata"/><Relationship Id="rId10" Type="http://schemas.openxmlformats.org/officeDocument/2006/relationships/slide" Target="slides/slide5.xml"/><Relationship Id="rId21" Type="http://schemas.openxmlformats.org/officeDocument/2006/relationships/font" Target="fonts/Nunito-italic.fntdata"/><Relationship Id="rId13" Type="http://schemas.openxmlformats.org/officeDocument/2006/relationships/slide" Target="slides/slide8.xml"/><Relationship Id="rId24" Type="http://schemas.openxmlformats.org/officeDocument/2006/relationships/font" Target="fonts/MavenPro-bold.fntdata"/><Relationship Id="rId12" Type="http://schemas.openxmlformats.org/officeDocument/2006/relationships/slide" Target="slides/slide7.xml"/><Relationship Id="rId23" Type="http://schemas.openxmlformats.org/officeDocument/2006/relationships/font" Target="fonts/Maven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ea1e9f9a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ea1e9f9a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bea1e9f9a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bea1e9f9a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bea1e9f9a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bea1e9f9a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bea1e9f9a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bea1e9f9a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b444d352b3_1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b444d352b3_1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baf337da7b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baf337da7b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bc0d029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cbc0d029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baf337da7b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baf337da7b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b444d352b3_1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b444d352b3_1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b444d352b3_1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b444d352b3_1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baf337da7b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baf337da7b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444d352b3_1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b444d352b3_1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ServiceCorps@qc.cuny.edu" TargetMode="External"/><Relationship Id="rId4" Type="http://schemas.openxmlformats.org/officeDocument/2006/relationships/hyperlink" Target="http://www.qc.cuny.edu/servicecorp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460750"/>
            <a:ext cx="63474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Queens College CUNY Service Corps 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56142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Cohort 9 - FWS Student Timesheet Instructions</a:t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98" y="199948"/>
            <a:ext cx="5306566" cy="14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we work during Holidays or when the College is closed? </a:t>
            </a:r>
            <a:endParaRPr/>
          </a:p>
        </p:txBody>
      </p:sp>
      <p:sp>
        <p:nvSpPr>
          <p:cNvPr id="337" name="Google Shape;337;p22"/>
          <p:cNvSpPr txBox="1"/>
          <p:nvPr>
            <p:ph idx="1" type="body"/>
          </p:nvPr>
        </p:nvSpPr>
        <p:spPr>
          <a:xfrm>
            <a:off x="1250475" y="173680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aven Pro"/>
              <a:buChar char="●"/>
            </a:pPr>
            <a:r>
              <a:rPr b="1" lang="en" sz="1500">
                <a:latin typeface="Maven Pro"/>
                <a:ea typeface="Maven Pro"/>
                <a:cs typeface="Maven Pro"/>
                <a:sym typeface="Maven Pro"/>
              </a:rPr>
              <a:t>Students may </a:t>
            </a:r>
            <a:r>
              <a:rPr b="1" lang="en" sz="1500">
                <a:highlight>
                  <a:srgbClr val="FFFF00"/>
                </a:highlight>
                <a:latin typeface="Maven Pro"/>
                <a:ea typeface="Maven Pro"/>
                <a:cs typeface="Maven Pro"/>
                <a:sym typeface="Maven Pro"/>
              </a:rPr>
              <a:t>not</a:t>
            </a:r>
            <a:r>
              <a:rPr b="1" lang="en" sz="1500">
                <a:latin typeface="Maven Pro"/>
                <a:ea typeface="Maven Pro"/>
                <a:cs typeface="Maven Pro"/>
                <a:sym typeface="Maven Pro"/>
              </a:rPr>
              <a:t> work during holidays list below: </a:t>
            </a:r>
            <a:endParaRPr b="1" sz="1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latin typeface="Maven Pro"/>
                <a:ea typeface="Maven Pro"/>
                <a:cs typeface="Maven Pro"/>
                <a:sym typeface="Maven Pro"/>
              </a:rPr>
              <a:t>If you have any questions, please contact Campus Manager, Taruna Sadhoo - Taruna.Sadhoo@qc.cuny.edu</a:t>
            </a:r>
            <a:endParaRPr b="1" sz="1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500"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b="1" sz="1500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38" name="Google Shape;338;p22"/>
          <p:cNvPicPr preferRelativeResize="0"/>
          <p:nvPr/>
        </p:nvPicPr>
        <p:blipFill rotWithShape="1">
          <a:blip r:embed="rId3">
            <a:alphaModFix/>
          </a:blip>
          <a:srcRect b="20000" l="0" r="0" t="0"/>
          <a:stretch/>
        </p:blipFill>
        <p:spPr>
          <a:xfrm>
            <a:off x="952763" y="2850000"/>
            <a:ext cx="8105775" cy="19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I forget to submit my timesheet?</a:t>
            </a:r>
            <a:endParaRPr/>
          </a:p>
        </p:txBody>
      </p:sp>
      <p:sp>
        <p:nvSpPr>
          <p:cNvPr id="344" name="Google Shape;344;p23"/>
          <p:cNvSpPr txBox="1"/>
          <p:nvPr>
            <p:ph idx="1" type="body"/>
          </p:nvPr>
        </p:nvSpPr>
        <p:spPr>
          <a:xfrm>
            <a:off x="1303800" y="137690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aven Pro"/>
              <a:buChar char="●"/>
            </a:pPr>
            <a:r>
              <a:rPr b="1" lang="en" sz="1500">
                <a:latin typeface="Maven Pro"/>
                <a:ea typeface="Maven Pro"/>
                <a:cs typeface="Maven Pro"/>
                <a:sym typeface="Maven Pro"/>
              </a:rPr>
              <a:t>Your paycheck for that certain pay period will be delayed. You will have to submit it in the next following pay period due date which takes two weeks. </a:t>
            </a:r>
            <a:endParaRPr b="1" sz="1500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45" name="Google Shape;3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475" y="3194600"/>
            <a:ext cx="50482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3"/>
          <p:cNvSpPr/>
          <p:nvPr/>
        </p:nvSpPr>
        <p:spPr>
          <a:xfrm>
            <a:off x="813075" y="3505650"/>
            <a:ext cx="1612800" cy="51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3"/>
          <p:cNvSpPr/>
          <p:nvPr/>
        </p:nvSpPr>
        <p:spPr>
          <a:xfrm>
            <a:off x="2292575" y="3194600"/>
            <a:ext cx="466500" cy="4308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will I receive my paycheck?</a:t>
            </a:r>
            <a:endParaRPr/>
          </a:p>
        </p:txBody>
      </p:sp>
      <p:sp>
        <p:nvSpPr>
          <p:cNvPr id="353" name="Google Shape;353;p24"/>
          <p:cNvSpPr txBox="1"/>
          <p:nvPr>
            <p:ph idx="1" type="body"/>
          </p:nvPr>
        </p:nvSpPr>
        <p:spPr>
          <a:xfrm>
            <a:off x="-66650" y="1836250"/>
            <a:ext cx="6286200" cy="30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aven Pro"/>
              <a:buChar char="●"/>
            </a:pPr>
            <a:r>
              <a:rPr b="1" lang="en" sz="1500">
                <a:latin typeface="Maven Pro"/>
                <a:ea typeface="Maven Pro"/>
                <a:cs typeface="Maven Pro"/>
                <a:sym typeface="Maven Pro"/>
              </a:rPr>
              <a:t>Please check the link below for the Payroll Dates :</a:t>
            </a:r>
            <a:endParaRPr b="1" sz="1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Maven Pro"/>
                <a:ea typeface="Maven Pro"/>
                <a:cs typeface="Maven Pro"/>
                <a:sym typeface="Maven Pro"/>
              </a:rPr>
              <a:t>https://drive.google.com/file/d/1nKI6CrYYhsj-smcOQ068OJEzx0vDbw19/view?usp=sharing</a:t>
            </a:r>
            <a:endParaRPr b="1" sz="1400">
              <a:solidFill>
                <a:srgbClr val="0000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Font typeface="Maven Pro"/>
              <a:buChar char="●"/>
            </a:pPr>
            <a:r>
              <a:rPr b="1" lang="en" sz="1500">
                <a:latin typeface="Maven Pro"/>
                <a:ea typeface="Maven Pro"/>
                <a:cs typeface="Maven Pro"/>
                <a:sym typeface="Maven Pro"/>
              </a:rPr>
              <a:t>If you submit your timesheet on time, please check the “Paycheck Issued Dates” column. </a:t>
            </a:r>
            <a:endParaRPr b="1" sz="1500"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aven Pro"/>
              <a:buChar char="●"/>
            </a:pPr>
            <a:r>
              <a:rPr b="1" lang="en" sz="1500">
                <a:latin typeface="Maven Pro"/>
                <a:ea typeface="Maven Pro"/>
                <a:cs typeface="Maven Pro"/>
                <a:sym typeface="Maven Pro"/>
              </a:rPr>
              <a:t>You will receive your paycheck by mail or direct deposit, depending on your choice when submitting Federal Work Study documents. Please contact </a:t>
            </a:r>
            <a:r>
              <a:rPr b="1" lang="en" sz="1500">
                <a:solidFill>
                  <a:srgbClr val="0000FF"/>
                </a:solidFill>
                <a:latin typeface="Maven Pro"/>
                <a:ea typeface="Maven Pro"/>
                <a:cs typeface="Maven Pro"/>
                <a:sym typeface="Maven Pro"/>
              </a:rPr>
              <a:t>qcworkstudy@qc.cuny.edu</a:t>
            </a:r>
            <a:endParaRPr b="1" sz="1500">
              <a:solidFill>
                <a:srgbClr val="0000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5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7357850" y="3065775"/>
            <a:ext cx="559800" cy="573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5" name="Google Shape;3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375" y="1777025"/>
            <a:ext cx="2932475" cy="330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</a:t>
            </a:r>
            <a:endParaRPr/>
          </a:p>
        </p:txBody>
      </p:sp>
      <p:sp>
        <p:nvSpPr>
          <p:cNvPr id="361" name="Google Shape;361;p2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72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If you have any questions, feel free to contact us: </a:t>
            </a:r>
            <a:endParaRPr b="1" sz="1772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72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72" u="sng">
                <a:solidFill>
                  <a:schemeClr val="accent5"/>
                </a:solid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ServiceCorps@qc.cuny.edu</a:t>
            </a:r>
            <a:endParaRPr b="1" sz="1772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72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772" u="sng">
                <a:solidFill>
                  <a:schemeClr val="accent5"/>
                </a:solid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www.qc.cuny.edu/servicecorps</a:t>
            </a:r>
            <a:r>
              <a:rPr b="1" lang="en" sz="1772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7"/>
              <a:buFont typeface="Arial"/>
              <a:buNone/>
            </a:pPr>
            <a:r>
              <a:rPr lang="en" sz="1820">
                <a:solidFill>
                  <a:srgbClr val="000000"/>
                </a:solidFill>
              </a:rPr>
              <a:t>1. All FWS CUNY Service Corps Students will receive a link to their Timesheet via Qmail. </a:t>
            </a:r>
            <a:endParaRPr sz="182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767"/>
              <a:buFont typeface="Arial"/>
              <a:buNone/>
            </a:pPr>
            <a:r>
              <a:rPr lang="en" sz="1820">
                <a:solidFill>
                  <a:srgbClr val="000000"/>
                </a:solidFill>
              </a:rPr>
              <a:t>Each Pay Periods are composed of Week 1 and Week 2. </a:t>
            </a:r>
            <a:endParaRPr sz="1620">
              <a:solidFill>
                <a:srgbClr val="000000"/>
              </a:solidFill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0275"/>
            <a:ext cx="8839197" cy="248683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4"/>
          <p:cNvSpPr/>
          <p:nvPr/>
        </p:nvSpPr>
        <p:spPr>
          <a:xfrm>
            <a:off x="2342125" y="2081900"/>
            <a:ext cx="474600" cy="290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4"/>
          <p:cNvSpPr/>
          <p:nvPr/>
        </p:nvSpPr>
        <p:spPr>
          <a:xfrm>
            <a:off x="2342125" y="3946400"/>
            <a:ext cx="474600" cy="290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/>
          <p:nvPr>
            <p:ph type="title"/>
          </p:nvPr>
        </p:nvSpPr>
        <p:spPr>
          <a:xfrm>
            <a:off x="1303800" y="598575"/>
            <a:ext cx="72654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36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2</a:t>
            </a:r>
            <a:r>
              <a:rPr lang="en" sz="1800">
                <a:solidFill>
                  <a:srgbClr val="000000"/>
                </a:solidFill>
              </a:rPr>
              <a:t>. Every two weeks, we will send reminders when your timesheets are due.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7361"/>
              <a:buFont typeface="Arial"/>
              <a:buNone/>
            </a:pPr>
            <a:r>
              <a:rPr b="0" lang="en" sz="1800">
                <a:solidFill>
                  <a:srgbClr val="000000"/>
                </a:solidFill>
              </a:rPr>
              <a:t>Student must complete entering their hours by Thursday 12:00 PM, Noon.</a:t>
            </a:r>
            <a:endParaRPr b="0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7361"/>
              <a:buFont typeface="Arial"/>
              <a:buNone/>
            </a:pPr>
            <a:r>
              <a:rPr b="0" lang="en" sz="1800">
                <a:solidFill>
                  <a:srgbClr val="000000"/>
                </a:solidFill>
              </a:rPr>
              <a:t>By </a:t>
            </a:r>
            <a:r>
              <a:rPr lang="en" sz="1800">
                <a:solidFill>
                  <a:srgbClr val="000000"/>
                </a:solidFill>
              </a:rPr>
              <a:t>Thursday </a:t>
            </a:r>
            <a:r>
              <a:rPr lang="en" sz="1800">
                <a:solidFill>
                  <a:srgbClr val="000000"/>
                </a:solidFill>
              </a:rPr>
              <a:t>12:00 PM </a:t>
            </a:r>
            <a:r>
              <a:rPr b="0" lang="en" sz="1800">
                <a:solidFill>
                  <a:srgbClr val="000000"/>
                </a:solidFill>
              </a:rPr>
              <a:t>- your timesheets will be locked and sent to your Placement Site Supervisor for the verification process. </a:t>
            </a:r>
            <a:endParaRPr b="0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7361"/>
              <a:buFont typeface="Arial"/>
              <a:buNone/>
            </a:pPr>
            <a:r>
              <a:t/>
            </a:r>
            <a:endParaRPr b="0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7361"/>
              <a:buFont typeface="Arial"/>
              <a:buNone/>
            </a:pPr>
            <a:r>
              <a:rPr b="0" lang="en" sz="1800">
                <a:solidFill>
                  <a:srgbClr val="000000"/>
                </a:solidFill>
              </a:rPr>
              <a:t>After 12:00 PM, the Pay Period will be locked. Once a Pay Period is locked, you will not be able to enter hours.  </a:t>
            </a:r>
            <a:endParaRPr b="0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7361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175" y="3829675"/>
            <a:ext cx="239077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1222600" y="3034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36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3. Total Work Budget Hours </a:t>
            </a:r>
            <a:endParaRPr b="0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7361"/>
              <a:buFont typeface="Arial"/>
              <a:buNone/>
            </a:pPr>
            <a:r>
              <a:rPr b="0" lang="en" sz="1800">
                <a:solidFill>
                  <a:srgbClr val="000000"/>
                </a:solidFill>
              </a:rPr>
              <a:t>From the Federal Work Study Award, your total budget work hours for the program will be based on your hourly pay rate,</a:t>
            </a:r>
            <a:r>
              <a:rPr lang="en" sz="1800">
                <a:solidFill>
                  <a:srgbClr val="000000"/>
                </a:solidFill>
              </a:rPr>
              <a:t> $17 an hour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7361"/>
              <a:buFont typeface="Arial"/>
              <a:buNone/>
            </a:pPr>
            <a:r>
              <a:rPr b="0" lang="en" sz="1800">
                <a:solidFill>
                  <a:srgbClr val="000000"/>
                </a:solidFill>
              </a:rPr>
              <a:t>Your stipend award is on your CUNYFirst, and any money left over will transfer to your Spring 2022 stipend. </a:t>
            </a:r>
            <a:endParaRPr b="0" sz="1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7361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7361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299" name="Google Shape;2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425" y="1959025"/>
            <a:ext cx="3935850" cy="31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36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FWS Student must enter their hours based on the specific day.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736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TIME IN: The time student started working.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736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TIME OUT: The time student stops working for the day.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305" name="Google Shape;3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64713"/>
            <a:ext cx="8839197" cy="248683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7"/>
          <p:cNvSpPr/>
          <p:nvPr/>
        </p:nvSpPr>
        <p:spPr>
          <a:xfrm>
            <a:off x="443275" y="2423825"/>
            <a:ext cx="1944900" cy="1740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3. If a student takes a lunch break, they can enter their remaining hours in the second Time IN section.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312" name="Google Shape;3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3725"/>
            <a:ext cx="8839198" cy="247011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8"/>
          <p:cNvSpPr/>
          <p:nvPr/>
        </p:nvSpPr>
        <p:spPr>
          <a:xfrm>
            <a:off x="4638325" y="1576725"/>
            <a:ext cx="2280900" cy="734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5. Your timesheets will be sent to your placement site supervisor for approval.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If your supervisor finds any discrepancies with your entered work hours, they will contact us to resolve the issue. 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319" name="Google Shape;3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363175"/>
            <a:ext cx="8839201" cy="798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6</a:t>
            </a:r>
            <a:r>
              <a:rPr lang="en" sz="1800">
                <a:solidFill>
                  <a:srgbClr val="000000"/>
                </a:solidFill>
              </a:rPr>
              <a:t>. When your timesheet is approved, the CUNY Service Corps Queens College team will sign your timesheet and send it to Financial Aid Work Study.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We will CC you in the Email so you have a copy of your signed timesheet that we submit to Federal Work Study Queens College.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325" name="Google Shape;3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825" y="3016575"/>
            <a:ext cx="612457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/>
          <p:nvPr>
            <p:ph type="title"/>
          </p:nvPr>
        </p:nvSpPr>
        <p:spPr>
          <a:xfrm>
            <a:off x="311700" y="0"/>
            <a:ext cx="8520600" cy="22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28">
              <a:solidFill>
                <a:srgbClr val="000000"/>
              </a:solidFill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28">
                <a:solidFill>
                  <a:srgbClr val="000000"/>
                </a:solidFill>
              </a:rPr>
              <a:t>What are the Maximum Hours we can work Per Week? </a:t>
            </a:r>
            <a:endParaRPr sz="2328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28">
              <a:solidFill>
                <a:srgbClr val="000000"/>
              </a:solidFill>
            </a:endParaRPr>
          </a:p>
          <a:p>
            <a:pPr indent="-323548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1661">
                <a:solidFill>
                  <a:srgbClr val="000000"/>
                </a:solidFill>
              </a:rPr>
              <a:t>Each Pay Period consist of two weeks. You can do a maximum of 20 hours per week.  </a:t>
            </a:r>
            <a:endParaRPr sz="1661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61">
              <a:solidFill>
                <a:srgbClr val="000000"/>
              </a:solidFill>
            </a:endParaRPr>
          </a:p>
          <a:p>
            <a:pPr indent="-323548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1661">
                <a:solidFill>
                  <a:srgbClr val="000000"/>
                </a:solidFill>
              </a:rPr>
              <a:t>Always keep track of your remaining hours and hours your worked during that pay period. </a:t>
            </a:r>
            <a:endParaRPr sz="1661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6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72">
                <a:solidFill>
                  <a:srgbClr val="000000"/>
                </a:solidFill>
              </a:rPr>
              <a:t> </a:t>
            </a:r>
            <a:endParaRPr sz="1772">
              <a:solidFill>
                <a:srgbClr val="000000"/>
              </a:solidFill>
            </a:endParaRPr>
          </a:p>
        </p:txBody>
      </p:sp>
      <p:pic>
        <p:nvPicPr>
          <p:cNvPr id="331" name="Google Shape;3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238" y="3304850"/>
            <a:ext cx="273367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