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PT Sans Narrow"/>
      <p:regular r:id="rId15"/>
      <p:bold r:id="rId16"/>
    </p:embeddedFont>
    <p:embeddedFont>
      <p:font typeface="Corbel"/>
      <p:regular r:id="rId17"/>
      <p:bold r:id="rId18"/>
      <p:italic r:id="rId19"/>
      <p:boldItalic r:id="rId20"/>
    </p:embeddedFont>
    <p:embeddedFont>
      <p:font typeface="Tahoma"/>
      <p:regular r:id="rId21"/>
      <p:bold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rbel-boldItalic.fntdata"/><Relationship Id="rId22" Type="http://schemas.openxmlformats.org/officeDocument/2006/relationships/font" Target="fonts/Tahoma-bold.fntdata"/><Relationship Id="rId21" Type="http://schemas.openxmlformats.org/officeDocument/2006/relationships/font" Target="fonts/Tahoma-regular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PTSansNarrow-regular.fntdata"/><Relationship Id="rId14" Type="http://schemas.openxmlformats.org/officeDocument/2006/relationships/slide" Target="slides/slide9.xml"/><Relationship Id="rId17" Type="http://schemas.openxmlformats.org/officeDocument/2006/relationships/font" Target="fonts/Corbel-regular.fntdata"/><Relationship Id="rId16" Type="http://schemas.openxmlformats.org/officeDocument/2006/relationships/font" Target="fonts/PTSansNarrow-bold.fntdata"/><Relationship Id="rId19" Type="http://schemas.openxmlformats.org/officeDocument/2006/relationships/font" Target="fonts/Corbel-italic.fntdata"/><Relationship Id="rId18" Type="http://schemas.openxmlformats.org/officeDocument/2006/relationships/font" Target="fonts/Corbel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0791d3f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0791d3f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235c3299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235c329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235c3299b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235c3299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235c3299b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235c3299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235c3299b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4235c3299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235c3299b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4235c3299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 txBox="1"/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rbel"/>
              <a:buNone/>
              <a:defRPr b="0" i="0" sz="59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100015" y="4670246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200" u="none" cap="none" strike="noStrike">
                <a:solidFill>
                  <a:srgbClr val="D7F0F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2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22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rbel"/>
              <a:buNone/>
              <a:defRPr b="0" i="0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rbel"/>
              <a:buNone/>
              <a:defRPr b="0" i="0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oogle Shape;89;p14"/>
          <p:cNvCxnSpPr/>
          <p:nvPr/>
        </p:nvCxnSpPr>
        <p:spPr>
          <a:xfrm>
            <a:off x="9343647" y="4235850"/>
            <a:ext cx="7497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0" name="Google Shape;90;p14"/>
          <p:cNvCxnSpPr/>
          <p:nvPr/>
        </p:nvCxnSpPr>
        <p:spPr>
          <a:xfrm>
            <a:off x="2100047" y="4211002"/>
            <a:ext cx="7497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91" name="Google Shape;91;p14"/>
          <p:cNvGrpSpPr/>
          <p:nvPr/>
        </p:nvGrpSpPr>
        <p:grpSpPr>
          <a:xfrm>
            <a:off x="1338859" y="1362666"/>
            <a:ext cx="9515557" cy="203195"/>
            <a:chOff x="1346429" y="1011300"/>
            <a:chExt cx="6452100" cy="152400"/>
          </a:xfrm>
        </p:grpSpPr>
        <p:cxnSp>
          <p:nvCxnSpPr>
            <p:cNvPr id="92" name="Google Shape;92;p14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3" name="Google Shape;93;p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94" name="Google Shape;94;p14"/>
          <p:cNvGrpSpPr/>
          <p:nvPr/>
        </p:nvGrpSpPr>
        <p:grpSpPr>
          <a:xfrm>
            <a:off x="1338868" y="5292001"/>
            <a:ext cx="9515557" cy="203195"/>
            <a:chOff x="1346435" y="3969088"/>
            <a:chExt cx="6452100" cy="152400"/>
          </a:xfrm>
        </p:grpSpPr>
        <p:cxnSp>
          <p:nvCxnSpPr>
            <p:cNvPr id="95" name="Google Shape;95;p14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6" name="Google Shape;96;p14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97" name="Google Shape;97;p14"/>
          <p:cNvSpPr txBox="1"/>
          <p:nvPr>
            <p:ph type="ctrTitle"/>
          </p:nvPr>
        </p:nvSpPr>
        <p:spPr>
          <a:xfrm>
            <a:off x="1338867" y="2335685"/>
            <a:ext cx="9515700" cy="13632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98" name="Google Shape;98;p14"/>
          <p:cNvSpPr txBox="1"/>
          <p:nvPr>
            <p:ph idx="1" type="subTitle"/>
          </p:nvPr>
        </p:nvSpPr>
        <p:spPr>
          <a:xfrm>
            <a:off x="2849633" y="3800052"/>
            <a:ext cx="64941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9" name="Google Shape;99;p1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/>
          <p:nvPr/>
        </p:nvSpPr>
        <p:spPr>
          <a:xfrm>
            <a:off x="-67" y="3429200"/>
            <a:ext cx="12192000" cy="34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5"/>
          <p:cNvSpPr txBox="1"/>
          <p:nvPr>
            <p:ph type="title"/>
          </p:nvPr>
        </p:nvSpPr>
        <p:spPr>
          <a:xfrm>
            <a:off x="415600" y="1086400"/>
            <a:ext cx="11428500" cy="1256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03" name="Google Shape;103;p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/>
          <p:nvPr/>
        </p:nvSpPr>
        <p:spPr>
          <a:xfrm>
            <a:off x="-100" y="6727600"/>
            <a:ext cx="12192000" cy="13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6"/>
          <p:cNvSpPr txBox="1"/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415600" y="1688433"/>
            <a:ext cx="11360700" cy="440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08" name="Google Shape;108;p1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415600" y="1688233"/>
            <a:ext cx="5333100" cy="440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12" name="Google Shape;112;p17"/>
          <p:cNvSpPr txBox="1"/>
          <p:nvPr>
            <p:ph idx="2" type="body"/>
          </p:nvPr>
        </p:nvSpPr>
        <p:spPr>
          <a:xfrm>
            <a:off x="6443200" y="1688233"/>
            <a:ext cx="5333100" cy="440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13" name="Google Shape;113;p1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20" name="Google Shape;120;p1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type="title"/>
          </p:nvPr>
        </p:nvSpPr>
        <p:spPr>
          <a:xfrm>
            <a:off x="653667" y="701800"/>
            <a:ext cx="74847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b="0" sz="7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b="0" sz="7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b="0" sz="7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b="0" sz="7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b="0" sz="7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b="0" sz="7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b="0" sz="7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b="0" sz="7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b="0" sz="7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3" name="Google Shape;123;p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6" name="Google Shape;126;p21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7" name="Google Shape;127;p21"/>
          <p:cNvSpPr txBox="1"/>
          <p:nvPr>
            <p:ph type="title"/>
          </p:nvPr>
        </p:nvSpPr>
        <p:spPr>
          <a:xfrm>
            <a:off x="354000" y="1386233"/>
            <a:ext cx="5393700" cy="2234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28" name="Google Shape;128;p21"/>
          <p:cNvSpPr txBox="1"/>
          <p:nvPr>
            <p:ph idx="1" type="subTitle"/>
          </p:nvPr>
        </p:nvSpPr>
        <p:spPr>
          <a:xfrm>
            <a:off x="354000" y="36358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0" name="Google Shape;130;p2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rbel"/>
              <a:buNone/>
              <a:defRPr b="0" i="0" sz="5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2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idx="1" type="body"/>
          </p:nvPr>
        </p:nvSpPr>
        <p:spPr>
          <a:xfrm>
            <a:off x="415600" y="5640967"/>
            <a:ext cx="7998300" cy="798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T Sans Narrow"/>
              <a:buNone/>
              <a:defRPr sz="32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133" name="Google Shape;133;p2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/>
          <p:nvPr/>
        </p:nvSpPr>
        <p:spPr>
          <a:xfrm>
            <a:off x="-100" y="6727600"/>
            <a:ext cx="12192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3"/>
          <p:cNvSpPr txBox="1"/>
          <p:nvPr>
            <p:ph hasCustomPrompt="1" type="title"/>
          </p:nvPr>
        </p:nvSpPr>
        <p:spPr>
          <a:xfrm>
            <a:off x="415600" y="1739800"/>
            <a:ext cx="11360700" cy="2051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415600" y="3994200"/>
            <a:ext cx="11360700" cy="142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38" name="Google Shape;138;p2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rbel"/>
              <a:buNone/>
              <a:defRPr b="0" i="0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2" type="body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rbel"/>
              <a:buNone/>
              <a:defRPr b="0" i="0" sz="3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6" name="Google Shape;36;p5"/>
          <p:cNvSpPr/>
          <p:nvPr>
            <p:ph idx="2" type="pic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32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2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rbel"/>
              <a:buNone/>
              <a:defRPr b="0" i="0" sz="3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2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rbel"/>
              <a:buNone/>
              <a:defRPr b="0" i="0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rbel"/>
              <a:buNone/>
              <a:defRPr b="0" i="0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8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rbel"/>
              <a:buNone/>
              <a:defRPr b="0" i="0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1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8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3" type="body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1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8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4" type="body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rbel"/>
              <a:buNone/>
              <a:defRPr b="0" i="0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⚫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b="1" sz="48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b="1" sz="48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b="1" sz="48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b="1" sz="48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b="1" sz="48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b="1" sz="48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b="1" sz="48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b="1" sz="48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b="1" sz="48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415600" y="1688433"/>
            <a:ext cx="11360700" cy="4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  <a:defRPr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925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925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925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925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925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925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925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925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>
            <p:ph type="ctrTitle"/>
          </p:nvPr>
        </p:nvSpPr>
        <p:spPr>
          <a:xfrm>
            <a:off x="1338867" y="2335685"/>
            <a:ext cx="9515700" cy="13632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Learning Action Plan</a:t>
            </a:r>
            <a:endParaRPr/>
          </a:p>
        </p:txBody>
      </p:sp>
      <p:sp>
        <p:nvSpPr>
          <p:cNvPr id="146" name="Google Shape;146;p25"/>
          <p:cNvSpPr txBox="1"/>
          <p:nvPr>
            <p:ph idx="1" type="subTitle"/>
          </p:nvPr>
        </p:nvSpPr>
        <p:spPr>
          <a:xfrm>
            <a:off x="2849633" y="3800052"/>
            <a:ext cx="64941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CUNY Service Corps (Cohort 9)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6175" l="0" r="0" t="6176"/>
          <a:stretch/>
        </p:blipFill>
        <p:spPr>
          <a:xfrm>
            <a:off x="9418353" y="2433110"/>
            <a:ext cx="1454814" cy="95567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sp>
        <p:nvSpPr>
          <p:cNvPr id="152" name="Google Shape;152;p26"/>
          <p:cNvSpPr/>
          <p:nvPr/>
        </p:nvSpPr>
        <p:spPr>
          <a:xfrm>
            <a:off x="8798426" y="747188"/>
            <a:ext cx="3380509" cy="532014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3" name="Google Shape;153;p26"/>
          <p:cNvSpPr txBox="1"/>
          <p:nvPr/>
        </p:nvSpPr>
        <p:spPr>
          <a:xfrm>
            <a:off x="8961305" y="1143000"/>
            <a:ext cx="2834640" cy="19604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rbel"/>
              <a:buNone/>
            </a:pPr>
            <a:r>
              <a:rPr b="0" lang="en-US" sz="3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Writing Prompt</a:t>
            </a:r>
            <a:endParaRPr b="0" sz="3200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4" name="Google Shape;154;p26"/>
          <p:cNvSpPr txBox="1"/>
          <p:nvPr>
            <p:ph idx="1" type="body"/>
          </p:nvPr>
        </p:nvSpPr>
        <p:spPr>
          <a:xfrm>
            <a:off x="8919510" y="3645408"/>
            <a:ext cx="3161654" cy="232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1" lang="en-US" sz="2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What knowledge area will you increase during your service year? Please include how you will achieve this goal. </a:t>
            </a:r>
            <a:endParaRPr b="0" i="0" sz="20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55" name="Google Shape;155;p26"/>
          <p:cNvGrpSpPr/>
          <p:nvPr/>
        </p:nvGrpSpPr>
        <p:grpSpPr>
          <a:xfrm>
            <a:off x="3520011" y="585241"/>
            <a:ext cx="2919715" cy="2623149"/>
            <a:chOff x="4003660" y="1483531"/>
            <a:chExt cx="4444793" cy="4068386"/>
          </a:xfrm>
        </p:grpSpPr>
        <p:pic>
          <p:nvPicPr>
            <p:cNvPr id="156" name="Google Shape;156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003660" y="1483531"/>
              <a:ext cx="4444793" cy="40683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2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3233600">
              <a:off x="5551179" y="2877019"/>
              <a:ext cx="1468123" cy="2261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8" name="Google Shape;158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34400" y="6272760"/>
            <a:ext cx="2854036" cy="43955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6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orbel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Knowledge</a:t>
            </a:r>
            <a:endParaRPr b="0" i="0" sz="32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0" name="Google Shape;160;p26"/>
          <p:cNvSpPr/>
          <p:nvPr/>
        </p:nvSpPr>
        <p:spPr>
          <a:xfrm>
            <a:off x="3627312" y="3645408"/>
            <a:ext cx="4907088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my service this year I will increase my knowledge/understanding of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issues facing NYC immigrants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completing one informational interview with an administrator at my placement</a:t>
            </a: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the fall semester to acquire more information about the challenges non-profits serving</a:t>
            </a: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immigrants face.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1" name="Google Shape;161;p26"/>
          <p:cNvSpPr txBox="1"/>
          <p:nvPr/>
        </p:nvSpPr>
        <p:spPr>
          <a:xfrm>
            <a:off x="3627312" y="124439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Corbel"/>
              <a:buNone/>
            </a:pPr>
            <a:r>
              <a:rPr b="0" lang="en-US" sz="3200">
                <a:solidFill>
                  <a:srgbClr val="00B050"/>
                </a:solidFill>
                <a:latin typeface="Corbel"/>
                <a:ea typeface="Corbel"/>
                <a:cs typeface="Corbel"/>
                <a:sym typeface="Corbel"/>
              </a:rPr>
              <a:t>Example:</a:t>
            </a:r>
            <a:endParaRPr b="0" sz="3200">
              <a:solidFill>
                <a:srgbClr val="00B05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6175" l="0" r="0" t="6176"/>
          <a:stretch/>
        </p:blipFill>
        <p:spPr>
          <a:xfrm>
            <a:off x="9418353" y="2433110"/>
            <a:ext cx="1454814" cy="95567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sp>
        <p:nvSpPr>
          <p:cNvPr id="167" name="Google Shape;167;p27"/>
          <p:cNvSpPr/>
          <p:nvPr/>
        </p:nvSpPr>
        <p:spPr>
          <a:xfrm>
            <a:off x="8798426" y="747188"/>
            <a:ext cx="3380509" cy="532014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8" name="Google Shape;168;p27"/>
          <p:cNvSpPr txBox="1"/>
          <p:nvPr/>
        </p:nvSpPr>
        <p:spPr>
          <a:xfrm>
            <a:off x="8961305" y="1143000"/>
            <a:ext cx="2834640" cy="19604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rbel"/>
              <a:buNone/>
            </a:pPr>
            <a:r>
              <a:rPr b="0" lang="en-US" sz="3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Writing Prompt</a:t>
            </a:r>
            <a:endParaRPr b="0" sz="3200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9" name="Google Shape;169;p27"/>
          <p:cNvSpPr txBox="1"/>
          <p:nvPr>
            <p:ph idx="1" type="body"/>
          </p:nvPr>
        </p:nvSpPr>
        <p:spPr>
          <a:xfrm>
            <a:off x="8919510" y="3645408"/>
            <a:ext cx="3161654" cy="232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1" lang="en-US" sz="2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What is ONE skill you want to gain/increase/improve during your service year? Please include a concrete example of how you will achieve this goal?</a:t>
            </a:r>
            <a:endParaRPr b="0" i="0" sz="20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70" name="Google Shape;170;p27"/>
          <p:cNvGrpSpPr/>
          <p:nvPr/>
        </p:nvGrpSpPr>
        <p:grpSpPr>
          <a:xfrm>
            <a:off x="3520011" y="585241"/>
            <a:ext cx="2919715" cy="2623149"/>
            <a:chOff x="4003660" y="1483531"/>
            <a:chExt cx="4444793" cy="4068386"/>
          </a:xfrm>
        </p:grpSpPr>
        <p:pic>
          <p:nvPicPr>
            <p:cNvPr id="171" name="Google Shape;171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003660" y="1483531"/>
              <a:ext cx="4444793" cy="40683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3233600">
              <a:off x="5551179" y="2877019"/>
              <a:ext cx="1468123" cy="2261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3" name="Google Shape;173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34400" y="6272760"/>
            <a:ext cx="2854036" cy="43955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7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orbel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Skills</a:t>
            </a:r>
            <a:endParaRPr b="0" i="0" sz="32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5" name="Google Shape;175;p27"/>
          <p:cNvSpPr/>
          <p:nvPr/>
        </p:nvSpPr>
        <p:spPr>
          <a:xfrm>
            <a:off x="3627312" y="3757106"/>
            <a:ext cx="4907088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During my service this year I will improve my presentation skills by signing up for a PowerPoint workshop this fall and creating ONE PowerPoint per semester in relation to my work at my site with support and guidance from my site supervisor.</a:t>
            </a:r>
            <a:endParaRPr/>
          </a:p>
        </p:txBody>
      </p:sp>
      <p:sp>
        <p:nvSpPr>
          <p:cNvPr id="176" name="Google Shape;176;p27"/>
          <p:cNvSpPr txBox="1"/>
          <p:nvPr/>
        </p:nvSpPr>
        <p:spPr>
          <a:xfrm>
            <a:off x="3627312" y="1339336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Corbel"/>
              <a:buNone/>
            </a:pPr>
            <a:r>
              <a:rPr b="0" lang="en-US" sz="3200">
                <a:solidFill>
                  <a:srgbClr val="00B050"/>
                </a:solidFill>
                <a:latin typeface="Corbel"/>
                <a:ea typeface="Corbel"/>
                <a:cs typeface="Corbel"/>
                <a:sym typeface="Corbel"/>
              </a:rPr>
              <a:t>Example:</a:t>
            </a:r>
            <a:endParaRPr b="0" sz="3200">
              <a:solidFill>
                <a:srgbClr val="00B05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6175" l="0" r="0" t="6176"/>
          <a:stretch/>
        </p:blipFill>
        <p:spPr>
          <a:xfrm>
            <a:off x="9418353" y="2433110"/>
            <a:ext cx="1454814" cy="95567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sp>
        <p:nvSpPr>
          <p:cNvPr id="182" name="Google Shape;182;p28"/>
          <p:cNvSpPr/>
          <p:nvPr/>
        </p:nvSpPr>
        <p:spPr>
          <a:xfrm>
            <a:off x="8798426" y="747188"/>
            <a:ext cx="3380509" cy="532014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3" name="Google Shape;183;p28"/>
          <p:cNvSpPr txBox="1"/>
          <p:nvPr/>
        </p:nvSpPr>
        <p:spPr>
          <a:xfrm>
            <a:off x="8961305" y="1143000"/>
            <a:ext cx="2834640" cy="19604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rbel"/>
              <a:buNone/>
            </a:pPr>
            <a:r>
              <a:rPr b="0" lang="en-US" sz="3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Writing Prompt</a:t>
            </a:r>
            <a:endParaRPr b="0" sz="3200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4" name="Google Shape;184;p28"/>
          <p:cNvSpPr txBox="1"/>
          <p:nvPr>
            <p:ph idx="1" type="body"/>
          </p:nvPr>
        </p:nvSpPr>
        <p:spPr>
          <a:xfrm>
            <a:off x="8919510" y="3645408"/>
            <a:ext cx="3161654" cy="232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1" lang="en-US" sz="18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What community or demographic population will you increase your understanding and commitment to during your service year? Please include how you will achieve this goal.</a:t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85" name="Google Shape;185;p28"/>
          <p:cNvGrpSpPr/>
          <p:nvPr/>
        </p:nvGrpSpPr>
        <p:grpSpPr>
          <a:xfrm>
            <a:off x="3520011" y="585241"/>
            <a:ext cx="2919715" cy="2623149"/>
            <a:chOff x="4003660" y="1483531"/>
            <a:chExt cx="4444793" cy="4068386"/>
          </a:xfrm>
        </p:grpSpPr>
        <p:pic>
          <p:nvPicPr>
            <p:cNvPr id="186" name="Google Shape;186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003660" y="1483531"/>
              <a:ext cx="4444793" cy="40683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3233600">
              <a:off x="5551179" y="2877019"/>
              <a:ext cx="1468123" cy="2261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8" name="Google Shape;188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34400" y="6272760"/>
            <a:ext cx="2854036" cy="439557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8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orbel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Civic Engagement</a:t>
            </a:r>
            <a:endParaRPr b="0" i="0" sz="32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0" name="Google Shape;190;p28"/>
          <p:cNvSpPr/>
          <p:nvPr/>
        </p:nvSpPr>
        <p:spPr>
          <a:xfrm>
            <a:off x="3627312" y="3757106"/>
            <a:ext cx="4907088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During my service this year I will increase my understanding and commitment to NYC’s immigrant communities by researching obstacles faced by DACA youth and identifying resources, actions, and groups that support DACA youth.</a:t>
            </a:r>
            <a:endParaRPr/>
          </a:p>
        </p:txBody>
      </p:sp>
      <p:sp>
        <p:nvSpPr>
          <p:cNvPr id="191" name="Google Shape;191;p28"/>
          <p:cNvSpPr txBox="1"/>
          <p:nvPr/>
        </p:nvSpPr>
        <p:spPr>
          <a:xfrm>
            <a:off x="3627312" y="1339336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Corbel"/>
              <a:buNone/>
            </a:pPr>
            <a:r>
              <a:rPr b="0" lang="en-US" sz="3200">
                <a:solidFill>
                  <a:srgbClr val="00B050"/>
                </a:solidFill>
                <a:latin typeface="Corbel"/>
                <a:ea typeface="Corbel"/>
                <a:cs typeface="Corbel"/>
                <a:sym typeface="Corbel"/>
              </a:rPr>
              <a:t>Example:</a:t>
            </a:r>
            <a:endParaRPr b="0" sz="3200">
              <a:solidFill>
                <a:srgbClr val="00B05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/>
          <p:nvPr>
            <p:ph type="title"/>
          </p:nvPr>
        </p:nvSpPr>
        <p:spPr>
          <a:xfrm>
            <a:off x="256032" y="1143000"/>
            <a:ext cx="2834700" cy="237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submit your Learning Action Plan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9"/>
          <p:cNvSpPr txBox="1"/>
          <p:nvPr>
            <p:ph idx="1" type="body"/>
          </p:nvPr>
        </p:nvSpPr>
        <p:spPr>
          <a:xfrm>
            <a:off x="256032" y="3493008"/>
            <a:ext cx="2834700" cy="23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- </a:t>
            </a:r>
            <a:r>
              <a:rPr lang="en-US"/>
              <a:t>Click on Learning Action Plan</a:t>
            </a:r>
            <a:endParaRPr/>
          </a:p>
        </p:txBody>
      </p:sp>
      <p:pic>
        <p:nvPicPr>
          <p:cNvPr id="198" name="Google Shape;19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4401" y="192463"/>
            <a:ext cx="7980199" cy="647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/>
          <p:nvPr>
            <p:ph type="title"/>
          </p:nvPr>
        </p:nvSpPr>
        <p:spPr>
          <a:xfrm>
            <a:off x="256032" y="1143000"/>
            <a:ext cx="2834700" cy="237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How to submit your Learning Action Plan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0"/>
          <p:cNvSpPr txBox="1"/>
          <p:nvPr>
            <p:ph idx="1" type="body"/>
          </p:nvPr>
        </p:nvSpPr>
        <p:spPr>
          <a:xfrm>
            <a:off x="256032" y="3493008"/>
            <a:ext cx="2834700" cy="23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- </a:t>
            </a:r>
            <a:r>
              <a:rPr lang="en-US"/>
              <a:t>Click on Edit</a:t>
            </a:r>
            <a:endParaRPr/>
          </a:p>
        </p:txBody>
      </p:sp>
      <p:pic>
        <p:nvPicPr>
          <p:cNvPr id="205" name="Google Shape;20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2550" y="475675"/>
            <a:ext cx="8042049" cy="577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/>
          <p:nvPr>
            <p:ph type="title"/>
          </p:nvPr>
        </p:nvSpPr>
        <p:spPr>
          <a:xfrm>
            <a:off x="256032" y="1143000"/>
            <a:ext cx="2834700" cy="237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Fill out required information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1"/>
          <p:cNvSpPr txBox="1"/>
          <p:nvPr>
            <p:ph idx="1" type="body"/>
          </p:nvPr>
        </p:nvSpPr>
        <p:spPr>
          <a:xfrm>
            <a:off x="256032" y="3493008"/>
            <a:ext cx="2834700" cy="23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Be sure to include your work schedule.</a:t>
            </a:r>
            <a:endParaRPr/>
          </a:p>
        </p:txBody>
      </p:sp>
      <p:pic>
        <p:nvPicPr>
          <p:cNvPr id="212" name="Google Shape;21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100" y="628100"/>
            <a:ext cx="7914775" cy="556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/>
          <p:nvPr>
            <p:ph type="title"/>
          </p:nvPr>
        </p:nvSpPr>
        <p:spPr>
          <a:xfrm>
            <a:off x="256032" y="1143000"/>
            <a:ext cx="2834700" cy="237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Submitting</a:t>
            </a:r>
            <a:r>
              <a:rPr lang="en-US"/>
              <a:t> your learning Action Plan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2"/>
          <p:cNvSpPr txBox="1"/>
          <p:nvPr>
            <p:ph idx="1" type="body"/>
          </p:nvPr>
        </p:nvSpPr>
        <p:spPr>
          <a:xfrm>
            <a:off x="256032" y="3493008"/>
            <a:ext cx="2834700" cy="23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- </a:t>
            </a:r>
            <a:r>
              <a:rPr lang="en-US"/>
              <a:t>Using the instructions and examples, write your own LAP for the three different objectives.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- </a:t>
            </a:r>
            <a:r>
              <a:rPr lang="en-US"/>
              <a:t>Sign </a:t>
            </a:r>
            <a:r>
              <a:rPr lang="en-US"/>
              <a:t>electronically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- </a:t>
            </a:r>
            <a:r>
              <a:rPr lang="en-US"/>
              <a:t>Submit</a:t>
            </a:r>
            <a:endParaRPr/>
          </a:p>
        </p:txBody>
      </p:sp>
      <p:pic>
        <p:nvPicPr>
          <p:cNvPr id="219" name="Google Shape;21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7450" y="640537"/>
            <a:ext cx="7925124" cy="557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 txBox="1"/>
          <p:nvPr>
            <p:ph type="title"/>
          </p:nvPr>
        </p:nvSpPr>
        <p:spPr>
          <a:xfrm>
            <a:off x="256032" y="1143000"/>
            <a:ext cx="2834700" cy="237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Followup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3"/>
          <p:cNvSpPr txBox="1"/>
          <p:nvPr>
            <p:ph idx="1" type="body"/>
          </p:nvPr>
        </p:nvSpPr>
        <p:spPr>
          <a:xfrm>
            <a:off x="318075" y="2572675"/>
            <a:ext cx="2834700" cy="33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- </a:t>
            </a:r>
            <a:r>
              <a:rPr lang="en-US"/>
              <a:t>If your LAP is denied for some reason, you will be sent an email asking you to edit your LAP. (Will also show in your notifications on Symplicity)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- </a:t>
            </a:r>
            <a:r>
              <a:rPr lang="en-US"/>
              <a:t>Please follow the link in your email ASAP, make edits to your LAP and resubmit before </a:t>
            </a:r>
            <a:r>
              <a:rPr b="1" lang="en-US"/>
              <a:t>Friday, March 19th</a:t>
            </a:r>
            <a:r>
              <a:rPr lang="en-US"/>
              <a:t> deadline.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- If you do not </a:t>
            </a:r>
            <a:r>
              <a:rPr lang="en-US"/>
              <a:t>receive</a:t>
            </a:r>
            <a:r>
              <a:rPr lang="en-US"/>
              <a:t> an email by </a:t>
            </a:r>
            <a:r>
              <a:rPr b="1" lang="en-US"/>
              <a:t>April 1st, </a:t>
            </a:r>
            <a:r>
              <a:rPr lang="en-US"/>
              <a:t>you can assume that your LAP was approved. </a:t>
            </a:r>
            <a:endParaRPr/>
          </a:p>
        </p:txBody>
      </p:sp>
      <p:pic>
        <p:nvPicPr>
          <p:cNvPr id="226" name="Google Shape;22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5722" y="604550"/>
            <a:ext cx="8027350" cy="564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