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Roboto Light"/>
      <p:regular r:id="rId39"/>
      <p:bold r:id="rId40"/>
      <p:italic r:id="rId41"/>
      <p:boldItalic r:id="rId42"/>
    </p:embeddedFont>
    <p:embeddedFont>
      <p:font typeface="Merriweather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bold.fntdata"/><Relationship Id="rId20" Type="http://schemas.openxmlformats.org/officeDocument/2006/relationships/slide" Target="slides/slide15.xml"/><Relationship Id="rId42" Type="http://schemas.openxmlformats.org/officeDocument/2006/relationships/font" Target="fonts/RobotoLight-boldItalic.fntdata"/><Relationship Id="rId41" Type="http://schemas.openxmlformats.org/officeDocument/2006/relationships/font" Target="fonts/RobotoLight-italic.fntdata"/><Relationship Id="rId22" Type="http://schemas.openxmlformats.org/officeDocument/2006/relationships/slide" Target="slides/slide17.xml"/><Relationship Id="rId44" Type="http://schemas.openxmlformats.org/officeDocument/2006/relationships/font" Target="fonts/Merriweather-bold.fntdata"/><Relationship Id="rId21" Type="http://schemas.openxmlformats.org/officeDocument/2006/relationships/slide" Target="slides/slide16.xml"/><Relationship Id="rId43" Type="http://schemas.openxmlformats.org/officeDocument/2006/relationships/font" Target="fonts/Merriweather-regular.fntdata"/><Relationship Id="rId24" Type="http://schemas.openxmlformats.org/officeDocument/2006/relationships/slide" Target="slides/slide19.xml"/><Relationship Id="rId46" Type="http://schemas.openxmlformats.org/officeDocument/2006/relationships/font" Target="fonts/Merriweather-boldItalic.fntdata"/><Relationship Id="rId23" Type="http://schemas.openxmlformats.org/officeDocument/2006/relationships/slide" Target="slides/slide18.xml"/><Relationship Id="rId45" Type="http://schemas.openxmlformats.org/officeDocument/2006/relationships/font" Target="fonts/Merriweath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RobotoLight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ourselves. Who we are, what we do.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85db8d7f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85db8d7f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Muneeb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85db8d7f3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85db8d7f3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85db8d7f3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85db8d7f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Muneeb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85db8d7f3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85db8d7f3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Muneeb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85db8d7f3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85db8d7f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Muneeb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85db8d7f3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85db8d7f3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Muneeb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85db8d7f3_3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85db8d7f3_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85db8d7f3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85db8d7f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85db8d7f3_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85db8d7f3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85db8d7f3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85db8d7f3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85db8d7f3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85db8d7f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Neslie.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18e3c8627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18e3c8627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18e3c8627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18e3c8627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85db8d7f3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85db8d7f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85db8d7f3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85db8d7f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85db8d7f3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85db8d7f3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85db8d7f3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85db8d7f3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85db8d7f3_3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85db8d7f3_3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85db8d7f3_3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85db8d7f3_3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85db8d7f3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85db8d7f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85db8d7f3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85db8d7f3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85db8d7f3_3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85db8d7f3_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85db8d7f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85db8d7f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Neslie.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85db8d7f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85db8d7f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Neslie.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85db8d7f3_3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85db8d7f3_3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85db8d7f3_3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85db8d7f3_3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Muneeb.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18e3c862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18e3c862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18e3c8627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18e3c8627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microsoft.com/en-us/microsoft-365/microsoft-teams/group-chat-software" TargetMode="External"/><Relationship Id="rId4" Type="http://schemas.openxmlformats.org/officeDocument/2006/relationships/hyperlink" Target="https://www.microsoft.com/en-us/microsoft-365/microsoft-teams/group-chat-software" TargetMode="External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qc.cuny.edu/CUNYfirst/Students/Documents/CreateCUNYfirstAccount.pdf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microsoft.com/en-us/microsoft-365/microsoft-teams/group-chat-software" TargetMode="External"/><Relationship Id="rId4" Type="http://schemas.openxmlformats.org/officeDocument/2006/relationships/hyperlink" Target="https://www.microsoft.com/en-us/microsoft-365/microsoft-teams/group-chat-software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qc.cuny.edu/CUNYfirst/Students/Documents/CreateCUNYfirstAccount.pdf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5264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MSFT Teams Training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401500" y="1416700"/>
            <a:ext cx="51750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CUNY Service Corps | Cohort 8  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313" y="2068200"/>
            <a:ext cx="5725375" cy="15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805125" y="1238650"/>
            <a:ext cx="7710600" cy="171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Teams for Desktop</a:t>
            </a:r>
            <a:endParaRPr sz="6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857600" y="1360900"/>
            <a:ext cx="7710600" cy="207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Join from your Computer</a:t>
            </a:r>
            <a:endParaRPr sz="6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 with </a:t>
            </a:r>
            <a:r>
              <a:rPr lang="en"/>
              <a:t>Teams for Desktop</a:t>
            </a:r>
            <a:endParaRPr/>
          </a:p>
        </p:txBody>
      </p:sp>
      <p:sp>
        <p:nvSpPr>
          <p:cNvPr id="143" name="Google Shape;143;p24"/>
          <p:cNvSpPr txBox="1"/>
          <p:nvPr>
            <p:ph type="title"/>
          </p:nvPr>
        </p:nvSpPr>
        <p:spPr>
          <a:xfrm>
            <a:off x="385225" y="1508638"/>
            <a:ext cx="4384500" cy="3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Light"/>
              <a:buAutoNum type="arabicPeriod"/>
            </a:pPr>
            <a:r>
              <a:rPr lang="en" sz="16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Go to Google Chrome, Microsoft Edge or Firefox any type of web browser. Please use this </a:t>
            </a:r>
            <a:r>
              <a:rPr lang="en" sz="1600" u="sng">
                <a:solidFill>
                  <a:srgbClr val="1155CC"/>
                </a:solidFill>
                <a:latin typeface="Roboto Light"/>
                <a:ea typeface="Roboto Light"/>
                <a:cs typeface="Roboto Light"/>
                <a:sym typeface="Robo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en" sz="16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to go directly to Microsoft Team. If the link does not work, manually copy the following link in the URL bar of your browser:</a:t>
            </a:r>
            <a:r>
              <a:rPr lang="en" sz="16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600" u="sng">
                <a:solidFill>
                  <a:srgbClr val="1155CC"/>
                </a:solidFill>
                <a:latin typeface="Roboto Light"/>
                <a:ea typeface="Roboto Light"/>
                <a:cs typeface="Roboto Light"/>
                <a:sym typeface="Robo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https://www.microsoft.com/en-us/microsoft-365/microsoft-teams/group-chat-software</a:t>
            </a:r>
            <a:endParaRPr sz="16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Light"/>
              <a:buAutoNum type="arabicPeriod"/>
            </a:pPr>
            <a:r>
              <a:rPr lang="en" sz="16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After you click the link, you will see the picture on the right. </a:t>
            </a:r>
            <a:endParaRPr sz="16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Light"/>
              <a:buAutoNum type="arabicPeriod"/>
            </a:pPr>
            <a:r>
              <a:rPr lang="en" sz="16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Then, click </a:t>
            </a:r>
            <a:r>
              <a:rPr b="1" lang="en" sz="1600" u="sng">
                <a:solidFill>
                  <a:srgbClr val="000000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sign in</a:t>
            </a:r>
            <a:r>
              <a:rPr lang="en" sz="16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sz="16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9050" y="1508650"/>
            <a:ext cx="4069475" cy="302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/>
        </p:nvSpPr>
        <p:spPr>
          <a:xfrm>
            <a:off x="181075" y="1456450"/>
            <a:ext cx="5188200" cy="35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Click on </a:t>
            </a:r>
            <a:r>
              <a:rPr b="1" lang="en" sz="1600" u="sng">
                <a:latin typeface="Roboto"/>
                <a:ea typeface="Roboto"/>
                <a:cs typeface="Roboto"/>
                <a:sym typeface="Roboto"/>
              </a:rPr>
              <a:t>next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After you do that, you will see the picture on the right.    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Then, Sign in with your CUNYFirst Account. 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latin typeface="Roboto Light"/>
                <a:ea typeface="Roboto Light"/>
                <a:cs typeface="Roboto Light"/>
                <a:sym typeface="Roboto Light"/>
              </a:rPr>
              <a:t>Note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: Your 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cunyfirst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 account is the same account that you use for black board. It looks something like first_name.last_name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##@login.cuny.edu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. For further instructions to access your CUNYFirst account, please check out this guide by </a:t>
            </a:r>
            <a:r>
              <a:rPr lang="en" sz="1600" u="sng">
                <a:solidFill>
                  <a:srgbClr val="1155CC"/>
                </a:solidFill>
                <a:latin typeface="Roboto Light"/>
                <a:ea typeface="Roboto Light"/>
                <a:cs typeface="Roboto Light"/>
                <a:sym typeface="Robo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QC Training &amp; Technology Solutions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0" name="Google Shape;150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In </a:t>
            </a:r>
            <a:r>
              <a:rPr lang="en"/>
              <a:t>Via Your CUNYFirst Account</a:t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725" y="1549463"/>
            <a:ext cx="3469925" cy="292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In Via CUNYFirst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875" y="1382975"/>
            <a:ext cx="3425450" cy="3482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181075" y="1456450"/>
            <a:ext cx="5188200" cy="35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 Re-sign in your CUNY Web Application Login.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Downloading the Application</a:t>
            </a:r>
            <a:endParaRPr/>
          </a:p>
        </p:txBody>
      </p:sp>
      <p:sp>
        <p:nvSpPr>
          <p:cNvPr id="164" name="Google Shape;164;p27"/>
          <p:cNvSpPr txBox="1"/>
          <p:nvPr/>
        </p:nvSpPr>
        <p:spPr>
          <a:xfrm>
            <a:off x="566825" y="1595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After you finish the sign with your CUNYFirst , you will see the picture on the right. 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Click on Get the Windows App to install Teams on your computer. 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Alternatively, you can use the web app instead. 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825" y="1429425"/>
            <a:ext cx="3453924" cy="371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Joining Via Team’s Code</a:t>
            </a:r>
            <a:endParaRPr/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2572050" y="1600175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 u="sng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300" u="sng"/>
              <a:t>MSFT Team Code</a:t>
            </a:r>
            <a:r>
              <a:rPr lang="en" sz="2300"/>
              <a:t>:</a:t>
            </a:r>
            <a:endParaRPr sz="23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/>
              <a:t>5ha5q7t</a:t>
            </a:r>
            <a:endParaRPr sz="23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949925" y="1021150"/>
            <a:ext cx="3132000" cy="2315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 u="sng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rgbClr val="000000"/>
                </a:solidFill>
              </a:rPr>
              <a:t>MSFT Team Code</a:t>
            </a:r>
            <a:r>
              <a:rPr lang="en" sz="2300">
                <a:solidFill>
                  <a:srgbClr val="000000"/>
                </a:solidFill>
              </a:rPr>
              <a:t>: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5ha5q7t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805125" y="1238650"/>
            <a:ext cx="7710600" cy="22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Teams for Mobile Devices</a:t>
            </a:r>
            <a:endParaRPr sz="600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850" y="3336175"/>
            <a:ext cx="1423905" cy="167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550" y="3249500"/>
            <a:ext cx="1671651" cy="167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650" y="152400"/>
            <a:ext cx="881669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/>
          <p:nvPr/>
        </p:nvSpPr>
        <p:spPr>
          <a:xfrm>
            <a:off x="767000" y="2176975"/>
            <a:ext cx="1545300" cy="327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2"/>
          <p:cNvSpPr/>
          <p:nvPr/>
        </p:nvSpPr>
        <p:spPr>
          <a:xfrm>
            <a:off x="163650" y="2176975"/>
            <a:ext cx="456900" cy="32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 - Keyword for the Day</a:t>
            </a:r>
            <a:endParaRPr/>
          </a:p>
        </p:txBody>
      </p:sp>
      <p:sp>
        <p:nvSpPr>
          <p:cNvPr id="200" name="Google Shape;200;p33"/>
          <p:cNvSpPr txBox="1"/>
          <p:nvPr/>
        </p:nvSpPr>
        <p:spPr>
          <a:xfrm>
            <a:off x="311725" y="1635550"/>
            <a:ext cx="64857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Check your email for the Keyword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5" y="2464825"/>
            <a:ext cx="8839200" cy="2022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857600" y="1712400"/>
            <a:ext cx="7710600" cy="171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Welcome to Teams. Time to join ours.</a:t>
            </a:r>
            <a:endParaRPr sz="6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857600" y="1477450"/>
            <a:ext cx="7710600" cy="19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Service Corps 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Teams Policy</a:t>
            </a:r>
            <a:endParaRPr sz="6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teams be used?</a:t>
            </a:r>
            <a:endParaRPr/>
          </a:p>
        </p:txBody>
      </p:sp>
      <p:sp>
        <p:nvSpPr>
          <p:cNvPr id="217" name="Google Shape;217;p36"/>
          <p:cNvSpPr txBox="1"/>
          <p:nvPr/>
        </p:nvSpPr>
        <p:spPr>
          <a:xfrm>
            <a:off x="566825" y="1595525"/>
            <a:ext cx="821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AutoNum type="arabicPeriod"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Reminders and updates for events will be posted on teams.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AutoNum type="alphaLcPeriod"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We’ll generally send an email for important events and updates in addition to an </a:t>
            </a: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announcement</a:t>
            </a: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 on MSFT Teams. 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AutoNum type="arabicPeriod"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During Monthly Trainings, teams may used to facilitate group work sessions.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AutoNum type="arabicPeriod"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To maintain a line of direct communication between you and Service Corps staff.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AutoNum type="arabicPeriod"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Any resources shared with you such as training materials, recordings, calendars etc. will be made available on Teams.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should I check and use teams?</a:t>
            </a:r>
            <a:endParaRPr/>
          </a:p>
        </p:txBody>
      </p:sp>
      <p:sp>
        <p:nvSpPr>
          <p:cNvPr id="223" name="Google Shape;223;p37"/>
          <p:cNvSpPr txBox="1"/>
          <p:nvPr/>
        </p:nvSpPr>
        <p:spPr>
          <a:xfrm>
            <a:off x="566825" y="1595525"/>
            <a:ext cx="8265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AutoNum type="arabicPeriod"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Check teams at least two to three times a week. We recommend setting aside some time on Mondays and Fridays.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AutoNum type="arabicPeriod"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Respond to any messages within </a:t>
            </a:r>
            <a:r>
              <a:rPr b="1" lang="en" sz="1800" u="sng">
                <a:latin typeface="Roboto"/>
                <a:ea typeface="Roboto"/>
                <a:cs typeface="Roboto"/>
                <a:sym typeface="Roboto"/>
              </a:rPr>
              <a:t>48 hours</a:t>
            </a: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. You can expect the same from the staff.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latin typeface="Roboto"/>
                <a:ea typeface="Roboto"/>
                <a:cs typeface="Roboto"/>
                <a:sym typeface="Roboto"/>
              </a:rPr>
              <a:t>Note</a:t>
            </a: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: We highly recommend downloading and installing teams on both your phone and computer.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Overview of Channels</a:t>
            </a:r>
            <a:endParaRPr/>
          </a:p>
        </p:txBody>
      </p:sp>
      <p:sp>
        <p:nvSpPr>
          <p:cNvPr id="229" name="Google Shape;229;p38"/>
          <p:cNvSpPr txBox="1"/>
          <p:nvPr/>
        </p:nvSpPr>
        <p:spPr>
          <a:xfrm>
            <a:off x="4345075" y="1417525"/>
            <a:ext cx="4614900" cy="3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b="1" lang="en" sz="1600" u="sng">
                <a:latin typeface="Roboto"/>
                <a:ea typeface="Roboto"/>
                <a:cs typeface="Roboto"/>
                <a:sym typeface="Roboto"/>
              </a:rPr>
              <a:t>General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: Feel free to use this for conversations.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b="1" lang="en" sz="1600" u="sng">
                <a:latin typeface="Roboto"/>
                <a:ea typeface="Roboto"/>
                <a:cs typeface="Roboto"/>
                <a:sym typeface="Roboto"/>
              </a:rPr>
              <a:t>Announcements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: All announcements and reminders will posted here.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b="1" lang="en" sz="1600" u="sng">
                <a:latin typeface="Roboto"/>
                <a:ea typeface="Roboto"/>
                <a:cs typeface="Roboto"/>
                <a:sym typeface="Roboto"/>
              </a:rPr>
              <a:t>FAQ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: Frequently Asked Questions.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b="1" lang="en" sz="1600" u="sng">
                <a:latin typeface="Roboto"/>
                <a:ea typeface="Roboto"/>
                <a:cs typeface="Roboto"/>
                <a:sym typeface="Roboto"/>
              </a:rPr>
              <a:t>Help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: Ask any questions here.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b="1" lang="en" sz="1600" u="sng">
                <a:latin typeface="Roboto"/>
                <a:ea typeface="Roboto"/>
                <a:cs typeface="Roboto"/>
                <a:sym typeface="Roboto"/>
              </a:rPr>
              <a:t>Monthly Trainings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: For resources related to Monthly Trainings.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b="1" lang="en" sz="1600" u="sng">
                <a:latin typeface="Roboto"/>
                <a:ea typeface="Roboto"/>
                <a:cs typeface="Roboto"/>
                <a:sym typeface="Roboto"/>
              </a:rPr>
              <a:t>Opportunities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: Career Development, Job Opportunities etc.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b="1" lang="en" sz="1600" u="sng">
                <a:latin typeface="Roboto"/>
                <a:ea typeface="Roboto"/>
                <a:cs typeface="Roboto"/>
                <a:sym typeface="Roboto"/>
              </a:rPr>
              <a:t>Resources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: Recordings, Calendars etc.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b="1" lang="en" sz="1600" u="sng">
                <a:latin typeface="Roboto"/>
                <a:ea typeface="Roboto"/>
                <a:cs typeface="Roboto"/>
                <a:sym typeface="Roboto"/>
              </a:rPr>
              <a:t>Timesheet and Payroll Resources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: Payroll calendar, timesheet reminders,  guides etc.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48" y="1920138"/>
            <a:ext cx="3530075" cy="23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Accessing Files and </a:t>
            </a:r>
            <a:r>
              <a:rPr lang="en"/>
              <a:t>Resources</a:t>
            </a:r>
            <a:r>
              <a:rPr lang="en"/>
              <a:t> in a Channel</a:t>
            </a:r>
            <a:endParaRPr/>
          </a:p>
        </p:txBody>
      </p:sp>
      <p:pic>
        <p:nvPicPr>
          <p:cNvPr id="236" name="Google Shape;2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988" y="1393875"/>
            <a:ext cx="6486022" cy="352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type="title"/>
          </p:nvPr>
        </p:nvSpPr>
        <p:spPr>
          <a:xfrm>
            <a:off x="857600" y="1477450"/>
            <a:ext cx="7710600" cy="109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Code of Ethics</a:t>
            </a:r>
            <a:endParaRPr sz="6000"/>
          </a:p>
        </p:txBody>
      </p:sp>
      <p:pic>
        <p:nvPicPr>
          <p:cNvPr id="242" name="Google Shape;2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388" y="2656575"/>
            <a:ext cx="2441225" cy="2266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/>
        </p:nvSpPr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Harassment: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Harassment includes: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Roboto Light"/>
              <a:buChar char="●"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Offensive comments related to gender, gender identity and expression, sexual orientation, disability, mental illness, neuro(a)typicality, physical appearance, body size, race, or religion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Unwelcome comments regarding a person’s lifestyle choices and practices, including those related to food, health, parenting, drugs, and employment.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Deliberate misgendering or use of ‘dead’ or rejected names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Gratuitous or off-topic sexual images or behavior in spaces where they’re not appropriate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Simulated physical contact (e.g. textual descriptions like “</a:t>
            </a:r>
            <a:r>
              <a:rPr i="1" lang="en" sz="1100">
                <a:latin typeface="Roboto Light"/>
                <a:ea typeface="Roboto Light"/>
                <a:cs typeface="Roboto Light"/>
                <a:sym typeface="Roboto Light"/>
              </a:rPr>
              <a:t>hug</a:t>
            </a: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” or “</a:t>
            </a:r>
            <a:r>
              <a:rPr i="1" lang="en" sz="1100">
                <a:latin typeface="Roboto Light"/>
                <a:ea typeface="Roboto Light"/>
                <a:cs typeface="Roboto Light"/>
                <a:sym typeface="Roboto Light"/>
              </a:rPr>
              <a:t>backrub</a:t>
            </a: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”) without consent or after a request to stop.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Threats of violence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Incitement of violence towards any individual, including encouraging a person to commit suicide or to engage in self-harm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Deliberate intimidation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Sustained disruption of discussion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Unwelcome sexual attention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Continued one-on-one communication after requests to cease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Publication of non-harassing private communication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Reporting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If you are being harassed, notice that someone else is being harassed, or have any other concerns, please contact the staff immediately.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857600" y="1360900"/>
            <a:ext cx="7710600" cy="207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Join From Your Phone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Downloading Teams for Mobile Devices</a:t>
            </a:r>
            <a:endParaRPr/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385225" y="1508638"/>
            <a:ext cx="4384500" cy="3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Light"/>
              <a:buAutoNum type="arabicPeriod"/>
            </a:pPr>
            <a:r>
              <a:rPr lang="en" sz="16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Download the Window’s, iOS or Android version of Microsoft Teams. Please use this </a:t>
            </a:r>
            <a:r>
              <a:rPr lang="en" sz="1600" u="sng">
                <a:solidFill>
                  <a:srgbClr val="1155CC"/>
                </a:solidFill>
                <a:latin typeface="Roboto Light"/>
                <a:ea typeface="Roboto Light"/>
                <a:cs typeface="Roboto Light"/>
                <a:sym typeface="Robo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en" sz="16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to download Microsoft Teams. If the link does not work, manually copy the following link in the URL bar of your browser: </a:t>
            </a:r>
            <a:r>
              <a:rPr lang="en" sz="1200" u="sng">
                <a:solidFill>
                  <a:srgbClr val="1155CC"/>
                </a:solidFill>
                <a:latin typeface="Roboto Light"/>
                <a:ea typeface="Roboto Light"/>
                <a:cs typeface="Roboto Light"/>
                <a:sym typeface="Robo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https://www.microsoft.com/en-us/microsoft-365/microsoft-teams/group-chat-software</a:t>
            </a:r>
            <a:endParaRPr sz="12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Light"/>
              <a:buAutoNum type="arabicPeriod"/>
            </a:pPr>
            <a:r>
              <a:rPr lang="en" sz="16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After you click the link, scroll down until you see an option to download Teams as shown in the images on the right: </a:t>
            </a:r>
            <a:endParaRPr sz="16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1525" y="1918063"/>
            <a:ext cx="2758400" cy="26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0346" y="1710251"/>
            <a:ext cx="1497875" cy="32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181075" y="1456450"/>
            <a:ext cx="5188200" cy="35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After you download and install the application, you will see something that looks like the picture below:  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Then, Sign in with your CUNYFirst Account. Your cunyfirst account is the same account that you use for black board. It’ll look something like </a:t>
            </a:r>
            <a:r>
              <a:rPr b="1" lang="en" sz="1600" u="sng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first_name.last_name ##@login.cuny.edu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For example, </a:t>
            </a:r>
            <a:r>
              <a:rPr b="1" lang="en" sz="1600" u="sng">
                <a:latin typeface="Roboto"/>
                <a:ea typeface="Roboto"/>
                <a:cs typeface="Roboto"/>
                <a:sym typeface="Roboto"/>
              </a:rPr>
              <a:t>john.smith80@login.cuny.edu</a:t>
            </a:r>
            <a:endParaRPr b="1" sz="16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For further instructions to access your CUNYFirst account, please check out this guide by </a:t>
            </a:r>
            <a:r>
              <a:rPr lang="en" sz="1600" u="sng">
                <a:solidFill>
                  <a:srgbClr val="1155CC"/>
                </a:solidFill>
                <a:latin typeface="Roboto Light"/>
                <a:ea typeface="Roboto Light"/>
                <a:cs typeface="Roboto Light"/>
                <a:sym typeface="Robo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QC Training &amp; Technology Solutions</a:t>
            </a: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" name="Google Shape;92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In Via </a:t>
            </a:r>
            <a:r>
              <a:rPr lang="en"/>
              <a:t>CUNYFirst</a:t>
            </a:r>
            <a:r>
              <a:rPr lang="en"/>
              <a:t> 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375" y="1319000"/>
            <a:ext cx="3696305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566825" y="1595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Make sure you’re on the ‘Teams’ tab at the bottom.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Click on the “Kebab Menu” at the top right.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" name="Google Shape;99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Joining Teams From Your Phone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6125" y="1333075"/>
            <a:ext cx="1963775" cy="367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7175" y="1333075"/>
            <a:ext cx="1812024" cy="367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566825" y="1595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Enter the code and then select “JOIN”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MSFT Team Code</a:t>
            </a: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5ha5q7t</a:t>
            </a:r>
            <a:endParaRPr/>
          </a:p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 the Code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725" y="1493025"/>
            <a:ext cx="1616101" cy="341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293250" y="1376100"/>
            <a:ext cx="8730300" cy="36264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096" y="1491725"/>
            <a:ext cx="1568725" cy="33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4">
            <a:alphaModFix/>
          </a:blip>
          <a:srcRect b="2989" l="0" r="0" t="-2990"/>
          <a:stretch/>
        </p:blipFill>
        <p:spPr>
          <a:xfrm>
            <a:off x="7169000" y="1491725"/>
            <a:ext cx="1568725" cy="33951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3214700" y="225575"/>
            <a:ext cx="30000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Attendance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2774775" y="3395125"/>
            <a:ext cx="541500" cy="180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710600" y="2571750"/>
            <a:ext cx="15687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Click Announcements Tab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4701175" y="2684550"/>
            <a:ext cx="21432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Click the Link Directing to the Attendance Form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4774525" y="3327450"/>
            <a:ext cx="1996500" cy="51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 - Keyword for the Day</a:t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311725" y="1635550"/>
            <a:ext cx="64857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Check your email for the Keyword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5" y="2464825"/>
            <a:ext cx="8839200" cy="2022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