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Century Gothic" panose="020B050202020202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"/>
          <p:cNvSpPr txBox="1"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2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"/>
          <p:cNvSpPr/>
          <p:nvPr/>
        </p:nvSpPr>
        <p:spPr>
          <a:xfrm>
            <a:off x="0" y="4323810"/>
            <a:ext cx="1744652" cy="778589"/>
          </a:xfrm>
          <a:custGeom>
            <a:avLst/>
            <a:gdLst/>
            <a:ahLst/>
            <a:cxnLst/>
            <a:rect l="l" t="t" r="r" b="b"/>
            <a:pathLst>
              <a:path w="372" h="166" extrusionOk="0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 txBox="1">
            <a:spLocks noGrp="1"/>
          </p:cNvSpPr>
          <p:nvPr>
            <p:ph type="sldNum" idx="12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1"/>
          <p:cNvSpPr txBox="1"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1"/>
          <p:cNvSpPr txBox="1"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11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1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1"/>
          <p:cNvSpPr/>
          <p:nvPr/>
        </p:nvSpPr>
        <p:spPr>
          <a:xfrm rot="10800000" flipH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1"/>
          <p:cNvSpPr txBox="1">
            <a:spLocks noGrp="1"/>
          </p:cNvSpPr>
          <p:nvPr>
            <p:ph type="sldNum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2"/>
          <p:cNvSpPr txBox="1"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2"/>
          <p:cNvSpPr txBox="1">
            <a:spLocks noGrp="1"/>
          </p:cNvSpPr>
          <p:nvPr>
            <p:ph type="body" idx="1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14" name="Google Shape;114;p12"/>
          <p:cNvSpPr txBox="1">
            <a:spLocks noGrp="1"/>
          </p:cNvSpPr>
          <p:nvPr>
            <p:ph type="body" idx="2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12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2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2"/>
          <p:cNvSpPr/>
          <p:nvPr/>
        </p:nvSpPr>
        <p:spPr>
          <a:xfrm rot="10800000" flipH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2"/>
          <p:cNvSpPr txBox="1">
            <a:spLocks noGrp="1"/>
          </p:cNvSpPr>
          <p:nvPr>
            <p:ph type="sldNum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9" name="Google Shape;119;p12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0" name="Google Shape;120;p12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3"/>
          <p:cNvSpPr txBox="1"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3"/>
          <p:cNvSpPr txBox="1">
            <a:spLocks noGrp="1"/>
          </p:cNvSpPr>
          <p:nvPr>
            <p:ph type="body" idx="1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24" name="Google Shape;124;p13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3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3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3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"/>
          <p:cNvSpPr txBox="1"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4"/>
          <p:cNvSpPr txBox="1">
            <a:spLocks noGrp="1"/>
          </p:cNvSpPr>
          <p:nvPr>
            <p:ph type="body" idx="1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31" name="Google Shape;131;p14"/>
          <p:cNvSpPr txBox="1">
            <a:spLocks noGrp="1"/>
          </p:cNvSpPr>
          <p:nvPr>
            <p:ph type="body" idx="2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32" name="Google Shape;132;p14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14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14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14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37" name="Google Shape;137;p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 or False">
  <p:cSld name="True or False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5"/>
          <p:cNvSpPr txBox="1">
            <a:spLocks noGrp="1"/>
          </p:cNvSpPr>
          <p:nvPr>
            <p:ph type="body" idx="1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41" name="Google Shape;141;p15"/>
          <p:cNvSpPr txBox="1">
            <a:spLocks noGrp="1"/>
          </p:cNvSpPr>
          <p:nvPr>
            <p:ph type="body" idx="2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42" name="Google Shape;142;p15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15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15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5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16"/>
          <p:cNvSpPr txBox="1">
            <a:spLocks noGrp="1"/>
          </p:cNvSpPr>
          <p:nvPr>
            <p:ph type="body" idx="1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49" name="Google Shape;149;p16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16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6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6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"/>
          <p:cNvSpPr txBox="1">
            <a:spLocks noGrp="1"/>
          </p:cNvSpPr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7"/>
          <p:cNvSpPr txBox="1">
            <a:spLocks noGrp="1"/>
          </p:cNvSpPr>
          <p:nvPr>
            <p:ph type="body" idx="1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56" name="Google Shape;156;p17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7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7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7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3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"/>
          <p:cNvSpPr/>
          <p:nvPr/>
        </p:nvSpPr>
        <p:spPr>
          <a:xfrm rot="10800000" flipH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4"/>
          <p:cNvSpPr txBox="1">
            <a:spLocks noGrp="1"/>
          </p:cNvSpPr>
          <p:nvPr>
            <p:ph type="sldNum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body" idx="2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5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5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5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body" idx="2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71" name="Google Shape;71;p6"/>
          <p:cNvSpPr txBox="1">
            <a:spLocks noGrp="1"/>
          </p:cNvSpPr>
          <p:nvPr>
            <p:ph type="body" idx="3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2" name="Google Shape;72;p6"/>
          <p:cNvSpPr txBox="1">
            <a:spLocks noGrp="1"/>
          </p:cNvSpPr>
          <p:nvPr>
            <p:ph type="body" idx="4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73" name="Google Shape;73;p6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6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6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7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7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7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8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8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8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8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9"/>
          <p:cNvSpPr txBox="1"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sz="20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9"/>
          <p:cNvSpPr txBox="1">
            <a:spLocks noGrp="1"/>
          </p:cNvSpPr>
          <p:nvPr>
            <p:ph type="body" idx="1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91" name="Google Shape;91;p9"/>
          <p:cNvSpPr txBox="1">
            <a:spLocks noGrp="1"/>
          </p:cNvSpPr>
          <p:nvPr>
            <p:ph type="body" idx="2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92" name="Google Shape;92;p9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9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9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9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0"/>
          <p:cNvSpPr txBox="1"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0"/>
          <p:cNvSpPr>
            <a:spLocks noGrp="1"/>
          </p:cNvSpPr>
          <p:nvPr>
            <p:ph type="pic" idx="2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99" name="Google Shape;99;p10"/>
          <p:cNvSpPr txBox="1">
            <a:spLocks noGrp="1"/>
          </p:cNvSpPr>
          <p:nvPr>
            <p:ph type="body" idx="1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0" name="Google Shape;100;p10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0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0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0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E6E4C3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1"/>
            <p:cNvSpPr/>
            <p:nvPr/>
          </p:nvSpPr>
          <p:spPr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l" t="t" r="r" b="b"/>
              <a:pathLst>
                <a:path w="22" h="136" extrusionOk="0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l" t="t" r="r" b="b"/>
              <a:pathLst>
                <a:path w="140" h="504" extrusionOk="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;p1"/>
            <p:cNvSpPr/>
            <p:nvPr/>
          </p:nvSpPr>
          <p:spPr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l" t="t" r="r" b="b"/>
              <a:pathLst>
                <a:path w="132" h="308" extrusionOk="0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l" t="t" r="r" b="b"/>
              <a:pathLst>
                <a:path w="37" h="79" extrusionOk="0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l" t="t" r="r" b="b"/>
              <a:pathLst>
                <a:path w="178" h="722" extrusionOk="0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l" t="t" r="r" b="b"/>
              <a:pathLst>
                <a:path w="23" h="635" extrusionOk="0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l" t="t" r="r" b="b"/>
              <a:pathLst>
                <a:path w="17" h="107" extrusionOk="0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l" t="t" r="r" b="b"/>
              <a:pathLst>
                <a:path w="41" h="222" extrusionOk="0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l" t="t" r="r" b="b"/>
              <a:pathLst>
                <a:path w="450" h="878" extrusionOk="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l" t="t" r="r" b="b"/>
              <a:pathLst>
                <a:path w="35" h="73" extrusionOk="0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l" t="t" r="r" b="b"/>
              <a:pathLst>
                <a:path w="8" h="48" extrusionOk="0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l" t="t" r="r" b="b"/>
              <a:pathLst>
                <a:path w="52" h="135" extrusionOk="0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" name="Google Shape;19;p1"/>
          <p:cNvGrpSpPr/>
          <p:nvPr/>
        </p:nvGrpSpPr>
        <p:grpSpPr>
          <a:xfrm>
            <a:off x="27222" y="-32"/>
            <a:ext cx="2356674" cy="6853285"/>
            <a:chOff x="6627813" y="195454"/>
            <a:chExt cx="1952625" cy="5678297"/>
          </a:xfrm>
        </p:grpSpPr>
        <p:sp>
          <p:nvSpPr>
            <p:cNvPr id="20" name="Google Shape;20;p1"/>
            <p:cNvSpPr/>
            <p:nvPr/>
          </p:nvSpPr>
          <p:spPr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l" t="t" r="r" b="b"/>
              <a:pathLst>
                <a:path w="103" h="920" extrusionOk="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l" t="t" r="r" b="b"/>
              <a:pathLst>
                <a:path w="88" h="330" extrusionOk="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l" t="t" r="r" b="b"/>
              <a:pathLst>
                <a:path w="90" h="207" extrusionOk="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l" t="t" r="r" b="b"/>
              <a:pathLst>
                <a:path w="115" h="467" extrusionOk="0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l" t="t" r="r" b="b"/>
              <a:pathLst>
                <a:path w="36" h="633" extrusionOk="0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l" t="t" r="r" b="b"/>
              <a:pathLst>
                <a:path w="28" h="59" extrusionOk="0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l" t="t" r="r" b="b"/>
              <a:pathLst>
                <a:path w="17" h="107" extrusionOk="0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l" t="t" r="r" b="b"/>
              <a:pathLst>
                <a:path w="294" h="568" extrusionOk="0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l" t="t" r="r" b="b"/>
              <a:pathLst>
                <a:path w="25" h="53" extrusionOk="0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l" t="t" r="r" b="b"/>
              <a:pathLst>
                <a:path w="29" h="141" extrusionOk="0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1"/>
            <p:cNvSpPr/>
            <p:nvPr/>
          </p:nvSpPr>
          <p:spPr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l" t="t" r="r" b="b"/>
              <a:pathLst>
                <a:path w="8" h="48" extrusionOk="0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1"/>
            <p:cNvSpPr/>
            <p:nvPr/>
          </p:nvSpPr>
          <p:spPr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l" t="t" r="r" b="b"/>
              <a:pathLst>
                <a:path w="44" h="111" extrusionOk="0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32;p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1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sz="3600" b="0" i="0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sz="18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302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175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sz="14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5" name="Google Shape;35;p1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6" name="Google Shape;36;p1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7" name="Google Shape;37;p1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</a:pPr>
            <a:r>
              <a:rPr lang="en-US"/>
              <a:t>Active vs. Passive Voice</a:t>
            </a:r>
            <a:endParaRPr/>
          </a:p>
        </p:txBody>
      </p:sp>
      <p:sp>
        <p:nvSpPr>
          <p:cNvPr id="165" name="Google Shape;165;p18"/>
          <p:cNvSpPr txBox="1"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What is Active Voice?</a:t>
            </a:r>
            <a:endParaRPr/>
          </a:p>
        </p:txBody>
      </p:sp>
      <p:sp>
        <p:nvSpPr>
          <p:cNvPr id="171" name="Google Shape;171;p19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The Active Voice one of two “verb voices” 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The Active Voice is used when the subject of a sentence is acting upon the verb. 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Example: “Kevin hit the ball”</a:t>
            </a:r>
            <a:endParaRPr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0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What is Passive Voice?</a:t>
            </a:r>
            <a:endParaRPr/>
          </a:p>
        </p:txBody>
      </p:sp>
      <p:sp>
        <p:nvSpPr>
          <p:cNvPr id="177" name="Google Shape;177;p20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Passive Voice is the second of the two “verb voices” 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In the Passive Voice, The subject of the sentence is acted on by the verb.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Example: “The ball was thrown by the pitcher.”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1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Some Facts:</a:t>
            </a:r>
            <a:endParaRPr/>
          </a:p>
        </p:txBody>
      </p:sp>
      <p:sp>
        <p:nvSpPr>
          <p:cNvPr id="183" name="Google Shape;183;p21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Writers typically prefer using The Active Voice when working on a piece.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When the receiver of the verb should be stressed rather than the doer (or when the doer is unknown) the passive voice is better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Example: School is cancelled today!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Some Facts, Cont’d:</a:t>
            </a:r>
            <a:endParaRPr/>
          </a:p>
        </p:txBody>
      </p:sp>
      <p:sp>
        <p:nvSpPr>
          <p:cNvPr id="189" name="Google Shape;189;p22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Pts val="2400"/>
              <a:buChar char="🠶"/>
            </a:pPr>
            <a:r>
              <a:rPr lang="en-US" sz="2400">
                <a:solidFill>
                  <a:srgbClr val="3F3F3F"/>
                </a:solidFill>
              </a:rPr>
              <a:t>Switching between voices is a common error. 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ts val="2400"/>
              <a:buChar char="🠶"/>
            </a:pPr>
            <a:r>
              <a:rPr lang="en-US" sz="2400">
                <a:solidFill>
                  <a:srgbClr val="3F3F3F"/>
                </a:solidFill>
              </a:rPr>
              <a:t>Ex: “John is the best athlete on the team, and the most points are scored by him.”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ts val="2400"/>
              <a:buChar char="🠶"/>
            </a:pPr>
            <a:r>
              <a:rPr lang="en-US" sz="2400">
                <a:solidFill>
                  <a:srgbClr val="3F3F3F"/>
                </a:solidFill>
              </a:rPr>
              <a:t>How can we correct this sentence?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“John is the best athlete on the team and also scores the most points.”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3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Let’s Recap</a:t>
            </a:r>
            <a:endParaRPr/>
          </a:p>
        </p:txBody>
      </p:sp>
      <p:sp>
        <p:nvSpPr>
          <p:cNvPr id="195" name="Google Shape;195;p23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In the Active Voice, the subject acts on the verb.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In the Passive Voice, the verb acts on the subject.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The Active Voice is typically appropriate.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The Passive Voice is preferable when the subject isn’t as important as the receiver. 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Do Not mix the Active and Passive Voices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rgbClr val="000000"/>
      </a:dk1>
      <a:lt1>
        <a:srgbClr val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Widescreen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Noto Sans Symbols</vt:lpstr>
      <vt:lpstr>Arial</vt:lpstr>
      <vt:lpstr>Wisp</vt:lpstr>
      <vt:lpstr>Active vs. Passive Voice</vt:lpstr>
      <vt:lpstr>What is Active Voice?</vt:lpstr>
      <vt:lpstr>What is Passive Voice?</vt:lpstr>
      <vt:lpstr>Some Facts:</vt:lpstr>
      <vt:lpstr>Some Facts, Cont’d:</vt:lpstr>
      <vt:lpstr>Let’s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vs. Passive Voice</dc:title>
  <dc:creator>Lesly Rivera</dc:creator>
  <cp:lastModifiedBy>Lesly Rivera</cp:lastModifiedBy>
  <cp:revision>1</cp:revision>
  <dcterms:modified xsi:type="dcterms:W3CDTF">2021-03-12T16:28:54Z</dcterms:modified>
</cp:coreProperties>
</file>