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1" r:id="rId3"/>
    <p:sldId id="310" r:id="rId4"/>
    <p:sldId id="286" r:id="rId5"/>
    <p:sldId id="317" r:id="rId6"/>
    <p:sldId id="318" r:id="rId7"/>
    <p:sldId id="319" r:id="rId8"/>
    <p:sldId id="320" r:id="rId9"/>
    <p:sldId id="28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939"/>
    <a:srgbClr val="6CA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33"/>
    <p:restoredTop sz="94672"/>
  </p:normalViewPr>
  <p:slideViewPr>
    <p:cSldViewPr>
      <p:cViewPr varScale="1">
        <p:scale>
          <a:sx n="59" d="100"/>
          <a:sy n="59" d="100"/>
        </p:scale>
        <p:origin x="9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769329-EECA-46F6-A1AF-5F8F082A0C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69A10-1982-4C09-A4E0-95F441F584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34B091F-2942-4F50-BD9B-E5118FBD56BA}" type="datetime1">
              <a:rPr lang="en-US" altLang="en-US"/>
              <a:pPr>
                <a:defRPr/>
              </a:pPr>
              <a:t>5/4/2020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DCD2B-CC9B-42D4-87D4-AC5B620A28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E661C-B121-40CA-A55B-0960F0846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1F43BE-AF5E-4071-9BAE-0508EC896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7A1568-81C4-43FA-9A66-9B5DE308D8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4DAB0-918E-4BDD-8413-73DB962BA2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98240CB-C4B6-405B-9209-BFFED0C5E1FC}" type="datetime1">
              <a:rPr lang="en-US" altLang="en-US"/>
              <a:pPr>
                <a:defRPr/>
              </a:pPr>
              <a:t>5/4/2020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4F6E1B9-5214-4CD5-AF3B-0193EA56AC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643B66-B19E-46EF-A278-9B21E10DF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4D242-204D-4172-A0DC-60245EFA59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EC084-A2DB-4380-A295-5D5A7FFDC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A26596-FE33-48A9-A898-256CC004B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B47DBE35-A27F-4FC2-A2ED-5AEB07D0BF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05109FF-51EB-4DFE-8A03-FA17BCAF0D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FD03A87-3B16-4C54-B18B-1156519E8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8435B9-88C4-4DA2-AD33-2F77BC833D6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26596-FE33-48A9-A898-256CC004BE8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13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F396E-BB34-E445-903D-D4C269C97A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9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26596-FE33-48A9-A898-256CC004BE8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F396E-BB34-E445-903D-D4C269C97A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F396E-BB34-E445-903D-D4C269C97A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F396E-BB34-E445-903D-D4C269C97A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49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F396E-BB34-E445-903D-D4C269C97A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1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B929D60-8461-45A7-A4E6-9F3F78BDD5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C6D178D-9928-4B11-A695-23432C4E53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146D9A0-4A5C-4934-B6FD-4802B44C0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FF397C-51B2-44D1-A005-E77BBD46536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E99DB-768C-43D5-B465-57A6C839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5642-F55E-4CC5-9735-08CE9BFE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B862B-8D27-4618-8A20-17892E0E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439-3BDE-4172-BFB1-40CC54FB2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8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FFC32-D165-4548-B69C-BA9F59B0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0D401-2D6D-4F77-AA01-FE384F8C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4F2F3-0AE8-4FD4-A74C-E394C361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CE64-A330-4934-85F5-7B7AA3712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39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A466D-47C0-4962-963F-60299CF5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8D85E-BE27-4418-80AD-25E9A2FE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12890-5A7F-474F-8E3A-460CF69D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EF70-6685-4CF9-8EB8-DD7BB1CEE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14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56E7D-C887-4CF0-B5A6-20E238A0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8E9DE-D9E3-4A6B-9077-807EA136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A8FF8-8697-4883-A2E1-A1354871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09F7-3545-422B-8B50-A15A90CF7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26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694C7-CD69-4CE8-9E07-F736D4B7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345AA-8A7F-442B-8CC2-08D80775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1684F-38EB-411E-8ACB-C67B1A3F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41AB-49A7-49F2-B2E9-6A644D4E2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0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99A0E-BEAD-4B10-9956-E4A7833F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DC27D-E7E1-4475-BC03-8FA90EDE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73818-214C-4E2E-9A70-4E4188AF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5A57-08F0-4ED1-B9D9-78A66AC0E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35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B48F5-3768-409A-AB1B-034C975B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68BCF1-CCE8-4055-89AC-D7C93AF9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2A6E4-597D-4BDB-BAF4-28CCB68D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C32B-926C-48B3-B644-7ABE1D15E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7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8C96B-0D10-4003-A473-A10B6E5F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FAD4-341E-435D-9651-C5B7DE4D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A9C0E-EDF2-4FFC-A156-99453C08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F0FA-7816-4861-898D-590D771CD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45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F9093-486C-455D-8C9E-07EC3099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FDCFB-1F8D-4912-B16E-44969288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670C0-DE75-490A-B5C1-58F52D1C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0E6D-9ED1-429E-8FF5-93B34AF89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9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81442-279F-4A42-91D3-F0C80787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E2671-2BEE-454C-B5E0-223258A9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7AEFE-B39D-4088-A74B-1193938B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D251-726F-4739-A858-F054F59A5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52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3EBD5-8950-425B-8EF3-5C241C4A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21328-7F1F-44EC-ACB5-1092CDD1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1D2A-E90C-47AE-8AE8-A2542002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9613-EEE8-4DA3-AAAE-DBC65DC25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24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F3E115-A128-4293-BE67-BEE588D3D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C6A746F-5649-4617-AB75-224B530BAD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E9496-5A38-4927-81CA-680A672B9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23CD5AA-1FC5-44E1-86B0-F20803B3EFF3}" type="datetimeFigureOut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F317F-6CC6-42AC-B69A-F5DFB4A30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8B4F-6BD1-43C1-92F9-EC6D95903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3626E9-991B-4FE6-B943-6AB6F9C58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0E83992-D312-4EBA-A713-F5618D4A42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9738" y="6457950"/>
            <a:ext cx="2208212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>
                <a:solidFill>
                  <a:srgbClr val="0C2255"/>
                </a:solidFill>
                <a:cs typeface="Arial" charset="0"/>
              </a:rPr>
              <a:t>www.cuny.edu/undergraduate</a:t>
            </a:r>
          </a:p>
        </p:txBody>
      </p:sp>
      <p:pic>
        <p:nvPicPr>
          <p:cNvPr id="1032" name="Picture 7" descr="cuny-cube-text-white.png">
            <a:extLst>
              <a:ext uri="{FF2B5EF4-FFF2-40B4-BE49-F238E27FC236}">
                <a16:creationId xmlns:a16="http://schemas.microsoft.com/office/drawing/2014/main" id="{F37E0AD1-3B21-408D-AB8E-B75B0A0E44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09550"/>
            <a:ext cx="1012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CA227E-35D1-4894-A6D3-5FC4099BC128}"/>
              </a:ext>
            </a:extLst>
          </p:cNvPr>
          <p:cNvSpPr/>
          <p:nvPr userDrawn="1"/>
        </p:nvSpPr>
        <p:spPr>
          <a:xfrm>
            <a:off x="0" y="-14288"/>
            <a:ext cx="9220200" cy="904876"/>
          </a:xfrm>
          <a:prstGeom prst="rect">
            <a:avLst/>
          </a:prstGeom>
          <a:solidFill>
            <a:srgbClr val="0C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4" name="Picture 10" descr="cuny-cube-text-white.png">
            <a:extLst>
              <a:ext uri="{FF2B5EF4-FFF2-40B4-BE49-F238E27FC236}">
                <a16:creationId xmlns:a16="http://schemas.microsoft.com/office/drawing/2014/main" id="{0196F3A3-7AD8-45F1-BA9D-76658AA849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3675"/>
            <a:ext cx="10128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itleix@qc.cuny.edu" TargetMode="External"/><Relationship Id="rId5" Type="http://schemas.openxmlformats.org/officeDocument/2006/relationships/hyperlink" Target="mailto:nancy.schick@qc.cuny.edu" TargetMode="External"/><Relationship Id="rId4" Type="http://schemas.openxmlformats.org/officeDocument/2006/relationships/hyperlink" Target="mailto:Sharon.Shulman@qc.cuny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qc.cuny.edu/about/administration/AffirmativeAction/Pages/default.aspx" TargetMode="External"/><Relationship Id="rId4" Type="http://schemas.openxmlformats.org/officeDocument/2006/relationships/hyperlink" Target="https://www.qc.cuny.edu/about/administration/AffirmativeAction/Documents/Notice_of_Non_Discriminatio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qc.cuny.edu/StudentLife/services/counseling/counseling/Pages/default.aspx" TargetMode="External"/><Relationship Id="rId4" Type="http://schemas.openxmlformats.org/officeDocument/2006/relationships/hyperlink" Target="https://www.qc.cuny.edu/about/administration/AffirmativeAction/Pages/default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ancy.schick@qc.cuny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9">
            <a:extLst>
              <a:ext uri="{FF2B5EF4-FFF2-40B4-BE49-F238E27FC236}">
                <a16:creationId xmlns:a16="http://schemas.microsoft.com/office/drawing/2014/main" id="{5DA1513A-E797-4C78-AB3B-87A39DFDA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Rectangle 50">
            <a:extLst>
              <a:ext uri="{FF2B5EF4-FFF2-40B4-BE49-F238E27FC236}">
                <a16:creationId xmlns:a16="http://schemas.microsoft.com/office/drawing/2014/main" id="{372346E3-35A2-47BF-B179-F4D9E3ECB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14600"/>
            <a:ext cx="8458200" cy="213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4400">
              <a:latin typeface="Franklin Gothic Book" panose="020B0503020102020204" pitchFamily="34" charset="0"/>
            </a:endParaRPr>
          </a:p>
        </p:txBody>
      </p:sp>
      <p:pic>
        <p:nvPicPr>
          <p:cNvPr id="15364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BAC391F-3F5F-498A-9D8F-9FA50895F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0">
            <a:extLst>
              <a:ext uri="{FF2B5EF4-FFF2-40B4-BE49-F238E27FC236}">
                <a16:creationId xmlns:a16="http://schemas.microsoft.com/office/drawing/2014/main" id="{005E7F2A-1C09-4F44-9BDB-362BDDD0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463800"/>
            <a:ext cx="464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Baskerville Old Face" panose="02020602080505020303" pitchFamily="18" charset="0"/>
                <a:ea typeface="Helvetica" panose="020B0604020202020204" pitchFamily="34" charset="0"/>
                <a:cs typeface="Helvetica" panose="020B0604020202020204" pitchFamily="34" charset="0"/>
              </a:rPr>
              <a:t>Cyberbullying and Online Harassment</a:t>
            </a:r>
            <a:br>
              <a:rPr lang="en-US" altLang="en-US" sz="3600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3000" dirty="0">
                <a:solidFill>
                  <a:schemeClr val="bg1"/>
                </a:solidFill>
                <a:latin typeface="Gill Sans MT" panose="020B0502020104020203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You are not alone</a:t>
            </a:r>
          </a:p>
          <a:p>
            <a:pPr>
              <a:spcBef>
                <a:spcPct val="50000"/>
              </a:spcBef>
            </a:pPr>
            <a:endParaRPr lang="en-US" altLang="en-US" sz="3600" b="1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9">
            <a:extLst>
              <a:ext uri="{FF2B5EF4-FFF2-40B4-BE49-F238E27FC236}">
                <a16:creationId xmlns:a16="http://schemas.microsoft.com/office/drawing/2014/main" id="{AA6C5871-8C96-42B5-87C4-068F8A0B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61200" y="6477000"/>
            <a:ext cx="2133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272670-6A60-43E2-982D-F1CEC39A8A0B}" type="slidenum">
              <a:rPr lang="en-US" altLang="en-US" sz="1400" smtClean="0">
                <a:solidFill>
                  <a:schemeClr val="bg1"/>
                </a:solidFill>
              </a:rPr>
              <a:pPr/>
              <a:t>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14DE51-2146-4B97-BFA8-F1AF44A526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rgbClr val="6CAEDF"/>
          </a:solidFill>
        </p:spPr>
        <p:txBody>
          <a:bodyPr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rgbClr val="999999"/>
                </a:solidFill>
                <a:latin typeface="Helvetica Light"/>
                <a:cs typeface="Helvetica Light"/>
              </a:rPr>
              <a:t> </a:t>
            </a:r>
            <a:endParaRPr lang="en-US" sz="1800" dirty="0">
              <a:solidFill>
                <a:srgbClr val="999999"/>
              </a:solidFill>
              <a:latin typeface="Helvetica Light"/>
              <a:cs typeface="Helvetica Light"/>
            </a:endParaRPr>
          </a:p>
        </p:txBody>
      </p:sp>
      <p:sp>
        <p:nvSpPr>
          <p:cNvPr id="17412" name="Subtitle 2">
            <a:extLst>
              <a:ext uri="{FF2B5EF4-FFF2-40B4-BE49-F238E27FC236}">
                <a16:creationId xmlns:a16="http://schemas.microsoft.com/office/drawing/2014/main" id="{1C55998C-C56F-4D91-8718-A94B5E18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0600"/>
            <a:ext cx="9144000" cy="788988"/>
          </a:xfrm>
          <a:prstGeom prst="rect">
            <a:avLst/>
          </a:prstGeom>
          <a:solidFill>
            <a:srgbClr val="6CA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999999"/>
              </a:solidFill>
              <a:latin typeface="Helvetica Light"/>
              <a:cs typeface="Helvetica Light"/>
            </a:endParaRPr>
          </a:p>
        </p:txBody>
      </p:sp>
      <p:pic>
        <p:nvPicPr>
          <p:cNvPr id="17413" name="Picture 7">
            <a:extLst>
              <a:ext uri="{FF2B5EF4-FFF2-40B4-BE49-F238E27FC236}">
                <a16:creationId xmlns:a16="http://schemas.microsoft.com/office/drawing/2014/main" id="{6926169B-3C35-47AA-806D-2B62802DB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00775"/>
            <a:ext cx="2413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49">
            <a:extLst>
              <a:ext uri="{FF2B5EF4-FFF2-40B4-BE49-F238E27FC236}">
                <a16:creationId xmlns:a16="http://schemas.microsoft.com/office/drawing/2014/main" id="{66701170-DB36-48F3-BF1F-260EAB5E0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752475"/>
            <a:ext cx="81153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E71939"/>
                </a:solidFill>
                <a:latin typeface="Baskerville Old Face" panose="02020602080505020303" pitchFamily="18" charset="0"/>
                <a:cs typeface="Helvetica" panose="020B0604020202020204" pitchFamily="34" charset="0"/>
              </a:rPr>
              <a:t>Office of Compliance &amp; Diversity Programs</a:t>
            </a:r>
            <a:endParaRPr lang="en-US" altLang="en-U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17415" name="Rectangle 50">
            <a:extLst>
              <a:ext uri="{FF2B5EF4-FFF2-40B4-BE49-F238E27FC236}">
                <a16:creationId xmlns:a16="http://schemas.microsoft.com/office/drawing/2014/main" id="{2C1128F3-507A-4706-9AA7-08C3B0FA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1652588"/>
            <a:ext cx="7720013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dirty="0">
                <a:latin typeface="Gill Sans MT" panose="020B0502020104020203" pitchFamily="34" charset="0"/>
              </a:rPr>
              <a:t>Sharon Shulman, Esq., 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Chief Diversity Officer &amp; Director, Interim</a:t>
            </a:r>
            <a:br>
              <a:rPr lang="en-US" sz="2000" dirty="0">
                <a:latin typeface="Gill Sans MT" panose="020B0502020104020203" pitchFamily="34" charset="0"/>
              </a:rPr>
            </a:br>
            <a:r>
              <a:rPr lang="en-US" sz="2000" dirty="0">
                <a:latin typeface="Gill Sans MT" panose="020B0502020104020203" pitchFamily="34" charset="0"/>
              </a:rPr>
              <a:t>Title IX Coordinator</a:t>
            </a:r>
            <a:br>
              <a:rPr lang="en-US" sz="2000" dirty="0">
                <a:latin typeface="Gill Sans MT" panose="020B0502020104020203" pitchFamily="34" charset="0"/>
              </a:rPr>
            </a:br>
            <a:r>
              <a:rPr lang="en-US" sz="2000" dirty="0">
                <a:latin typeface="Gill Sans MT" panose="020B0502020104020203" pitchFamily="34" charset="0"/>
                <a:hlinkClick r:id="rId4"/>
              </a:rPr>
              <a:t>Sharon.Shulman@qc.cuny.edu</a:t>
            </a:r>
            <a:endParaRPr lang="en-US" sz="2000" dirty="0">
              <a:latin typeface="Gill Sans MT" panose="020B0502020104020203" pitchFamily="34" charset="0"/>
            </a:endParaRPr>
          </a:p>
          <a:p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</a:rPr>
              <a:t>Nancy Schick, Esq.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Compliance &amp; Diversity Training Specialist</a:t>
            </a:r>
          </a:p>
          <a:p>
            <a:r>
              <a:rPr lang="en-US" sz="2000" dirty="0">
                <a:latin typeface="Gill Sans MT" panose="020B0502020104020203" pitchFamily="34" charset="0"/>
                <a:hlinkClick r:id="rId5"/>
              </a:rPr>
              <a:t>Nancy.Schick@qc.cuny.edu</a:t>
            </a:r>
            <a:endParaRPr lang="en-US" sz="2000" dirty="0">
              <a:latin typeface="Gill Sans MT" panose="020B0502020104020203" pitchFamily="34" charset="0"/>
            </a:endParaRPr>
          </a:p>
          <a:p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</a:rPr>
              <a:t>Office: 718-997-5888</a:t>
            </a:r>
            <a:br>
              <a:rPr lang="en-US" sz="2000" dirty="0">
                <a:latin typeface="Gill Sans MT" panose="020B0502020104020203" pitchFamily="34" charset="0"/>
              </a:rPr>
            </a:br>
            <a:r>
              <a:rPr lang="en-US" sz="2000" dirty="0">
                <a:latin typeface="Gill Sans MT" panose="020B0502020104020203" pitchFamily="34" charset="0"/>
              </a:rPr>
              <a:t>Fax: 718-997-5770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Email: </a:t>
            </a:r>
            <a:r>
              <a:rPr lang="en-US" sz="2000" u="sng" dirty="0">
                <a:latin typeface="Gill Sans MT" panose="020B0502020104020203" pitchFamily="34" charset="0"/>
                <a:hlinkClick r:id="rId6"/>
              </a:rPr>
              <a:t>TitleIX@qc.cuny.edu</a:t>
            </a:r>
            <a:endParaRPr lang="en-US" altLang="en-US" sz="2400" dirty="0">
              <a:latin typeface="Gill Sans MT" panose="020B0502020104020203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r="5263"/>
          <a:stretch/>
        </p:blipFill>
        <p:spPr>
          <a:xfrm>
            <a:off x="-1" y="-28176"/>
            <a:ext cx="9144001" cy="69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9">
            <a:extLst>
              <a:ext uri="{FF2B5EF4-FFF2-40B4-BE49-F238E27FC236}">
                <a16:creationId xmlns:a16="http://schemas.microsoft.com/office/drawing/2014/main" id="{AA6C5871-8C96-42B5-87C4-068F8A0B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61200" y="6477000"/>
            <a:ext cx="2133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272670-6A60-43E2-982D-F1CEC39A8A0B}" type="slidenum">
              <a:rPr lang="en-US" altLang="en-US" sz="1400" smtClean="0">
                <a:solidFill>
                  <a:schemeClr val="bg1"/>
                </a:solidFill>
              </a:rPr>
              <a:pPr/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14DE51-2146-4B97-BFA8-F1AF44A526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rgbClr val="6CAEDF"/>
          </a:solidFill>
        </p:spPr>
        <p:txBody>
          <a:bodyPr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rgbClr val="999999"/>
                </a:solidFill>
                <a:latin typeface="Helvetica Light"/>
                <a:cs typeface="Helvetica Light"/>
              </a:rPr>
              <a:t> </a:t>
            </a:r>
            <a:endParaRPr lang="en-US" sz="1800" dirty="0">
              <a:solidFill>
                <a:srgbClr val="999999"/>
              </a:solidFill>
              <a:latin typeface="Helvetica Light"/>
              <a:cs typeface="Helvetica Light"/>
            </a:endParaRPr>
          </a:p>
        </p:txBody>
      </p:sp>
      <p:sp>
        <p:nvSpPr>
          <p:cNvPr id="17412" name="Subtitle 2">
            <a:extLst>
              <a:ext uri="{FF2B5EF4-FFF2-40B4-BE49-F238E27FC236}">
                <a16:creationId xmlns:a16="http://schemas.microsoft.com/office/drawing/2014/main" id="{1C55998C-C56F-4D91-8718-A94B5E18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0600"/>
            <a:ext cx="9144000" cy="788988"/>
          </a:xfrm>
          <a:prstGeom prst="rect">
            <a:avLst/>
          </a:prstGeom>
          <a:solidFill>
            <a:srgbClr val="6CA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999999"/>
              </a:solidFill>
              <a:latin typeface="Helvetica Light"/>
              <a:cs typeface="Helvetica Light"/>
            </a:endParaRPr>
          </a:p>
        </p:txBody>
      </p:sp>
      <p:pic>
        <p:nvPicPr>
          <p:cNvPr id="17413" name="Picture 7">
            <a:extLst>
              <a:ext uri="{FF2B5EF4-FFF2-40B4-BE49-F238E27FC236}">
                <a16:creationId xmlns:a16="http://schemas.microsoft.com/office/drawing/2014/main" id="{6926169B-3C35-47AA-806D-2B62802DB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00775"/>
            <a:ext cx="2413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49">
            <a:extLst>
              <a:ext uri="{FF2B5EF4-FFF2-40B4-BE49-F238E27FC236}">
                <a16:creationId xmlns:a16="http://schemas.microsoft.com/office/drawing/2014/main" id="{66701170-DB36-48F3-BF1F-260EAB5E0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752475"/>
            <a:ext cx="81153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E71939"/>
                </a:solidFill>
                <a:latin typeface="Baskerville Old Face" panose="02020602080505020303" pitchFamily="18" charset="0"/>
                <a:ea typeface="Helvetica" panose="020B0604020202020204" pitchFamily="34" charset="0"/>
                <a:cs typeface="Helvetica" panose="020B0604020202020204" pitchFamily="34" charset="0"/>
              </a:rPr>
              <a:t>Socially distant, but not alone.</a:t>
            </a:r>
            <a:endParaRPr lang="en-US" altLang="en-U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17415" name="Rectangle 50">
            <a:extLst>
              <a:ext uri="{FF2B5EF4-FFF2-40B4-BE49-F238E27FC236}">
                <a16:creationId xmlns:a16="http://schemas.microsoft.com/office/drawing/2014/main" id="{2C1128F3-507A-4706-9AA7-08C3B0FA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1774825"/>
            <a:ext cx="7710488" cy="279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Clr>
                <a:srgbClr val="D5213A"/>
              </a:buClr>
              <a:buSzPct val="120000"/>
              <a:buFont typeface="AppleSymbols"/>
              <a:buChar char="≫"/>
            </a:pPr>
            <a:r>
              <a:rPr lang="en-US" altLang="en-US" sz="2500" dirty="0">
                <a:latin typeface="Gill Sans MT" panose="020B0502020104020203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Discrimination and sexual harassment can occur electronically.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D5213A"/>
              </a:buClr>
              <a:buSzPct val="120000"/>
              <a:buFont typeface="AppleSymbols"/>
              <a:buChar char="≫"/>
            </a:pPr>
            <a:r>
              <a:rPr lang="en-US" altLang="en-US" sz="2500" dirty="0">
                <a:latin typeface="Gill Sans MT" panose="020B0502020104020203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Don’t get too comfortable when you are studying or working from home.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D5213A"/>
              </a:buClr>
              <a:buSzPct val="120000"/>
              <a:buFont typeface="AppleSymbols"/>
              <a:buChar char="≫"/>
            </a:pPr>
            <a:r>
              <a:rPr lang="en-US" altLang="en-US" sz="2500" dirty="0">
                <a:latin typeface="Gill Sans MT" panose="020B0502020104020203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Notify the Office of Compliance &amp; Diversity Programs of any issues requiring intervention.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423F8C8-1230-4F53-B1CC-BF6FCA839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39395"/>
            <a:ext cx="3444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latin typeface="Gill Sans MT" panose="020B0502020104020203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Resources:</a:t>
            </a:r>
            <a:endParaRPr lang="en-US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9D50B809-9B6B-4329-AAFB-A0E336F32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7315201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97815" marR="5080" indent="-285750">
              <a:spcBef>
                <a:spcPts val="765"/>
              </a:spcBef>
            </a:pPr>
            <a:r>
              <a:rPr lang="en-US" spc="-5" dirty="0">
                <a:solidFill>
                  <a:srgbClr val="262626"/>
                </a:solidFill>
                <a:latin typeface="Gill Sans MT" panose="020B0502020104020203" pitchFamily="34" charset="0"/>
                <a:cs typeface="Arial" charset="0"/>
                <a:hlinkClick r:id="rId4"/>
              </a:rPr>
              <a:t>Notice of Non-Discrimination</a:t>
            </a:r>
            <a:endParaRPr lang="en-US" spc="-5" dirty="0">
              <a:solidFill>
                <a:srgbClr val="262626"/>
              </a:solidFill>
              <a:latin typeface="Gill Sans MT" panose="020B0502020104020203" pitchFamily="34" charset="0"/>
              <a:cs typeface="Arial" charset="0"/>
            </a:endParaRPr>
          </a:p>
          <a:p>
            <a:pPr marL="0" indent="0">
              <a:spcBef>
                <a:spcPts val="0"/>
              </a:spcBef>
              <a:buClr>
                <a:srgbClr val="D5213A"/>
              </a:buClr>
              <a:buSzPct val="120000"/>
            </a:pPr>
            <a:r>
              <a:rPr lang="en-US" u="sng" dirty="0">
                <a:latin typeface="Gill Sans MT" panose="020B0502020104020203" pitchFamily="34" charset="0"/>
                <a:hlinkClick r:id="rId5"/>
              </a:rPr>
              <a:t>Office of Compliance &amp; Diversity Programs</a:t>
            </a:r>
            <a:endParaRPr lang="en-US" altLang="en-US" sz="2000" dirty="0">
              <a:latin typeface="Gill Sans MT" panose="020B0502020104020203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6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3109913"/>
            <a:ext cx="237172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 fontAlgn="t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E71939"/>
                </a:solidFill>
                <a:latin typeface="Baskerville Old Face" panose="02020602080505020303" pitchFamily="18" charset="0"/>
              </a:rPr>
              <a:t>Online Harassment 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0804" r="8388"/>
          <a:stretch/>
        </p:blipFill>
        <p:spPr>
          <a:xfrm>
            <a:off x="20" y="228600"/>
            <a:ext cx="9143980" cy="2567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05398" y="2971800"/>
            <a:ext cx="5614060" cy="2766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883" indent="-342883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3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45717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1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500" dirty="0">
                <a:latin typeface="Gill Sans MT" panose="020B0502020104020203" pitchFamily="34" charset="0"/>
              </a:rPr>
              <a:t>Someone you once dated constantly messages you, asking where you are, who you are with, or what you are doing</a:t>
            </a:r>
          </a:p>
          <a:p>
            <a:pPr lvl="0"/>
            <a:r>
              <a:rPr lang="en-US" sz="1500" dirty="0">
                <a:latin typeface="Gill Sans MT" panose="020B0502020104020203" pitchFamily="34" charset="0"/>
              </a:rPr>
              <a:t>A classmate with a crush on you gets angry when you don’t respond right away</a:t>
            </a:r>
          </a:p>
          <a:p>
            <a:pPr lvl="0"/>
            <a:r>
              <a:rPr lang="en-US" sz="1500" dirty="0">
                <a:latin typeface="Gill Sans MT" panose="020B0502020104020203" pitchFamily="34" charset="0"/>
              </a:rPr>
              <a:t>A former friend leaves you messages that scare you or make you feel bad about yourself</a:t>
            </a:r>
          </a:p>
          <a:p>
            <a:pPr lvl="0"/>
            <a:r>
              <a:rPr lang="en-US" sz="1500" dirty="0">
                <a:latin typeface="Gill Sans MT" panose="020B0502020104020203" pitchFamily="34" charset="0"/>
              </a:rPr>
              <a:t>Someone accesses your social media or other online accounts without your permission</a:t>
            </a:r>
          </a:p>
          <a:p>
            <a:pPr lvl="0"/>
            <a:r>
              <a:rPr lang="en-US" sz="1500" dirty="0">
                <a:latin typeface="Gill Sans MT" panose="020B0502020104020203" pitchFamily="34" charset="0"/>
              </a:rPr>
              <a:t>An ex-partner posts embarrassing or sexual information, photos, or videos of you online without your permission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5CEF79-77BE-4344-9F74-50FF755FF1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rgbClr val="6CAEDF"/>
          </a:solidFill>
        </p:spPr>
        <p:txBody>
          <a:bodyPr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rgbClr val="999999"/>
                </a:solidFill>
                <a:latin typeface="Helvetica Light"/>
                <a:cs typeface="Helvetica Light"/>
              </a:rPr>
              <a:t> </a:t>
            </a:r>
            <a:endParaRPr lang="en-US" sz="1800" dirty="0">
              <a:solidFill>
                <a:srgbClr val="999999"/>
              </a:solidFill>
              <a:latin typeface="Helvetica Light"/>
              <a:cs typeface="Helvetica Ligh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49778EC-4F43-4CA7-A749-18A3CC81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0600"/>
            <a:ext cx="9144000" cy="788988"/>
          </a:xfrm>
          <a:prstGeom prst="rect">
            <a:avLst/>
          </a:prstGeom>
          <a:solidFill>
            <a:srgbClr val="6CA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999999"/>
              </a:solidFill>
              <a:latin typeface="Helvetica Light"/>
              <a:cs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C5C85-952C-478D-85BF-81ABF9B3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00775"/>
            <a:ext cx="2413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4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262313"/>
            <a:ext cx="2318658" cy="230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 fontAlgn="t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E71939"/>
                </a:solidFill>
                <a:latin typeface="Baskerville Old Face" panose="02020602080505020303" pitchFamily="18" charset="0"/>
              </a:rPr>
              <a:t>People Who Got Too Comfortable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44629"/>
          <a:stretch/>
        </p:blipFill>
        <p:spPr>
          <a:xfrm>
            <a:off x="0" y="228600"/>
            <a:ext cx="9144000" cy="2766387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00400" y="3024813"/>
            <a:ext cx="5519058" cy="2766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883" indent="-342883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3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45717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1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latin typeface="Gill Sans MT" panose="020B0502020104020203" pitchFamily="34" charset="0"/>
              </a:rPr>
              <a:t>A video meeting attendee forgot to turn off her camera and went to the bathroom publicly</a:t>
            </a:r>
          </a:p>
          <a:p>
            <a:pPr lvl="0"/>
            <a:r>
              <a:rPr lang="en-US" sz="1600" dirty="0">
                <a:latin typeface="Gill Sans MT" panose="020B0502020104020203" pitchFamily="34" charset="0"/>
              </a:rPr>
              <a:t>Hackers joined unsecured video meetings solely to write racist and sexist comments in the Chat section or post offensive materials</a:t>
            </a:r>
          </a:p>
          <a:p>
            <a:pPr lvl="0"/>
            <a:r>
              <a:rPr lang="en-US" sz="1600" dirty="0">
                <a:latin typeface="Gill Sans MT" panose="020B0502020104020203" pitchFamily="34" charset="0"/>
              </a:rPr>
              <a:t>A non-CUNY student got up late for class and joined the video classroom before he puts clothes on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Another classmate shared on social media a video capture the naked classmate, and it went viral worldwide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5CEF79-77BE-4344-9F74-50FF755FF1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rgbClr val="6CAEDF"/>
          </a:solidFill>
        </p:spPr>
        <p:txBody>
          <a:bodyPr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rgbClr val="999999"/>
                </a:solidFill>
                <a:latin typeface="Helvetica Light"/>
                <a:cs typeface="Helvetica Light"/>
              </a:rPr>
              <a:t> </a:t>
            </a:r>
            <a:endParaRPr lang="en-US" sz="1800" dirty="0">
              <a:solidFill>
                <a:srgbClr val="999999"/>
              </a:solidFill>
              <a:latin typeface="Helvetica Light"/>
              <a:cs typeface="Helvetica Ligh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49778EC-4F43-4CA7-A749-18A3CC81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0600"/>
            <a:ext cx="9144000" cy="788988"/>
          </a:xfrm>
          <a:prstGeom prst="rect">
            <a:avLst/>
          </a:prstGeom>
          <a:solidFill>
            <a:srgbClr val="6CA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999999"/>
              </a:solidFill>
              <a:latin typeface="Helvetica Light"/>
              <a:cs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C5C85-952C-478D-85BF-81ABF9B3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00775"/>
            <a:ext cx="2413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20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3396456"/>
            <a:ext cx="205740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 fontAlgn="t">
              <a:lnSpc>
                <a:spcPct val="90000"/>
              </a:lnSpc>
              <a:spcAft>
                <a:spcPts val="600"/>
              </a:spcAft>
            </a:pPr>
            <a:r>
              <a:rPr lang="en-US" sz="3500" b="1" dirty="0">
                <a:solidFill>
                  <a:srgbClr val="E71939"/>
                </a:solidFill>
                <a:latin typeface="Baskerville Old Face" panose="02020602080505020303" pitchFamily="18" charset="0"/>
              </a:rPr>
              <a:t>Protect yourself and others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9"/>
          <a:stretch/>
        </p:blipFill>
        <p:spPr>
          <a:xfrm>
            <a:off x="0" y="236036"/>
            <a:ext cx="9143999" cy="296436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00400" y="3330575"/>
            <a:ext cx="5519058" cy="2460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883" indent="-342883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3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45717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1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Gill Sans MT" panose="020B0502020104020203" pitchFamily="34" charset="0"/>
              </a:rPr>
              <a:t>Use anti-spyware software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latin typeface="Gill Sans MT" panose="020B0502020104020203" pitchFamily="34" charset="0"/>
              </a:rPr>
              <a:t>Don’t give out your passwords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latin typeface="Gill Sans MT" panose="020B0502020104020203" pitchFamily="34" charset="0"/>
              </a:rPr>
              <a:t>Block phone numbers that are used to harass you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latin typeface="Gill Sans MT" panose="020B0502020104020203" pitchFamily="34" charset="0"/>
              </a:rPr>
              <a:t>Cover your device’s camera lens when not in use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latin typeface="Gill Sans MT" panose="020B0502020104020203" pitchFamily="34" charset="0"/>
              </a:rPr>
              <a:t>Don’t accept friend requests on social media from people you don’t know and trust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latin typeface="Gill Sans MT" panose="020B0502020104020203" pitchFamily="34" charset="0"/>
              </a:rPr>
              <a:t>Save evidence of harassment (e.g., voicemail, email, and text messages; screen captures; photos; videos; documents)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latin typeface="Gill Sans MT" panose="020B0502020104020203" pitchFamily="34" charset="0"/>
              </a:rPr>
              <a:t>Don’t share embarrassing information, video, or photos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5CEF79-77BE-4344-9F74-50FF755FF1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rgbClr val="6CAEDF"/>
          </a:solidFill>
        </p:spPr>
        <p:txBody>
          <a:bodyPr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rgbClr val="999999"/>
                </a:solidFill>
                <a:latin typeface="Helvetica Light"/>
                <a:cs typeface="Helvetica Light"/>
              </a:rPr>
              <a:t> </a:t>
            </a:r>
            <a:endParaRPr lang="en-US" sz="1800" dirty="0">
              <a:solidFill>
                <a:srgbClr val="999999"/>
              </a:solidFill>
              <a:latin typeface="Helvetica Light"/>
              <a:cs typeface="Helvetica Ligh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49778EC-4F43-4CA7-A749-18A3CC81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0600"/>
            <a:ext cx="9144000" cy="788988"/>
          </a:xfrm>
          <a:prstGeom prst="rect">
            <a:avLst/>
          </a:prstGeom>
          <a:solidFill>
            <a:srgbClr val="6CA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999999"/>
              </a:solidFill>
              <a:latin typeface="Helvetica Light"/>
              <a:cs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C5C85-952C-478D-85BF-81ABF9B3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00775"/>
            <a:ext cx="2413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5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9" r="165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488729"/>
            <a:ext cx="2286000" cy="835574"/>
          </a:xfrm>
          <a:prstGeom prst="rect">
            <a:avLst/>
          </a:prstGeom>
          <a:solidFill>
            <a:srgbClr val="D81F40"/>
          </a:solidFill>
        </p:spPr>
        <p:txBody>
          <a:bodyPr vert="horz" lIns="274320" tIns="91440" rIns="182880" bIns="0" rtlCol="0" anchor="ctr">
            <a:normAutofit/>
          </a:bodyPr>
          <a:lstStyle>
            <a:lvl1pPr algn="ctr" defTabSz="4571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en-US" sz="3400" dirty="0">
                <a:solidFill>
                  <a:schemeClr val="bg1"/>
                </a:solidFill>
                <a:latin typeface="Baskerville Old Face" panose="02020602080505020303" pitchFamily="18" charset="0"/>
                <a:ea typeface="Arial" charset="0"/>
                <a:cs typeface="Arial" charset="0"/>
              </a:rPr>
              <a:t>Talk to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08" y="5334000"/>
            <a:ext cx="5267092" cy="1035270"/>
          </a:xfrm>
          <a:solidFill>
            <a:schemeClr val="bg1">
              <a:alpha val="87000"/>
            </a:schemeClr>
          </a:solidFill>
        </p:spPr>
        <p:txBody>
          <a:bodyPr lIns="182880" tIns="182880" rIns="182880" bIns="182880">
            <a:noAutofit/>
          </a:bodyPr>
          <a:lstStyle/>
          <a:p>
            <a:pPr lvl="0"/>
            <a:r>
              <a:rPr lang="en-US" sz="2000" u="sng" dirty="0">
                <a:latin typeface="Gill Sans MT" panose="020B0502020104020203" pitchFamily="34" charset="0"/>
                <a:hlinkClick r:id="rId4"/>
              </a:rPr>
              <a:t>Office of Compliance and Diversity Programs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u="sng" dirty="0">
                <a:latin typeface="Gill Sans MT" panose="020B0502020104020203" pitchFamily="34" charset="0"/>
                <a:hlinkClick r:id="rId5"/>
              </a:rPr>
              <a:t>Student Counseling Center</a:t>
            </a:r>
            <a:endParaRPr lang="en-US" sz="2000" u="sng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3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9">
            <a:extLst>
              <a:ext uri="{FF2B5EF4-FFF2-40B4-BE49-F238E27FC236}">
                <a16:creationId xmlns:a16="http://schemas.microsoft.com/office/drawing/2014/main" id="{0BECF92A-CA79-4E16-BF61-FD7CBAE65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50">
            <a:extLst>
              <a:ext uri="{FF2B5EF4-FFF2-40B4-BE49-F238E27FC236}">
                <a16:creationId xmlns:a16="http://schemas.microsoft.com/office/drawing/2014/main" id="{D2788EC5-4FAB-471D-B67B-5F040490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14600"/>
            <a:ext cx="8458200" cy="213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4400">
              <a:latin typeface="Franklin Gothic Book" panose="020B0503020102020204" pitchFamily="34" charset="0"/>
            </a:endParaRPr>
          </a:p>
        </p:txBody>
      </p:sp>
      <p:pic>
        <p:nvPicPr>
          <p:cNvPr id="19460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6974457-B3F8-485D-AE8E-122315DD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0">
            <a:extLst>
              <a:ext uri="{FF2B5EF4-FFF2-40B4-BE49-F238E27FC236}">
                <a16:creationId xmlns:a16="http://schemas.microsoft.com/office/drawing/2014/main" id="{659B7CFF-02B3-44EC-A5AC-99F874CDD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447800"/>
            <a:ext cx="487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Baskerville Old Face" panose="02020602080505020303" pitchFamily="18" charset="0"/>
                <a:ea typeface="Helvetica" panose="020B0604020202020204" pitchFamily="34" charset="0"/>
                <a:cs typeface="Helvetica" panose="020B0604020202020204" pitchFamily="34" charset="0"/>
              </a:rPr>
              <a:t>Thank You!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latin typeface="Gill Sans MT" panose="020B0502020104020203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Nancy Schick Esq., Compliance and Diversity Training Specialist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latin typeface="Gill Sans MT" panose="020B0502020104020203" pitchFamily="34" charset="0"/>
                <a:ea typeface="Helvetica" panose="020B0604020202020204" pitchFamily="34" charset="0"/>
                <a:cs typeface="Helvetica" panose="020B0604020202020204" pitchFamily="34" charset="0"/>
                <a:hlinkClick r:id="rId4"/>
              </a:rPr>
              <a:t>nancy.schick@qc.cuny.edu</a:t>
            </a:r>
            <a:r>
              <a:rPr lang="en-US" altLang="en-US" sz="2400">
                <a:solidFill>
                  <a:schemeClr val="bg1"/>
                </a:solidFill>
                <a:latin typeface="Gill Sans MT" panose="020B0502020104020203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3600" b="1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EB9E65698394395D5E5B88220F256" ma:contentTypeVersion="2" ma:contentTypeDescription="Create a new document." ma:contentTypeScope="" ma:versionID="654fdebc37bdcc15f069e85753604e8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f8522cbff2bea4ff3385236b7e385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760033-4672-4F73-BDBC-6A03FBF37577}"/>
</file>

<file path=customXml/itemProps2.xml><?xml version="1.0" encoding="utf-8"?>
<ds:datastoreItem xmlns:ds="http://schemas.openxmlformats.org/officeDocument/2006/customXml" ds:itemID="{B2D725D5-C462-4175-9DED-5264F73B6A8D}"/>
</file>

<file path=customXml/itemProps3.xml><?xml version="1.0" encoding="utf-8"?>
<ds:datastoreItem xmlns:ds="http://schemas.openxmlformats.org/officeDocument/2006/customXml" ds:itemID="{E1832AA6-460B-4F94-AE6C-75A930432394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421</Words>
  <Application>Microsoft Office PowerPoint</Application>
  <PresentationFormat>On-screen Show (4:3)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AppleSymbols</vt:lpstr>
      <vt:lpstr>Arial</vt:lpstr>
      <vt:lpstr>Baskerville Old Face</vt:lpstr>
      <vt:lpstr>Calibri</vt:lpstr>
      <vt:lpstr>Calibri Light</vt:lpstr>
      <vt:lpstr>Franklin Gothic Book</vt:lpstr>
      <vt:lpstr>Gill Sans MT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Nance Schick</dc:creator>
  <cp:lastModifiedBy>Nance Schick</cp:lastModifiedBy>
  <cp:revision>7</cp:revision>
  <dcterms:created xsi:type="dcterms:W3CDTF">2020-04-13T16:44:03Z</dcterms:created>
  <dcterms:modified xsi:type="dcterms:W3CDTF">2020-05-04T14:48:21Z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0x010100FC5EB9E65698394395D5E5B88220F256</vt:lpwstr>
  </property>
</Properties>
</file>