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0"/>
  </p:notesMasterIdLst>
  <p:handoutMasterIdLst>
    <p:handoutMasterId r:id="rId11"/>
  </p:handoutMasterIdLst>
  <p:sldIdLst>
    <p:sldId id="271" r:id="rId2"/>
    <p:sldId id="272" r:id="rId3"/>
    <p:sldId id="275" r:id="rId4"/>
    <p:sldId id="276" r:id="rId5"/>
    <p:sldId id="266" r:id="rId6"/>
    <p:sldId id="268" r:id="rId7"/>
    <p:sldId id="277" r:id="rId8"/>
    <p:sldId id="27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9" autoAdjust="0"/>
    <p:restoredTop sz="94706" autoAdjust="0"/>
  </p:normalViewPr>
  <p:slideViewPr>
    <p:cSldViewPr>
      <p:cViewPr varScale="1">
        <p:scale>
          <a:sx n="73" d="100"/>
          <a:sy n="73" d="100"/>
        </p:scale>
        <p:origin x="68" y="484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5FFBF-2C64-42CD-9E2F-09E2049D891B}" type="datetimeFigureOut">
              <a:rPr lang="en-US"/>
              <a:t>8/27/2020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F2C6B-0C1B-4F88-BCBA-898BA50DE78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0930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A3DF44-BBF1-44C7-A0B1-7B7B2F7B3880}" type="datetimeFigureOut">
              <a:rPr lang="en-US"/>
              <a:t>8/27/2020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8E53BB-F993-49A1-9E37-CA3E5BE0709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987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97818-9764-4494-AB10-A514DCC1EBC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C182D-ECC6-4062-8D1D-1CBB64811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056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97818-9764-4494-AB10-A514DCC1EBC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C182D-ECC6-4062-8D1D-1CBB64811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095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97818-9764-4494-AB10-A514DCC1EBC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C182D-ECC6-4062-8D1D-1CBB64811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871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97818-9764-4494-AB10-A514DCC1EBC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C182D-ECC6-4062-8D1D-1CBB64811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225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97818-9764-4494-AB10-A514DCC1EBC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C182D-ECC6-4062-8D1D-1CBB64811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749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97818-9764-4494-AB10-A514DCC1EBC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C182D-ECC6-4062-8D1D-1CBB64811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024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97818-9764-4494-AB10-A514DCC1EBC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C182D-ECC6-4062-8D1D-1CBB64811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33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97818-9764-4494-AB10-A514DCC1EBC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C182D-ECC6-4062-8D1D-1CBB64811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118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97818-9764-4494-AB10-A514DCC1EBC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C182D-ECC6-4062-8D1D-1CBB64811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191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97818-9764-4494-AB10-A514DCC1EBC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C182D-ECC6-4062-8D1D-1CBB64811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786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97818-9764-4494-AB10-A514DCC1EBC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C182D-ECC6-4062-8D1D-1CBB64811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503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97818-9764-4494-AB10-A514DCC1EBC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C182D-ECC6-4062-8D1D-1CBB64811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2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564D3-7AA9-4310-AE52-444567D74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394" y="377002"/>
            <a:ext cx="7886700" cy="1012412"/>
          </a:xfrm>
        </p:spPr>
        <p:txBody>
          <a:bodyPr/>
          <a:lstStyle/>
          <a:p>
            <a:r>
              <a:rPr lang="en-US" b="1" dirty="0"/>
              <a:t>Where-When-What Prompts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C3FB8-9D22-4B93-B2E0-B27BC95A3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518" y="1549731"/>
            <a:ext cx="8420347" cy="4639108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/>
              <a:t>Step 1: Present an Image (or video or object)</a:t>
            </a:r>
          </a:p>
          <a:p>
            <a:r>
              <a:rPr lang="en-US" sz="2400" dirty="0"/>
              <a:t>Step 2: Discuss: </a:t>
            </a:r>
            <a:r>
              <a:rPr lang="en-US" sz="2400" dirty="0">
                <a:solidFill>
                  <a:prstClr val="black"/>
                </a:solidFill>
              </a:rPr>
              <a:t>What </a:t>
            </a:r>
            <a:r>
              <a:rPr lang="en-US" sz="2400" b="1" dirty="0">
                <a:solidFill>
                  <a:prstClr val="black"/>
                </a:solidFill>
              </a:rPr>
              <a:t>assumptions</a:t>
            </a:r>
            <a:r>
              <a:rPr lang="en-US" sz="2400" dirty="0">
                <a:solidFill>
                  <a:prstClr val="black"/>
                </a:solidFill>
              </a:rPr>
              <a:t> can you make about…</a:t>
            </a:r>
            <a:br>
              <a:rPr lang="en-US" sz="2400" dirty="0">
                <a:solidFill>
                  <a:prstClr val="black"/>
                </a:solidFill>
              </a:rPr>
            </a:br>
            <a:r>
              <a:rPr lang="en-US" sz="2400" dirty="0">
                <a:solidFill>
                  <a:prstClr val="black"/>
                </a:solidFill>
              </a:rPr>
              <a:t>	• where this photo was taken?</a:t>
            </a:r>
            <a:br>
              <a:rPr lang="en-US" sz="2400" dirty="0">
                <a:solidFill>
                  <a:prstClr val="black"/>
                </a:solidFill>
              </a:rPr>
            </a:br>
            <a:r>
              <a:rPr lang="en-US" sz="2400" dirty="0">
                <a:solidFill>
                  <a:prstClr val="black"/>
                </a:solidFill>
              </a:rPr>
              <a:t>	• when this photo was taken?</a:t>
            </a:r>
            <a:br>
              <a:rPr lang="en-US" sz="2400" dirty="0">
                <a:solidFill>
                  <a:prstClr val="black"/>
                </a:solidFill>
              </a:rPr>
            </a:br>
            <a:r>
              <a:rPr lang="en-US" sz="2400" dirty="0">
                <a:solidFill>
                  <a:prstClr val="black"/>
                </a:solidFill>
              </a:rPr>
              <a:t>	</a:t>
            </a:r>
            <a:r>
              <a:rPr lang="en-US" sz="2400" dirty="0">
                <a:solidFill>
                  <a:prstClr val="black"/>
                </a:solidFill>
                <a:latin typeface="Calibri Light" panose="020F0302020204030204"/>
              </a:rPr>
              <a:t>• </a:t>
            </a:r>
            <a:r>
              <a:rPr lang="en-US" sz="2400" dirty="0">
                <a:solidFill>
                  <a:prstClr val="black"/>
                </a:solidFill>
              </a:rPr>
              <a:t>what is happening in the photo? 			 		Students state assumptions and explain reasoning behind assumptions</a:t>
            </a:r>
            <a:endParaRPr lang="en-US" sz="1600" dirty="0"/>
          </a:p>
          <a:p>
            <a:endParaRPr lang="en-US" sz="2400" dirty="0"/>
          </a:p>
          <a:p>
            <a:r>
              <a:rPr lang="en-US" sz="2400" dirty="0"/>
              <a:t>The focus of this routine is to use what we know (or can infer) to make reasonable assumptions.</a:t>
            </a:r>
          </a:p>
          <a:p>
            <a:r>
              <a:rPr lang="en-US" sz="2400" dirty="0"/>
              <a:t>This routine can follow a mathematization image routine or stand by itself.  </a:t>
            </a:r>
          </a:p>
          <a:p>
            <a:pPr lvl="1"/>
            <a:r>
              <a:rPr lang="en-US" sz="2000" dirty="0"/>
              <a:t>If following a “what do you notice/wonder” routine, you can say that assumptions are decisions you make to “answer your wonderings.”</a:t>
            </a:r>
          </a:p>
          <a:p>
            <a:r>
              <a:rPr lang="en-US" sz="2400" dirty="0"/>
              <a:t>Responses to questions of where, when, and what are usually not mathematical, but they lead to information that is necessary to create a mathematical model.</a:t>
            </a:r>
          </a:p>
        </p:txBody>
      </p:sp>
    </p:spTree>
    <p:extLst>
      <p:ext uri="{BB962C8B-B14F-4D97-AF65-F5344CB8AC3E}">
        <p14:creationId xmlns:p14="http://schemas.microsoft.com/office/powerpoint/2010/main" val="2309520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F3ADA-789F-4280-A354-3751C92C4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086" y="210581"/>
            <a:ext cx="7886700" cy="10422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500" dirty="0">
                <a:solidFill>
                  <a:prstClr val="black"/>
                </a:solidFill>
                <a:ea typeface="+mj-ea"/>
                <a:cs typeface="+mj-cs"/>
              </a:rPr>
              <a:t>What </a:t>
            </a:r>
            <a:r>
              <a:rPr lang="en-US" sz="2500" b="1" dirty="0">
                <a:solidFill>
                  <a:prstClr val="black"/>
                </a:solidFill>
                <a:ea typeface="+mj-ea"/>
                <a:cs typeface="+mj-cs"/>
              </a:rPr>
              <a:t>assumptions</a:t>
            </a:r>
            <a:r>
              <a:rPr lang="en-US" sz="2500" dirty="0">
                <a:solidFill>
                  <a:prstClr val="black"/>
                </a:solidFill>
                <a:ea typeface="+mj-ea"/>
                <a:cs typeface="+mj-cs"/>
              </a:rPr>
              <a:t> can you make about…</a:t>
            </a:r>
            <a:br>
              <a:rPr lang="en-US" sz="25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en-US" sz="2500" dirty="0">
                <a:solidFill>
                  <a:prstClr val="black"/>
                </a:solidFill>
                <a:ea typeface="+mj-ea"/>
                <a:cs typeface="+mj-cs"/>
              </a:rPr>
              <a:t>	• where this photo was taken?</a:t>
            </a:r>
            <a:br>
              <a:rPr lang="en-US" sz="25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en-US" sz="2500" dirty="0">
                <a:solidFill>
                  <a:prstClr val="black"/>
                </a:solidFill>
                <a:ea typeface="+mj-ea"/>
                <a:cs typeface="+mj-cs"/>
              </a:rPr>
              <a:t>	• when this photo was taken?</a:t>
            </a:r>
            <a:br>
              <a:rPr lang="en-US" sz="25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en-US" sz="2500" dirty="0">
                <a:solidFill>
                  <a:prstClr val="black"/>
                </a:solidFill>
                <a:ea typeface="+mj-ea"/>
                <a:cs typeface="+mj-cs"/>
              </a:rPr>
              <a:t>	</a:t>
            </a:r>
            <a:r>
              <a:rPr lang="en-US" sz="25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• </a:t>
            </a:r>
            <a:r>
              <a:rPr lang="en-US" sz="2500" dirty="0">
                <a:solidFill>
                  <a:prstClr val="black"/>
                </a:solidFill>
                <a:ea typeface="+mj-ea"/>
                <a:cs typeface="+mj-cs"/>
              </a:rPr>
              <a:t>what is happening in the photo?</a:t>
            </a:r>
            <a:endParaRPr lang="en-US" sz="25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50B458-F78F-45B7-A7B0-F37C020E3A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479" y="1637682"/>
            <a:ext cx="5759533" cy="43196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2878ED-D1B4-49A3-97E0-A71E31AA384F}"/>
              </a:ext>
            </a:extLst>
          </p:cNvPr>
          <p:cNvSpPr txBox="1"/>
          <p:nvPr/>
        </p:nvSpPr>
        <p:spPr>
          <a:xfrm>
            <a:off x="1378281" y="5957332"/>
            <a:ext cx="709550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500" dirty="0">
                <a:solidFill>
                  <a:prstClr val="black"/>
                </a:solidFill>
                <a:latin typeface="Calibri" panose="020F0502020204030204"/>
              </a:rPr>
              <a:t>What makes you so sure of your assumptions?</a:t>
            </a:r>
          </a:p>
        </p:txBody>
      </p:sp>
    </p:spTree>
    <p:extLst>
      <p:ext uri="{BB962C8B-B14F-4D97-AF65-F5344CB8AC3E}">
        <p14:creationId xmlns:p14="http://schemas.microsoft.com/office/powerpoint/2010/main" val="3300355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1D92D-5387-4F6B-A4FE-C9C3DAD76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588" y="400754"/>
            <a:ext cx="7886700" cy="1325563"/>
          </a:xfrm>
        </p:spPr>
        <p:txBody>
          <a:bodyPr>
            <a:noAutofit/>
          </a:bodyPr>
          <a:lstStyle/>
          <a:p>
            <a:r>
              <a:rPr lang="en-US" sz="2500" dirty="0">
                <a:solidFill>
                  <a:prstClr val="black"/>
                </a:solidFill>
                <a:latin typeface="Calibri" panose="020F0502020204030204"/>
              </a:rPr>
              <a:t>What </a:t>
            </a:r>
            <a:r>
              <a:rPr lang="en-US" sz="2500" b="1" dirty="0">
                <a:solidFill>
                  <a:prstClr val="black"/>
                </a:solidFill>
                <a:latin typeface="Calibri" panose="020F0502020204030204"/>
              </a:rPr>
              <a:t>assumptions</a:t>
            </a:r>
            <a:r>
              <a:rPr lang="en-US" sz="2500" dirty="0">
                <a:solidFill>
                  <a:prstClr val="black"/>
                </a:solidFill>
                <a:latin typeface="Calibri" panose="020F0502020204030204"/>
              </a:rPr>
              <a:t> can you make about…</a:t>
            </a:r>
            <a:br>
              <a:rPr lang="en-US" sz="25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sz="2500" dirty="0">
                <a:solidFill>
                  <a:prstClr val="black"/>
                </a:solidFill>
                <a:latin typeface="Calibri" panose="020F0502020204030204"/>
              </a:rPr>
              <a:t>	• where this photo was taken?</a:t>
            </a:r>
            <a:br>
              <a:rPr lang="en-US" sz="25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sz="2500" dirty="0">
                <a:solidFill>
                  <a:prstClr val="black"/>
                </a:solidFill>
                <a:latin typeface="Calibri" panose="020F0502020204030204"/>
              </a:rPr>
              <a:t>	• when this photo was taken?</a:t>
            </a:r>
            <a:br>
              <a:rPr lang="en-US" sz="25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sz="2500" dirty="0">
                <a:solidFill>
                  <a:prstClr val="black"/>
                </a:solidFill>
                <a:latin typeface="Calibri" panose="020F0502020204030204"/>
              </a:rPr>
              <a:t>	</a:t>
            </a:r>
            <a:r>
              <a:rPr lang="en-US" sz="2500" dirty="0">
                <a:solidFill>
                  <a:prstClr val="black"/>
                </a:solidFill>
              </a:rPr>
              <a:t>• </a:t>
            </a:r>
            <a:r>
              <a:rPr lang="en-US" sz="2500" dirty="0">
                <a:solidFill>
                  <a:prstClr val="black"/>
                </a:solidFill>
                <a:latin typeface="Calibri" panose="020F0502020204030204"/>
              </a:rPr>
              <a:t>what is happening in the photo?</a:t>
            </a:r>
            <a:endParaRPr lang="en-US" sz="25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66CE29-50EF-4FE4-86F5-06A143A19AC9}"/>
              </a:ext>
            </a:extLst>
          </p:cNvPr>
          <p:cNvSpPr txBox="1"/>
          <p:nvPr/>
        </p:nvSpPr>
        <p:spPr>
          <a:xfrm>
            <a:off x="1390636" y="5899316"/>
            <a:ext cx="73958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500" dirty="0">
                <a:solidFill>
                  <a:prstClr val="black"/>
                </a:solidFill>
                <a:latin typeface="Calibri" panose="020F0502020204030204"/>
              </a:rPr>
              <a:t>What makes you so sure of your assumptions?</a:t>
            </a:r>
          </a:p>
        </p:txBody>
      </p:sp>
      <p:pic>
        <p:nvPicPr>
          <p:cNvPr id="1026" name="Picture 2" descr="Image result for tucson farmers market">
            <a:extLst>
              <a:ext uri="{FF2B5EF4-FFF2-40B4-BE49-F238E27FC236}">
                <a16:creationId xmlns:a16="http://schemas.microsoft.com/office/drawing/2014/main" id="{DA1CC1F4-BC91-4771-8B1C-E2EE335C4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36" y="1829339"/>
            <a:ext cx="5947338" cy="396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627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88E44-D083-4A2A-B026-466E7F822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52505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latin typeface="+mn-lt"/>
                <a:ea typeface="+mn-ea"/>
                <a:cs typeface="+mn-cs"/>
              </a:rPr>
              <a:t>What </a:t>
            </a:r>
            <a:r>
              <a:rPr lang="en-US" sz="2800" b="1" dirty="0">
                <a:latin typeface="+mn-lt"/>
                <a:ea typeface="+mn-ea"/>
                <a:cs typeface="+mn-cs"/>
              </a:rPr>
              <a:t>assumptions</a:t>
            </a:r>
            <a:r>
              <a:rPr lang="en-US" sz="2800" dirty="0">
                <a:latin typeface="+mn-lt"/>
                <a:ea typeface="+mn-ea"/>
                <a:cs typeface="+mn-cs"/>
              </a:rPr>
              <a:t> can you make about…</a:t>
            </a:r>
            <a:br>
              <a:rPr lang="en-US" sz="2800" dirty="0">
                <a:latin typeface="+mn-lt"/>
                <a:ea typeface="+mn-ea"/>
                <a:cs typeface="+mn-cs"/>
              </a:rPr>
            </a:br>
            <a:r>
              <a:rPr lang="en-US" sz="2800" dirty="0">
                <a:latin typeface="+mn-lt"/>
                <a:ea typeface="+mn-ea"/>
                <a:cs typeface="+mn-cs"/>
              </a:rPr>
              <a:t>	• where this photo was taken?</a:t>
            </a:r>
            <a:br>
              <a:rPr lang="en-US" sz="2800" dirty="0">
                <a:latin typeface="+mn-lt"/>
                <a:ea typeface="+mn-ea"/>
                <a:cs typeface="+mn-cs"/>
              </a:rPr>
            </a:br>
            <a:r>
              <a:rPr lang="en-US" sz="2800" dirty="0">
                <a:latin typeface="+mn-lt"/>
                <a:ea typeface="+mn-ea"/>
                <a:cs typeface="+mn-cs"/>
              </a:rPr>
              <a:t>	• when this photo was taken?</a:t>
            </a:r>
            <a:br>
              <a:rPr lang="en-US" sz="2800" dirty="0">
                <a:latin typeface="+mn-lt"/>
                <a:ea typeface="+mn-ea"/>
                <a:cs typeface="+mn-cs"/>
              </a:rPr>
            </a:br>
            <a:r>
              <a:rPr lang="en-US" sz="2800" dirty="0">
                <a:latin typeface="+mn-lt"/>
                <a:ea typeface="+mn-ea"/>
                <a:cs typeface="+mn-cs"/>
              </a:rPr>
              <a:t>	</a:t>
            </a:r>
            <a:r>
              <a:rPr lang="en-US" sz="2800" dirty="0"/>
              <a:t>• </a:t>
            </a:r>
            <a:r>
              <a:rPr lang="en-US" sz="2800" dirty="0">
                <a:latin typeface="+mn-lt"/>
                <a:ea typeface="+mn-ea"/>
                <a:cs typeface="+mn-cs"/>
              </a:rPr>
              <a:t>what is happening in the photo?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A2F9C30-B95A-4021-B18D-82FA457004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81" y="1865444"/>
            <a:ext cx="6588554" cy="370745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755DBF-F224-49F0-8BBB-8C84FB4115BD}"/>
              </a:ext>
            </a:extLst>
          </p:cNvPr>
          <p:cNvSpPr txBox="1"/>
          <p:nvPr/>
        </p:nvSpPr>
        <p:spPr>
          <a:xfrm>
            <a:off x="1193472" y="5747657"/>
            <a:ext cx="648986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500" dirty="0">
                <a:solidFill>
                  <a:prstClr val="black"/>
                </a:solidFill>
                <a:latin typeface="Calibri" panose="020F0502020204030204"/>
              </a:rPr>
              <a:t>What makes you so sure of your assumptions?</a:t>
            </a:r>
          </a:p>
        </p:txBody>
      </p:sp>
    </p:spTree>
    <p:extLst>
      <p:ext uri="{BB962C8B-B14F-4D97-AF65-F5344CB8AC3E}">
        <p14:creationId xmlns:p14="http://schemas.microsoft.com/office/powerpoint/2010/main" val="3711009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AE6B2-22CA-475D-8AC3-3E71B728F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788971"/>
          </a:xfrm>
        </p:spPr>
        <p:txBody>
          <a:bodyPr/>
          <a:lstStyle/>
          <a:p>
            <a:pPr algn="ctr"/>
            <a:r>
              <a:rPr lang="en-US" dirty="0"/>
              <a:t>Hiking </a:t>
            </a:r>
            <a:r>
              <a:rPr lang="en-US" dirty="0" err="1"/>
              <a:t>Tumamoc</a:t>
            </a:r>
            <a:r>
              <a:rPr lang="en-US" dirty="0"/>
              <a:t> Hill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76B8F41-6EDB-4A6F-844D-EDC9027211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822" y="1154099"/>
            <a:ext cx="5663804" cy="377586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FA56E2-6715-43EF-8F7C-DE2FB4245024}"/>
              </a:ext>
            </a:extLst>
          </p:cNvPr>
          <p:cNvSpPr txBox="1"/>
          <p:nvPr/>
        </p:nvSpPr>
        <p:spPr>
          <a:xfrm>
            <a:off x="142877" y="5170830"/>
            <a:ext cx="90011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Pablo is hiking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/>
              </a:rPr>
              <a:t>Tumamoc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Hill. </a:t>
            </a:r>
          </a:p>
          <a:p>
            <a:pPr algn="ctr" defTabSz="457200"/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It usually takes him 40 minutes to get to the top. </a:t>
            </a:r>
          </a:p>
          <a:p>
            <a:pPr algn="ctr" defTabSz="457200"/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How long will the entire hike take?</a:t>
            </a:r>
          </a:p>
        </p:txBody>
      </p:sp>
    </p:spTree>
    <p:extLst>
      <p:ext uri="{BB962C8B-B14F-4D97-AF65-F5344CB8AC3E}">
        <p14:creationId xmlns:p14="http://schemas.microsoft.com/office/powerpoint/2010/main" val="1271695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AE6B2-22CA-475D-8AC3-3E71B728F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788971"/>
          </a:xfrm>
        </p:spPr>
        <p:txBody>
          <a:bodyPr/>
          <a:lstStyle/>
          <a:p>
            <a:pPr algn="ctr"/>
            <a:r>
              <a:rPr lang="en-US" dirty="0"/>
              <a:t>Hiking </a:t>
            </a:r>
            <a:r>
              <a:rPr lang="en-US" dirty="0" err="1"/>
              <a:t>Tumamoc</a:t>
            </a:r>
            <a:r>
              <a:rPr lang="en-US" dirty="0"/>
              <a:t> Hill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76B8F41-6EDB-4A6F-844D-EDC9027211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1617819"/>
            <a:ext cx="3935016" cy="308929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FA56E2-6715-43EF-8F7C-DE2FB4245024}"/>
              </a:ext>
            </a:extLst>
          </p:cNvPr>
          <p:cNvSpPr txBox="1"/>
          <p:nvPr/>
        </p:nvSpPr>
        <p:spPr>
          <a:xfrm>
            <a:off x="71438" y="4870790"/>
            <a:ext cx="49291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Pablo is hiking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Tumamoc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Hill. </a:t>
            </a:r>
          </a:p>
          <a:p>
            <a:pPr defTabSz="457200"/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It usually takes him 40 minutes to get to the top. </a:t>
            </a:r>
          </a:p>
          <a:p>
            <a:pPr defTabSz="457200"/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How long will the entire hike take?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F604C29-F480-4239-9A56-C79DCE1ADE6E}"/>
              </a:ext>
            </a:extLst>
          </p:cNvPr>
          <p:cNvSpPr txBox="1">
            <a:spLocks/>
          </p:cNvSpPr>
          <p:nvPr/>
        </p:nvSpPr>
        <p:spPr>
          <a:xfrm>
            <a:off x="5300664" y="1592571"/>
            <a:ext cx="3571875" cy="502920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>
                <a:solidFill>
                  <a:prstClr val="black"/>
                </a:solidFill>
                <a:latin typeface="Calibri" panose="020F0502020204030204"/>
              </a:rPr>
              <a:t>What do you need to know or think about to figure this out?</a:t>
            </a:r>
          </a:p>
          <a:p>
            <a:pPr marL="0" indent="0">
              <a:buNone/>
            </a:pPr>
            <a:endParaRPr lang="en-US" sz="2600" dirty="0">
              <a:solidFill>
                <a:prstClr val="black"/>
              </a:solidFill>
              <a:latin typeface="Calibri" panose="020F0502020204030204"/>
            </a:endParaRPr>
          </a:p>
          <a:p>
            <a:pPr marL="0" indent="0">
              <a:buNone/>
            </a:pPr>
            <a:r>
              <a:rPr lang="en-US" sz="2600" dirty="0">
                <a:solidFill>
                  <a:prstClr val="black"/>
                </a:solidFill>
                <a:latin typeface="Calibri" panose="020F0502020204030204"/>
              </a:rPr>
              <a:t>What assumptions do you need to make? </a:t>
            </a:r>
          </a:p>
          <a:p>
            <a:pPr marL="0" indent="0">
              <a:buNone/>
            </a:pPr>
            <a:endParaRPr lang="en-US" sz="2600" dirty="0">
              <a:solidFill>
                <a:prstClr val="black"/>
              </a:solidFill>
              <a:latin typeface="Calibri" panose="020F0502020204030204"/>
            </a:endParaRPr>
          </a:p>
          <a:p>
            <a:pPr marL="0" indent="0">
              <a:buNone/>
            </a:pPr>
            <a:r>
              <a:rPr lang="en-US" sz="2600" dirty="0">
                <a:solidFill>
                  <a:prstClr val="black"/>
                </a:solidFill>
                <a:latin typeface="Calibri" panose="020F0502020204030204"/>
              </a:rPr>
              <a:t>Come up with two assumptions that are </a:t>
            </a:r>
            <a:r>
              <a:rPr lang="en-US" sz="2600" i="1" dirty="0">
                <a:solidFill>
                  <a:prstClr val="black"/>
                </a:solidFill>
                <a:latin typeface="Calibri" panose="020F0502020204030204"/>
              </a:rPr>
              <a:t>reasonable</a:t>
            </a:r>
            <a:r>
              <a:rPr lang="en-US" sz="2600" dirty="0">
                <a:solidFill>
                  <a:prstClr val="black"/>
                </a:solidFill>
                <a:latin typeface="Calibri" panose="020F0502020204030204"/>
              </a:rPr>
              <a:t> and two that are </a:t>
            </a:r>
            <a:r>
              <a:rPr lang="en-US" sz="2600" i="1" dirty="0">
                <a:solidFill>
                  <a:prstClr val="black"/>
                </a:solidFill>
                <a:latin typeface="Calibri" panose="020F0502020204030204"/>
              </a:rPr>
              <a:t>not reasonable</a:t>
            </a:r>
            <a:r>
              <a:rPr lang="en-US" sz="2600" dirty="0">
                <a:solidFill>
                  <a:prstClr val="black"/>
                </a:solidFill>
                <a:latin typeface="Calibri" panose="020F0502020204030204"/>
              </a:rPr>
              <a:t>.  </a:t>
            </a:r>
          </a:p>
          <a:p>
            <a:pPr marL="0" indent="0">
              <a:buNone/>
            </a:pPr>
            <a:endParaRPr lang="en-US" sz="2600" dirty="0">
              <a:solidFill>
                <a:prstClr val="black"/>
              </a:solidFill>
              <a:latin typeface="Calibri" panose="020F0502020204030204"/>
            </a:endParaRPr>
          </a:p>
          <a:p>
            <a:pPr marL="0" indent="0">
              <a:buNone/>
            </a:pPr>
            <a:r>
              <a:rPr lang="en-US" sz="2600" dirty="0">
                <a:solidFill>
                  <a:prstClr val="black"/>
                </a:solidFill>
                <a:latin typeface="Calibri" panose="020F0502020204030204"/>
              </a:rPr>
              <a:t>Share with another group.</a:t>
            </a:r>
          </a:p>
        </p:txBody>
      </p:sp>
    </p:spTree>
    <p:extLst>
      <p:ext uri="{BB962C8B-B14F-4D97-AF65-F5344CB8AC3E}">
        <p14:creationId xmlns:p14="http://schemas.microsoft.com/office/powerpoint/2010/main" val="1051572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7EFA2-8FBA-48BD-8122-A81D95086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824939"/>
          </a:xfrm>
        </p:spPr>
        <p:txBody>
          <a:bodyPr/>
          <a:lstStyle/>
          <a:p>
            <a:r>
              <a:rPr lang="en-US" dirty="0"/>
              <a:t>Sharing a Shampoo Bottle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4DC23C-341D-4052-A79A-26FFB23DE33F}"/>
              </a:ext>
            </a:extLst>
          </p:cNvPr>
          <p:cNvSpPr txBox="1"/>
          <p:nvPr/>
        </p:nvSpPr>
        <p:spPr>
          <a:xfrm>
            <a:off x="628652" y="5425889"/>
            <a:ext cx="747320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600" dirty="0">
                <a:solidFill>
                  <a:prstClr val="black"/>
                </a:solidFill>
                <a:latin typeface="Calibri" panose="020F0502020204030204"/>
              </a:rPr>
              <a:t>This family buys one large bottle of shampoo to share.  How long do you think the bottle will last?</a:t>
            </a:r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75D8DB36-85DE-4D94-A5CB-5DB22674D2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" r="4955"/>
          <a:stretch/>
        </p:blipFill>
        <p:spPr>
          <a:xfrm>
            <a:off x="628650" y="1319579"/>
            <a:ext cx="5119968" cy="37091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D266218-D704-428D-8B3F-7F5B953917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4" r="19420"/>
          <a:stretch/>
        </p:blipFill>
        <p:spPr>
          <a:xfrm>
            <a:off x="6057900" y="1367340"/>
            <a:ext cx="2457450" cy="36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241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7EFA2-8FBA-48BD-8122-A81D95086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824939"/>
          </a:xfrm>
        </p:spPr>
        <p:txBody>
          <a:bodyPr/>
          <a:lstStyle/>
          <a:p>
            <a:r>
              <a:rPr lang="en-US" dirty="0"/>
              <a:t>Sharing a Shampoo Bottle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4DC23C-341D-4052-A79A-26FFB23DE33F}"/>
              </a:ext>
            </a:extLst>
          </p:cNvPr>
          <p:cNvSpPr txBox="1"/>
          <p:nvPr/>
        </p:nvSpPr>
        <p:spPr>
          <a:xfrm>
            <a:off x="128588" y="3970674"/>
            <a:ext cx="502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This family buys one large bottle of shampoo to share.  </a:t>
            </a:r>
          </a:p>
          <a:p>
            <a:pPr defTabSz="457200"/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How long do you think the bottle will last?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F604C29-F480-4239-9A56-C79DCE1ADE6E}"/>
              </a:ext>
            </a:extLst>
          </p:cNvPr>
          <p:cNvSpPr txBox="1">
            <a:spLocks/>
          </p:cNvSpPr>
          <p:nvPr/>
        </p:nvSpPr>
        <p:spPr>
          <a:xfrm>
            <a:off x="5300664" y="1319577"/>
            <a:ext cx="3571875" cy="5302194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>
                <a:solidFill>
                  <a:prstClr val="black"/>
                </a:solidFill>
                <a:latin typeface="Calibri" panose="020F0502020204030204"/>
              </a:rPr>
              <a:t>What do you need to know or think about to figure this out?</a:t>
            </a:r>
          </a:p>
          <a:p>
            <a:pPr marL="0" indent="0">
              <a:buNone/>
            </a:pPr>
            <a:endParaRPr lang="en-US" sz="2600" dirty="0">
              <a:solidFill>
                <a:prstClr val="black"/>
              </a:solidFill>
              <a:latin typeface="Calibri" panose="020F0502020204030204"/>
            </a:endParaRPr>
          </a:p>
          <a:p>
            <a:pPr marL="0" indent="0">
              <a:buNone/>
            </a:pPr>
            <a:r>
              <a:rPr lang="en-US" sz="2600" dirty="0">
                <a:solidFill>
                  <a:prstClr val="black"/>
                </a:solidFill>
                <a:latin typeface="Calibri" panose="020F0502020204030204"/>
              </a:rPr>
              <a:t>What assumptions do you need to make? </a:t>
            </a:r>
          </a:p>
          <a:p>
            <a:pPr marL="0" indent="0">
              <a:buNone/>
            </a:pPr>
            <a:endParaRPr lang="en-US" sz="2600" dirty="0">
              <a:solidFill>
                <a:prstClr val="black"/>
              </a:solidFill>
              <a:latin typeface="Calibri" panose="020F0502020204030204"/>
            </a:endParaRPr>
          </a:p>
          <a:p>
            <a:pPr marL="0" indent="0">
              <a:buNone/>
            </a:pPr>
            <a:r>
              <a:rPr lang="en-US" sz="2600" dirty="0">
                <a:solidFill>
                  <a:prstClr val="black"/>
                </a:solidFill>
                <a:latin typeface="Calibri" panose="020F0502020204030204"/>
              </a:rPr>
              <a:t>Come up with two assumptions that are </a:t>
            </a:r>
            <a:r>
              <a:rPr lang="en-US" sz="2600" i="1" dirty="0">
                <a:solidFill>
                  <a:prstClr val="black"/>
                </a:solidFill>
                <a:latin typeface="Calibri" panose="020F0502020204030204"/>
              </a:rPr>
              <a:t>reasonable</a:t>
            </a:r>
            <a:r>
              <a:rPr lang="en-US" sz="2600" dirty="0">
                <a:solidFill>
                  <a:prstClr val="black"/>
                </a:solidFill>
                <a:latin typeface="Calibri" panose="020F0502020204030204"/>
              </a:rPr>
              <a:t> and two that are </a:t>
            </a:r>
            <a:r>
              <a:rPr lang="en-US" sz="2600" i="1" dirty="0">
                <a:solidFill>
                  <a:prstClr val="black"/>
                </a:solidFill>
                <a:latin typeface="Calibri" panose="020F0502020204030204"/>
              </a:rPr>
              <a:t>not reasonable</a:t>
            </a:r>
            <a:r>
              <a:rPr lang="en-US" sz="2600" dirty="0">
                <a:solidFill>
                  <a:prstClr val="black"/>
                </a:solidFill>
                <a:latin typeface="Calibri" panose="020F0502020204030204"/>
              </a:rPr>
              <a:t>.  </a:t>
            </a:r>
          </a:p>
          <a:p>
            <a:pPr marL="0" indent="0">
              <a:buNone/>
            </a:pPr>
            <a:endParaRPr lang="en-US" sz="2600" dirty="0">
              <a:solidFill>
                <a:prstClr val="black"/>
              </a:solidFill>
              <a:latin typeface="Calibri" panose="020F0502020204030204"/>
            </a:endParaRPr>
          </a:p>
          <a:p>
            <a:pPr marL="0" indent="0">
              <a:buNone/>
            </a:pPr>
            <a:r>
              <a:rPr lang="en-US" sz="2600" dirty="0">
                <a:solidFill>
                  <a:prstClr val="black"/>
                </a:solidFill>
                <a:latin typeface="Calibri" panose="020F0502020204030204"/>
              </a:rPr>
              <a:t>Share with another group.</a:t>
            </a:r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75D8DB36-85DE-4D94-A5CB-5DB22674D2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" r="4955"/>
          <a:stretch/>
        </p:blipFill>
        <p:spPr>
          <a:xfrm>
            <a:off x="628652" y="1319579"/>
            <a:ext cx="3045479" cy="22062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D266218-D704-428D-8B3F-7F5B953917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4" r="19420"/>
          <a:stretch/>
        </p:blipFill>
        <p:spPr>
          <a:xfrm>
            <a:off x="3674129" y="1452224"/>
            <a:ext cx="1220590" cy="179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6626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Curves_16x9">
      <a:dk1>
        <a:sysClr val="windowText" lastClr="000000"/>
      </a:dk1>
      <a:lt1>
        <a:sysClr val="window" lastClr="FFFFFF"/>
      </a:lt1>
      <a:dk2>
        <a:srgbClr val="1D4D53"/>
      </a:dk2>
      <a:lt2>
        <a:srgbClr val="96D2DA"/>
      </a:lt2>
      <a:accent1>
        <a:srgbClr val="00B1C5"/>
      </a:accent1>
      <a:accent2>
        <a:srgbClr val="49AF0A"/>
      </a:accent2>
      <a:accent3>
        <a:srgbClr val="6457DB"/>
      </a:accent3>
      <a:accent4>
        <a:srgbClr val="CF4895"/>
      </a:accent4>
      <a:accent5>
        <a:srgbClr val="0065E1"/>
      </a:accent5>
      <a:accent6>
        <a:srgbClr val="A84BE1"/>
      </a:accent6>
      <a:hlink>
        <a:srgbClr val="CF4895"/>
      </a:hlink>
      <a:folHlink>
        <a:srgbClr val="7F7F7F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rves_16x9">
      <a:dk1>
        <a:sysClr val="windowText" lastClr="000000"/>
      </a:dk1>
      <a:lt1>
        <a:sysClr val="window" lastClr="FFFFFF"/>
      </a:lt1>
      <a:dk2>
        <a:srgbClr val="1D4D53"/>
      </a:dk2>
      <a:lt2>
        <a:srgbClr val="96D2DA"/>
      </a:lt2>
      <a:accent1>
        <a:srgbClr val="00B1C5"/>
      </a:accent1>
      <a:accent2>
        <a:srgbClr val="49AF0A"/>
      </a:accent2>
      <a:accent3>
        <a:srgbClr val="6457DB"/>
      </a:accent3>
      <a:accent4>
        <a:srgbClr val="CF4895"/>
      </a:accent4>
      <a:accent5>
        <a:srgbClr val="0065E1"/>
      </a:accent5>
      <a:accent6>
        <a:srgbClr val="A84BE1"/>
      </a:accent6>
      <a:hlink>
        <a:srgbClr val="CF4895"/>
      </a:hlink>
      <a:folHlink>
        <a:srgbClr val="7F7F7F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Musical curves presentation (widescreen)</Template>
  <TotalTime>3211</TotalTime>
  <Words>484</Words>
  <Application>Microsoft Office PowerPoint</Application>
  <PresentationFormat>On-screen Show (4:3)</PresentationFormat>
  <Paragraphs>41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Euphemia</vt:lpstr>
      <vt:lpstr>Office Theme</vt:lpstr>
      <vt:lpstr>Where-When-What Prompts</vt:lpstr>
      <vt:lpstr>PowerPoint Presentation</vt:lpstr>
      <vt:lpstr>What assumptions can you make about…  • where this photo was taken?  • when this photo was taken?  • what is happening in the photo?</vt:lpstr>
      <vt:lpstr>What assumptions can you make about…  • where this photo was taken?  • when this photo was taken?  • what is happening in the photo?</vt:lpstr>
      <vt:lpstr>Hiking Tumamoc Hill</vt:lpstr>
      <vt:lpstr>Hiking Tumamoc Hill</vt:lpstr>
      <vt:lpstr>Sharing a Shampoo Bottle</vt:lpstr>
      <vt:lpstr>Sharing a Shampoo Bottle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Assumption Routines</dc:title>
  <dc:creator>Amy Been</dc:creator>
  <cp:lastModifiedBy>Amy Been</cp:lastModifiedBy>
  <cp:revision>4</cp:revision>
  <dcterms:created xsi:type="dcterms:W3CDTF">2018-06-13T00:09:20Z</dcterms:created>
  <dcterms:modified xsi:type="dcterms:W3CDTF">2020-08-29T20:57:13Z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