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85" r:id="rId14"/>
    <p:sldId id="272" r:id="rId15"/>
    <p:sldId id="273" r:id="rId16"/>
    <p:sldId id="274" r:id="rId17"/>
    <p:sldId id="275" r:id="rId18"/>
    <p:sldId id="276" r:id="rId19"/>
    <p:sldId id="291" r:id="rId20"/>
    <p:sldId id="278" r:id="rId21"/>
    <p:sldId id="279" r:id="rId22"/>
    <p:sldId id="280" r:id="rId23"/>
    <p:sldId id="281" r:id="rId24"/>
    <p:sldId id="282" r:id="rId25"/>
    <p:sldId id="287"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64BC4B-E4AD-400D-976D-C23BB6D40532}">
  <a:tblStyle styleId="{1564BC4B-E4AD-400D-976D-C23BB6D4053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7DD6DE-EFE7-4AEB-B16C-8E545467330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CE6"/>
          </a:solidFill>
        </a:fill>
      </a:tcStyle>
    </a:wholeTbl>
    <a:band1H>
      <a:tcTxStyle/>
      <a:tcStyle>
        <a:tcBdr/>
        <a:fill>
          <a:solidFill>
            <a:srgbClr val="F5D8CA"/>
          </a:solidFill>
        </a:fill>
      </a:tcStyle>
    </a:band1H>
    <a:band2H>
      <a:tcTxStyle/>
      <a:tcStyle>
        <a:tcBdr/>
      </a:tcStyle>
    </a:band2H>
    <a:band1V>
      <a:tcTxStyle/>
      <a:tcStyle>
        <a:tcBdr/>
        <a:fill>
          <a:solidFill>
            <a:srgbClr val="F5D8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6291"/>
    <p:restoredTop sz="94582"/>
  </p:normalViewPr>
  <p:slideViewPr>
    <p:cSldViewPr snapToGrid="0">
      <p:cViewPr>
        <p:scale>
          <a:sx n="81" d="100"/>
          <a:sy n="81" d="100"/>
        </p:scale>
        <p:origin x="176" y="7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9751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46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02" name="Google Shape;20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262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0" name="Google Shape;21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190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16" name="Google Shape;2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762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6" name="Google Shape;31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1802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7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35" name="Google Shape;2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4675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73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9" name="Google Shape;24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9660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9" name="Google Shape;25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35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9" name="Google Shape;25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803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37" name="Google Shape;13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67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744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9" name="Google Shape;27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6742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875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872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961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087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8897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5503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t>OPTIONAL QUESTION: </a:t>
            </a:r>
            <a:endParaRPr/>
          </a:p>
          <a:p>
            <a:pPr marL="0" marR="0" lvl="0" indent="0" algn="l" rtl="0">
              <a:spcBef>
                <a:spcPts val="0"/>
              </a:spcBef>
              <a:spcAft>
                <a:spcPts val="0"/>
              </a:spcAft>
              <a:buClr>
                <a:schemeClr val="dk1"/>
              </a:buClr>
              <a:buSzPts val="1200"/>
              <a:buFont typeface="Calibri"/>
              <a:buNone/>
            </a:pPr>
            <a:r>
              <a:rPr lang="en-US"/>
              <a:t>What do you know about making picture frames from popsicle sticks? </a:t>
            </a:r>
            <a:endParaRPr/>
          </a:p>
        </p:txBody>
      </p:sp>
      <p:sp>
        <p:nvSpPr>
          <p:cNvPr id="159" name="Google Shape;15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467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a:t>Differences that students might notice:</a:t>
            </a:r>
            <a:endParaRPr/>
          </a:p>
          <a:p>
            <a:pPr marL="0" marR="0" lvl="0" indent="0" algn="l" rtl="0">
              <a:spcBef>
                <a:spcPts val="0"/>
              </a:spcBef>
              <a:spcAft>
                <a:spcPts val="0"/>
              </a:spcAft>
              <a:buClr>
                <a:schemeClr val="dk1"/>
              </a:buClr>
              <a:buSzPts val="1200"/>
              <a:buFont typeface="Calibri"/>
              <a:buNone/>
            </a:pPr>
            <a:r>
              <a:rPr lang="en-US"/>
              <a:t>Different kinds of popsicle sticks; different size popsicle sticks</a:t>
            </a:r>
            <a:endParaRPr/>
          </a:p>
          <a:p>
            <a:pPr marL="0" marR="0" lvl="0" indent="0" algn="l" rtl="0">
              <a:spcBef>
                <a:spcPts val="0"/>
              </a:spcBef>
              <a:spcAft>
                <a:spcPts val="0"/>
              </a:spcAft>
              <a:buClr>
                <a:schemeClr val="dk1"/>
              </a:buClr>
              <a:buSzPts val="1200"/>
              <a:buFont typeface="Calibri"/>
              <a:buNone/>
            </a:pPr>
            <a:r>
              <a:rPr lang="en-US"/>
              <a:t>Different number of popsicle sticks for each frame</a:t>
            </a:r>
            <a:endParaRPr/>
          </a:p>
          <a:p>
            <a:pPr marL="0" marR="0" lvl="0" indent="0" algn="l" rtl="0">
              <a:spcBef>
                <a:spcPts val="0"/>
              </a:spcBef>
              <a:spcAft>
                <a:spcPts val="0"/>
              </a:spcAft>
              <a:buClr>
                <a:schemeClr val="dk1"/>
              </a:buClr>
              <a:buSzPts val="1200"/>
              <a:buFont typeface="Calibri"/>
              <a:buNone/>
            </a:pPr>
            <a:r>
              <a:rPr lang="en-US"/>
              <a:t>(this question gets kids to start thinking about the frames mathematically -- mathematization)</a:t>
            </a:r>
            <a:endParaRPr/>
          </a:p>
        </p:txBody>
      </p:sp>
      <p:sp>
        <p:nvSpPr>
          <p:cNvPr id="166" name="Google Shape;1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512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75" name="Google Shape;17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257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1056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94" name="Google Shape;1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404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0" name="Google Shape;30;p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
        <p:nvSpPr>
          <p:cNvPr id="34" name="Google Shape;34;p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7"/>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58" name="Google Shape;58;p7"/>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9" name="Google Shape;59;p7"/>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60" name="Google Shape;60;p7"/>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61" name="Google Shape;61;p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9"/>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9"/>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4" name="Google Shape;74;p9"/>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75" name="Google Shape;75;p9"/>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9"/>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cap="none">
                <a:solidFill>
                  <a:schemeClr val="dk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chemeClr val="dk2"/>
                </a:solidFill>
                <a:latin typeface="Calibri"/>
                <a:ea typeface="Calibri"/>
                <a:cs typeface="Calibri"/>
                <a:sym typeface="Calibri"/>
              </a:defRPr>
            </a:lvl1pPr>
            <a:lvl2pPr marL="0" marR="0" lvl="1" indent="0" algn="r" rtl="0">
              <a:spcBef>
                <a:spcPts val="0"/>
              </a:spcBef>
              <a:buNone/>
              <a:defRPr sz="1050">
                <a:solidFill>
                  <a:schemeClr val="dk2"/>
                </a:solidFill>
                <a:latin typeface="Calibri"/>
                <a:ea typeface="Calibri"/>
                <a:cs typeface="Calibri"/>
                <a:sym typeface="Calibri"/>
              </a:defRPr>
            </a:lvl2pPr>
            <a:lvl3pPr marL="0" marR="0" lvl="2" indent="0" algn="r" rtl="0">
              <a:spcBef>
                <a:spcPts val="0"/>
              </a:spcBef>
              <a:buNone/>
              <a:defRPr sz="1050">
                <a:solidFill>
                  <a:schemeClr val="dk2"/>
                </a:solidFill>
                <a:latin typeface="Calibri"/>
                <a:ea typeface="Calibri"/>
                <a:cs typeface="Calibri"/>
                <a:sym typeface="Calibri"/>
              </a:defRPr>
            </a:lvl3pPr>
            <a:lvl4pPr marL="0" marR="0" lvl="3" indent="0" algn="r" rtl="0">
              <a:spcBef>
                <a:spcPts val="0"/>
              </a:spcBef>
              <a:buNone/>
              <a:defRPr sz="1050">
                <a:solidFill>
                  <a:schemeClr val="dk2"/>
                </a:solidFill>
                <a:latin typeface="Calibri"/>
                <a:ea typeface="Calibri"/>
                <a:cs typeface="Calibri"/>
                <a:sym typeface="Calibri"/>
              </a:defRPr>
            </a:lvl4pPr>
            <a:lvl5pPr marL="0" marR="0" lvl="4" indent="0" algn="r" rtl="0">
              <a:spcBef>
                <a:spcPts val="0"/>
              </a:spcBef>
              <a:buNone/>
              <a:defRPr sz="1050">
                <a:solidFill>
                  <a:schemeClr val="dk2"/>
                </a:solidFill>
                <a:latin typeface="Calibri"/>
                <a:ea typeface="Calibri"/>
                <a:cs typeface="Calibri"/>
                <a:sym typeface="Calibri"/>
              </a:defRPr>
            </a:lvl5pPr>
            <a:lvl6pPr marL="0" marR="0" lvl="5" indent="0" algn="r" rtl="0">
              <a:spcBef>
                <a:spcPts val="0"/>
              </a:spcBef>
              <a:buNone/>
              <a:defRPr sz="1050">
                <a:solidFill>
                  <a:schemeClr val="dk2"/>
                </a:solidFill>
                <a:latin typeface="Calibri"/>
                <a:ea typeface="Calibri"/>
                <a:cs typeface="Calibri"/>
                <a:sym typeface="Calibri"/>
              </a:defRPr>
            </a:lvl6pPr>
            <a:lvl7pPr marL="0" marR="0" lvl="6" indent="0" algn="r" rtl="0">
              <a:spcBef>
                <a:spcPts val="0"/>
              </a:spcBef>
              <a:buNone/>
              <a:defRPr sz="1050">
                <a:solidFill>
                  <a:schemeClr val="dk2"/>
                </a:solidFill>
                <a:latin typeface="Calibri"/>
                <a:ea typeface="Calibri"/>
                <a:cs typeface="Calibri"/>
                <a:sym typeface="Calibri"/>
              </a:defRPr>
            </a:lvl7pPr>
            <a:lvl8pPr marL="0" marR="0" lvl="7" indent="0" algn="r" rtl="0">
              <a:spcBef>
                <a:spcPts val="0"/>
              </a:spcBef>
              <a:buNone/>
              <a:defRPr sz="1050">
                <a:solidFill>
                  <a:schemeClr val="dk2"/>
                </a:solidFill>
                <a:latin typeface="Calibri"/>
                <a:ea typeface="Calibri"/>
                <a:cs typeface="Calibri"/>
                <a:sym typeface="Calibri"/>
              </a:defRPr>
            </a:lvl8pPr>
            <a:lvl9pPr marL="0" marR="0" lvl="8" indent="0" algn="r" rtl="0">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10"/>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lstStyle>
            <a:lvl1pPr marR="0" lvl="0" algn="l" rtl="0">
              <a:lnSpc>
                <a:spcPct val="85000"/>
              </a:lnSpc>
              <a:spcBef>
                <a:spcPts val="0"/>
              </a:spcBef>
              <a:spcAft>
                <a:spcPts val="0"/>
              </a:spcAft>
              <a:buClr>
                <a:srgbClr val="FFFFFF"/>
              </a:buClr>
              <a:buSzPts val="3600"/>
              <a:buFont typeface="Calibri"/>
              <a:buNone/>
              <a:defRPr sz="3600" b="0"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0"/>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Google Shape;83;p10"/>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lstStyle>
            <a:lvl1pPr marL="457200" marR="0" lvl="0" indent="-228600" algn="l" rtl="0">
              <a:lnSpc>
                <a:spcPct val="90000"/>
              </a:lnSpc>
              <a:spcBef>
                <a:spcPts val="0"/>
              </a:spcBef>
              <a:spcAft>
                <a:spcPts val="0"/>
              </a:spcAft>
              <a:buClr>
                <a:schemeClr val="accent1"/>
              </a:buClr>
              <a:buSzPts val="1500"/>
              <a:buFont typeface="Calibri"/>
              <a:buNone/>
              <a:defRPr sz="15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600"/>
              </a:spcBef>
              <a:spcAft>
                <a:spcPts val="0"/>
              </a:spcAft>
              <a:buClr>
                <a:schemeClr val="accent1"/>
              </a:buClr>
              <a:buSzPts val="1200"/>
              <a:buFont typeface="Calibri"/>
              <a:buNone/>
              <a:defRPr sz="1200" b="0" i="0" u="none" strike="noStrike" cap="none">
                <a:solidFill>
                  <a:srgbClr val="3F3F3F"/>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000"/>
              <a:buFont typeface="Calibri"/>
              <a:buNone/>
              <a:defRPr sz="1000" b="0" i="0" u="none" strike="noStrike" cap="none">
                <a:solidFill>
                  <a:srgbClr val="3F3F3F"/>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900"/>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4" name="Google Shape;84;p1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1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0" name="Google Shape;90;p1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1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2"/>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8" name="Google Shape;98;p1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a:solidFill>
                  <a:srgbClr val="FFFFFF"/>
                </a:solidFill>
                <a:latin typeface="Calibri"/>
                <a:ea typeface="Calibri"/>
                <a:cs typeface="Calibri"/>
                <a:sym typeface="Calibri"/>
              </a:defRPr>
            </a:lvl1pPr>
            <a:lvl2pPr marL="0" marR="0" lvl="1" indent="0" algn="r" rtl="0">
              <a:spcBef>
                <a:spcPts val="0"/>
              </a:spcBef>
              <a:buNone/>
              <a:defRPr sz="1050">
                <a:solidFill>
                  <a:srgbClr val="FFFFFF"/>
                </a:solidFill>
                <a:latin typeface="Calibri"/>
                <a:ea typeface="Calibri"/>
                <a:cs typeface="Calibri"/>
                <a:sym typeface="Calibri"/>
              </a:defRPr>
            </a:lvl2pPr>
            <a:lvl3pPr marL="0" marR="0" lvl="2" indent="0" algn="r" rtl="0">
              <a:spcBef>
                <a:spcPts val="0"/>
              </a:spcBef>
              <a:buNone/>
              <a:defRPr sz="1050">
                <a:solidFill>
                  <a:srgbClr val="FFFFFF"/>
                </a:solidFill>
                <a:latin typeface="Calibri"/>
                <a:ea typeface="Calibri"/>
                <a:cs typeface="Calibri"/>
                <a:sym typeface="Calibri"/>
              </a:defRPr>
            </a:lvl3pPr>
            <a:lvl4pPr marL="0" marR="0" lvl="3" indent="0" algn="r" rtl="0">
              <a:spcBef>
                <a:spcPts val="0"/>
              </a:spcBef>
              <a:buNone/>
              <a:defRPr sz="1050">
                <a:solidFill>
                  <a:srgbClr val="FFFFFF"/>
                </a:solidFill>
                <a:latin typeface="Calibri"/>
                <a:ea typeface="Calibri"/>
                <a:cs typeface="Calibri"/>
                <a:sym typeface="Calibri"/>
              </a:defRPr>
            </a:lvl4pPr>
            <a:lvl5pPr marL="0" marR="0" lvl="4" indent="0" algn="r" rtl="0">
              <a:spcBef>
                <a:spcPts val="0"/>
              </a:spcBef>
              <a:buNone/>
              <a:defRPr sz="1050">
                <a:solidFill>
                  <a:srgbClr val="FFFFFF"/>
                </a:solidFill>
                <a:latin typeface="Calibri"/>
                <a:ea typeface="Calibri"/>
                <a:cs typeface="Calibri"/>
                <a:sym typeface="Calibri"/>
              </a:defRPr>
            </a:lvl5pPr>
            <a:lvl6pPr marL="0" marR="0" lvl="5" indent="0" algn="r" rtl="0">
              <a:spcBef>
                <a:spcPts val="0"/>
              </a:spcBef>
              <a:buNone/>
              <a:defRPr sz="1050">
                <a:solidFill>
                  <a:srgbClr val="FFFFFF"/>
                </a:solidFill>
                <a:latin typeface="Calibri"/>
                <a:ea typeface="Calibri"/>
                <a:cs typeface="Calibri"/>
                <a:sym typeface="Calibri"/>
              </a:defRPr>
            </a:lvl6pPr>
            <a:lvl7pPr marL="0" marR="0" lvl="6" indent="0" algn="r" rtl="0">
              <a:spcBef>
                <a:spcPts val="0"/>
              </a:spcBef>
              <a:buNone/>
              <a:defRPr sz="1050">
                <a:solidFill>
                  <a:srgbClr val="FFFFFF"/>
                </a:solidFill>
                <a:latin typeface="Calibri"/>
                <a:ea typeface="Calibri"/>
                <a:cs typeface="Calibri"/>
                <a:sym typeface="Calibri"/>
              </a:defRPr>
            </a:lvl7pPr>
            <a:lvl8pPr marL="0" marR="0" lvl="7" indent="0" algn="r" rtl="0">
              <a:spcBef>
                <a:spcPts val="0"/>
              </a:spcBef>
              <a:buNone/>
              <a:defRPr sz="1050">
                <a:solidFill>
                  <a:srgbClr val="FFFFFF"/>
                </a:solidFill>
                <a:latin typeface="Calibri"/>
                <a:ea typeface="Calibri"/>
                <a:cs typeface="Calibri"/>
                <a:sym typeface="Calibri"/>
              </a:defRPr>
            </a:lvl8pPr>
            <a:lvl9pPr marL="0" marR="0" lvl="8" indent="0" algn="r" rtl="0">
              <a:spcBef>
                <a:spcPts val="0"/>
              </a:spcBef>
              <a:buNone/>
              <a:defRPr sz="1050">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1"/>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8.jpg"/><Relationship Id="rId8" Type="http://schemas.openxmlformats.org/officeDocument/2006/relationships/image" Target="../media/image19.jpg"/><Relationship Id="rId9"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238760" y="162008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000000"/>
              </a:buClr>
              <a:buSzPts val="4800"/>
              <a:buFont typeface="Calibri"/>
              <a:buNone/>
            </a:pPr>
            <a:r>
              <a:rPr lang="en-US" sz="4800" b="0" i="0" u="none" strike="noStrike" cap="none" dirty="0">
                <a:solidFill>
                  <a:srgbClr val="000000"/>
                </a:solidFill>
                <a:latin typeface="Calibri"/>
                <a:ea typeface="Calibri"/>
                <a:cs typeface="Calibri"/>
                <a:sym typeface="Calibri"/>
              </a:rPr>
              <a:t/>
            </a:r>
            <a:br>
              <a:rPr lang="en-US" sz="4800" b="0" i="0" u="none" strike="noStrike" cap="none" dirty="0">
                <a:solidFill>
                  <a:srgbClr val="000000"/>
                </a:solidFill>
                <a:latin typeface="Calibri"/>
                <a:ea typeface="Calibri"/>
                <a:cs typeface="Calibri"/>
                <a:sym typeface="Calibri"/>
              </a:rPr>
            </a:br>
            <a:r>
              <a:rPr lang="en-US" sz="4800" b="0" i="0" u="none" strike="noStrike" cap="none" dirty="0">
                <a:solidFill>
                  <a:srgbClr val="000000"/>
                </a:solidFill>
                <a:latin typeface="Calibri"/>
                <a:ea typeface="Calibri"/>
                <a:cs typeface="Calibri"/>
                <a:sym typeface="Calibri"/>
              </a:rPr>
              <a:t/>
            </a:r>
            <a:br>
              <a:rPr lang="en-US" sz="4800" b="0" i="0" u="none" strike="noStrike" cap="none" dirty="0">
                <a:solidFill>
                  <a:srgbClr val="000000"/>
                </a:solidFill>
                <a:latin typeface="Calibri"/>
                <a:ea typeface="Calibri"/>
                <a:cs typeface="Calibri"/>
                <a:sym typeface="Calibri"/>
              </a:rPr>
            </a:br>
            <a:endParaRPr sz="4800" b="0" i="0" u="none" strike="noStrike" cap="none" dirty="0">
              <a:solidFill>
                <a:srgbClr val="000000"/>
              </a:solidFill>
              <a:latin typeface="Calibri"/>
              <a:ea typeface="Calibri"/>
              <a:cs typeface="Calibri"/>
              <a:sym typeface="Calibri"/>
            </a:endParaRPr>
          </a:p>
        </p:txBody>
      </p:sp>
      <p:sp>
        <p:nvSpPr>
          <p:cNvPr id="131" name="Google Shape;131;p17"/>
          <p:cNvSpPr txBox="1">
            <a:spLocks noGrp="1"/>
          </p:cNvSpPr>
          <p:nvPr>
            <p:ph type="body" idx="1"/>
          </p:nvPr>
        </p:nvSpPr>
        <p:spPr>
          <a:xfrm>
            <a:off x="1097280" y="2226734"/>
            <a:ext cx="10058400" cy="402336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3600"/>
              <a:buFont typeface="Calibri"/>
              <a:buNone/>
            </a:pPr>
            <a:endParaRPr sz="3600" b="0" i="0" u="none" strike="noStrike" cap="none">
              <a:solidFill>
                <a:srgbClr val="000000"/>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3600"/>
              <a:buFont typeface="Calibri"/>
              <a:buNone/>
            </a:pPr>
            <a:endParaRPr sz="3600" b="0" i="0" u="none" strike="noStrike" cap="none">
              <a:solidFill>
                <a:srgbClr val="000000"/>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3600"/>
              <a:buFont typeface="Calibri"/>
              <a:buNone/>
            </a:pPr>
            <a:endParaRPr sz="3600" b="0" i="0" u="none" strike="noStrike" cap="none">
              <a:solidFill>
                <a:srgbClr val="000000"/>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3600"/>
              <a:buFont typeface="Calibri"/>
              <a:buNone/>
            </a:pPr>
            <a:endParaRPr sz="3600" b="0" i="0" u="none" strike="noStrike" cap="none">
              <a:solidFill>
                <a:srgbClr val="000000"/>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3600"/>
              <a:buFont typeface="Calibri"/>
              <a:buNone/>
            </a:pPr>
            <a:endParaRPr sz="3600" b="0" i="0" u="none" strike="noStrike" cap="none">
              <a:solidFill>
                <a:srgbClr val="000000"/>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3600"/>
              <a:buFont typeface="Calibri"/>
              <a:buNone/>
            </a:pPr>
            <a:endParaRPr sz="3600" b="0" i="0" u="none" strike="noStrike" cap="none">
              <a:solidFill>
                <a:srgbClr val="000000"/>
              </a:solidFill>
              <a:latin typeface="Calibri"/>
              <a:ea typeface="Calibri"/>
              <a:cs typeface="Calibri"/>
              <a:sym typeface="Calibri"/>
            </a:endParaRPr>
          </a:p>
        </p:txBody>
      </p:sp>
      <p:sp>
        <p:nvSpPr>
          <p:cNvPr id="132" name="Google Shape;132;p17"/>
          <p:cNvSpPr txBox="1"/>
          <p:nvPr/>
        </p:nvSpPr>
        <p:spPr>
          <a:xfrm>
            <a:off x="3840480" y="2798465"/>
            <a:ext cx="4927600"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Making</a:t>
            </a:r>
            <a:endParaRPr/>
          </a:p>
          <a:p>
            <a:pPr marL="0" marR="0" lvl="0" indent="0" algn="ctr" rtl="0">
              <a:spcBef>
                <a:spcPts val="0"/>
              </a:spcBef>
              <a:spcAft>
                <a:spcPts val="0"/>
              </a:spcAft>
              <a:buNone/>
            </a:pPr>
            <a:r>
              <a:rPr lang="en-US" sz="5400" b="0" i="0" u="none" strike="noStrike" cap="none">
                <a:solidFill>
                  <a:schemeClr val="dk1"/>
                </a:solidFill>
                <a:latin typeface="Calibri"/>
                <a:ea typeface="Calibri"/>
                <a:cs typeface="Calibri"/>
                <a:sym typeface="Calibri"/>
              </a:rPr>
              <a:t>Picture Frames! </a:t>
            </a:r>
            <a:endParaRPr/>
          </a:p>
        </p:txBody>
      </p:sp>
      <p:pic>
        <p:nvPicPr>
          <p:cNvPr id="133" name="Google Shape;133;p17"/>
          <p:cNvPicPr preferRelativeResize="0"/>
          <p:nvPr/>
        </p:nvPicPr>
        <p:blipFill rotWithShape="1">
          <a:blip r:embed="rId3">
            <a:alphaModFix/>
          </a:blip>
          <a:srcRect/>
          <a:stretch/>
        </p:blipFill>
        <p:spPr>
          <a:xfrm>
            <a:off x="238760" y="2936478"/>
            <a:ext cx="3280075" cy="2895775"/>
          </a:xfrm>
          <a:prstGeom prst="rect">
            <a:avLst/>
          </a:prstGeom>
          <a:noFill/>
          <a:ln>
            <a:noFill/>
          </a:ln>
        </p:spPr>
      </p:pic>
      <p:pic>
        <p:nvPicPr>
          <p:cNvPr id="134" name="Google Shape;134;p17"/>
          <p:cNvPicPr preferRelativeResize="0"/>
          <p:nvPr/>
        </p:nvPicPr>
        <p:blipFill rotWithShape="1">
          <a:blip r:embed="rId4">
            <a:alphaModFix/>
          </a:blip>
          <a:srcRect/>
          <a:stretch/>
        </p:blipFill>
        <p:spPr>
          <a:xfrm>
            <a:off x="8240117" y="1324112"/>
            <a:ext cx="3774083" cy="21744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txBox="1">
            <a:spLocks noGrp="1"/>
          </p:cNvSpPr>
          <p:nvPr>
            <p:ph type="title"/>
          </p:nvPr>
        </p:nvSpPr>
        <p:spPr>
          <a:xfrm>
            <a:off x="814754" y="1"/>
            <a:ext cx="10515600" cy="102018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Frames wit</a:t>
            </a:r>
            <a:r>
              <a:rPr lang="en-US" sz="4800" b="0" i="0" u="none" strike="noStrike" cap="none">
                <a:solidFill>
                  <a:srgbClr val="3F3F3F"/>
                </a:solidFill>
                <a:latin typeface="Calibri"/>
                <a:ea typeface="Calibri"/>
                <a:cs typeface="Calibri"/>
                <a:sym typeface="Calibri"/>
              </a:rPr>
              <a:t>h</a:t>
            </a:r>
            <a:r>
              <a:rPr lang="en-US" sz="4400" b="0" i="0" u="none" strike="noStrike" cap="none">
                <a:solidFill>
                  <a:schemeClr val="dk1"/>
                </a:solidFill>
                <a:latin typeface="Calibri"/>
                <a:ea typeface="Calibri"/>
                <a:cs typeface="Calibri"/>
                <a:sym typeface="Calibri"/>
              </a:rPr>
              <a:t> Rubberbands</a:t>
            </a:r>
            <a:endParaRPr sz="4400" b="0" i="0" u="none" strike="noStrike" cap="none">
              <a:solidFill>
                <a:schemeClr val="dk1"/>
              </a:solidFill>
              <a:latin typeface="Calibri"/>
              <a:ea typeface="Calibri"/>
              <a:cs typeface="Calibri"/>
              <a:sym typeface="Calibri"/>
            </a:endParaRPr>
          </a:p>
        </p:txBody>
      </p:sp>
      <p:pic>
        <p:nvPicPr>
          <p:cNvPr id="205" name="Google Shape;205;p26"/>
          <p:cNvPicPr preferRelativeResize="0">
            <a:picLocks noGrp="1"/>
          </p:cNvPicPr>
          <p:nvPr>
            <p:ph type="body" idx="1"/>
          </p:nvPr>
        </p:nvPicPr>
        <p:blipFill rotWithShape="1">
          <a:blip r:embed="rId3">
            <a:alphaModFix/>
          </a:blip>
          <a:srcRect l="4112" r="12277"/>
          <a:stretch/>
        </p:blipFill>
        <p:spPr>
          <a:xfrm rot="5400000">
            <a:off x="951273" y="2256936"/>
            <a:ext cx="4850789" cy="4351338"/>
          </a:xfrm>
          <a:prstGeom prst="rect">
            <a:avLst/>
          </a:prstGeom>
          <a:noFill/>
          <a:ln>
            <a:noFill/>
          </a:ln>
        </p:spPr>
      </p:pic>
      <p:pic>
        <p:nvPicPr>
          <p:cNvPr id="206" name="Google Shape;206;p26"/>
          <p:cNvPicPr preferRelativeResize="0"/>
          <p:nvPr/>
        </p:nvPicPr>
        <p:blipFill rotWithShape="1">
          <a:blip r:embed="rId4">
            <a:alphaModFix/>
          </a:blip>
          <a:srcRect l="4448" r="4953"/>
          <a:stretch/>
        </p:blipFill>
        <p:spPr>
          <a:xfrm rot="5400000">
            <a:off x="6949488" y="2347276"/>
            <a:ext cx="4793473" cy="3968259"/>
          </a:xfrm>
          <a:prstGeom prst="rect">
            <a:avLst/>
          </a:prstGeom>
          <a:noFill/>
          <a:ln>
            <a:noFill/>
          </a:ln>
        </p:spPr>
      </p:pic>
      <p:sp>
        <p:nvSpPr>
          <p:cNvPr id="207" name="Google Shape;207;p26"/>
          <p:cNvSpPr txBox="1"/>
          <p:nvPr/>
        </p:nvSpPr>
        <p:spPr>
          <a:xfrm>
            <a:off x="104931" y="1035176"/>
            <a:ext cx="11826767"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Front (4 sticks for front)			Side (4 sticks for the stand)</a:t>
            </a:r>
            <a:endParaRPr sz="36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451083" y="2584174"/>
            <a:ext cx="11296969" cy="246490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400"/>
              <a:buFont typeface="Calibri"/>
              <a:buNone/>
            </a:pPr>
            <a:r>
              <a:rPr lang="en-US" sz="3400" b="0" i="0" u="none" strike="noStrike" cap="none">
                <a:solidFill>
                  <a:schemeClr val="dk1"/>
                </a:solidFill>
                <a:latin typeface="Calibri"/>
                <a:ea typeface="Calibri"/>
                <a:cs typeface="Calibri"/>
                <a:sym typeface="Calibri"/>
              </a:rPr>
              <a:t/>
            </a:r>
            <a:br>
              <a:rPr lang="en-US" sz="3400" b="0" i="0" u="none" strike="noStrike" cap="none">
                <a:solidFill>
                  <a:schemeClr val="dk1"/>
                </a:solidFill>
                <a:latin typeface="Calibri"/>
                <a:ea typeface="Calibri"/>
                <a:cs typeface="Calibri"/>
                <a:sym typeface="Calibri"/>
              </a:rPr>
            </a:br>
            <a:r>
              <a:rPr lang="en-US" sz="3400" b="0" i="0" u="none" strike="noStrike" cap="none">
                <a:solidFill>
                  <a:schemeClr val="dk1"/>
                </a:solidFill>
                <a:latin typeface="Calibri"/>
                <a:ea typeface="Calibri"/>
                <a:cs typeface="Calibri"/>
                <a:sym typeface="Calibri"/>
              </a:rPr>
              <a:t>1) Decide what kind of frame</a:t>
            </a:r>
            <a:r>
              <a:rPr lang="en-US" sz="3400" b="0" i="0" u="none" strike="noStrike" cap="none">
                <a:solidFill>
                  <a:srgbClr val="3F3F3F"/>
                </a:solidFill>
                <a:latin typeface="Calibri"/>
                <a:ea typeface="Calibri"/>
                <a:cs typeface="Calibri"/>
                <a:sym typeface="Calibri"/>
              </a:rPr>
              <a:t> or f</a:t>
            </a:r>
            <a:r>
              <a:rPr lang="en-US" sz="3400" b="0" i="0" u="none" strike="noStrike" cap="none">
                <a:solidFill>
                  <a:schemeClr val="dk1"/>
                </a:solidFill>
                <a:latin typeface="Calibri"/>
                <a:ea typeface="Calibri"/>
                <a:cs typeface="Calibri"/>
                <a:sym typeface="Calibri"/>
              </a:rPr>
              <a:t>rames we should make.</a:t>
            </a:r>
            <a:br>
              <a:rPr lang="en-US" sz="3400" b="0" i="0" u="none" strike="noStrike" cap="none">
                <a:solidFill>
                  <a:schemeClr val="dk1"/>
                </a:solidFill>
                <a:latin typeface="Calibri"/>
                <a:ea typeface="Calibri"/>
                <a:cs typeface="Calibri"/>
                <a:sym typeface="Calibri"/>
              </a:rPr>
            </a:br>
            <a:r>
              <a:rPr lang="en-US" sz="3400" b="0" i="0" u="none" strike="noStrike" cap="none">
                <a:solidFill>
                  <a:schemeClr val="dk1"/>
                </a:solidFill>
                <a:latin typeface="Calibri"/>
                <a:ea typeface="Calibri"/>
                <a:cs typeface="Calibri"/>
                <a:sym typeface="Calibri"/>
              </a:rPr>
              <a:t/>
            </a:r>
            <a:br>
              <a:rPr lang="en-US" sz="3400" b="0" i="0" u="none" strike="noStrike" cap="none">
                <a:solidFill>
                  <a:schemeClr val="dk1"/>
                </a:solidFill>
                <a:latin typeface="Calibri"/>
                <a:ea typeface="Calibri"/>
                <a:cs typeface="Calibri"/>
                <a:sym typeface="Calibri"/>
              </a:rPr>
            </a:br>
            <a:r>
              <a:rPr lang="en-US" sz="3400" b="0" i="0" u="none" strike="noStrike" cap="none">
                <a:solidFill>
                  <a:schemeClr val="dk1"/>
                </a:solidFill>
                <a:latin typeface="Calibri"/>
                <a:ea typeface="Calibri"/>
                <a:cs typeface="Calibri"/>
                <a:sym typeface="Calibri"/>
              </a:rPr>
              <a:t>2) Make a plan that shows how many packages of popsicle sticks you will need to so that everyone in our class</a:t>
            </a:r>
            <a:r>
              <a:rPr lang="en-US" sz="3400" b="0" i="0" u="none" strike="noStrike" cap="none">
                <a:solidFill>
                  <a:srgbClr val="3F3F3F"/>
                </a:solidFill>
                <a:latin typeface="Calibri"/>
                <a:ea typeface="Calibri"/>
                <a:cs typeface="Calibri"/>
                <a:sym typeface="Calibri"/>
              </a:rPr>
              <a:t> can make at least one picture frame</a:t>
            </a:r>
            <a:r>
              <a:rPr lang="en-US" sz="3400" b="0" i="0" u="none" strike="noStrike" cap="none">
                <a:solidFill>
                  <a:schemeClr val="dk1"/>
                </a:solidFill>
                <a:latin typeface="Calibri"/>
                <a:ea typeface="Calibri"/>
                <a:cs typeface="Calibri"/>
                <a:sym typeface="Calibri"/>
              </a:rPr>
              <a:t> for our class display. We want to have enough popsicle sticks, but not many </a:t>
            </a:r>
            <a:r>
              <a:rPr lang="en-US" sz="3400" b="0" i="0" u="none" strike="noStrike" cap="none">
                <a:solidFill>
                  <a:srgbClr val="3F3F3F"/>
                </a:solidFill>
                <a:latin typeface="Calibri"/>
                <a:ea typeface="Calibri"/>
                <a:cs typeface="Calibri"/>
                <a:sym typeface="Calibri"/>
              </a:rPr>
              <a:t>leftovers</a:t>
            </a:r>
            <a:r>
              <a:rPr lang="en-US" sz="3400" b="0" i="0" u="none" strike="noStrike" cap="none">
                <a:solidFill>
                  <a:schemeClr val="dk1"/>
                </a:solidFill>
                <a:latin typeface="Calibri"/>
                <a:ea typeface="Calibri"/>
                <a:cs typeface="Calibri"/>
                <a:sym typeface="Calibri"/>
              </a:rPr>
              <a:t>.</a:t>
            </a:r>
            <a:br>
              <a:rPr lang="en-US" sz="3400" b="0" i="0" u="none" strike="noStrike" cap="none">
                <a:solidFill>
                  <a:schemeClr val="dk1"/>
                </a:solidFill>
                <a:latin typeface="Calibri"/>
                <a:ea typeface="Calibri"/>
                <a:cs typeface="Calibri"/>
                <a:sym typeface="Calibri"/>
              </a:rPr>
            </a:br>
            <a:r>
              <a:rPr lang="en-US" sz="3400" b="0" i="0" u="none" strike="noStrike" cap="none">
                <a:solidFill>
                  <a:schemeClr val="dk1"/>
                </a:solidFill>
                <a:latin typeface="Calibri"/>
                <a:ea typeface="Calibri"/>
                <a:cs typeface="Calibri"/>
                <a:sym typeface="Calibri"/>
              </a:rPr>
              <a:t/>
            </a:r>
            <a:br>
              <a:rPr lang="en-US" sz="3400" b="0" i="0" u="none" strike="noStrike" cap="none">
                <a:solidFill>
                  <a:schemeClr val="dk1"/>
                </a:solidFill>
                <a:latin typeface="Calibri"/>
                <a:ea typeface="Calibri"/>
                <a:cs typeface="Calibri"/>
                <a:sym typeface="Calibri"/>
              </a:rPr>
            </a:br>
            <a:r>
              <a:rPr lang="en-US" sz="3400" b="0" i="0" u="none" strike="noStrike" cap="none">
                <a:solidFill>
                  <a:schemeClr val="dk1"/>
                </a:solidFill>
                <a:latin typeface="Calibri"/>
                <a:ea typeface="Calibri"/>
                <a:cs typeface="Calibri"/>
                <a:sym typeface="Calibri"/>
              </a:rPr>
              <a:t>3) </a:t>
            </a:r>
            <a:r>
              <a:rPr lang="en-US" sz="3400" b="0" i="1" u="none" strike="noStrike" cap="none">
                <a:solidFill>
                  <a:schemeClr val="dk1"/>
                </a:solidFill>
                <a:latin typeface="Calibri"/>
                <a:ea typeface="Calibri"/>
                <a:cs typeface="Calibri"/>
                <a:sym typeface="Calibri"/>
              </a:rPr>
              <a:t>Extension</a:t>
            </a:r>
            <a:r>
              <a:rPr lang="en-US" sz="3400" b="0" i="0" u="none" strike="noStrike" cap="none">
                <a:solidFill>
                  <a:schemeClr val="dk1"/>
                </a:solidFill>
                <a:latin typeface="Calibri"/>
                <a:ea typeface="Calibri"/>
                <a:cs typeface="Calibri"/>
                <a:sym typeface="Calibri"/>
              </a:rPr>
              <a:t>: </a:t>
            </a:r>
            <a:r>
              <a:rPr lang="en-US" sz="3400" b="0" i="0" u="none" strike="noStrike" cap="none">
                <a:solidFill>
                  <a:srgbClr val="3F3F3F"/>
                </a:solidFill>
                <a:latin typeface="Calibri"/>
                <a:ea typeface="Calibri"/>
                <a:cs typeface="Calibri"/>
                <a:sym typeface="Calibri"/>
              </a:rPr>
              <a:t>S</a:t>
            </a:r>
            <a:r>
              <a:rPr lang="en-US" sz="3400" b="0" i="0" u="none" strike="noStrike" cap="none">
                <a:solidFill>
                  <a:schemeClr val="dk1"/>
                </a:solidFill>
                <a:latin typeface="Calibri"/>
                <a:ea typeface="Calibri"/>
                <a:cs typeface="Calibri"/>
                <a:sym typeface="Calibri"/>
              </a:rPr>
              <a:t>how </a:t>
            </a:r>
            <a:r>
              <a:rPr lang="en-US" sz="3400" b="0" i="0" u="none" strike="noStrike" cap="none">
                <a:solidFill>
                  <a:srgbClr val="3F3F3F"/>
                </a:solidFill>
                <a:latin typeface="Calibri"/>
                <a:ea typeface="Calibri"/>
                <a:cs typeface="Calibri"/>
                <a:sym typeface="Calibri"/>
              </a:rPr>
              <a:t>what</a:t>
            </a:r>
            <a:r>
              <a:rPr lang="en-US" sz="3400" b="0" i="0" u="none" strike="noStrike" cap="none">
                <a:solidFill>
                  <a:schemeClr val="dk1"/>
                </a:solidFill>
                <a:latin typeface="Calibri"/>
                <a:ea typeface="Calibri"/>
                <a:cs typeface="Calibri"/>
                <a:sym typeface="Calibri"/>
              </a:rPr>
              <a:t> other materials we need to hang or stand the frames (rubber bands, </a:t>
            </a:r>
            <a:r>
              <a:rPr lang="en-US" sz="3400" b="0" i="0" u="none" strike="noStrike" cap="none">
                <a:solidFill>
                  <a:srgbClr val="3F3F3F"/>
                </a:solidFill>
                <a:latin typeface="Calibri"/>
                <a:ea typeface="Calibri"/>
                <a:cs typeface="Calibri"/>
                <a:sym typeface="Calibri"/>
              </a:rPr>
              <a:t>ribbon</a:t>
            </a:r>
            <a:r>
              <a:rPr lang="en-US" sz="3400" b="0" i="0" u="none" strike="noStrike" cap="none">
                <a:solidFill>
                  <a:schemeClr val="dk1"/>
                </a:solidFill>
                <a:latin typeface="Calibri"/>
                <a:ea typeface="Calibri"/>
                <a:cs typeface="Calibri"/>
                <a:sym typeface="Calibri"/>
              </a:rPr>
              <a:t>, magnets)</a:t>
            </a:r>
            <a:endParaRPr sz="3400" b="0" i="0" u="none" strike="noStrike" cap="none">
              <a:solidFill>
                <a:schemeClr val="dk1"/>
              </a:solidFill>
              <a:latin typeface="Calibri"/>
              <a:ea typeface="Calibri"/>
              <a:cs typeface="Calibri"/>
              <a:sym typeface="Calibri"/>
            </a:endParaRPr>
          </a:p>
        </p:txBody>
      </p:sp>
      <p:sp>
        <p:nvSpPr>
          <p:cNvPr id="213" name="Google Shape;213;p27"/>
          <p:cNvSpPr txBox="1"/>
          <p:nvPr/>
        </p:nvSpPr>
        <p:spPr>
          <a:xfrm>
            <a:off x="298175" y="198783"/>
            <a:ext cx="11231217" cy="1077218"/>
          </a:xfrm>
          <a:prstGeom prst="rect">
            <a:avLst/>
          </a:prstGeom>
          <a:solidFill>
            <a:srgbClr val="F4B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TASK</a:t>
            </a:r>
            <a:r>
              <a:rPr lang="en-US" sz="3200">
                <a:solidFill>
                  <a:schemeClr val="dk1"/>
                </a:solidFill>
                <a:latin typeface="Calibri"/>
                <a:ea typeface="Calibri"/>
                <a:cs typeface="Calibri"/>
                <a:sym typeface="Calibri"/>
              </a:rPr>
              <a:t>: Our class is going to make picture frames for a class display to honor our loved ones and important people in our community. </a:t>
            </a:r>
            <a:endParaRPr sz="3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8"/>
          <p:cNvSpPr txBox="1">
            <a:spLocks noGrp="1"/>
          </p:cNvSpPr>
          <p:nvPr>
            <p:ph type="title"/>
          </p:nvPr>
        </p:nvSpPr>
        <p:spPr>
          <a:xfrm>
            <a:off x="798443" y="0"/>
            <a:ext cx="11278732" cy="827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800" b="0" i="0" u="none" strike="noStrike" cap="none" dirty="0">
                <a:solidFill>
                  <a:srgbClr val="3F3F3F"/>
                </a:solidFill>
                <a:latin typeface="Calibri"/>
                <a:ea typeface="Calibri"/>
                <a:cs typeface="Calibri"/>
                <a:sym typeface="Calibri"/>
              </a:rPr>
              <a:t>Making Picture Frames: </a:t>
            </a:r>
            <a:r>
              <a:rPr lang="en-US" sz="4800" b="1" i="0" u="sng" strike="noStrike" cap="none" dirty="0" smtClean="0">
                <a:solidFill>
                  <a:srgbClr val="3F3F3F"/>
                </a:solidFill>
                <a:latin typeface="Calibri"/>
                <a:ea typeface="Calibri"/>
                <a:cs typeface="Calibri"/>
                <a:sym typeface="Calibri"/>
              </a:rPr>
              <a:t>ONE</a:t>
            </a:r>
            <a:r>
              <a:rPr lang="en-US" sz="4800" b="0" i="0" u="none" strike="noStrike" cap="none" dirty="0" smtClean="0">
                <a:solidFill>
                  <a:srgbClr val="3F3F3F"/>
                </a:solidFill>
                <a:latin typeface="Calibri"/>
                <a:ea typeface="Calibri"/>
                <a:cs typeface="Calibri"/>
                <a:sym typeface="Calibri"/>
              </a:rPr>
              <a:t> Frame </a:t>
            </a:r>
            <a:r>
              <a:rPr lang="en-US" sz="4800" b="0" i="0" u="none" strike="noStrike" cap="none" dirty="0">
                <a:solidFill>
                  <a:srgbClr val="3F3F3F"/>
                </a:solidFill>
                <a:latin typeface="Calibri"/>
                <a:ea typeface="Calibri"/>
                <a:cs typeface="Calibri"/>
                <a:sym typeface="Calibri"/>
              </a:rPr>
              <a:t>Design</a:t>
            </a:r>
            <a:r>
              <a:rPr lang="en-US" sz="4400" b="0" i="0" u="none" strike="noStrike" cap="none"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p:txBody>
      </p:sp>
      <p:sp>
        <p:nvSpPr>
          <p:cNvPr id="219" name="Google Shape;219;p28"/>
          <p:cNvSpPr txBox="1">
            <a:spLocks noGrp="1"/>
          </p:cNvSpPr>
          <p:nvPr>
            <p:ph type="body" idx="1"/>
          </p:nvPr>
        </p:nvSpPr>
        <p:spPr>
          <a:xfrm>
            <a:off x="0" y="804480"/>
            <a:ext cx="12077175" cy="4249148"/>
          </a:xfrm>
          <a:prstGeom prst="rect">
            <a:avLst/>
          </a:prstGeom>
          <a:solidFill>
            <a:schemeClr val="lt1"/>
          </a:solidFill>
          <a:ln w="9525" cap="flat" cmpd="sng">
            <a:solidFill>
              <a:srgbClr val="894020"/>
            </a:solidFill>
            <a:prstDash val="solid"/>
            <a:round/>
            <a:headEnd type="none" w="sm" len="sm"/>
            <a:tailEnd type="none" w="sm" len="sm"/>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3600" b="0" i="0" u="none" strike="noStrike" cap="none" dirty="0">
                <a:solidFill>
                  <a:schemeClr val="dk1"/>
                </a:solidFill>
                <a:latin typeface="Calibri"/>
                <a:ea typeface="Calibri"/>
                <a:cs typeface="Calibri"/>
                <a:sym typeface="Calibri"/>
              </a:rPr>
              <a:t>Decide what kind of fram</a:t>
            </a:r>
            <a:r>
              <a:rPr lang="en-US" sz="3600" b="0" i="0" u="none" strike="noStrike" cap="none" dirty="0">
                <a:solidFill>
                  <a:srgbClr val="3F3F3F"/>
                </a:solidFill>
                <a:latin typeface="Calibri"/>
                <a:ea typeface="Calibri"/>
                <a:cs typeface="Calibri"/>
                <a:sym typeface="Calibri"/>
              </a:rPr>
              <a:t>e</a:t>
            </a:r>
            <a:r>
              <a:rPr lang="en-US" sz="3600" b="0" i="0" u="none" strike="noStrike" cap="none" dirty="0">
                <a:solidFill>
                  <a:schemeClr val="dk1"/>
                </a:solidFill>
                <a:latin typeface="Calibri"/>
                <a:ea typeface="Calibri"/>
                <a:cs typeface="Calibri"/>
                <a:sym typeface="Calibri"/>
              </a:rPr>
              <a:t> we should make for our class display.</a:t>
            </a:r>
            <a:endParaRPr sz="36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600" b="0" i="0" u="none" strike="noStrike" cap="none" dirty="0">
                <a:solidFill>
                  <a:schemeClr val="dk1"/>
                </a:solidFill>
                <a:latin typeface="Calibri"/>
                <a:ea typeface="Calibri"/>
                <a:cs typeface="Calibri"/>
                <a:sym typeface="Calibri"/>
              </a:rPr>
              <a:t>Use the popsicle sticks to plan </a:t>
            </a:r>
            <a:r>
              <a:rPr lang="en-US" sz="3600" b="0" i="0" u="none" strike="noStrike" cap="none" dirty="0">
                <a:solidFill>
                  <a:srgbClr val="3F3F3F"/>
                </a:solidFill>
                <a:latin typeface="Calibri"/>
                <a:ea typeface="Calibri"/>
                <a:cs typeface="Calibri"/>
                <a:sym typeface="Calibri"/>
              </a:rPr>
              <a:t>your</a:t>
            </a:r>
            <a:r>
              <a:rPr lang="en-US" sz="3600" b="0" i="0" u="none" strike="noStrike" cap="none" dirty="0">
                <a:solidFill>
                  <a:schemeClr val="dk1"/>
                </a:solidFill>
                <a:latin typeface="Calibri"/>
                <a:ea typeface="Calibri"/>
                <a:cs typeface="Calibri"/>
                <a:sym typeface="Calibri"/>
              </a:rPr>
              <a:t> frame.  Make a quick sketch. </a:t>
            </a:r>
            <a:endParaRPr sz="3600" b="0" i="0" u="none" strike="noStrike" cap="none" dirty="0">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600" b="0" i="0" u="none" strike="noStrike" cap="none" dirty="0">
                <a:solidFill>
                  <a:schemeClr val="dk1"/>
                </a:solidFill>
                <a:latin typeface="Calibri"/>
                <a:ea typeface="Calibri"/>
                <a:cs typeface="Calibri"/>
                <a:sym typeface="Calibri"/>
              </a:rPr>
              <a:t>Figure out how many </a:t>
            </a:r>
            <a:r>
              <a:rPr lang="en-US" sz="2800" b="0" i="0" u="none" strike="noStrike" cap="none" dirty="0">
                <a:solidFill>
                  <a:srgbClr val="3F3F3F"/>
                </a:solidFill>
                <a:latin typeface="Calibri"/>
                <a:ea typeface="Calibri"/>
                <a:cs typeface="Calibri"/>
                <a:sym typeface="Calibri"/>
              </a:rPr>
              <a:t>popsicle sticks you need to make </a:t>
            </a:r>
            <a:r>
              <a:rPr lang="en-US" sz="2800" b="0" i="0" u="sng" strike="noStrike" cap="none" dirty="0">
                <a:solidFill>
                  <a:srgbClr val="3F3F3F"/>
                </a:solidFill>
                <a:latin typeface="Calibri"/>
                <a:ea typeface="Calibri"/>
                <a:cs typeface="Calibri"/>
                <a:sym typeface="Calibri"/>
              </a:rPr>
              <a:t>1 frame</a:t>
            </a:r>
            <a:r>
              <a:rPr lang="en-US" sz="2800" b="0" i="0" u="none" strike="noStrike" cap="none" dirty="0">
                <a:solidFill>
                  <a:srgbClr val="3F3F3F"/>
                </a:solidFill>
                <a:latin typeface="Calibri"/>
                <a:ea typeface="Calibri"/>
                <a:cs typeface="Calibri"/>
                <a:sym typeface="Calibri"/>
              </a:rPr>
              <a:t>.</a:t>
            </a:r>
            <a:endParaRPr sz="2800" b="0" i="0" u="none" strike="noStrike" cap="none" dirty="0">
              <a:solidFill>
                <a:srgbClr val="3F3F3F"/>
              </a:solidFill>
              <a:latin typeface="Calibri"/>
              <a:ea typeface="Calibri"/>
              <a:cs typeface="Calibri"/>
              <a:sym typeface="Calibri"/>
            </a:endParaRPr>
          </a:p>
          <a:p>
            <a:pPr marL="685800" marR="0" lvl="1" indent="-228600" algn="l" rtl="0">
              <a:lnSpc>
                <a:spcPct val="90000"/>
              </a:lnSpc>
              <a:spcBef>
                <a:spcPts val="1000"/>
              </a:spcBef>
              <a:spcAft>
                <a:spcPts val="0"/>
              </a:spcAft>
              <a:buClr>
                <a:schemeClr val="accent1"/>
              </a:buClr>
              <a:buSzPts val="2400"/>
              <a:buFont typeface="Calibri"/>
              <a:buChar char="•"/>
            </a:pPr>
            <a:r>
              <a:rPr lang="en-US" sz="2400" b="0" i="0" u="none" strike="noStrike" cap="none" dirty="0">
                <a:solidFill>
                  <a:srgbClr val="3F3F3F"/>
                </a:solidFill>
                <a:latin typeface="Calibri"/>
                <a:ea typeface="Calibri"/>
                <a:cs typeface="Calibri"/>
                <a:sym typeface="Calibri"/>
              </a:rPr>
              <a:t>Number of Plain Jumbo Sticks</a:t>
            </a:r>
            <a:endParaRPr sz="2400" b="0" i="0" u="none" strike="noStrike" cap="none" dirty="0">
              <a:solidFill>
                <a:srgbClr val="3F3F3F"/>
              </a:solidFill>
              <a:latin typeface="Calibri"/>
              <a:ea typeface="Calibri"/>
              <a:cs typeface="Calibri"/>
              <a:sym typeface="Calibri"/>
            </a:endParaRPr>
          </a:p>
          <a:p>
            <a:pPr marL="685800" marR="0" lvl="1" indent="-228600" algn="l" rtl="0">
              <a:lnSpc>
                <a:spcPct val="90000"/>
              </a:lnSpc>
              <a:spcBef>
                <a:spcPts val="1000"/>
              </a:spcBef>
              <a:spcAft>
                <a:spcPts val="0"/>
              </a:spcAft>
              <a:buClr>
                <a:schemeClr val="accent1"/>
              </a:buClr>
              <a:buSzPts val="2400"/>
              <a:buFont typeface="Calibri"/>
              <a:buChar char="•"/>
            </a:pPr>
            <a:r>
              <a:rPr lang="en-US" sz="2400" b="0" i="0" u="none" strike="noStrike" cap="none" dirty="0">
                <a:solidFill>
                  <a:srgbClr val="3F3F3F"/>
                </a:solidFill>
                <a:latin typeface="Calibri"/>
                <a:ea typeface="Calibri"/>
                <a:cs typeface="Calibri"/>
                <a:sym typeface="Calibri"/>
              </a:rPr>
              <a:t>Number of Multi-color Sticks</a:t>
            </a:r>
            <a:endParaRPr sz="2400" b="0" i="0" u="none" strike="noStrike" cap="none" dirty="0">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rgbClr val="3F3F3F"/>
                </a:solidFill>
                <a:latin typeface="Calibri"/>
                <a:ea typeface="Calibri"/>
                <a:cs typeface="Calibri"/>
                <a:sym typeface="Calibri"/>
              </a:rPr>
              <a:t>Figure out what other materials you need for </a:t>
            </a:r>
            <a:r>
              <a:rPr lang="en-US" sz="2800" b="0" i="0" u="sng" strike="noStrike" cap="none" dirty="0">
                <a:solidFill>
                  <a:srgbClr val="3F3F3F"/>
                </a:solidFill>
                <a:latin typeface="Calibri"/>
                <a:ea typeface="Calibri"/>
                <a:cs typeface="Calibri"/>
                <a:sym typeface="Calibri"/>
              </a:rPr>
              <a:t>1 frame</a:t>
            </a:r>
            <a:r>
              <a:rPr lang="en-US" sz="2800" b="0" i="0" u="none" strike="noStrike" cap="none" dirty="0">
                <a:solidFill>
                  <a:srgbClr val="3F3F3F"/>
                </a:solidFill>
                <a:latin typeface="Calibri"/>
                <a:ea typeface="Calibri"/>
                <a:cs typeface="Calibri"/>
                <a:sym typeface="Calibri"/>
              </a:rPr>
              <a:t>. </a:t>
            </a:r>
            <a:endParaRPr sz="2800" b="0" i="0" u="none" strike="noStrike" cap="none" dirty="0">
              <a:solidFill>
                <a:srgbClr val="3F3F3F"/>
              </a:solidFill>
              <a:latin typeface="Calibri"/>
              <a:ea typeface="Calibri"/>
              <a:cs typeface="Calibri"/>
              <a:sym typeface="Calibri"/>
            </a:endParaRPr>
          </a:p>
        </p:txBody>
      </p:sp>
      <p:pic>
        <p:nvPicPr>
          <p:cNvPr id="220" name="Google Shape;220;p28"/>
          <p:cNvPicPr preferRelativeResize="0"/>
          <p:nvPr/>
        </p:nvPicPr>
        <p:blipFill rotWithShape="1">
          <a:blip r:embed="rId3">
            <a:alphaModFix/>
          </a:blip>
          <a:srcRect l="9376" r="14144"/>
          <a:stretch/>
        </p:blipFill>
        <p:spPr>
          <a:xfrm>
            <a:off x="0" y="5132575"/>
            <a:ext cx="1570892" cy="1540499"/>
          </a:xfrm>
          <a:prstGeom prst="rect">
            <a:avLst/>
          </a:prstGeom>
          <a:noFill/>
          <a:ln>
            <a:noFill/>
          </a:ln>
        </p:spPr>
      </p:pic>
      <p:pic>
        <p:nvPicPr>
          <p:cNvPr id="221" name="Google Shape;221;p28"/>
          <p:cNvPicPr preferRelativeResize="0"/>
          <p:nvPr/>
        </p:nvPicPr>
        <p:blipFill rotWithShape="1">
          <a:blip r:embed="rId4">
            <a:alphaModFix/>
          </a:blip>
          <a:srcRect l="25077" t="10857" r="13831" b="6753"/>
          <a:stretch/>
        </p:blipFill>
        <p:spPr>
          <a:xfrm>
            <a:off x="1570892" y="5085741"/>
            <a:ext cx="1716555" cy="1540500"/>
          </a:xfrm>
          <a:prstGeom prst="rect">
            <a:avLst/>
          </a:prstGeom>
          <a:noFill/>
          <a:ln>
            <a:noFill/>
          </a:ln>
        </p:spPr>
      </p:pic>
      <p:pic>
        <p:nvPicPr>
          <p:cNvPr id="222" name="Google Shape;222;p28"/>
          <p:cNvPicPr preferRelativeResize="0"/>
          <p:nvPr/>
        </p:nvPicPr>
        <p:blipFill rotWithShape="1">
          <a:blip r:embed="rId5">
            <a:alphaModFix/>
          </a:blip>
          <a:srcRect l="50206" b="50221"/>
          <a:stretch/>
        </p:blipFill>
        <p:spPr>
          <a:xfrm>
            <a:off x="3250271" y="5085741"/>
            <a:ext cx="1800303" cy="1540500"/>
          </a:xfrm>
          <a:prstGeom prst="rect">
            <a:avLst/>
          </a:prstGeom>
          <a:noFill/>
          <a:ln>
            <a:noFill/>
          </a:ln>
        </p:spPr>
      </p:pic>
      <p:pic>
        <p:nvPicPr>
          <p:cNvPr id="223" name="Google Shape;223;p28"/>
          <p:cNvPicPr preferRelativeResize="0"/>
          <p:nvPr/>
        </p:nvPicPr>
        <p:blipFill rotWithShape="1">
          <a:blip r:embed="rId6">
            <a:alphaModFix/>
          </a:blip>
          <a:srcRect/>
          <a:stretch/>
        </p:blipFill>
        <p:spPr>
          <a:xfrm rot="5400000">
            <a:off x="5092861" y="5239611"/>
            <a:ext cx="1594799" cy="1455228"/>
          </a:xfrm>
          <a:prstGeom prst="rect">
            <a:avLst/>
          </a:prstGeom>
          <a:noFill/>
          <a:ln>
            <a:noFill/>
          </a:ln>
        </p:spPr>
      </p:pic>
      <p:pic>
        <p:nvPicPr>
          <p:cNvPr id="224" name="Google Shape;224;p28"/>
          <p:cNvPicPr preferRelativeResize="0"/>
          <p:nvPr/>
        </p:nvPicPr>
        <p:blipFill rotWithShape="1">
          <a:blip r:embed="rId7">
            <a:alphaModFix/>
          </a:blip>
          <a:srcRect l="4112" r="12277"/>
          <a:stretch/>
        </p:blipFill>
        <p:spPr>
          <a:xfrm rot="5400000">
            <a:off x="8661277" y="5270903"/>
            <a:ext cx="1698303" cy="1523450"/>
          </a:xfrm>
          <a:prstGeom prst="rect">
            <a:avLst/>
          </a:prstGeom>
          <a:noFill/>
          <a:ln>
            <a:noFill/>
          </a:ln>
        </p:spPr>
      </p:pic>
      <p:pic>
        <p:nvPicPr>
          <p:cNvPr id="225" name="Google Shape;225;p28"/>
          <p:cNvPicPr preferRelativeResize="0"/>
          <p:nvPr/>
        </p:nvPicPr>
        <p:blipFill rotWithShape="1">
          <a:blip r:embed="rId8">
            <a:alphaModFix/>
          </a:blip>
          <a:srcRect l="4448" r="4953"/>
          <a:stretch/>
        </p:blipFill>
        <p:spPr>
          <a:xfrm rot="5400000">
            <a:off x="10425761" y="5150437"/>
            <a:ext cx="1669275" cy="1633552"/>
          </a:xfrm>
          <a:prstGeom prst="rect">
            <a:avLst/>
          </a:prstGeom>
          <a:noFill/>
          <a:ln>
            <a:noFill/>
          </a:ln>
        </p:spPr>
      </p:pic>
      <p:pic>
        <p:nvPicPr>
          <p:cNvPr id="226" name="Google Shape;226;p28"/>
          <p:cNvPicPr preferRelativeResize="0"/>
          <p:nvPr/>
        </p:nvPicPr>
        <p:blipFill rotWithShape="1">
          <a:blip r:embed="rId9">
            <a:alphaModFix/>
          </a:blip>
          <a:srcRect/>
          <a:stretch/>
        </p:blipFill>
        <p:spPr>
          <a:xfrm>
            <a:off x="6862362" y="5183476"/>
            <a:ext cx="1716549" cy="1567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798443" y="0"/>
            <a:ext cx="11278732" cy="82757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800" b="0" i="0" u="none" strike="noStrike" cap="none" dirty="0">
                <a:solidFill>
                  <a:srgbClr val="3F3F3F"/>
                </a:solidFill>
                <a:latin typeface="Calibri"/>
                <a:ea typeface="Calibri"/>
                <a:cs typeface="Calibri"/>
                <a:sym typeface="Calibri"/>
              </a:rPr>
              <a:t>Making Picture Frames: </a:t>
            </a:r>
            <a:r>
              <a:rPr lang="en-US" sz="4800" b="1" i="0" u="sng" strike="noStrike" cap="none" dirty="0" smtClean="0">
                <a:solidFill>
                  <a:srgbClr val="3F3F3F"/>
                </a:solidFill>
                <a:latin typeface="Calibri"/>
                <a:ea typeface="Calibri"/>
                <a:cs typeface="Calibri"/>
                <a:sym typeface="Calibri"/>
              </a:rPr>
              <a:t>Two</a:t>
            </a:r>
            <a:r>
              <a:rPr lang="en-US" sz="4800" b="0" i="0" u="none" strike="noStrike" cap="none" dirty="0" smtClean="0">
                <a:solidFill>
                  <a:srgbClr val="3F3F3F"/>
                </a:solidFill>
                <a:latin typeface="Calibri"/>
                <a:ea typeface="Calibri"/>
                <a:cs typeface="Calibri"/>
                <a:sym typeface="Calibri"/>
              </a:rPr>
              <a:t> Frame </a:t>
            </a:r>
            <a:r>
              <a:rPr lang="en-US" sz="4800" b="0" i="0" u="none" strike="noStrike" cap="none" dirty="0">
                <a:solidFill>
                  <a:srgbClr val="3F3F3F"/>
                </a:solidFill>
                <a:latin typeface="Calibri"/>
                <a:ea typeface="Calibri"/>
                <a:cs typeface="Calibri"/>
                <a:sym typeface="Calibri"/>
              </a:rPr>
              <a:t>Designs</a:t>
            </a:r>
            <a:r>
              <a:rPr lang="en-US" sz="4400" b="0" i="0" u="none" strike="noStrike" cap="none" dirty="0">
                <a:solidFill>
                  <a:schemeClr val="dk1"/>
                </a:solidFill>
                <a:latin typeface="Calibri"/>
                <a:ea typeface="Calibri"/>
                <a:cs typeface="Calibri"/>
                <a:sym typeface="Calibri"/>
              </a:rPr>
              <a:t>	</a:t>
            </a:r>
            <a:endParaRPr sz="4400" b="0" i="0" u="none" strike="noStrike" cap="none" dirty="0">
              <a:solidFill>
                <a:schemeClr val="dk1"/>
              </a:solidFill>
              <a:latin typeface="Calibri"/>
              <a:ea typeface="Calibri"/>
              <a:cs typeface="Calibri"/>
              <a:sym typeface="Calibri"/>
            </a:endParaRPr>
          </a:p>
        </p:txBody>
      </p:sp>
      <p:sp>
        <p:nvSpPr>
          <p:cNvPr id="319" name="Google Shape;319;p42"/>
          <p:cNvSpPr txBox="1">
            <a:spLocks noGrp="1"/>
          </p:cNvSpPr>
          <p:nvPr>
            <p:ph type="body" idx="1"/>
          </p:nvPr>
        </p:nvSpPr>
        <p:spPr>
          <a:xfrm>
            <a:off x="146579" y="847010"/>
            <a:ext cx="11932009" cy="4249148"/>
          </a:xfrm>
          <a:prstGeom prst="rect">
            <a:avLst/>
          </a:prstGeom>
          <a:solidFill>
            <a:schemeClr val="lt1"/>
          </a:solidFill>
          <a:ln w="9525" cap="flat" cmpd="sng">
            <a:solidFill>
              <a:srgbClr val="894020"/>
            </a:solidFill>
            <a:prstDash val="solid"/>
            <a:round/>
            <a:headEnd type="none" w="sm" len="sm"/>
            <a:tailEnd type="none" w="sm" len="sm"/>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Select 2 kinds of fram</a:t>
            </a:r>
            <a:r>
              <a:rPr lang="en-US" sz="3600" b="0" i="0" u="none" strike="noStrike" cap="none">
                <a:solidFill>
                  <a:srgbClr val="3F3F3F"/>
                </a:solidFill>
                <a:latin typeface="Calibri"/>
                <a:ea typeface="Calibri"/>
                <a:cs typeface="Calibri"/>
                <a:sym typeface="Calibri"/>
              </a:rPr>
              <a:t>es</a:t>
            </a:r>
            <a:r>
              <a:rPr lang="en-US" sz="3600" b="0" i="0" u="none" strike="noStrike" cap="none">
                <a:solidFill>
                  <a:schemeClr val="dk1"/>
                </a:solidFill>
                <a:latin typeface="Calibri"/>
                <a:ea typeface="Calibri"/>
                <a:cs typeface="Calibri"/>
                <a:sym typeface="Calibri"/>
              </a:rPr>
              <a:t> we should make for our class display.</a:t>
            </a:r>
            <a:endParaRPr sz="36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Use the popsicle sticks to plan </a:t>
            </a:r>
            <a:r>
              <a:rPr lang="en-US" sz="3600" b="0" i="0" u="none" strike="noStrike" cap="none">
                <a:solidFill>
                  <a:srgbClr val="3F3F3F"/>
                </a:solidFill>
                <a:latin typeface="Calibri"/>
                <a:ea typeface="Calibri"/>
                <a:cs typeface="Calibri"/>
                <a:sym typeface="Calibri"/>
              </a:rPr>
              <a:t>your</a:t>
            </a:r>
            <a:r>
              <a:rPr lang="en-US" sz="3600" b="0" i="0" u="none" strike="noStrike" cap="none">
                <a:solidFill>
                  <a:schemeClr val="dk1"/>
                </a:solidFill>
                <a:latin typeface="Calibri"/>
                <a:ea typeface="Calibri"/>
                <a:cs typeface="Calibri"/>
                <a:sym typeface="Calibri"/>
              </a:rPr>
              <a:t> frames.  Make a quick sketch. </a:t>
            </a:r>
            <a:endParaRPr sz="3600" b="0" i="0" u="none" strike="noStrike" cap="none">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Figure out how many </a:t>
            </a:r>
            <a:r>
              <a:rPr lang="en-US" sz="2800" b="0" i="0" u="none" strike="noStrike" cap="none">
                <a:solidFill>
                  <a:srgbClr val="3F3F3F"/>
                </a:solidFill>
                <a:latin typeface="Calibri"/>
                <a:ea typeface="Calibri"/>
                <a:cs typeface="Calibri"/>
                <a:sym typeface="Calibri"/>
              </a:rPr>
              <a:t>popsicle sticks you need to make </a:t>
            </a:r>
            <a:r>
              <a:rPr lang="en-US" sz="2800" b="0" i="0" u="sng" strike="noStrike" cap="none">
                <a:solidFill>
                  <a:srgbClr val="3F3F3F"/>
                </a:solidFill>
                <a:latin typeface="Calibri"/>
                <a:ea typeface="Calibri"/>
                <a:cs typeface="Calibri"/>
                <a:sym typeface="Calibri"/>
              </a:rPr>
              <a:t>1 of each frame</a:t>
            </a:r>
            <a:r>
              <a:rPr lang="en-US" sz="2800" b="0" i="0" u="none" strike="noStrike" cap="none">
                <a:solidFill>
                  <a:srgbClr val="3F3F3F"/>
                </a:solidFill>
                <a:latin typeface="Calibri"/>
                <a:ea typeface="Calibri"/>
                <a:cs typeface="Calibri"/>
                <a:sym typeface="Calibri"/>
              </a:rPr>
              <a:t>.</a:t>
            </a:r>
            <a:endParaRPr sz="2800" b="0" i="0" u="none" strike="noStrike" cap="none">
              <a:solidFill>
                <a:srgbClr val="3F3F3F"/>
              </a:solidFill>
              <a:latin typeface="Calibri"/>
              <a:ea typeface="Calibri"/>
              <a:cs typeface="Calibri"/>
              <a:sym typeface="Calibri"/>
            </a:endParaRPr>
          </a:p>
          <a:p>
            <a:pPr marL="685800" marR="0" lvl="1" indent="-228600" algn="l" rtl="0">
              <a:lnSpc>
                <a:spcPct val="90000"/>
              </a:lnSpc>
              <a:spcBef>
                <a:spcPts val="1000"/>
              </a:spcBef>
              <a:spcAft>
                <a:spcPts val="0"/>
              </a:spcAft>
              <a:buClr>
                <a:schemeClr val="accent1"/>
              </a:buClr>
              <a:buSzPts val="2400"/>
              <a:buFont typeface="Calibri"/>
              <a:buChar char="•"/>
            </a:pPr>
            <a:r>
              <a:rPr lang="en-US" sz="2400" b="0" i="0" u="none" strike="noStrike" cap="none">
                <a:solidFill>
                  <a:srgbClr val="3F3F3F"/>
                </a:solidFill>
                <a:latin typeface="Calibri"/>
                <a:ea typeface="Calibri"/>
                <a:cs typeface="Calibri"/>
                <a:sym typeface="Calibri"/>
              </a:rPr>
              <a:t>Number of Plain Jumbo Sticks</a:t>
            </a:r>
            <a:endParaRPr sz="2400" b="0" i="0" u="none" strike="noStrike" cap="none">
              <a:solidFill>
                <a:srgbClr val="3F3F3F"/>
              </a:solidFill>
              <a:latin typeface="Calibri"/>
              <a:ea typeface="Calibri"/>
              <a:cs typeface="Calibri"/>
              <a:sym typeface="Calibri"/>
            </a:endParaRPr>
          </a:p>
          <a:p>
            <a:pPr marL="685800" marR="0" lvl="1" indent="-228600" algn="l" rtl="0">
              <a:lnSpc>
                <a:spcPct val="90000"/>
              </a:lnSpc>
              <a:spcBef>
                <a:spcPts val="1000"/>
              </a:spcBef>
              <a:spcAft>
                <a:spcPts val="0"/>
              </a:spcAft>
              <a:buClr>
                <a:schemeClr val="accent1"/>
              </a:buClr>
              <a:buSzPts val="2400"/>
              <a:buFont typeface="Calibri"/>
              <a:buChar char="•"/>
            </a:pPr>
            <a:r>
              <a:rPr lang="en-US" sz="2400" b="0" i="0" u="none" strike="noStrike" cap="none">
                <a:solidFill>
                  <a:srgbClr val="3F3F3F"/>
                </a:solidFill>
                <a:latin typeface="Calibri"/>
                <a:ea typeface="Calibri"/>
                <a:cs typeface="Calibri"/>
                <a:sym typeface="Calibri"/>
              </a:rPr>
              <a:t>Number of Multi-color Sticks</a:t>
            </a:r>
            <a:endParaRPr sz="2400" b="0" i="0" u="none" strike="noStrike" cap="none">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a:solidFill>
                  <a:srgbClr val="3F3F3F"/>
                </a:solidFill>
                <a:latin typeface="Calibri"/>
                <a:ea typeface="Calibri"/>
                <a:cs typeface="Calibri"/>
                <a:sym typeface="Calibri"/>
              </a:rPr>
              <a:t>Figure out what other materials you need for </a:t>
            </a:r>
            <a:r>
              <a:rPr lang="en-US" sz="2800" b="0" i="0" u="sng" strike="noStrike" cap="none">
                <a:solidFill>
                  <a:srgbClr val="3F3F3F"/>
                </a:solidFill>
                <a:latin typeface="Calibri"/>
                <a:ea typeface="Calibri"/>
                <a:cs typeface="Calibri"/>
                <a:sym typeface="Calibri"/>
              </a:rPr>
              <a:t>1 of each frame</a:t>
            </a:r>
            <a:r>
              <a:rPr lang="en-US" sz="2800" b="0" i="0" u="none" strike="noStrike" cap="none">
                <a:solidFill>
                  <a:srgbClr val="3F3F3F"/>
                </a:solidFill>
                <a:latin typeface="Calibri"/>
                <a:ea typeface="Calibri"/>
                <a:cs typeface="Calibri"/>
                <a:sym typeface="Calibri"/>
              </a:rPr>
              <a:t>. </a:t>
            </a:r>
            <a:endParaRPr sz="2800" b="0" i="0" u="none" strike="noStrike" cap="none">
              <a:solidFill>
                <a:srgbClr val="3F3F3F"/>
              </a:solidFill>
              <a:latin typeface="Calibri"/>
              <a:ea typeface="Calibri"/>
              <a:cs typeface="Calibri"/>
              <a:sym typeface="Calibri"/>
            </a:endParaRPr>
          </a:p>
        </p:txBody>
      </p:sp>
      <p:pic>
        <p:nvPicPr>
          <p:cNvPr id="320" name="Google Shape;320;p42"/>
          <p:cNvPicPr preferRelativeResize="0"/>
          <p:nvPr/>
        </p:nvPicPr>
        <p:blipFill rotWithShape="1">
          <a:blip r:embed="rId3">
            <a:alphaModFix/>
          </a:blip>
          <a:srcRect l="9376" r="14144"/>
          <a:stretch/>
        </p:blipFill>
        <p:spPr>
          <a:xfrm>
            <a:off x="0" y="5132575"/>
            <a:ext cx="1570892" cy="1540499"/>
          </a:xfrm>
          <a:prstGeom prst="rect">
            <a:avLst/>
          </a:prstGeom>
          <a:noFill/>
          <a:ln>
            <a:noFill/>
          </a:ln>
        </p:spPr>
      </p:pic>
      <p:pic>
        <p:nvPicPr>
          <p:cNvPr id="321" name="Google Shape;321;p42"/>
          <p:cNvPicPr preferRelativeResize="0"/>
          <p:nvPr/>
        </p:nvPicPr>
        <p:blipFill rotWithShape="1">
          <a:blip r:embed="rId4">
            <a:alphaModFix/>
          </a:blip>
          <a:srcRect l="25077" t="10857" r="13831" b="6753"/>
          <a:stretch/>
        </p:blipFill>
        <p:spPr>
          <a:xfrm>
            <a:off x="1570892" y="5085741"/>
            <a:ext cx="1716555" cy="1540500"/>
          </a:xfrm>
          <a:prstGeom prst="rect">
            <a:avLst/>
          </a:prstGeom>
          <a:noFill/>
          <a:ln>
            <a:noFill/>
          </a:ln>
        </p:spPr>
      </p:pic>
      <p:pic>
        <p:nvPicPr>
          <p:cNvPr id="322" name="Google Shape;322;p42"/>
          <p:cNvPicPr preferRelativeResize="0"/>
          <p:nvPr/>
        </p:nvPicPr>
        <p:blipFill rotWithShape="1">
          <a:blip r:embed="rId5">
            <a:alphaModFix/>
          </a:blip>
          <a:srcRect l="50206" b="50221"/>
          <a:stretch/>
        </p:blipFill>
        <p:spPr>
          <a:xfrm>
            <a:off x="3250271" y="5085741"/>
            <a:ext cx="1800303" cy="1540500"/>
          </a:xfrm>
          <a:prstGeom prst="rect">
            <a:avLst/>
          </a:prstGeom>
          <a:noFill/>
          <a:ln>
            <a:noFill/>
          </a:ln>
        </p:spPr>
      </p:pic>
      <p:pic>
        <p:nvPicPr>
          <p:cNvPr id="323" name="Google Shape;323;p42"/>
          <p:cNvPicPr preferRelativeResize="0"/>
          <p:nvPr/>
        </p:nvPicPr>
        <p:blipFill rotWithShape="1">
          <a:blip r:embed="rId6">
            <a:alphaModFix/>
          </a:blip>
          <a:srcRect/>
          <a:stretch/>
        </p:blipFill>
        <p:spPr>
          <a:xfrm rot="5400000">
            <a:off x="5092861" y="5239611"/>
            <a:ext cx="1594799" cy="1455228"/>
          </a:xfrm>
          <a:prstGeom prst="rect">
            <a:avLst/>
          </a:prstGeom>
          <a:noFill/>
          <a:ln>
            <a:noFill/>
          </a:ln>
        </p:spPr>
      </p:pic>
      <p:pic>
        <p:nvPicPr>
          <p:cNvPr id="324" name="Google Shape;324;p42"/>
          <p:cNvPicPr preferRelativeResize="0"/>
          <p:nvPr/>
        </p:nvPicPr>
        <p:blipFill rotWithShape="1">
          <a:blip r:embed="rId7">
            <a:alphaModFix/>
          </a:blip>
          <a:srcRect l="4112" r="12277"/>
          <a:stretch/>
        </p:blipFill>
        <p:spPr>
          <a:xfrm rot="5400000">
            <a:off x="8661277" y="5270903"/>
            <a:ext cx="1698303" cy="1523450"/>
          </a:xfrm>
          <a:prstGeom prst="rect">
            <a:avLst/>
          </a:prstGeom>
          <a:noFill/>
          <a:ln>
            <a:noFill/>
          </a:ln>
        </p:spPr>
      </p:pic>
      <p:pic>
        <p:nvPicPr>
          <p:cNvPr id="325" name="Google Shape;325;p42"/>
          <p:cNvPicPr preferRelativeResize="0"/>
          <p:nvPr/>
        </p:nvPicPr>
        <p:blipFill rotWithShape="1">
          <a:blip r:embed="rId8">
            <a:alphaModFix/>
          </a:blip>
          <a:srcRect l="4448" r="4953"/>
          <a:stretch/>
        </p:blipFill>
        <p:spPr>
          <a:xfrm rot="5400000">
            <a:off x="10425761" y="5150437"/>
            <a:ext cx="1669275" cy="1633552"/>
          </a:xfrm>
          <a:prstGeom prst="rect">
            <a:avLst/>
          </a:prstGeom>
          <a:noFill/>
          <a:ln>
            <a:noFill/>
          </a:ln>
        </p:spPr>
      </p:pic>
      <p:pic>
        <p:nvPicPr>
          <p:cNvPr id="326" name="Google Shape;326;p42"/>
          <p:cNvPicPr preferRelativeResize="0"/>
          <p:nvPr/>
        </p:nvPicPr>
        <p:blipFill rotWithShape="1">
          <a:blip r:embed="rId9">
            <a:alphaModFix/>
          </a:blip>
          <a:srcRect/>
          <a:stretch/>
        </p:blipFill>
        <p:spPr>
          <a:xfrm>
            <a:off x="6862362" y="5183476"/>
            <a:ext cx="1716549" cy="1567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9"/>
          <p:cNvSpPr txBox="1">
            <a:spLocks noGrp="1"/>
          </p:cNvSpPr>
          <p:nvPr>
            <p:ph type="title"/>
          </p:nvPr>
        </p:nvSpPr>
        <p:spPr>
          <a:xfrm>
            <a:off x="318977" y="286603"/>
            <a:ext cx="11873024"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Check-In: Quick Share of Frame Designs</a:t>
            </a:r>
            <a:endParaRPr sz="4800" b="0" i="0" u="none" strike="noStrike" cap="none">
              <a:solidFill>
                <a:srgbClr val="3F3F3F"/>
              </a:solidFill>
              <a:latin typeface="Calibri"/>
              <a:ea typeface="Calibri"/>
              <a:cs typeface="Calibri"/>
              <a:sym typeface="Calibri"/>
            </a:endParaRPr>
          </a:p>
        </p:txBody>
      </p:sp>
      <p:sp>
        <p:nvSpPr>
          <p:cNvPr id="232" name="Google Shape;232;p2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p:nvPr/>
        </p:nvSpPr>
        <p:spPr>
          <a:xfrm>
            <a:off x="298175" y="198783"/>
            <a:ext cx="11608903" cy="1754326"/>
          </a:xfrm>
          <a:prstGeom prst="rect">
            <a:avLst/>
          </a:prstGeom>
          <a:solidFill>
            <a:srgbClr val="F4B4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u="sng" dirty="0">
                <a:solidFill>
                  <a:schemeClr val="dk1"/>
                </a:solidFill>
                <a:latin typeface="Calibri"/>
                <a:ea typeface="Calibri"/>
                <a:cs typeface="Calibri"/>
                <a:sym typeface="Calibri"/>
              </a:rPr>
              <a:t>How many packages of popsicle sticks </a:t>
            </a:r>
            <a:r>
              <a:rPr lang="en-US" sz="3600" dirty="0">
                <a:solidFill>
                  <a:schemeClr val="dk1"/>
                </a:solidFill>
                <a:latin typeface="Calibri"/>
                <a:ea typeface="Calibri"/>
                <a:cs typeface="Calibri"/>
                <a:sym typeface="Calibri"/>
              </a:rPr>
              <a:t>do you need so that every student in your class can make at least one picture frame (using your </a:t>
            </a:r>
            <a:r>
              <a:rPr lang="en-US" sz="3600" dirty="0" smtClean="0">
                <a:solidFill>
                  <a:schemeClr val="dk1"/>
                </a:solidFill>
                <a:latin typeface="Calibri"/>
                <a:ea typeface="Calibri"/>
                <a:cs typeface="Calibri"/>
                <a:sym typeface="Calibri"/>
              </a:rPr>
              <a:t>design(s) </a:t>
            </a:r>
            <a:r>
              <a:rPr lang="en-US" sz="3600" dirty="0">
                <a:solidFill>
                  <a:schemeClr val="dk1"/>
                </a:solidFill>
                <a:latin typeface="Calibri"/>
                <a:ea typeface="Calibri"/>
                <a:cs typeface="Calibri"/>
                <a:sym typeface="Calibri"/>
              </a:rPr>
              <a:t>for the class display?</a:t>
            </a:r>
            <a:endParaRPr sz="3600" dirty="0">
              <a:solidFill>
                <a:schemeClr val="dk1"/>
              </a:solidFill>
              <a:latin typeface="Calibri"/>
              <a:ea typeface="Calibri"/>
              <a:cs typeface="Calibri"/>
              <a:sym typeface="Calibri"/>
            </a:endParaRPr>
          </a:p>
        </p:txBody>
      </p:sp>
      <p:graphicFrame>
        <p:nvGraphicFramePr>
          <p:cNvPr id="238" name="Google Shape;238;p30"/>
          <p:cNvGraphicFramePr/>
          <p:nvPr/>
        </p:nvGraphicFramePr>
        <p:xfrm>
          <a:off x="312585" y="2737564"/>
          <a:ext cx="11566800" cy="3413780"/>
        </p:xfrm>
        <a:graphic>
          <a:graphicData uri="http://schemas.openxmlformats.org/drawingml/2006/table">
            <a:tbl>
              <a:tblPr>
                <a:noFill/>
                <a:tableStyleId>{1564BC4B-E4AD-400D-976D-C23BB6D40532}</a:tableStyleId>
              </a:tblPr>
              <a:tblGrid>
                <a:gridCol w="3855600"/>
                <a:gridCol w="3855600"/>
                <a:gridCol w="3855600"/>
              </a:tblGrid>
              <a:tr h="370850">
                <a:tc>
                  <a:txBody>
                    <a:bodyPr/>
                    <a:lstStyle/>
                    <a:p>
                      <a:pPr marL="0" marR="0" lvl="0" indent="0" algn="l" rtl="0">
                        <a:spcBef>
                          <a:spcPts val="0"/>
                        </a:spcBef>
                        <a:spcAft>
                          <a:spcPts val="0"/>
                        </a:spcAft>
                        <a:buClr>
                          <a:schemeClr val="dk1"/>
                        </a:buClr>
                        <a:buSzPts val="2800"/>
                        <a:buFont typeface="Calibri"/>
                        <a:buNone/>
                      </a:pPr>
                      <a:r>
                        <a:rPr lang="en-US" sz="2800" u="none" strike="noStrike" cap="none">
                          <a:solidFill>
                            <a:schemeClr val="dk1"/>
                          </a:solidFill>
                        </a:rPr>
                        <a:t>What do we KNOW that could help us?</a:t>
                      </a:r>
                      <a:endParaRPr sz="2800" u="none" strike="noStrike" cap="none">
                        <a:solidFill>
                          <a:schemeClr val="dk1"/>
                        </a:solidFill>
                      </a:endParaRPr>
                    </a:p>
                  </a:txBody>
                  <a:tcPr marL="91450" marR="91450" marT="45725" marB="45725"/>
                </a:tc>
                <a:tc>
                  <a:txBody>
                    <a:bodyPr/>
                    <a:lstStyle/>
                    <a:p>
                      <a:pPr marL="0" marR="0" lvl="0" indent="0" algn="l" rtl="0">
                        <a:spcBef>
                          <a:spcPts val="0"/>
                        </a:spcBef>
                        <a:spcAft>
                          <a:spcPts val="0"/>
                        </a:spcAft>
                        <a:buClr>
                          <a:schemeClr val="dk1"/>
                        </a:buClr>
                        <a:buSzPts val="2800"/>
                        <a:buFont typeface="Calibri"/>
                        <a:buNone/>
                      </a:pPr>
                      <a:r>
                        <a:rPr lang="en-US" sz="2800" u="none" strike="noStrike" cap="none">
                          <a:solidFill>
                            <a:schemeClr val="dk1"/>
                          </a:solidFill>
                        </a:rPr>
                        <a:t>What do we need to know?</a:t>
                      </a:r>
                      <a:endParaRPr sz="2800" u="none" strike="noStrike" cap="none">
                        <a:solidFill>
                          <a:schemeClr val="dk1"/>
                        </a:solidFill>
                      </a:endParaRPr>
                    </a:p>
                  </a:txBody>
                  <a:tcPr marL="91450" marR="91450" marT="45725" marB="45725"/>
                </a:tc>
                <a:tc>
                  <a:txBody>
                    <a:bodyPr/>
                    <a:lstStyle/>
                    <a:p>
                      <a:pPr marL="0" marR="0" lvl="0" indent="0" algn="l" rtl="0">
                        <a:spcBef>
                          <a:spcPts val="0"/>
                        </a:spcBef>
                        <a:spcAft>
                          <a:spcPts val="0"/>
                        </a:spcAft>
                        <a:buClr>
                          <a:schemeClr val="dk1"/>
                        </a:buClr>
                        <a:buSzPts val="2800"/>
                        <a:buFont typeface="Calibri"/>
                        <a:buNone/>
                      </a:pPr>
                      <a:r>
                        <a:rPr lang="en-US" sz="2800" u="none" strike="noStrike" cap="none">
                          <a:solidFill>
                            <a:schemeClr val="dk1"/>
                          </a:solidFill>
                        </a:rPr>
                        <a:t>What do we need to decide?</a:t>
                      </a:r>
                      <a:endParaRPr sz="1800" u="none" strike="noStrike" cap="none"/>
                    </a:p>
                    <a:p>
                      <a:pPr marL="0" marR="0" lvl="0" indent="0" algn="l" rtl="0">
                        <a:spcBef>
                          <a:spcPts val="0"/>
                        </a:spcBef>
                        <a:spcAft>
                          <a:spcPts val="0"/>
                        </a:spcAft>
                        <a:buClr>
                          <a:schemeClr val="dk1"/>
                        </a:buClr>
                        <a:buSzPts val="2800"/>
                        <a:buFont typeface="Calibri"/>
                        <a:buNone/>
                      </a:pPr>
                      <a:r>
                        <a:rPr lang="en-US" sz="2800" u="none" strike="noStrike" cap="none">
                          <a:solidFill>
                            <a:schemeClr val="dk1"/>
                          </a:solidFill>
                        </a:rPr>
                        <a:t>What assumptions do we need to make?</a:t>
                      </a:r>
                      <a:endParaRPr sz="2800" u="none" strike="noStrike" cap="none">
                        <a:solidFill>
                          <a:schemeClr val="dk1"/>
                        </a:solidFill>
                      </a:endParaRPr>
                    </a:p>
                  </a:txBody>
                  <a:tcPr marL="91450" marR="91450" marT="45725" marB="45725"/>
                </a:tc>
              </a:tr>
              <a:tr h="370850">
                <a:tc>
                  <a:txBody>
                    <a:bodyPr/>
                    <a:lstStyle/>
                    <a:p>
                      <a:pPr marL="0" marR="0" lvl="0" indent="0" algn="l" rtl="0">
                        <a:spcBef>
                          <a:spcPts val="0"/>
                        </a:spcBef>
                        <a:spcAft>
                          <a:spcPts val="0"/>
                        </a:spcAft>
                        <a:buClr>
                          <a:schemeClr val="dk1"/>
                        </a:buClr>
                        <a:buSzPts val="2000"/>
                        <a:buFont typeface="Calibri"/>
                        <a:buNone/>
                      </a:pPr>
                      <a:endParaRPr sz="2000" u="none" strike="noStrike" cap="none"/>
                    </a:p>
                  </a:txBody>
                  <a:tcPr marL="91450" marR="91450" marT="45725" marB="45725"/>
                </a:tc>
                <a:tc>
                  <a:txBody>
                    <a:bodyPr/>
                    <a:lstStyle/>
                    <a:p>
                      <a:pPr marL="0" marR="0" lvl="0" indent="0" algn="l" rtl="0">
                        <a:spcBef>
                          <a:spcPts val="0"/>
                        </a:spcBef>
                        <a:spcAft>
                          <a:spcPts val="0"/>
                        </a:spcAft>
                        <a:buClr>
                          <a:schemeClr val="dk1"/>
                        </a:buClr>
                        <a:buSzPts val="2000"/>
                        <a:buFont typeface="Calibri"/>
                        <a:buNone/>
                      </a:pPr>
                      <a:endParaRPr sz="2000" u="none" strike="noStrike" cap="none"/>
                    </a:p>
                    <a:p>
                      <a:pPr marL="0" marR="0" lvl="0" indent="0" algn="l" rtl="0">
                        <a:spcBef>
                          <a:spcPts val="0"/>
                        </a:spcBef>
                        <a:spcAft>
                          <a:spcPts val="0"/>
                        </a:spcAft>
                        <a:buClr>
                          <a:schemeClr val="dk1"/>
                        </a:buClr>
                        <a:buSzPts val="2000"/>
                        <a:buFont typeface="Calibri"/>
                        <a:buNone/>
                      </a:pPr>
                      <a:endParaRPr sz="2000" u="none" strike="noStrike" cap="none"/>
                    </a:p>
                    <a:p>
                      <a:pPr marL="0" marR="0" lvl="0" indent="0" algn="l" rtl="0">
                        <a:spcBef>
                          <a:spcPts val="0"/>
                        </a:spcBef>
                        <a:spcAft>
                          <a:spcPts val="0"/>
                        </a:spcAft>
                        <a:buClr>
                          <a:schemeClr val="dk1"/>
                        </a:buClr>
                        <a:buSzPts val="2000"/>
                        <a:buFont typeface="Calibri"/>
                        <a:buNone/>
                      </a:pPr>
                      <a:endParaRPr sz="2000" u="none" strike="noStrike" cap="none"/>
                    </a:p>
                    <a:p>
                      <a:pPr marL="0" marR="0" lvl="0" indent="0" algn="l" rtl="0">
                        <a:spcBef>
                          <a:spcPts val="0"/>
                        </a:spcBef>
                        <a:spcAft>
                          <a:spcPts val="0"/>
                        </a:spcAft>
                        <a:buClr>
                          <a:schemeClr val="dk1"/>
                        </a:buClr>
                        <a:buSzPts val="2000"/>
                        <a:buFont typeface="Calibri"/>
                        <a:buNone/>
                      </a:pPr>
                      <a:endParaRPr sz="2000" u="none" strike="noStrike" cap="none"/>
                    </a:p>
                    <a:p>
                      <a:pPr marL="0" marR="0" lvl="0" indent="0" algn="l" rtl="0">
                        <a:spcBef>
                          <a:spcPts val="0"/>
                        </a:spcBef>
                        <a:spcAft>
                          <a:spcPts val="0"/>
                        </a:spcAft>
                        <a:buClr>
                          <a:schemeClr val="dk1"/>
                        </a:buClr>
                        <a:buSzPts val="2000"/>
                        <a:buFont typeface="Calibri"/>
                        <a:buNone/>
                      </a:pPr>
                      <a:endParaRPr sz="2000" u="none" strike="noStrike" cap="none"/>
                    </a:p>
                  </a:txBody>
                  <a:tcPr marL="91450" marR="91450" marT="45725" marB="45725"/>
                </a:tc>
                <a:tc>
                  <a:txBody>
                    <a:bodyPr/>
                    <a:lstStyle/>
                    <a:p>
                      <a:pPr marL="0" marR="0" lvl="0" indent="0" algn="l" rtl="0">
                        <a:spcBef>
                          <a:spcPts val="0"/>
                        </a:spcBef>
                        <a:spcAft>
                          <a:spcPts val="0"/>
                        </a:spcAft>
                        <a:buClr>
                          <a:schemeClr val="dk1"/>
                        </a:buClr>
                        <a:buSzPts val="2000"/>
                        <a:buFont typeface="Calibri"/>
                        <a:buNone/>
                      </a:pPr>
                      <a:endParaRPr sz="2000" u="none" strike="noStrike" cap="none"/>
                    </a:p>
                  </a:txBody>
                  <a:tcPr marL="91450" marR="91450" marT="45725" marB="457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838200" y="186221"/>
            <a:ext cx="10515600" cy="708300"/>
          </a:xfrm>
          <a:prstGeom prst="rect">
            <a:avLst/>
          </a:prstGeom>
          <a:no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Packages of Popsicle Sticks</a:t>
            </a:r>
            <a:endParaRPr sz="4800" b="0" i="0" u="none" strike="noStrike" cap="none">
              <a:solidFill>
                <a:srgbClr val="3F3F3F"/>
              </a:solidFill>
              <a:latin typeface="Calibri"/>
              <a:ea typeface="Calibri"/>
              <a:cs typeface="Calibri"/>
              <a:sym typeface="Calibri"/>
            </a:endParaRPr>
          </a:p>
        </p:txBody>
      </p:sp>
      <p:sp>
        <p:nvSpPr>
          <p:cNvPr id="244" name="Google Shape;244;p31"/>
          <p:cNvSpPr txBox="1">
            <a:spLocks noGrp="1"/>
          </p:cNvSpPr>
          <p:nvPr>
            <p:ph type="body" idx="1"/>
          </p:nvPr>
        </p:nvSpPr>
        <p:spPr>
          <a:xfrm>
            <a:off x="838200" y="894521"/>
            <a:ext cx="10515600" cy="4351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accent1"/>
              </a:buClr>
              <a:buSzPts val="2800"/>
              <a:buFont typeface="Calibri"/>
              <a:buNone/>
            </a:pPr>
            <a:r>
              <a:rPr lang="en-US" sz="2800" b="0" i="0" u="none" strike="noStrike" cap="none">
                <a:solidFill>
                  <a:srgbClr val="3F3F3F"/>
                </a:solidFill>
                <a:latin typeface="Calibri"/>
                <a:ea typeface="Calibri"/>
                <a:cs typeface="Calibri"/>
                <a:sym typeface="Calibri"/>
              </a:rPr>
              <a:t>60 plain jumbo sticks				100 multi-colored sticks</a:t>
            </a:r>
            <a:endParaRPr sz="2800" b="0" i="0" u="none" strike="noStrike" cap="none">
              <a:solidFill>
                <a:srgbClr val="3F3F3F"/>
              </a:solidFill>
              <a:latin typeface="Calibri"/>
              <a:ea typeface="Calibri"/>
              <a:cs typeface="Calibri"/>
              <a:sym typeface="Calibri"/>
            </a:endParaRPr>
          </a:p>
        </p:txBody>
      </p:sp>
      <p:pic>
        <p:nvPicPr>
          <p:cNvPr id="245" name="Google Shape;245;p31"/>
          <p:cNvPicPr preferRelativeResize="0"/>
          <p:nvPr/>
        </p:nvPicPr>
        <p:blipFill rotWithShape="1">
          <a:blip r:embed="rId3">
            <a:alphaModFix/>
          </a:blip>
          <a:srcRect/>
          <a:stretch/>
        </p:blipFill>
        <p:spPr>
          <a:xfrm>
            <a:off x="838200" y="1753676"/>
            <a:ext cx="3343500" cy="5176125"/>
          </a:xfrm>
          <a:prstGeom prst="rect">
            <a:avLst/>
          </a:prstGeom>
          <a:noFill/>
          <a:ln>
            <a:noFill/>
          </a:ln>
        </p:spPr>
      </p:pic>
      <p:pic>
        <p:nvPicPr>
          <p:cNvPr id="246" name="Google Shape;246;p31"/>
          <p:cNvPicPr preferRelativeResize="0"/>
          <p:nvPr/>
        </p:nvPicPr>
        <p:blipFill rotWithShape="1">
          <a:blip r:embed="rId4">
            <a:alphaModFix/>
          </a:blip>
          <a:srcRect/>
          <a:stretch/>
        </p:blipFill>
        <p:spPr>
          <a:xfrm>
            <a:off x="7077525" y="1753675"/>
            <a:ext cx="3732175" cy="4976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Other Materials </a:t>
            </a:r>
            <a:endParaRPr sz="4400" b="0" i="0" u="none" strike="noStrike" cap="none">
              <a:solidFill>
                <a:schemeClr val="dk1"/>
              </a:solidFill>
              <a:latin typeface="Calibri"/>
              <a:ea typeface="Calibri"/>
              <a:cs typeface="Calibri"/>
              <a:sym typeface="Calibri"/>
            </a:endParaRPr>
          </a:p>
        </p:txBody>
      </p:sp>
      <p:sp>
        <p:nvSpPr>
          <p:cNvPr id="252" name="Google Shape;252;p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Rubber bands (</a:t>
            </a:r>
            <a:r>
              <a:rPr lang="en-US" sz="2800" b="0" i="0" u="none" strike="noStrike" cap="none">
                <a:solidFill>
                  <a:srgbClr val="3F3F3F"/>
                </a:solidFill>
                <a:latin typeface="Calibri"/>
                <a:ea typeface="Calibri"/>
                <a:cs typeface="Calibri"/>
                <a:sym typeface="Calibri"/>
              </a:rPr>
              <a:t>50 per package</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800"/>
              <a:buFont typeface="Calibri"/>
              <a:buNone/>
            </a:pPr>
            <a:endParaRPr sz="2800" b="0" i="0" u="none" strike="noStrike" cap="none">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800"/>
              <a:buFont typeface="Calibri"/>
              <a:buNone/>
            </a:pPr>
            <a:endParaRPr sz="2800" b="0" i="0" u="none" strike="noStrike" cap="none">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600" b="0" i="0" u="none" strike="noStrike" cap="none">
                <a:solidFill>
                  <a:schemeClr val="dk1"/>
                </a:solidFill>
                <a:latin typeface="Calibri"/>
                <a:ea typeface="Calibri"/>
                <a:cs typeface="Calibri"/>
                <a:sym typeface="Calibri"/>
              </a:rPr>
              <a:t>Magnets (</a:t>
            </a:r>
            <a:r>
              <a:rPr lang="en-US" sz="2800" b="0" i="0" u="none" strike="noStrike" cap="none">
                <a:solidFill>
                  <a:srgbClr val="3F3F3F"/>
                </a:solidFill>
                <a:latin typeface="Calibri"/>
                <a:ea typeface="Calibri"/>
                <a:cs typeface="Calibri"/>
                <a:sym typeface="Calibri"/>
              </a:rPr>
              <a:t>90 per package</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accent1"/>
              </a:buClr>
              <a:buSzPts val="2800"/>
              <a:buFont typeface="Calibri"/>
              <a:buNone/>
            </a:pPr>
            <a:endParaRPr sz="2800" b="0" i="0" u="none" strike="noStrike" cap="none">
              <a:solidFill>
                <a:srgbClr val="3F3F3F"/>
              </a:solidFill>
              <a:latin typeface="Calibri"/>
              <a:ea typeface="Calibri"/>
              <a:cs typeface="Calibri"/>
              <a:sym typeface="Calibri"/>
            </a:endParaRPr>
          </a:p>
          <a:p>
            <a:pPr marL="0" marR="0" lvl="0" indent="0" algn="l" rtl="0">
              <a:lnSpc>
                <a:spcPct val="90000"/>
              </a:lnSpc>
              <a:spcBef>
                <a:spcPts val="1000"/>
              </a:spcBef>
              <a:spcAft>
                <a:spcPts val="0"/>
              </a:spcAft>
              <a:buClr>
                <a:schemeClr val="accent1"/>
              </a:buClr>
              <a:buSzPts val="2800"/>
              <a:buFont typeface="Calibri"/>
              <a:buNone/>
            </a:pPr>
            <a:endParaRPr sz="2800" b="0" i="0" u="none" strike="noStrike" cap="none">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200" b="0" i="0" u="none" strike="noStrike" cap="none">
                <a:solidFill>
                  <a:schemeClr val="dk1"/>
                </a:solidFill>
                <a:latin typeface="Calibri"/>
                <a:ea typeface="Calibri"/>
                <a:cs typeface="Calibri"/>
                <a:sym typeface="Calibri"/>
              </a:rPr>
              <a:t>Ribbon for hanging</a:t>
            </a:r>
            <a:r>
              <a:rPr lang="en-US" sz="4000" b="0" i="0" u="none" strike="noStrike" cap="none">
                <a:solidFill>
                  <a:schemeClr val="dk1"/>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9 feet per spool</a:t>
            </a:r>
            <a:r>
              <a:rPr lang="en-US" sz="4000" b="0" i="0" u="none" strike="noStrike" cap="none">
                <a:solidFill>
                  <a:schemeClr val="dk1"/>
                </a:solidFill>
                <a:latin typeface="Calibri"/>
                <a:ea typeface="Calibri"/>
                <a:cs typeface="Calibri"/>
                <a:sym typeface="Calibri"/>
              </a:rPr>
              <a:t>) </a:t>
            </a:r>
            <a:endParaRPr sz="3200" b="0" i="0" u="none" strike="noStrike" cap="none">
              <a:solidFill>
                <a:schemeClr val="dk1"/>
              </a:solidFill>
              <a:latin typeface="Calibri"/>
              <a:ea typeface="Calibri"/>
              <a:cs typeface="Calibri"/>
              <a:sym typeface="Calibri"/>
            </a:endParaRPr>
          </a:p>
          <a:p>
            <a:pPr marL="228600" marR="0" lvl="0" indent="0" algn="l" rtl="0">
              <a:lnSpc>
                <a:spcPct val="90000"/>
              </a:lnSpc>
              <a:spcBef>
                <a:spcPts val="1000"/>
              </a:spcBef>
              <a:spcAft>
                <a:spcPts val="0"/>
              </a:spcAft>
              <a:buClr>
                <a:schemeClr val="accent1"/>
              </a:buClr>
              <a:buSzPts val="3600"/>
              <a:buFont typeface="Calibri"/>
              <a:buNone/>
            </a:pPr>
            <a:endParaRPr sz="3600" b="0" i="0" u="none" strike="noStrike" cap="none">
              <a:solidFill>
                <a:schemeClr val="dk1"/>
              </a:solidFill>
              <a:latin typeface="Calibri"/>
              <a:ea typeface="Calibri"/>
              <a:cs typeface="Calibri"/>
              <a:sym typeface="Calibri"/>
            </a:endParaRPr>
          </a:p>
        </p:txBody>
      </p:sp>
      <p:pic>
        <p:nvPicPr>
          <p:cNvPr id="253" name="Google Shape;253;p32"/>
          <p:cNvPicPr preferRelativeResize="0"/>
          <p:nvPr/>
        </p:nvPicPr>
        <p:blipFill rotWithShape="1">
          <a:blip r:embed="rId3">
            <a:alphaModFix/>
          </a:blip>
          <a:srcRect l="9111" t="6116" r="8873" b="15673"/>
          <a:stretch/>
        </p:blipFill>
        <p:spPr>
          <a:xfrm>
            <a:off x="6399924" y="158786"/>
            <a:ext cx="2383827" cy="2244171"/>
          </a:xfrm>
          <a:prstGeom prst="rect">
            <a:avLst/>
          </a:prstGeom>
          <a:noFill/>
          <a:ln>
            <a:noFill/>
          </a:ln>
        </p:spPr>
      </p:pic>
      <p:pic>
        <p:nvPicPr>
          <p:cNvPr id="254" name="Google Shape;254;p32"/>
          <p:cNvPicPr preferRelativeResize="0"/>
          <p:nvPr/>
        </p:nvPicPr>
        <p:blipFill rotWithShape="1">
          <a:blip r:embed="rId4">
            <a:alphaModFix/>
          </a:blip>
          <a:srcRect t="13824" b="9750"/>
          <a:stretch/>
        </p:blipFill>
        <p:spPr>
          <a:xfrm>
            <a:off x="7591838" y="4226210"/>
            <a:ext cx="2046726" cy="2085552"/>
          </a:xfrm>
          <a:prstGeom prst="rect">
            <a:avLst/>
          </a:prstGeom>
          <a:noFill/>
          <a:ln>
            <a:noFill/>
          </a:ln>
        </p:spPr>
      </p:pic>
      <p:pic>
        <p:nvPicPr>
          <p:cNvPr id="255" name="Google Shape;255;p32"/>
          <p:cNvPicPr preferRelativeResize="0"/>
          <p:nvPr/>
        </p:nvPicPr>
        <p:blipFill rotWithShape="1">
          <a:blip r:embed="rId5">
            <a:alphaModFix/>
          </a:blip>
          <a:srcRect/>
          <a:stretch/>
        </p:blipFill>
        <p:spPr>
          <a:xfrm>
            <a:off x="5670898" y="2402957"/>
            <a:ext cx="2486342" cy="2368993"/>
          </a:xfrm>
          <a:prstGeom prst="rect">
            <a:avLst/>
          </a:prstGeom>
          <a:noFill/>
          <a:ln>
            <a:noFill/>
          </a:ln>
        </p:spPr>
      </p:pic>
      <p:pic>
        <p:nvPicPr>
          <p:cNvPr id="256" name="Google Shape;256;p32"/>
          <p:cNvPicPr preferRelativeResize="0"/>
          <p:nvPr/>
        </p:nvPicPr>
        <p:blipFill rotWithShape="1">
          <a:blip r:embed="rId6">
            <a:alphaModFix/>
          </a:blip>
          <a:srcRect/>
          <a:stretch/>
        </p:blipFill>
        <p:spPr>
          <a:xfrm>
            <a:off x="8158498" y="2609296"/>
            <a:ext cx="1772311" cy="12292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60"/>
        <p:cNvGrpSpPr/>
        <p:nvPr/>
      </p:nvGrpSpPr>
      <p:grpSpPr>
        <a:xfrm>
          <a:off x="0" y="0"/>
          <a:ext cx="0" cy="0"/>
          <a:chOff x="0" y="0"/>
          <a:chExt cx="0" cy="0"/>
        </a:xfrm>
      </p:grpSpPr>
      <p:sp>
        <p:nvSpPr>
          <p:cNvPr id="261" name="Google Shape;261;p33"/>
          <p:cNvSpPr txBox="1">
            <a:spLocks noGrp="1"/>
          </p:cNvSpPr>
          <p:nvPr>
            <p:ph type="title"/>
          </p:nvPr>
        </p:nvSpPr>
        <p:spPr>
          <a:xfrm>
            <a:off x="838200" y="365125"/>
            <a:ext cx="10515600" cy="57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800" b="0" i="0" u="none" strike="noStrike" cap="none" dirty="0">
                <a:solidFill>
                  <a:srgbClr val="3F3F3F"/>
                </a:solidFill>
                <a:latin typeface="Calibri"/>
                <a:ea typeface="Calibri"/>
                <a:cs typeface="Calibri"/>
                <a:sym typeface="Calibri"/>
              </a:rPr>
              <a:t>Making Picture Frames: CLASS </a:t>
            </a:r>
            <a:r>
              <a:rPr lang="en-US" sz="4800" b="0" i="0" u="none" strike="noStrike" cap="none" dirty="0" smtClean="0">
                <a:solidFill>
                  <a:srgbClr val="3F3F3F"/>
                </a:solidFill>
                <a:latin typeface="Calibri"/>
                <a:ea typeface="Calibri"/>
                <a:cs typeface="Calibri"/>
                <a:sym typeface="Calibri"/>
              </a:rPr>
              <a:t>DISPLAY</a:t>
            </a:r>
            <a:br>
              <a:rPr lang="en-US" sz="4800" b="0" i="0" u="none" strike="noStrike" cap="none" dirty="0" smtClean="0">
                <a:solidFill>
                  <a:srgbClr val="3F3F3F"/>
                </a:solidFill>
                <a:latin typeface="Calibri"/>
                <a:ea typeface="Calibri"/>
                <a:cs typeface="Calibri"/>
                <a:sym typeface="Calibri"/>
              </a:rPr>
            </a:br>
            <a:r>
              <a:rPr lang="en-US" dirty="0" smtClean="0"/>
              <a:t>(</a:t>
            </a:r>
            <a:r>
              <a:rPr lang="en-US" b="1" dirty="0" smtClean="0"/>
              <a:t>one</a:t>
            </a:r>
            <a:r>
              <a:rPr lang="en-US" dirty="0" smtClean="0"/>
              <a:t> frame design)</a:t>
            </a:r>
            <a:endParaRPr sz="4400" b="0" i="0" u="none" strike="noStrike" cap="none" dirty="0">
              <a:solidFill>
                <a:schemeClr val="dk1"/>
              </a:solidFill>
              <a:latin typeface="Calibri"/>
              <a:ea typeface="Calibri"/>
              <a:cs typeface="Calibri"/>
              <a:sym typeface="Calibri"/>
            </a:endParaRPr>
          </a:p>
        </p:txBody>
      </p:sp>
      <p:sp>
        <p:nvSpPr>
          <p:cNvPr id="262" name="Google Shape;262;p33"/>
          <p:cNvSpPr txBox="1">
            <a:spLocks noGrp="1"/>
          </p:cNvSpPr>
          <p:nvPr>
            <p:ph type="body" idx="1"/>
          </p:nvPr>
        </p:nvSpPr>
        <p:spPr>
          <a:xfrm>
            <a:off x="178904" y="1637414"/>
            <a:ext cx="12013096" cy="4922412"/>
          </a:xfrm>
          <a:prstGeom prst="rect">
            <a:avLst/>
          </a:prstGeom>
          <a:solidFill>
            <a:schemeClr val="lt1"/>
          </a:solidFill>
          <a:ln w="9525" cap="flat" cmpd="sng">
            <a:solidFill>
              <a:srgbClr val="89402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3200" b="0" i="0" u="none" strike="noStrike" cap="none">
                <a:solidFill>
                  <a:schemeClr val="dk1"/>
                </a:solidFill>
                <a:latin typeface="Calibri"/>
                <a:ea typeface="Calibri"/>
                <a:cs typeface="Calibri"/>
                <a:sym typeface="Calibri"/>
              </a:rPr>
              <a:t>Your </a:t>
            </a:r>
            <a:r>
              <a:rPr lang="en-US" sz="3200" b="1" i="0" u="none" strike="noStrike" cap="none">
                <a:solidFill>
                  <a:schemeClr val="dk1"/>
                </a:solidFill>
                <a:latin typeface="Calibri"/>
                <a:ea typeface="Calibri"/>
                <a:cs typeface="Calibri"/>
                <a:sym typeface="Calibri"/>
              </a:rPr>
              <a:t>plan</a:t>
            </a:r>
            <a:r>
              <a:rPr lang="en-US" sz="3200" b="0" i="0" u="none" strike="noStrike" cap="none">
                <a:solidFill>
                  <a:schemeClr val="dk1"/>
                </a:solidFill>
                <a:latin typeface="Calibri"/>
                <a:ea typeface="Calibri"/>
                <a:cs typeface="Calibri"/>
                <a:sym typeface="Calibri"/>
              </a:rPr>
              <a:t> should show:</a:t>
            </a:r>
            <a:endParaRPr sz="3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a:solidFill>
                  <a:srgbClr val="3F3F3F"/>
                </a:solidFill>
                <a:latin typeface="Calibri"/>
                <a:ea typeface="Calibri"/>
                <a:cs typeface="Calibri"/>
                <a:sym typeface="Calibri"/>
              </a:rPr>
              <a:t>assumptions and decisions important to your plan</a:t>
            </a:r>
            <a:endParaRPr/>
          </a:p>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a:solidFill>
                  <a:srgbClr val="3F3F3F"/>
                </a:solidFill>
                <a:latin typeface="Calibri"/>
                <a:ea typeface="Calibri"/>
                <a:cs typeface="Calibri"/>
                <a:sym typeface="Calibri"/>
              </a:rPr>
              <a:t>which frame</a:t>
            </a:r>
            <a:r>
              <a:rPr lang="en-US" sz="2800" b="0" i="0" u="none" strike="noStrike" cap="none">
                <a:solidFill>
                  <a:srgbClr val="3F3F3F"/>
                </a:solidFill>
                <a:latin typeface="Calibri"/>
                <a:ea typeface="Calibri"/>
                <a:cs typeface="Calibri"/>
                <a:sym typeface="Calibri"/>
              </a:rPr>
              <a:t> the class should make</a:t>
            </a:r>
            <a:endParaRPr/>
          </a:p>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a:solidFill>
                  <a:srgbClr val="3F3F3F"/>
                </a:solidFill>
                <a:latin typeface="Calibri"/>
                <a:ea typeface="Calibri"/>
                <a:cs typeface="Calibri"/>
                <a:sym typeface="Calibri"/>
              </a:rPr>
              <a:t>how many </a:t>
            </a:r>
            <a:r>
              <a:rPr lang="en-US" sz="2800" u="sng"/>
              <a:t>frames</a:t>
            </a:r>
            <a:r>
              <a:rPr lang="en-US" sz="2800" b="0" i="0" u="none" strike="noStrike" cap="none">
                <a:solidFill>
                  <a:srgbClr val="3F3F3F"/>
                </a:solidFill>
                <a:latin typeface="Calibri"/>
                <a:ea typeface="Calibri"/>
                <a:cs typeface="Calibri"/>
                <a:sym typeface="Calibri"/>
              </a:rPr>
              <a:t> the class should make</a:t>
            </a:r>
            <a:endParaRPr/>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rgbClr val="3F3F3F"/>
                </a:solidFill>
                <a:latin typeface="Calibri"/>
                <a:ea typeface="Calibri"/>
                <a:cs typeface="Calibri"/>
                <a:sym typeface="Calibri"/>
              </a:rPr>
              <a:t>the </a:t>
            </a:r>
            <a:r>
              <a:rPr lang="en-US" sz="2800" b="0" i="0" u="sng" strike="noStrike" cap="none">
                <a:solidFill>
                  <a:srgbClr val="3F3F3F"/>
                </a:solidFill>
                <a:latin typeface="Calibri"/>
                <a:ea typeface="Calibri"/>
                <a:cs typeface="Calibri"/>
                <a:sym typeface="Calibri"/>
              </a:rPr>
              <a:t>number of packages</a:t>
            </a:r>
            <a:r>
              <a:rPr lang="en-US" sz="2800" b="0" i="0" u="none" strike="noStrike" cap="none">
                <a:solidFill>
                  <a:srgbClr val="3F3F3F"/>
                </a:solidFill>
                <a:latin typeface="Calibri"/>
                <a:ea typeface="Calibri"/>
                <a:cs typeface="Calibri"/>
                <a:sym typeface="Calibri"/>
              </a:rPr>
              <a:t> of each type of popsicle stick needed for all the frames</a:t>
            </a:r>
            <a:endParaRPr/>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rgbClr val="3F3F3F"/>
                </a:solidFill>
                <a:latin typeface="Calibri"/>
                <a:ea typeface="Calibri"/>
                <a:cs typeface="Calibri"/>
                <a:sym typeface="Calibri"/>
              </a:rPr>
              <a:t>how many popsicle sticks you will have </a:t>
            </a:r>
            <a:r>
              <a:rPr lang="en-US" sz="2800" b="0" i="0" u="sng" strike="noStrike" cap="none">
                <a:solidFill>
                  <a:srgbClr val="3F3F3F"/>
                </a:solidFill>
                <a:latin typeface="Calibri"/>
                <a:ea typeface="Calibri"/>
                <a:cs typeface="Calibri"/>
                <a:sym typeface="Calibri"/>
              </a:rPr>
              <a:t>leftover</a:t>
            </a:r>
            <a:endParaRPr/>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rgbClr val="3F3F3F"/>
                </a:solidFill>
                <a:latin typeface="Calibri"/>
                <a:ea typeface="Calibri"/>
                <a:cs typeface="Calibri"/>
                <a:sym typeface="Calibri"/>
              </a:rPr>
              <a:t>how much of </a:t>
            </a:r>
            <a:r>
              <a:rPr lang="en-US" sz="2800" b="0" i="0" u="sng" strike="noStrike" cap="none">
                <a:solidFill>
                  <a:srgbClr val="3F3F3F"/>
                </a:solidFill>
                <a:latin typeface="Calibri"/>
                <a:ea typeface="Calibri"/>
                <a:cs typeface="Calibri"/>
                <a:sym typeface="Calibri"/>
              </a:rPr>
              <a:t>other materials</a:t>
            </a:r>
            <a:r>
              <a:rPr lang="en-US" sz="2800" b="0" i="0" u="none" strike="noStrike" cap="none">
                <a:solidFill>
                  <a:srgbClr val="3F3F3F"/>
                </a:solidFill>
                <a:latin typeface="Calibri"/>
                <a:ea typeface="Calibri"/>
                <a:cs typeface="Calibri"/>
                <a:sym typeface="Calibri"/>
              </a:rPr>
              <a:t> are needed for all the frames</a:t>
            </a:r>
            <a:endParaRPr sz="2800" b="0" i="0" u="none" strike="noStrike" cap="none">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1400"/>
              <a:buFont typeface="Calibri"/>
              <a:buNone/>
            </a:pPr>
            <a:endParaRPr sz="1400" b="0" i="0" u="none" strike="noStrike" cap="none">
              <a:solidFill>
                <a:srgbClr val="3F3F3F"/>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2800" b="1" i="0" u="none" strike="noStrike" cap="none">
                <a:solidFill>
                  <a:srgbClr val="3F3F3F"/>
                </a:solidFill>
                <a:latin typeface="Calibri"/>
                <a:ea typeface="Calibri"/>
                <a:cs typeface="Calibri"/>
                <a:sym typeface="Calibri"/>
              </a:rPr>
              <a:t>Use pictures, numbers, equations and words </a:t>
            </a:r>
            <a:r>
              <a:rPr lang="en-US" sz="2800" b="0" i="0" u="none" strike="noStrike" cap="none">
                <a:solidFill>
                  <a:srgbClr val="3F3F3F"/>
                </a:solidFill>
                <a:latin typeface="Calibri"/>
                <a:ea typeface="Calibri"/>
                <a:cs typeface="Calibri"/>
                <a:sym typeface="Calibri"/>
              </a:rPr>
              <a:t>to show that your plan will work. </a:t>
            </a:r>
            <a:endParaRPr sz="2800" b="0" i="0" u="none" strike="noStrike" cap="none">
              <a:solidFill>
                <a:srgbClr val="3F3F3F"/>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a:solidFill>
                  <a:srgbClr val="3F3F3F"/>
                </a:solidFill>
                <a:latin typeface="Calibri"/>
                <a:ea typeface="Calibri"/>
                <a:cs typeface="Calibri"/>
                <a:sym typeface="Calibri"/>
              </a:rPr>
              <a:t>Explain how another group could use your plan to make picture frames for their Honor display. </a:t>
            </a:r>
            <a:endParaRPr sz="2800" b="0" i="0" u="none" strike="noStrike" cap="none">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400"/>
              <a:buFont typeface="Calibri"/>
              <a:buNone/>
            </a:pPr>
            <a:endParaRPr sz="2400" b="0" i="0" u="none" strike="noStrike" cap="none">
              <a:solidFill>
                <a:srgbClr val="3F3F3F"/>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3"/>
          <p:cNvSpPr txBox="1">
            <a:spLocks noGrp="1"/>
          </p:cNvSpPr>
          <p:nvPr>
            <p:ph type="title"/>
          </p:nvPr>
        </p:nvSpPr>
        <p:spPr>
          <a:xfrm>
            <a:off x="838200" y="365125"/>
            <a:ext cx="10515600" cy="570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800" b="0" i="0" u="none" strike="noStrike" cap="none" dirty="0">
                <a:solidFill>
                  <a:srgbClr val="3F3F3F"/>
                </a:solidFill>
                <a:latin typeface="Calibri"/>
                <a:ea typeface="Calibri"/>
                <a:cs typeface="Calibri"/>
                <a:sym typeface="Calibri"/>
              </a:rPr>
              <a:t>Making Picture Frames: CLASS </a:t>
            </a:r>
            <a:r>
              <a:rPr lang="en-US" sz="4800" b="0" i="0" u="none" strike="noStrike" cap="none" dirty="0" smtClean="0">
                <a:solidFill>
                  <a:srgbClr val="3F3F3F"/>
                </a:solidFill>
                <a:latin typeface="Calibri"/>
                <a:ea typeface="Calibri"/>
                <a:cs typeface="Calibri"/>
                <a:sym typeface="Calibri"/>
              </a:rPr>
              <a:t>DISPLAY</a:t>
            </a:r>
            <a:br>
              <a:rPr lang="en-US" sz="4800" b="0" i="0" u="none" strike="noStrike" cap="none" dirty="0" smtClean="0">
                <a:solidFill>
                  <a:srgbClr val="3F3F3F"/>
                </a:solidFill>
                <a:latin typeface="Calibri"/>
                <a:ea typeface="Calibri"/>
                <a:cs typeface="Calibri"/>
                <a:sym typeface="Calibri"/>
              </a:rPr>
            </a:br>
            <a:r>
              <a:rPr lang="en-US" dirty="0" smtClean="0"/>
              <a:t>(</a:t>
            </a:r>
            <a:r>
              <a:rPr lang="en-US" b="1" dirty="0" smtClean="0"/>
              <a:t>two</a:t>
            </a:r>
            <a:r>
              <a:rPr lang="en-US" dirty="0" smtClean="0"/>
              <a:t> frame designs)</a:t>
            </a:r>
            <a:endParaRPr sz="4400" b="0" i="0" u="none" strike="noStrike" cap="none" dirty="0">
              <a:solidFill>
                <a:schemeClr val="dk1"/>
              </a:solidFill>
              <a:latin typeface="Calibri"/>
              <a:ea typeface="Calibri"/>
              <a:cs typeface="Calibri"/>
              <a:sym typeface="Calibri"/>
            </a:endParaRPr>
          </a:p>
        </p:txBody>
      </p:sp>
      <p:sp>
        <p:nvSpPr>
          <p:cNvPr id="262" name="Google Shape;262;p33"/>
          <p:cNvSpPr txBox="1">
            <a:spLocks noGrp="1"/>
          </p:cNvSpPr>
          <p:nvPr>
            <p:ph type="body" idx="1"/>
          </p:nvPr>
        </p:nvSpPr>
        <p:spPr>
          <a:xfrm>
            <a:off x="178904" y="1637414"/>
            <a:ext cx="12013096" cy="4922412"/>
          </a:xfrm>
          <a:prstGeom prst="rect">
            <a:avLst/>
          </a:prstGeom>
          <a:solidFill>
            <a:schemeClr val="lt1"/>
          </a:solidFill>
          <a:ln w="9525" cap="flat" cmpd="sng">
            <a:solidFill>
              <a:srgbClr val="89402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3200" b="0" i="0" u="none" strike="noStrike" cap="none" dirty="0">
                <a:solidFill>
                  <a:schemeClr val="dk1"/>
                </a:solidFill>
                <a:latin typeface="Calibri"/>
                <a:ea typeface="Calibri"/>
                <a:cs typeface="Calibri"/>
                <a:sym typeface="Calibri"/>
              </a:rPr>
              <a:t>Your </a:t>
            </a:r>
            <a:r>
              <a:rPr lang="en-US" sz="3200" b="1" i="0" u="none" strike="noStrike" cap="none" dirty="0">
                <a:solidFill>
                  <a:schemeClr val="dk1"/>
                </a:solidFill>
                <a:latin typeface="Calibri"/>
                <a:ea typeface="Calibri"/>
                <a:cs typeface="Calibri"/>
                <a:sym typeface="Calibri"/>
              </a:rPr>
              <a:t>plan</a:t>
            </a:r>
            <a:r>
              <a:rPr lang="en-US" sz="3200" b="0" i="0" u="none" strike="noStrike" cap="none" dirty="0">
                <a:solidFill>
                  <a:schemeClr val="dk1"/>
                </a:solidFill>
                <a:latin typeface="Calibri"/>
                <a:ea typeface="Calibri"/>
                <a:cs typeface="Calibri"/>
                <a:sym typeface="Calibri"/>
              </a:rPr>
              <a:t> should show:</a:t>
            </a:r>
            <a:endParaRPr sz="32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dirty="0">
                <a:solidFill>
                  <a:srgbClr val="3F3F3F"/>
                </a:solidFill>
                <a:latin typeface="Calibri"/>
                <a:ea typeface="Calibri"/>
                <a:cs typeface="Calibri"/>
                <a:sym typeface="Calibri"/>
              </a:rPr>
              <a:t>assumptions and decisions important to your plan</a:t>
            </a:r>
            <a:endParaRPr dirty="0"/>
          </a:p>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dirty="0">
                <a:solidFill>
                  <a:srgbClr val="3F3F3F"/>
                </a:solidFill>
                <a:latin typeface="Calibri"/>
                <a:ea typeface="Calibri"/>
                <a:cs typeface="Calibri"/>
                <a:sym typeface="Calibri"/>
              </a:rPr>
              <a:t>which </a:t>
            </a:r>
            <a:r>
              <a:rPr lang="en-US" sz="2800" b="0" i="0" u="sng" strike="noStrike" cap="none" dirty="0" smtClean="0">
                <a:solidFill>
                  <a:srgbClr val="3F3F3F"/>
                </a:solidFill>
                <a:latin typeface="Calibri"/>
                <a:ea typeface="Calibri"/>
                <a:cs typeface="Calibri"/>
                <a:sym typeface="Calibri"/>
              </a:rPr>
              <a:t>frames</a:t>
            </a:r>
            <a:r>
              <a:rPr lang="en-US" sz="2800" b="0" i="0" u="none" strike="noStrike" cap="none" dirty="0" smtClean="0">
                <a:solidFill>
                  <a:srgbClr val="3F3F3F"/>
                </a:solidFill>
                <a:latin typeface="Calibri"/>
                <a:ea typeface="Calibri"/>
                <a:cs typeface="Calibri"/>
                <a:sym typeface="Calibri"/>
              </a:rPr>
              <a:t> </a:t>
            </a:r>
            <a:r>
              <a:rPr lang="en-US" sz="2800" b="0" i="0" u="none" strike="noStrike" cap="none" dirty="0">
                <a:solidFill>
                  <a:srgbClr val="3F3F3F"/>
                </a:solidFill>
                <a:latin typeface="Calibri"/>
                <a:ea typeface="Calibri"/>
                <a:cs typeface="Calibri"/>
                <a:sym typeface="Calibri"/>
              </a:rPr>
              <a:t>the class should make</a:t>
            </a:r>
            <a:endParaRPr dirty="0"/>
          </a:p>
          <a:p>
            <a:pPr marL="228600" marR="0" lvl="0" indent="-228600" algn="l" rtl="0">
              <a:lnSpc>
                <a:spcPct val="90000"/>
              </a:lnSpc>
              <a:spcBef>
                <a:spcPts val="0"/>
              </a:spcBef>
              <a:spcAft>
                <a:spcPts val="0"/>
              </a:spcAft>
              <a:buClr>
                <a:schemeClr val="dk1"/>
              </a:buClr>
              <a:buSzPts val="2800"/>
              <a:buFont typeface="Arial"/>
              <a:buChar char="•"/>
            </a:pPr>
            <a:r>
              <a:rPr lang="en-US" sz="2800" b="0" i="0" u="sng" strike="noStrike" cap="none" dirty="0">
                <a:solidFill>
                  <a:srgbClr val="3F3F3F"/>
                </a:solidFill>
                <a:latin typeface="Calibri"/>
                <a:ea typeface="Calibri"/>
                <a:cs typeface="Calibri"/>
                <a:sym typeface="Calibri"/>
              </a:rPr>
              <a:t>how </a:t>
            </a:r>
            <a:r>
              <a:rPr lang="en-US" sz="2800" b="0" i="0" u="sng" strike="noStrike" cap="none" dirty="0" smtClean="0">
                <a:solidFill>
                  <a:srgbClr val="3F3F3F"/>
                </a:solidFill>
                <a:latin typeface="Calibri"/>
                <a:ea typeface="Calibri"/>
                <a:cs typeface="Calibri"/>
                <a:sym typeface="Calibri"/>
              </a:rPr>
              <a:t>many of each </a:t>
            </a:r>
            <a:r>
              <a:rPr lang="en-US" sz="2800" u="sng" dirty="0" smtClean="0"/>
              <a:t>frame</a:t>
            </a:r>
            <a:r>
              <a:rPr lang="en-US" sz="2800" b="0" i="0" u="none" strike="noStrike" cap="none" dirty="0" smtClean="0">
                <a:solidFill>
                  <a:srgbClr val="3F3F3F"/>
                </a:solidFill>
                <a:latin typeface="Calibri"/>
                <a:ea typeface="Calibri"/>
                <a:cs typeface="Calibri"/>
                <a:sym typeface="Calibri"/>
              </a:rPr>
              <a:t> </a:t>
            </a:r>
            <a:r>
              <a:rPr lang="en-US" sz="2800" b="0" i="0" u="none" strike="noStrike" cap="none" dirty="0">
                <a:solidFill>
                  <a:srgbClr val="3F3F3F"/>
                </a:solidFill>
                <a:latin typeface="Calibri"/>
                <a:ea typeface="Calibri"/>
                <a:cs typeface="Calibri"/>
                <a:sym typeface="Calibri"/>
              </a:rPr>
              <a:t>the class should make</a:t>
            </a:r>
            <a:endParaRPr dirty="0"/>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rgbClr val="3F3F3F"/>
                </a:solidFill>
                <a:latin typeface="Calibri"/>
                <a:ea typeface="Calibri"/>
                <a:cs typeface="Calibri"/>
                <a:sym typeface="Calibri"/>
              </a:rPr>
              <a:t>the </a:t>
            </a:r>
            <a:r>
              <a:rPr lang="en-US" sz="2800" b="0" i="0" u="sng" strike="noStrike" cap="none" dirty="0">
                <a:solidFill>
                  <a:srgbClr val="3F3F3F"/>
                </a:solidFill>
                <a:latin typeface="Calibri"/>
                <a:ea typeface="Calibri"/>
                <a:cs typeface="Calibri"/>
                <a:sym typeface="Calibri"/>
              </a:rPr>
              <a:t>number of packages</a:t>
            </a:r>
            <a:r>
              <a:rPr lang="en-US" sz="2800" b="0" i="0" u="none" strike="noStrike" cap="none" dirty="0">
                <a:solidFill>
                  <a:srgbClr val="3F3F3F"/>
                </a:solidFill>
                <a:latin typeface="Calibri"/>
                <a:ea typeface="Calibri"/>
                <a:cs typeface="Calibri"/>
                <a:sym typeface="Calibri"/>
              </a:rPr>
              <a:t> of each type of popsicle stick needed for all the frames</a:t>
            </a:r>
            <a:endParaRPr dirty="0"/>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rgbClr val="3F3F3F"/>
                </a:solidFill>
                <a:latin typeface="Calibri"/>
                <a:ea typeface="Calibri"/>
                <a:cs typeface="Calibri"/>
                <a:sym typeface="Calibri"/>
              </a:rPr>
              <a:t>how many popsicle sticks you will have </a:t>
            </a:r>
            <a:r>
              <a:rPr lang="en-US" sz="2800" b="0" i="0" u="sng" strike="noStrike" cap="none" dirty="0">
                <a:solidFill>
                  <a:srgbClr val="3F3F3F"/>
                </a:solidFill>
                <a:latin typeface="Calibri"/>
                <a:ea typeface="Calibri"/>
                <a:cs typeface="Calibri"/>
                <a:sym typeface="Calibri"/>
              </a:rPr>
              <a:t>leftover</a:t>
            </a:r>
            <a:endParaRPr dirty="0"/>
          </a:p>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rgbClr val="3F3F3F"/>
                </a:solidFill>
                <a:latin typeface="Calibri"/>
                <a:ea typeface="Calibri"/>
                <a:cs typeface="Calibri"/>
                <a:sym typeface="Calibri"/>
              </a:rPr>
              <a:t>how much of </a:t>
            </a:r>
            <a:r>
              <a:rPr lang="en-US" sz="2800" b="0" i="0" u="sng" strike="noStrike" cap="none" dirty="0">
                <a:solidFill>
                  <a:srgbClr val="3F3F3F"/>
                </a:solidFill>
                <a:latin typeface="Calibri"/>
                <a:ea typeface="Calibri"/>
                <a:cs typeface="Calibri"/>
                <a:sym typeface="Calibri"/>
              </a:rPr>
              <a:t>other materials</a:t>
            </a:r>
            <a:r>
              <a:rPr lang="en-US" sz="2800" b="0" i="0" u="none" strike="noStrike" cap="none" dirty="0">
                <a:solidFill>
                  <a:srgbClr val="3F3F3F"/>
                </a:solidFill>
                <a:latin typeface="Calibri"/>
                <a:ea typeface="Calibri"/>
                <a:cs typeface="Calibri"/>
                <a:sym typeface="Calibri"/>
              </a:rPr>
              <a:t> are needed for all the frames</a:t>
            </a:r>
            <a:endParaRPr sz="2800" b="0" i="0" u="none" strike="noStrike" cap="none" dirty="0">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1400"/>
              <a:buFont typeface="Calibri"/>
              <a:buNone/>
            </a:pPr>
            <a:endParaRPr sz="1400" b="0" i="0" u="none" strike="noStrike" cap="none" dirty="0">
              <a:solidFill>
                <a:srgbClr val="3F3F3F"/>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2800" b="1" i="0" u="none" strike="noStrike" cap="none" dirty="0">
                <a:solidFill>
                  <a:srgbClr val="3F3F3F"/>
                </a:solidFill>
                <a:latin typeface="Calibri"/>
                <a:ea typeface="Calibri"/>
                <a:cs typeface="Calibri"/>
                <a:sym typeface="Calibri"/>
              </a:rPr>
              <a:t>Use pictures, numbers, equations and words </a:t>
            </a:r>
            <a:r>
              <a:rPr lang="en-US" sz="2800" b="0" i="0" u="none" strike="noStrike" cap="none" dirty="0">
                <a:solidFill>
                  <a:srgbClr val="3F3F3F"/>
                </a:solidFill>
                <a:latin typeface="Calibri"/>
                <a:ea typeface="Calibri"/>
                <a:cs typeface="Calibri"/>
                <a:sym typeface="Calibri"/>
              </a:rPr>
              <a:t>to show that your plan will work. </a:t>
            </a:r>
            <a:endParaRPr sz="2800" b="0" i="0" u="none" strike="noStrike" cap="none" dirty="0">
              <a:solidFill>
                <a:srgbClr val="3F3F3F"/>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US" sz="2800" b="0" i="0" u="none" strike="noStrike" cap="none" dirty="0">
                <a:solidFill>
                  <a:srgbClr val="3F3F3F"/>
                </a:solidFill>
                <a:latin typeface="Calibri"/>
                <a:ea typeface="Calibri"/>
                <a:cs typeface="Calibri"/>
                <a:sym typeface="Calibri"/>
              </a:rPr>
              <a:t>Explain how another group could use your plan to make picture frames for their Honor display. </a:t>
            </a:r>
            <a:endParaRPr sz="2800" b="0" i="0" u="none" strike="noStrike" cap="none" dirty="0">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400"/>
              <a:buFont typeface="Calibri"/>
              <a:buNone/>
            </a:pPr>
            <a:endParaRPr sz="2400" b="0" i="0" u="none" strike="noStrike" cap="none" dirty="0">
              <a:solidFill>
                <a:srgbClr val="3F3F3F"/>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754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991433" y="593036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http://wikiarts.pbworks.com/w/page/14204855/Dia%20de%20los%20Muertos%20Open%20House</a:t>
            </a:r>
            <a:endParaRPr sz="2000" b="0" i="0" u="none" strike="noStrike" cap="none">
              <a:solidFill>
                <a:schemeClr val="dk1"/>
              </a:solidFill>
              <a:latin typeface="Calibri"/>
              <a:ea typeface="Calibri"/>
              <a:cs typeface="Calibri"/>
              <a:sym typeface="Calibri"/>
            </a:endParaRPr>
          </a:p>
        </p:txBody>
      </p:sp>
      <p:pic>
        <p:nvPicPr>
          <p:cNvPr id="140" name="Google Shape;140;p18"/>
          <p:cNvPicPr preferRelativeResize="0">
            <a:picLocks noGrp="1"/>
          </p:cNvPicPr>
          <p:nvPr>
            <p:ph type="body" idx="1"/>
          </p:nvPr>
        </p:nvPicPr>
        <p:blipFill rotWithShape="1">
          <a:blip r:embed="rId3">
            <a:alphaModFix/>
          </a:blip>
          <a:srcRect/>
          <a:stretch/>
        </p:blipFill>
        <p:spPr>
          <a:xfrm>
            <a:off x="1666257" y="1119518"/>
            <a:ext cx="8327275" cy="5148784"/>
          </a:xfrm>
          <a:prstGeom prst="rect">
            <a:avLst/>
          </a:prstGeom>
          <a:noFill/>
          <a:ln>
            <a:noFill/>
          </a:ln>
        </p:spPr>
      </p:pic>
      <p:sp>
        <p:nvSpPr>
          <p:cNvPr id="141" name="Google Shape;141;p18"/>
          <p:cNvSpPr txBox="1"/>
          <p:nvPr/>
        </p:nvSpPr>
        <p:spPr>
          <a:xfrm>
            <a:off x="739387" y="324331"/>
            <a:ext cx="11019692"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b="0" i="0" u="none" strike="noStrike" cap="none">
                <a:solidFill>
                  <a:schemeClr val="dk1"/>
                </a:solidFill>
                <a:latin typeface="Calibri"/>
                <a:ea typeface="Calibri"/>
                <a:cs typeface="Calibri"/>
                <a:sym typeface="Calibri"/>
              </a:rPr>
              <a:t>What do you notice?			What do you wonder? </a:t>
            </a:r>
            <a:endParaRPr sz="36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Group Work Time</a:t>
            </a:r>
            <a:endParaRPr sz="4800" b="0" i="0" u="none" strike="noStrike" cap="none">
              <a:solidFill>
                <a:srgbClr val="3F3F3F"/>
              </a:solidFill>
              <a:latin typeface="Calibri"/>
              <a:ea typeface="Calibri"/>
              <a:cs typeface="Calibri"/>
              <a:sym typeface="Calibri"/>
            </a:endParaRPr>
          </a:p>
        </p:txBody>
      </p:sp>
      <p:sp>
        <p:nvSpPr>
          <p:cNvPr id="276" name="Google Shape;276;p3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Google Shape;281;p36"/>
          <p:cNvSpPr txBox="1">
            <a:spLocks noGrp="1"/>
          </p:cNvSpPr>
          <p:nvPr>
            <p:ph type="title"/>
          </p:nvPr>
        </p:nvSpPr>
        <p:spPr>
          <a:xfrm>
            <a:off x="420025" y="351175"/>
            <a:ext cx="10515600" cy="51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Sharing and Comparing Plans </a:t>
            </a:r>
            <a:endParaRPr sz="4400" b="0" i="0" u="none" strike="noStrike" cap="none">
              <a:solidFill>
                <a:schemeClr val="dk1"/>
              </a:solidFill>
              <a:latin typeface="Calibri"/>
              <a:ea typeface="Calibri"/>
              <a:cs typeface="Calibri"/>
              <a:sym typeface="Calibri"/>
            </a:endParaRPr>
          </a:p>
        </p:txBody>
      </p:sp>
      <p:graphicFrame>
        <p:nvGraphicFramePr>
          <p:cNvPr id="282" name="Google Shape;282;p36"/>
          <p:cNvGraphicFramePr/>
          <p:nvPr/>
        </p:nvGraphicFramePr>
        <p:xfrm>
          <a:off x="67350" y="962406"/>
          <a:ext cx="11904025" cy="5669130"/>
        </p:xfrm>
        <a:graphic>
          <a:graphicData uri="http://schemas.openxmlformats.org/drawingml/2006/table">
            <a:tbl>
              <a:tblPr>
                <a:noFill/>
                <a:tableStyleId>{1564BC4B-E4AD-400D-976D-C23BB6D40532}</a:tableStyleId>
              </a:tblPr>
              <a:tblGrid>
                <a:gridCol w="1169975"/>
                <a:gridCol w="2231175"/>
                <a:gridCol w="1700575"/>
                <a:gridCol w="1700575"/>
                <a:gridCol w="1700575"/>
                <a:gridCol w="1700575"/>
                <a:gridCol w="1700575"/>
              </a:tblGrid>
              <a:tr h="1413975">
                <a:tc>
                  <a:txBody>
                    <a:bodyPr/>
                    <a:lstStyle/>
                    <a:p>
                      <a:pPr marL="0" marR="0" lvl="0" indent="0" algn="l" rtl="0">
                        <a:spcBef>
                          <a:spcPts val="0"/>
                        </a:spcBef>
                        <a:spcAft>
                          <a:spcPts val="0"/>
                        </a:spcAft>
                        <a:buClr>
                          <a:schemeClr val="dk1"/>
                        </a:buClr>
                        <a:buSzPts val="2400"/>
                        <a:buFont typeface="Calibri"/>
                        <a:buNone/>
                      </a:pPr>
                      <a:r>
                        <a:rPr lang="en-US" sz="2400" b="1" u="none" strike="noStrike" cap="none" dirty="0"/>
                        <a:t>Group</a:t>
                      </a:r>
                      <a:endParaRPr dirty="0"/>
                    </a:p>
                    <a:p>
                      <a:pPr marL="0" marR="0" lvl="0" indent="0" algn="l" rtl="0">
                        <a:spcBef>
                          <a:spcPts val="0"/>
                        </a:spcBef>
                        <a:spcAft>
                          <a:spcPts val="0"/>
                        </a:spcAft>
                        <a:buClr>
                          <a:schemeClr val="dk1"/>
                        </a:buClr>
                        <a:buSzPts val="2400"/>
                        <a:buFont typeface="Calibri"/>
                        <a:buNone/>
                      </a:pPr>
                      <a:r>
                        <a:rPr lang="en-US" sz="1800" b="1" u="none" strike="noStrike" cap="none" dirty="0"/>
                        <a:t>(sketch your frames)</a:t>
                      </a:r>
                      <a:endParaRPr sz="1800" b="1" u="none" strike="noStrike" cap="none" dirty="0"/>
                    </a:p>
                  </a:txBody>
                  <a:tcPr marL="91425" marR="91425" marT="91425" marB="91425"/>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tc>
                <a:tc>
                  <a:txBody>
                    <a:bodyPr/>
                    <a:lstStyle/>
                    <a:p>
                      <a:pPr marL="0" marR="0" lvl="0" indent="0" algn="l" rtl="0">
                        <a:lnSpc>
                          <a:spcPct val="100000"/>
                        </a:lnSpc>
                        <a:spcBef>
                          <a:spcPts val="0"/>
                        </a:spcBef>
                        <a:spcAft>
                          <a:spcPts val="0"/>
                        </a:spcAft>
                        <a:buClr>
                          <a:schemeClr val="dk1"/>
                        </a:buClr>
                        <a:buSzPts val="2400"/>
                        <a:buFont typeface="Calibri"/>
                        <a:buNone/>
                      </a:pPr>
                      <a:r>
                        <a:rPr lang="en-US" sz="2400" b="1" u="none" strike="noStrike" cap="none"/>
                        <a:t>Number of Sticks for 1 frame</a:t>
                      </a:r>
                      <a:endParaRPr/>
                    </a:p>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Number of Frames</a:t>
                      </a:r>
                      <a:endParaRPr sz="2400" b="1" u="none" strike="noStrike" cap="none"/>
                    </a:p>
                  </a:txBody>
                  <a:tcPr marL="91425" marR="91425" marT="91425" marB="91425"/>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Number of Sticks in all</a:t>
                      </a:r>
                      <a:endParaRPr sz="2400" b="1" u="none" strike="noStrike" cap="none"/>
                    </a:p>
                  </a:txBody>
                  <a:tcPr marL="91425" marR="91425" marT="91425" marB="91425"/>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Number of Packages</a:t>
                      </a:r>
                      <a:endParaRPr sz="2400" b="1" u="none" strike="noStrike" cap="none"/>
                    </a:p>
                  </a:txBody>
                  <a:tcPr marL="91425" marR="91425" marT="91425" marB="91425"/>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Number of sticks leftover</a:t>
                      </a:r>
                      <a:endParaRPr sz="2400" b="1" u="none" strike="noStrike" cap="none"/>
                    </a:p>
                  </a:txBody>
                  <a:tcPr marL="91425" marR="91425" marT="91425" marB="91425"/>
                </a:tc>
              </a:tr>
              <a:tr h="869375">
                <a:tc rowSpan="2">
                  <a:txBody>
                    <a:bodyPr/>
                    <a:lstStyle/>
                    <a:p>
                      <a:pPr marL="0" marR="0" lvl="0" indent="0" algn="l" rtl="0">
                        <a:spcBef>
                          <a:spcPts val="0"/>
                        </a:spcBef>
                        <a:spcAft>
                          <a:spcPts val="0"/>
                        </a:spcAft>
                        <a:buClr>
                          <a:schemeClr val="dk1"/>
                        </a:buClr>
                        <a:buSzPts val="2400"/>
                        <a:buFont typeface="Calibri"/>
                        <a:buNone/>
                      </a:pPr>
                      <a:endParaRPr sz="2400" b="1" u="none" strike="noStrike" cap="none" dirty="0"/>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Plain Jumbo Sticks</a:t>
                      </a: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r>
              <a:tr h="869375">
                <a:tc vMerge="1">
                  <a:txBody>
                    <a:bodyPr/>
                    <a:lstStyle/>
                    <a:p>
                      <a:endParaRPr lang="en-US"/>
                    </a:p>
                  </a:txBody>
                  <a:tcPr/>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Multicolor Sticks</a:t>
                      </a: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FFD78"/>
                    </a:solidFill>
                  </a:tcPr>
                </a:tc>
              </a:tr>
              <a:tr h="521600">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Plain Jumbo Sticks</a:t>
                      </a: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r>
              <a:tr h="521600">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r>
                        <a:rPr lang="en-US" sz="2400" b="1" u="none" strike="noStrike" cap="none"/>
                        <a:t>Multicolor Sticks</a:t>
                      </a: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a:p>
                  </a:txBody>
                  <a:tcPr marL="91425" marR="91425" marT="91425" marB="91425">
                    <a:solidFill>
                      <a:srgbClr val="F7CD9C"/>
                    </a:solidFill>
                  </a:tcPr>
                </a:tc>
                <a:tc>
                  <a:txBody>
                    <a:bodyPr/>
                    <a:lstStyle/>
                    <a:p>
                      <a:pPr marL="0" marR="0" lvl="0" indent="0" algn="l" rtl="0">
                        <a:spcBef>
                          <a:spcPts val="0"/>
                        </a:spcBef>
                        <a:spcAft>
                          <a:spcPts val="0"/>
                        </a:spcAft>
                        <a:buClr>
                          <a:schemeClr val="dk1"/>
                        </a:buClr>
                        <a:buSzPts val="2400"/>
                        <a:buFont typeface="Calibri"/>
                        <a:buNone/>
                      </a:pPr>
                      <a:endParaRPr sz="2400" b="1" u="none" strike="noStrike" cap="none" dirty="0"/>
                    </a:p>
                  </a:txBody>
                  <a:tcPr marL="91425" marR="91425" marT="91425" marB="91425">
                    <a:solidFill>
                      <a:srgbClr val="F7CD9C"/>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Representing Plans with Models</a:t>
            </a:r>
            <a:endParaRPr sz="4800" b="0" i="0" u="none" strike="noStrike" cap="none">
              <a:solidFill>
                <a:srgbClr val="3F3F3F"/>
              </a:solidFill>
              <a:latin typeface="Calibri"/>
              <a:ea typeface="Calibri"/>
              <a:cs typeface="Calibri"/>
              <a:sym typeface="Calibri"/>
            </a:endParaRPr>
          </a:p>
        </p:txBody>
      </p:sp>
      <p:sp>
        <p:nvSpPr>
          <p:cNvPr id="288" name="Google Shape;288;p37"/>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Autofit/>
          </a:bodyPr>
          <a:lstStyle/>
          <a:p>
            <a:pPr marL="91440" marR="0" lvl="0" indent="0" algn="l" rtl="0">
              <a:lnSpc>
                <a:spcPct val="90000"/>
              </a:lnSpc>
              <a:spcBef>
                <a:spcPts val="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Comparing Plans</a:t>
            </a:r>
            <a:endParaRPr sz="4800" b="0" i="0" u="none" strike="noStrike" cap="none">
              <a:solidFill>
                <a:srgbClr val="3F3F3F"/>
              </a:solidFill>
              <a:latin typeface="Calibri"/>
              <a:ea typeface="Calibri"/>
              <a:cs typeface="Calibri"/>
              <a:sym typeface="Calibri"/>
            </a:endParaRPr>
          </a:p>
        </p:txBody>
      </p:sp>
      <p:sp>
        <p:nvSpPr>
          <p:cNvPr id="294" name="Google Shape;294;p38"/>
          <p:cNvSpPr txBox="1">
            <a:spLocks noGrp="1"/>
          </p:cNvSpPr>
          <p:nvPr>
            <p:ph type="body" idx="1"/>
          </p:nvPr>
        </p:nvSpPr>
        <p:spPr>
          <a:xfrm>
            <a:off x="579120" y="2169041"/>
            <a:ext cx="11094720" cy="3721317"/>
          </a:xfrm>
          <a:prstGeom prst="rect">
            <a:avLst/>
          </a:prstGeom>
          <a:noFill/>
          <a:ln>
            <a:noFill/>
          </a:ln>
        </p:spPr>
        <p:txBody>
          <a:bodyPr spcFirstLastPara="1" wrap="square" lIns="0" tIns="45700" rIns="0" bIns="45700" anchor="t" anchorCtr="0">
            <a:noAutofit/>
          </a:bodyPr>
          <a:lstStyle/>
          <a:p>
            <a:pPr marL="91440" marR="0" lvl="0" indent="-203200" algn="l" rtl="0">
              <a:lnSpc>
                <a:spcPct val="90000"/>
              </a:lnSpc>
              <a:spcBef>
                <a:spcPts val="0"/>
              </a:spcBef>
              <a:spcAft>
                <a:spcPts val="0"/>
              </a:spcAft>
              <a:buClr>
                <a:schemeClr val="accent1"/>
              </a:buClr>
              <a:buSzPts val="3200"/>
              <a:buFont typeface="Calibri"/>
              <a:buChar char=" "/>
            </a:pPr>
            <a:r>
              <a:rPr lang="en-US" sz="3200" b="0" i="0" u="none" strike="noStrike" cap="none">
                <a:solidFill>
                  <a:srgbClr val="3F3F3F"/>
                </a:solidFill>
                <a:latin typeface="Calibri"/>
                <a:ea typeface="Calibri"/>
                <a:cs typeface="Calibri"/>
                <a:sym typeface="Calibri"/>
              </a:rPr>
              <a:t>How are our plans different?</a:t>
            </a:r>
            <a:endParaRPr/>
          </a:p>
          <a:p>
            <a:pPr marL="91440" marR="0" lvl="0" indent="0" algn="l" rtl="0">
              <a:lnSpc>
                <a:spcPct val="90000"/>
              </a:lnSpc>
              <a:spcBef>
                <a:spcPts val="1400"/>
              </a:spcBef>
              <a:spcAft>
                <a:spcPts val="0"/>
              </a:spcAft>
              <a:buClr>
                <a:schemeClr val="accent1"/>
              </a:buClr>
              <a:buSzPts val="3200"/>
              <a:buFont typeface="Calibri"/>
              <a:buNone/>
            </a:pPr>
            <a:endParaRPr sz="3200" b="0" i="0" u="none" strike="noStrike" cap="none">
              <a:solidFill>
                <a:srgbClr val="3F3F3F"/>
              </a:solidFill>
              <a:latin typeface="Calibri"/>
              <a:ea typeface="Calibri"/>
              <a:cs typeface="Calibri"/>
              <a:sym typeface="Calibri"/>
            </a:endParaRPr>
          </a:p>
          <a:p>
            <a:pPr marL="91440" marR="0" lvl="0" indent="-203200" algn="l" rtl="0">
              <a:lnSpc>
                <a:spcPct val="90000"/>
              </a:lnSpc>
              <a:spcBef>
                <a:spcPts val="1400"/>
              </a:spcBef>
              <a:spcAft>
                <a:spcPts val="0"/>
              </a:spcAft>
              <a:buClr>
                <a:schemeClr val="accent1"/>
              </a:buClr>
              <a:buSzPts val="3200"/>
              <a:buFont typeface="Calibri"/>
              <a:buChar char=" "/>
            </a:pPr>
            <a:r>
              <a:rPr lang="en-US" sz="3200" b="0" i="0" u="none" strike="noStrike" cap="none">
                <a:solidFill>
                  <a:srgbClr val="3F3F3F"/>
                </a:solidFill>
                <a:latin typeface="Calibri"/>
                <a:ea typeface="Calibri"/>
                <a:cs typeface="Calibri"/>
                <a:sym typeface="Calibri"/>
              </a:rPr>
              <a:t>How are our plans similar?</a:t>
            </a:r>
            <a:endParaRPr/>
          </a:p>
          <a:p>
            <a:pPr marL="91440" marR="0" lvl="0" indent="0" algn="l" rtl="0">
              <a:lnSpc>
                <a:spcPct val="90000"/>
              </a:lnSpc>
              <a:spcBef>
                <a:spcPts val="1400"/>
              </a:spcBef>
              <a:spcAft>
                <a:spcPts val="0"/>
              </a:spcAft>
              <a:buClr>
                <a:schemeClr val="accent1"/>
              </a:buClr>
              <a:buSzPts val="3200"/>
              <a:buFont typeface="Calibri"/>
              <a:buNone/>
            </a:pPr>
            <a:endParaRPr sz="3200" b="0" i="0" u="none" strike="noStrike" cap="none">
              <a:solidFill>
                <a:srgbClr val="3F3F3F"/>
              </a:solidFill>
              <a:latin typeface="Calibri"/>
              <a:ea typeface="Calibri"/>
              <a:cs typeface="Calibri"/>
              <a:sym typeface="Calibri"/>
            </a:endParaRPr>
          </a:p>
          <a:p>
            <a:pPr marL="91440" marR="0" lvl="0" indent="-203200" algn="l" rtl="0">
              <a:lnSpc>
                <a:spcPct val="90000"/>
              </a:lnSpc>
              <a:spcBef>
                <a:spcPts val="1400"/>
              </a:spcBef>
              <a:spcAft>
                <a:spcPts val="0"/>
              </a:spcAft>
              <a:buClr>
                <a:schemeClr val="accent1"/>
              </a:buClr>
              <a:buSzPts val="3200"/>
              <a:buFont typeface="Calibri"/>
              <a:buChar char=" "/>
            </a:pPr>
            <a:r>
              <a:rPr lang="en-US" sz="3200" b="0" i="0" u="none" strike="noStrike" cap="none">
                <a:solidFill>
                  <a:srgbClr val="3F3F3F"/>
                </a:solidFill>
                <a:latin typeface="Calibri"/>
                <a:ea typeface="Calibri"/>
                <a:cs typeface="Calibri"/>
                <a:sym typeface="Calibri"/>
              </a:rPr>
              <a:t>What is your recommendation?</a:t>
            </a:r>
            <a:endParaRPr/>
          </a:p>
          <a:p>
            <a:pPr marL="91440" marR="0" lvl="0" indent="-203200" algn="l" rtl="0">
              <a:lnSpc>
                <a:spcPct val="90000"/>
              </a:lnSpc>
              <a:spcBef>
                <a:spcPts val="1400"/>
              </a:spcBef>
              <a:spcAft>
                <a:spcPts val="0"/>
              </a:spcAft>
              <a:buClr>
                <a:schemeClr val="accent1"/>
              </a:buClr>
              <a:buSzPts val="3200"/>
              <a:buFont typeface="Calibri"/>
              <a:buChar char=" "/>
            </a:pPr>
            <a:r>
              <a:rPr lang="en-US" sz="3200" b="0" i="0" u="none" strike="noStrike" cap="none">
                <a:solidFill>
                  <a:srgbClr val="3F3F3F"/>
                </a:solidFill>
                <a:latin typeface="Calibri"/>
                <a:ea typeface="Calibri"/>
                <a:cs typeface="Calibri"/>
                <a:sym typeface="Calibri"/>
              </a:rPr>
              <a:t>What materials do we need to make frames for our class display? </a:t>
            </a:r>
            <a:endParaRPr sz="3200" b="0" i="0" u="none" strike="noStrike" cap="none">
              <a:solidFill>
                <a:srgbClr val="3F3F3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sz="4800" b="0" i="0" u="none" strike="noStrike" cap="none">
                <a:solidFill>
                  <a:srgbClr val="3F3F3F"/>
                </a:solidFill>
                <a:latin typeface="Calibri"/>
                <a:ea typeface="Calibri"/>
                <a:cs typeface="Calibri"/>
                <a:sym typeface="Calibri"/>
              </a:rPr>
              <a:t>Making a Recommendation</a:t>
            </a:r>
            <a:endParaRPr/>
          </a:p>
        </p:txBody>
      </p:sp>
      <p:sp>
        <p:nvSpPr>
          <p:cNvPr id="300" name="Google Shape;300;p39"/>
          <p:cNvSpPr txBox="1">
            <a:spLocks noGrp="1"/>
          </p:cNvSpPr>
          <p:nvPr>
            <p:ph type="body" idx="1"/>
          </p:nvPr>
        </p:nvSpPr>
        <p:spPr>
          <a:xfrm>
            <a:off x="1097280" y="2015855"/>
            <a:ext cx="10058400" cy="4023360"/>
          </a:xfrm>
          <a:prstGeom prst="rect">
            <a:avLst/>
          </a:prstGeom>
          <a:noFill/>
          <a:ln>
            <a:noFill/>
          </a:ln>
        </p:spPr>
        <p:txBody>
          <a:bodyPr spcFirstLastPara="1" wrap="square" lIns="0" tIns="45700" rIns="0" bIns="45700" anchor="t" anchorCtr="0">
            <a:noAutofit/>
          </a:bodyPr>
          <a:lstStyle/>
          <a:p>
            <a:pPr marL="91440" marR="0" lvl="0" indent="-254000" algn="l" rtl="0">
              <a:lnSpc>
                <a:spcPct val="90000"/>
              </a:lnSpc>
              <a:spcBef>
                <a:spcPts val="0"/>
              </a:spcBef>
              <a:spcAft>
                <a:spcPts val="0"/>
              </a:spcAft>
              <a:buClr>
                <a:schemeClr val="accent1"/>
              </a:buClr>
              <a:buSzPts val="4000"/>
              <a:buFont typeface="Calibri"/>
              <a:buChar char=" "/>
            </a:pPr>
            <a:r>
              <a:rPr lang="en-US" sz="4000" b="0" i="0" u="none" strike="noStrike" cap="none">
                <a:solidFill>
                  <a:srgbClr val="3F3F3F"/>
                </a:solidFill>
                <a:latin typeface="Calibri"/>
                <a:ea typeface="Calibri"/>
                <a:cs typeface="Calibri"/>
                <a:sym typeface="Calibri"/>
              </a:rPr>
              <a:t>Write a letter that describes the materials needed for making the picture frames for the class display. </a:t>
            </a:r>
            <a:endParaRPr/>
          </a:p>
          <a:p>
            <a:pPr marL="91440" marR="0" lvl="0" indent="-254000" algn="l" rtl="0">
              <a:lnSpc>
                <a:spcPct val="90000"/>
              </a:lnSpc>
              <a:spcBef>
                <a:spcPts val="1400"/>
              </a:spcBef>
              <a:spcAft>
                <a:spcPts val="0"/>
              </a:spcAft>
              <a:buClr>
                <a:schemeClr val="accent1"/>
              </a:buClr>
              <a:buSzPts val="4000"/>
              <a:buFont typeface="Calibri"/>
              <a:buChar char=" "/>
            </a:pPr>
            <a:r>
              <a:rPr lang="en-US" sz="4000" b="0" i="0" u="none" strike="noStrike" cap="none">
                <a:solidFill>
                  <a:srgbClr val="3F3F3F"/>
                </a:solidFill>
                <a:latin typeface="Calibri"/>
                <a:ea typeface="Calibri"/>
                <a:cs typeface="Calibri"/>
                <a:sym typeface="Calibri"/>
              </a:rPr>
              <a:t/>
            </a:r>
            <a:br>
              <a:rPr lang="en-US" sz="4000" b="0" i="0" u="none" strike="noStrike" cap="none">
                <a:solidFill>
                  <a:srgbClr val="3F3F3F"/>
                </a:solidFill>
                <a:latin typeface="Calibri"/>
                <a:ea typeface="Calibri"/>
                <a:cs typeface="Calibri"/>
                <a:sym typeface="Calibri"/>
              </a:rPr>
            </a:br>
            <a:r>
              <a:rPr lang="en-US" sz="4000" b="0" i="0" u="none" strike="noStrike" cap="none">
                <a:solidFill>
                  <a:srgbClr val="3F3F3F"/>
                </a:solidFill>
                <a:latin typeface="Calibri"/>
                <a:ea typeface="Calibri"/>
                <a:cs typeface="Calibri"/>
                <a:sym typeface="Calibri"/>
              </a:rPr>
              <a:t>Be clear so that the person knows how much material to order.</a:t>
            </a:r>
            <a:endParaRPr/>
          </a:p>
          <a:p>
            <a:pPr marL="91440" marR="0" lvl="0" indent="-203200" algn="l" rtl="0">
              <a:lnSpc>
                <a:spcPct val="90000"/>
              </a:lnSpc>
              <a:spcBef>
                <a:spcPts val="1400"/>
              </a:spcBef>
              <a:spcAft>
                <a:spcPts val="0"/>
              </a:spcAft>
              <a:buClr>
                <a:schemeClr val="accent1"/>
              </a:buClr>
              <a:buSzPts val="3200"/>
              <a:buFont typeface="Calibri"/>
              <a:buChar char=" "/>
            </a:pPr>
            <a:r>
              <a:rPr lang="en-US" sz="3200" b="0" i="0" u="none" strike="noStrike" cap="none">
                <a:solidFill>
                  <a:srgbClr val="3F3F3F"/>
                </a:solidFill>
                <a:latin typeface="Calibri"/>
                <a:ea typeface="Calibri"/>
                <a:cs typeface="Calibri"/>
                <a:sym typeface="Calibri"/>
              </a:rPr>
              <a:t/>
            </a:r>
            <a:br>
              <a:rPr lang="en-US" sz="3200" b="0" i="0" u="none" strike="noStrike" cap="none">
                <a:solidFill>
                  <a:srgbClr val="3F3F3F"/>
                </a:solidFill>
                <a:latin typeface="Calibri"/>
                <a:ea typeface="Calibri"/>
                <a:cs typeface="Calibri"/>
                <a:sym typeface="Calibri"/>
              </a:rPr>
            </a:br>
            <a:r>
              <a:rPr lang="en-US" sz="3200" b="0" i="0" u="none" strike="noStrike" cap="none">
                <a:solidFill>
                  <a:srgbClr val="3F3F3F"/>
                </a:solidFill>
                <a:latin typeface="Calibri"/>
                <a:ea typeface="Calibri"/>
                <a:cs typeface="Calibri"/>
                <a:sym typeface="Calibri"/>
              </a:rPr>
              <a:t/>
            </a:r>
            <a:br>
              <a:rPr lang="en-US" sz="3200" b="0" i="0" u="none" strike="noStrike" cap="none">
                <a:solidFill>
                  <a:srgbClr val="3F3F3F"/>
                </a:solidFill>
                <a:latin typeface="Calibri"/>
                <a:ea typeface="Calibri"/>
                <a:cs typeface="Calibri"/>
                <a:sym typeface="Calibri"/>
              </a:rPr>
            </a:br>
            <a:endParaRPr sz="3200" b="0" i="0" u="none" strike="noStrike" cap="none">
              <a:solidFill>
                <a:srgbClr val="3F3F3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36"/>
        <p:cNvGrpSpPr/>
        <p:nvPr/>
      </p:nvGrpSpPr>
      <p:grpSpPr>
        <a:xfrm>
          <a:off x="0" y="0"/>
          <a:ext cx="0" cy="0"/>
          <a:chOff x="0" y="0"/>
          <a:chExt cx="0" cy="0"/>
        </a:xfrm>
      </p:grpSpPr>
      <p:graphicFrame>
        <p:nvGraphicFramePr>
          <p:cNvPr id="337" name="Google Shape;337;p44"/>
          <p:cNvGraphicFramePr/>
          <p:nvPr/>
        </p:nvGraphicFramePr>
        <p:xfrm>
          <a:off x="241625" y="218375"/>
          <a:ext cx="11729700" cy="6544075"/>
        </p:xfrm>
        <a:graphic>
          <a:graphicData uri="http://schemas.openxmlformats.org/drawingml/2006/table">
            <a:tbl>
              <a:tblPr>
                <a:noFill/>
                <a:tableStyleId>{1564BC4B-E4AD-400D-976D-C23BB6D40532}</a:tableStyleId>
              </a:tblPr>
              <a:tblGrid>
                <a:gridCol w="5864850"/>
                <a:gridCol w="5864850"/>
              </a:tblGrid>
              <a:tr h="3339825">
                <a:tc>
                  <a:txBody>
                    <a:bodyPr/>
                    <a:lstStyle/>
                    <a:p>
                      <a:pPr marL="0" marR="0" lvl="0" indent="0" algn="l" rtl="0">
                        <a:spcBef>
                          <a:spcPts val="0"/>
                        </a:spcBef>
                        <a:spcAft>
                          <a:spcPts val="0"/>
                        </a:spcAft>
                        <a:buClr>
                          <a:schemeClr val="dk1"/>
                        </a:buClr>
                        <a:buSzPts val="1800"/>
                        <a:buFont typeface="Calibri"/>
                        <a:buNone/>
                      </a:pPr>
                      <a:r>
                        <a:rPr lang="en-US" sz="1800" b="1" u="none" strike="noStrike" cap="none"/>
                        <a:t>Assumptions and Decisions</a:t>
                      </a:r>
                      <a:endParaRPr sz="1800" b="1" u="none" strike="noStrike" cap="none"/>
                    </a:p>
                    <a:p>
                      <a:pPr marL="0" marR="0" lvl="0" indent="0" algn="l" rtl="0">
                        <a:spcBef>
                          <a:spcPts val="0"/>
                        </a:spcBef>
                        <a:spcAft>
                          <a:spcPts val="0"/>
                        </a:spcAft>
                        <a:buClr>
                          <a:schemeClr val="dk1"/>
                        </a:buClr>
                        <a:buSzPts val="1800"/>
                        <a:buFont typeface="Calibri"/>
                        <a:buNone/>
                      </a:pPr>
                      <a:endParaRPr sz="1800" u="none" strike="noStrike" cap="none"/>
                    </a:p>
                    <a:p>
                      <a:pPr marL="0" marR="0" lvl="0" indent="0" algn="l" rtl="0">
                        <a:spcBef>
                          <a:spcPts val="0"/>
                        </a:spcBef>
                        <a:spcAft>
                          <a:spcPts val="0"/>
                        </a:spcAft>
                        <a:buClr>
                          <a:schemeClr val="dk1"/>
                        </a:buClr>
                        <a:buSzPts val="1800"/>
                        <a:buFont typeface="Calibri"/>
                        <a:buNone/>
                      </a:pPr>
                      <a:endParaRPr sz="1800" u="none" strike="noStrike" cap="none"/>
                    </a:p>
                    <a:p>
                      <a:pPr marL="0" marR="0" lvl="0" indent="0" algn="l" rtl="0">
                        <a:spcBef>
                          <a:spcPts val="0"/>
                        </a:spcBef>
                        <a:spcAft>
                          <a:spcPts val="0"/>
                        </a:spcAft>
                        <a:buClr>
                          <a:schemeClr val="dk1"/>
                        </a:buClr>
                        <a:buSzPts val="1800"/>
                        <a:buFont typeface="Calibri"/>
                        <a:buNone/>
                      </a:pPr>
                      <a:endParaRPr sz="1800" u="none" strike="noStrike" cap="none"/>
                    </a:p>
                    <a:p>
                      <a:pPr marL="0" marR="0" lvl="0" indent="0" algn="l" rtl="0">
                        <a:spcBef>
                          <a:spcPts val="0"/>
                        </a:spcBef>
                        <a:spcAft>
                          <a:spcPts val="0"/>
                        </a:spcAft>
                        <a:buClr>
                          <a:schemeClr val="dk1"/>
                        </a:buClr>
                        <a:buSzPts val="1800"/>
                        <a:buFont typeface="Calibri"/>
                        <a:buNone/>
                      </a:pPr>
                      <a:endParaRPr sz="1800" u="none" strike="noStrike" cap="none"/>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alibri"/>
                        <a:buNone/>
                      </a:pPr>
                      <a:r>
                        <a:rPr lang="en-US" sz="1800" b="1" u="none" strike="noStrike" cap="none">
                          <a:solidFill>
                            <a:schemeClr val="dk1"/>
                          </a:solidFill>
                        </a:rPr>
                        <a:t>Show how many packages of each kind of popsicle stick are needed to make all the picture frames in your plan. </a:t>
                      </a:r>
                      <a:r>
                        <a:rPr lang="en-US" sz="1800" b="1" u="none" strike="noStrike" cap="none"/>
                        <a:t> </a:t>
                      </a:r>
                      <a:endParaRPr sz="1800" b="1" u="none" strike="noStrike" cap="none"/>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tr>
              <a:tr h="3204250">
                <a:tc>
                  <a:txBody>
                    <a:bodyPr/>
                    <a:lstStyle/>
                    <a:p>
                      <a:pPr marL="0" marR="0" lvl="0" indent="0" algn="l" rtl="0">
                        <a:spcBef>
                          <a:spcPts val="0"/>
                        </a:spcBef>
                        <a:spcAft>
                          <a:spcPts val="0"/>
                        </a:spcAft>
                        <a:buClr>
                          <a:schemeClr val="dk1"/>
                        </a:buClr>
                        <a:buSzPts val="1800"/>
                        <a:buFont typeface="Calibri"/>
                        <a:buNone/>
                      </a:pPr>
                      <a:r>
                        <a:rPr lang="en-US" sz="1800" b="1" u="none" strike="noStrike" cap="none"/>
                        <a:t>Sketch </a:t>
                      </a:r>
                      <a:r>
                        <a:rPr lang="en-US" sz="1800" b="1"/>
                        <a:t>your</a:t>
                      </a:r>
                      <a:r>
                        <a:rPr lang="en-US" sz="1800" b="1" u="none" strike="noStrike" cap="none"/>
                        <a:t> frame. </a:t>
                      </a:r>
                      <a:endParaRPr sz="1800" b="1" u="none" strike="noStrike" cap="none"/>
                    </a:p>
                    <a:p>
                      <a:pPr marL="0" marR="0" lvl="0" indent="0" algn="l" rtl="0">
                        <a:spcBef>
                          <a:spcPts val="0"/>
                        </a:spcBef>
                        <a:spcAft>
                          <a:spcPts val="0"/>
                        </a:spcAft>
                        <a:buClr>
                          <a:schemeClr val="dk1"/>
                        </a:buClr>
                        <a:buSzPts val="1800"/>
                        <a:buFont typeface="Calibri"/>
                        <a:buNone/>
                      </a:pPr>
                      <a:r>
                        <a:rPr lang="en-US" sz="1800" b="1" u="none" strike="noStrike" cap="none"/>
                        <a:t>How many popsicle sticks are needed for 1 frame?</a:t>
                      </a:r>
                      <a:endParaRPr sz="1800" b="1" u="none" strike="noStrike" cap="none"/>
                    </a:p>
                    <a:p>
                      <a:pPr marL="0" marR="0" lvl="0" indent="0" algn="l" rtl="0">
                        <a:spcBef>
                          <a:spcPts val="0"/>
                        </a:spcBef>
                        <a:spcAft>
                          <a:spcPts val="0"/>
                        </a:spcAft>
                        <a:buClr>
                          <a:srgbClr val="FF0000"/>
                        </a:buClr>
                        <a:buSzPts val="1800"/>
                        <a:buFont typeface="Calibri"/>
                        <a:buNone/>
                      </a:pPr>
                      <a:r>
                        <a:rPr lang="en-US" sz="1800" b="1" u="none" strike="noStrike" cap="none"/>
                        <a:t>What other materials are needed? </a:t>
                      </a:r>
                      <a:endParaRPr sz="1800" b="1" u="none" strike="noStrike" cap="none"/>
                    </a:p>
                    <a:p>
                      <a:pPr marL="0" marR="0" lvl="0" indent="0" algn="l" rtl="0">
                        <a:spcBef>
                          <a:spcPts val="0"/>
                        </a:spcBef>
                        <a:spcAft>
                          <a:spcPts val="0"/>
                        </a:spcAft>
                        <a:buClr>
                          <a:schemeClr val="dk1"/>
                        </a:buClr>
                        <a:buSzPts val="1800"/>
                        <a:buFont typeface="Calibri"/>
                        <a:buNone/>
                      </a:pPr>
                      <a:endParaRPr sz="1800" u="none" strike="noStrike" cap="none"/>
                    </a:p>
                    <a:p>
                      <a:pPr marL="0" marR="0" lvl="0" indent="0" algn="l" rtl="0">
                        <a:spcBef>
                          <a:spcPts val="0"/>
                        </a:spcBef>
                        <a:spcAft>
                          <a:spcPts val="0"/>
                        </a:spcAft>
                        <a:buClr>
                          <a:schemeClr val="dk1"/>
                        </a:buClr>
                        <a:buSzPts val="1800"/>
                        <a:buFont typeface="Calibri"/>
                        <a:buNone/>
                      </a:pPr>
                      <a:endParaRPr sz="1800" u="none" strike="noStrike" cap="none"/>
                    </a:p>
                    <a:p>
                      <a:pPr marL="0" marR="0" lvl="0" indent="0" algn="l" rtl="0">
                        <a:spcBef>
                          <a:spcPts val="0"/>
                        </a:spcBef>
                        <a:spcAft>
                          <a:spcPts val="0"/>
                        </a:spcAft>
                        <a:buClr>
                          <a:schemeClr val="dk1"/>
                        </a:buClr>
                        <a:buSzPts val="1800"/>
                        <a:buFont typeface="Calibri"/>
                        <a:buNone/>
                      </a:pPr>
                      <a:endParaRPr sz="1800" u="none" strike="noStrike" cap="none"/>
                    </a:p>
                    <a:p>
                      <a:pPr marL="0" marR="0" lvl="0" indent="0" algn="l" rtl="0">
                        <a:spcBef>
                          <a:spcPts val="0"/>
                        </a:spcBef>
                        <a:spcAft>
                          <a:spcPts val="0"/>
                        </a:spcAft>
                        <a:buClr>
                          <a:schemeClr val="dk1"/>
                        </a:buClr>
                        <a:buSzPts val="1800"/>
                        <a:buFont typeface="Calibri"/>
                        <a:buNone/>
                      </a:pPr>
                      <a:endParaRPr sz="1800" u="none" strike="noStrike" cap="none"/>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800"/>
                        <a:buFont typeface="Calibri"/>
                        <a:buNone/>
                      </a:pPr>
                      <a:r>
                        <a:rPr lang="en-US" sz="1800" b="1" u="none" strike="noStrike" cap="none"/>
                        <a:t>Show </a:t>
                      </a:r>
                      <a:r>
                        <a:rPr lang="en-US" sz="1800" b="1"/>
                        <a:t>how much of</a:t>
                      </a:r>
                      <a:r>
                        <a:rPr lang="en-US" sz="1800" b="1" u="none" strike="noStrike" cap="none"/>
                        <a:t> other materials are need to make all the picture frames in your plan. </a:t>
                      </a:r>
                      <a:endParaRPr sz="1800" b="1" u="none" strike="noStrike" cap="none"/>
                    </a:p>
                  </a:txBody>
                  <a:tcPr marL="91425" marR="91425" marT="91425" marB="91425">
                    <a:lnL w="76200" cap="flat" cmpd="sng">
                      <a:solidFill>
                        <a:srgbClr val="9E9E9E"/>
                      </a:solidFill>
                      <a:prstDash val="solid"/>
                      <a:round/>
                      <a:headEnd type="none" w="sm" len="sm"/>
                      <a:tailEnd type="none" w="sm" len="sm"/>
                    </a:lnL>
                    <a:lnR w="76200" cap="flat" cmpd="sng">
                      <a:solidFill>
                        <a:srgbClr val="9E9E9E"/>
                      </a:solidFill>
                      <a:prstDash val="solid"/>
                      <a:round/>
                      <a:headEnd type="none" w="sm" len="sm"/>
                      <a:tailEnd type="none" w="sm" len="sm"/>
                    </a:lnR>
                    <a:lnT w="76200" cap="flat" cmpd="sng">
                      <a:solidFill>
                        <a:srgbClr val="9E9E9E"/>
                      </a:solidFill>
                      <a:prstDash val="solid"/>
                      <a:round/>
                      <a:headEnd type="none" w="sm" len="sm"/>
                      <a:tailEnd type="none" w="sm" len="sm"/>
                    </a:lnT>
                    <a:lnB w="76200" cap="flat" cmpd="sng">
                      <a:solidFill>
                        <a:srgbClr val="9E9E9E"/>
                      </a:solidFill>
                      <a:prstDash val="solid"/>
                      <a:round/>
                      <a:headEnd type="none" w="sm" len="sm"/>
                      <a:tailEnd type="none" w="sm" len="sm"/>
                    </a:lnB>
                  </a:tcPr>
                </a:tc>
              </a:tr>
            </a:tbl>
          </a:graphicData>
        </a:graphic>
      </p:graphicFrame>
      <p:sp>
        <p:nvSpPr>
          <p:cNvPr id="338" name="Google Shape;338;p44"/>
          <p:cNvSpPr txBox="1">
            <a:spLocks noGrp="1"/>
          </p:cNvSpPr>
          <p:nvPr>
            <p:ph type="title"/>
          </p:nvPr>
        </p:nvSpPr>
        <p:spPr>
          <a:xfrm>
            <a:off x="1883625" y="2706050"/>
            <a:ext cx="9431400" cy="723000"/>
          </a:xfrm>
          <a:prstGeom prst="rect">
            <a:avLst/>
          </a:prstGeom>
          <a:solidFill>
            <a:srgbClr val="FFFFFF"/>
          </a:solid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320"/>
              <a:buFont typeface="Calibri"/>
              <a:buNone/>
            </a:pPr>
            <a:r>
              <a:rPr lang="en-US" sz="4320" b="0" i="0" u="none" strike="noStrike" cap="none">
                <a:solidFill>
                  <a:srgbClr val="3F3F3F"/>
                </a:solidFill>
                <a:latin typeface="Calibri"/>
                <a:ea typeface="Calibri"/>
                <a:cs typeface="Calibri"/>
                <a:sym typeface="Calibri"/>
              </a:rPr>
              <a:t>OPTIONAL </a:t>
            </a:r>
            <a:r>
              <a:rPr lang="en-US" sz="4320"/>
              <a:t>TOOL FOR STUDENT POSTERS</a:t>
            </a:r>
            <a:endParaRPr sz="4320" b="0" i="0" u="none" strike="noStrike" cap="none">
              <a:solidFill>
                <a:srgbClr val="3F3F3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9"/>
          <p:cNvPicPr preferRelativeResize="0"/>
          <p:nvPr/>
        </p:nvPicPr>
        <p:blipFill rotWithShape="1">
          <a:blip r:embed="rId3">
            <a:alphaModFix/>
          </a:blip>
          <a:srcRect/>
          <a:stretch/>
        </p:blipFill>
        <p:spPr>
          <a:xfrm>
            <a:off x="247650" y="285750"/>
            <a:ext cx="11563350" cy="5829300"/>
          </a:xfrm>
          <a:prstGeom prst="rect">
            <a:avLst/>
          </a:prstGeom>
          <a:noFill/>
          <a:ln>
            <a:noFill/>
          </a:ln>
        </p:spPr>
      </p:pic>
      <p:pic>
        <p:nvPicPr>
          <p:cNvPr id="148" name="Google Shape;148;p19"/>
          <p:cNvPicPr preferRelativeResize="0"/>
          <p:nvPr/>
        </p:nvPicPr>
        <p:blipFill rotWithShape="1">
          <a:blip r:embed="rId4">
            <a:alphaModFix/>
          </a:blip>
          <a:srcRect l="68721" t="25465" r="3592"/>
          <a:stretch/>
        </p:blipFill>
        <p:spPr>
          <a:xfrm>
            <a:off x="10228521" y="2869749"/>
            <a:ext cx="1963479" cy="3988252"/>
          </a:xfrm>
          <a:prstGeom prst="rect">
            <a:avLst/>
          </a:prstGeom>
          <a:noFill/>
          <a:ln>
            <a:noFill/>
          </a:ln>
        </p:spPr>
      </p:pic>
      <p:sp>
        <p:nvSpPr>
          <p:cNvPr id="149" name="Google Shape;149;p19"/>
          <p:cNvSpPr txBox="1"/>
          <p:nvPr/>
        </p:nvSpPr>
        <p:spPr>
          <a:xfrm>
            <a:off x="883167" y="273788"/>
            <a:ext cx="10292316" cy="52322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a:solidFill>
                  <a:schemeClr val="dk1"/>
                </a:solidFill>
                <a:latin typeface="Calibri"/>
                <a:ea typeface="Calibri"/>
                <a:cs typeface="Calibri"/>
                <a:sym typeface="Calibri"/>
              </a:rPr>
              <a:t>ALTERNATE IMAGE:  What do you notice?  What do you wonder? </a:t>
            </a:r>
            <a:endParaRPr sz="2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Displays to Honor Family and Friends	</a:t>
            </a:r>
            <a:endParaRPr sz="4400" b="0" i="0" u="none" strike="noStrike" cap="none">
              <a:solidFill>
                <a:schemeClr val="dk1"/>
              </a:solidFill>
              <a:latin typeface="Calibri"/>
              <a:ea typeface="Calibri"/>
              <a:cs typeface="Calibri"/>
              <a:sym typeface="Calibri"/>
            </a:endParaRPr>
          </a:p>
        </p:txBody>
      </p:sp>
      <p:sp>
        <p:nvSpPr>
          <p:cNvPr id="155" name="Google Shape;155;p20"/>
          <p:cNvSpPr txBox="1">
            <a:spLocks noGrp="1"/>
          </p:cNvSpPr>
          <p:nvPr>
            <p:ph type="body" idx="1"/>
          </p:nvPr>
        </p:nvSpPr>
        <p:spPr>
          <a:xfrm>
            <a:off x="1" y="1928191"/>
            <a:ext cx="7488498" cy="410299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3200" b="0" i="0" u="none" strike="noStrike" cap="none">
                <a:solidFill>
                  <a:schemeClr val="dk1"/>
                </a:solidFill>
                <a:latin typeface="Calibri"/>
                <a:ea typeface="Calibri"/>
                <a:cs typeface="Calibri"/>
                <a:sym typeface="Calibri"/>
              </a:rPr>
              <a:t>Do you make this kind of display at home? At your school? In your community?</a:t>
            </a:r>
            <a:endParaRPr/>
          </a:p>
          <a:p>
            <a:pPr marL="228600" marR="0" lvl="0" indent="-50800" algn="l" rtl="0">
              <a:lnSpc>
                <a:spcPct val="90000"/>
              </a:lnSpc>
              <a:spcBef>
                <a:spcPts val="0"/>
              </a:spcBef>
              <a:spcAft>
                <a:spcPts val="0"/>
              </a:spcAft>
              <a:buClr>
                <a:schemeClr val="dk1"/>
              </a:buClr>
              <a:buSzPts val="2800"/>
              <a:buFont typeface="Arial"/>
              <a:buNone/>
            </a:pPr>
            <a:endParaRPr sz="2400" b="0" i="0" u="none" strike="noStrike" cap="none">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200" b="0" i="0" u="none" strike="noStrike" cap="none">
                <a:solidFill>
                  <a:schemeClr val="dk1"/>
                </a:solidFill>
                <a:latin typeface="Calibri"/>
                <a:ea typeface="Calibri"/>
                <a:cs typeface="Calibri"/>
                <a:sym typeface="Calibri"/>
              </a:rPr>
              <a:t>Have you ever seen this kind of display here in Tucson?</a:t>
            </a:r>
            <a:endParaRPr sz="3200" b="0" i="0" u="none" strike="noStrike" cap="none">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400" b="0" i="0" u="none" strike="noStrike" cap="none">
              <a:solidFill>
                <a:srgbClr val="3F3F3F"/>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3200" b="0" i="0" u="none" strike="noStrike" cap="none">
                <a:solidFill>
                  <a:schemeClr val="dk1"/>
                </a:solidFill>
                <a:latin typeface="Calibri"/>
                <a:ea typeface="Calibri"/>
                <a:cs typeface="Calibri"/>
                <a:sym typeface="Calibri"/>
              </a:rPr>
              <a:t>What is often included in a display to honor ones we love like relatives, friends, pets and community members? </a:t>
            </a:r>
            <a:endParaRPr sz="3200" b="0" i="0" u="none" strike="noStrike" cap="none">
              <a:solidFill>
                <a:schemeClr val="dk1"/>
              </a:solidFill>
              <a:latin typeface="Calibri"/>
              <a:ea typeface="Calibri"/>
              <a:cs typeface="Calibri"/>
              <a:sym typeface="Calibri"/>
            </a:endParaRPr>
          </a:p>
        </p:txBody>
      </p:sp>
      <p:pic>
        <p:nvPicPr>
          <p:cNvPr id="156" name="Google Shape;156;p20"/>
          <p:cNvPicPr preferRelativeResize="0"/>
          <p:nvPr/>
        </p:nvPicPr>
        <p:blipFill rotWithShape="1">
          <a:blip r:embed="rId3">
            <a:alphaModFix/>
          </a:blip>
          <a:srcRect/>
          <a:stretch/>
        </p:blipFill>
        <p:spPr>
          <a:xfrm>
            <a:off x="7488499" y="2048275"/>
            <a:ext cx="4372197" cy="38628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445477" y="106017"/>
            <a:ext cx="11746523" cy="165244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b="0" i="0" u="none" strike="noStrike" cap="none">
                <a:solidFill>
                  <a:schemeClr val="dk1"/>
                </a:solidFill>
                <a:latin typeface="Arial"/>
                <a:ea typeface="Arial"/>
                <a:cs typeface="Arial"/>
                <a:sym typeface="Arial"/>
              </a:rPr>
              <a:t>We are going to make </a:t>
            </a:r>
            <a:r>
              <a:rPr lang="en-US" sz="3959" b="0" i="0" u="sng" strike="noStrike" cap="none">
                <a:solidFill>
                  <a:schemeClr val="dk1"/>
                </a:solidFill>
                <a:latin typeface="Arial"/>
                <a:ea typeface="Arial"/>
                <a:cs typeface="Arial"/>
                <a:sym typeface="Arial"/>
              </a:rPr>
              <a:t>Picture Frames</a:t>
            </a:r>
            <a:r>
              <a:rPr lang="en-US" sz="3959" b="0" i="0" u="none" strike="noStrike" cap="none">
                <a:solidFill>
                  <a:schemeClr val="dk1"/>
                </a:solidFill>
                <a:latin typeface="Arial"/>
                <a:ea typeface="Arial"/>
                <a:cs typeface="Arial"/>
                <a:sym typeface="Arial"/>
              </a:rPr>
              <a:t> to </a:t>
            </a:r>
            <a:r>
              <a:rPr lang="en-US" sz="3959" b="0" i="0" u="sng" strike="noStrike" cap="none">
                <a:solidFill>
                  <a:schemeClr val="dk1"/>
                </a:solidFill>
                <a:latin typeface="Arial"/>
                <a:ea typeface="Arial"/>
                <a:cs typeface="Arial"/>
                <a:sym typeface="Arial"/>
              </a:rPr>
              <a:t>Create a Class Display</a:t>
            </a:r>
            <a:r>
              <a:rPr lang="en-US" sz="3959" b="0" i="0" u="none" strike="noStrike" cap="none">
                <a:solidFill>
                  <a:srgbClr val="3F3F3F"/>
                </a:solidFill>
                <a:latin typeface="Arial"/>
                <a:ea typeface="Arial"/>
                <a:cs typeface="Arial"/>
                <a:sym typeface="Arial"/>
              </a:rPr>
              <a:t> to</a:t>
            </a:r>
            <a:r>
              <a:rPr lang="en-US" sz="3959" b="0" i="0" u="none" strike="noStrike" cap="none">
                <a:solidFill>
                  <a:schemeClr val="dk1"/>
                </a:solidFill>
                <a:latin typeface="Arial"/>
                <a:ea typeface="Arial"/>
                <a:cs typeface="Arial"/>
                <a:sym typeface="Arial"/>
              </a:rPr>
              <a:t> Honor our Loved Ones. </a:t>
            </a:r>
            <a:endParaRPr sz="3959" b="0" i="0" u="none" strike="noStrike" cap="none">
              <a:solidFill>
                <a:schemeClr val="dk1"/>
              </a:solidFill>
              <a:latin typeface="Arial"/>
              <a:ea typeface="Arial"/>
              <a:cs typeface="Arial"/>
              <a:sym typeface="Arial"/>
            </a:endParaRPr>
          </a:p>
        </p:txBody>
      </p:sp>
      <p:pic>
        <p:nvPicPr>
          <p:cNvPr id="162" name="Google Shape;162;p21"/>
          <p:cNvPicPr preferRelativeResize="0"/>
          <p:nvPr/>
        </p:nvPicPr>
        <p:blipFill rotWithShape="1">
          <a:blip r:embed="rId3">
            <a:alphaModFix/>
          </a:blip>
          <a:srcRect/>
          <a:stretch/>
        </p:blipFill>
        <p:spPr>
          <a:xfrm>
            <a:off x="1008754" y="2101601"/>
            <a:ext cx="6177099" cy="3373021"/>
          </a:xfrm>
          <a:prstGeom prst="rect">
            <a:avLst/>
          </a:prstGeom>
          <a:noFill/>
          <a:ln>
            <a:noFill/>
          </a:ln>
        </p:spPr>
      </p:pic>
      <p:pic>
        <p:nvPicPr>
          <p:cNvPr id="163" name="Google Shape;163;p21"/>
          <p:cNvPicPr preferRelativeResize="0"/>
          <p:nvPr/>
        </p:nvPicPr>
        <p:blipFill rotWithShape="1">
          <a:blip r:embed="rId4">
            <a:alphaModFix/>
          </a:blip>
          <a:srcRect/>
          <a:stretch/>
        </p:blipFill>
        <p:spPr>
          <a:xfrm>
            <a:off x="7574300" y="2101600"/>
            <a:ext cx="3899925" cy="3443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838200" y="28006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do you notice about these frames? </a:t>
            </a:r>
            <a:br>
              <a:rPr lang="en-US" sz="4400" b="0" i="0" u="none" strike="noStrike" cap="none">
                <a:solidFill>
                  <a:schemeClr val="dk1"/>
                </a:solidFill>
                <a:latin typeface="Calibri"/>
                <a:ea typeface="Calibri"/>
                <a:cs typeface="Calibri"/>
                <a:sym typeface="Calibri"/>
              </a:rPr>
            </a:br>
            <a:r>
              <a:rPr lang="en-US" sz="4400" b="0" i="0" u="none" strike="noStrike" cap="none">
                <a:solidFill>
                  <a:schemeClr val="dk1"/>
                </a:solidFill>
                <a:latin typeface="Calibri"/>
                <a:ea typeface="Calibri"/>
                <a:cs typeface="Calibri"/>
                <a:sym typeface="Calibri"/>
              </a:rPr>
              <a:t>How are they different?</a:t>
            </a:r>
            <a:endParaRPr sz="4400" b="0" i="0" u="none" strike="noStrike" cap="none">
              <a:solidFill>
                <a:schemeClr val="dk1"/>
              </a:solidFill>
              <a:latin typeface="Calibri"/>
              <a:ea typeface="Calibri"/>
              <a:cs typeface="Calibri"/>
              <a:sym typeface="Calibri"/>
            </a:endParaRPr>
          </a:p>
        </p:txBody>
      </p:sp>
      <p:pic>
        <p:nvPicPr>
          <p:cNvPr id="169" name="Google Shape;169;p22" descr="Users/Erin/Desktop/Popsicle-Stick-Picture-Frame"/>
          <p:cNvPicPr preferRelativeResize="0"/>
          <p:nvPr/>
        </p:nvPicPr>
        <p:blipFill rotWithShape="1">
          <a:blip r:embed="rId3">
            <a:alphaModFix/>
          </a:blip>
          <a:srcRect/>
          <a:stretch/>
        </p:blipFill>
        <p:spPr>
          <a:xfrm>
            <a:off x="3236649" y="2266216"/>
            <a:ext cx="3399176" cy="2782244"/>
          </a:xfrm>
          <a:prstGeom prst="rect">
            <a:avLst/>
          </a:prstGeom>
          <a:noFill/>
          <a:ln>
            <a:noFill/>
          </a:ln>
        </p:spPr>
      </p:pic>
      <p:pic>
        <p:nvPicPr>
          <p:cNvPr id="170" name="Google Shape;170;p22" descr="Users/Erin/Desktop/images.jpeg"/>
          <p:cNvPicPr preferRelativeResize="0"/>
          <p:nvPr/>
        </p:nvPicPr>
        <p:blipFill rotWithShape="1">
          <a:blip r:embed="rId4">
            <a:alphaModFix/>
          </a:blip>
          <a:srcRect/>
          <a:stretch/>
        </p:blipFill>
        <p:spPr>
          <a:xfrm>
            <a:off x="9050778" y="2266216"/>
            <a:ext cx="3186345" cy="2610216"/>
          </a:xfrm>
          <a:prstGeom prst="rect">
            <a:avLst/>
          </a:prstGeom>
          <a:noFill/>
          <a:ln>
            <a:noFill/>
          </a:ln>
        </p:spPr>
      </p:pic>
      <p:pic>
        <p:nvPicPr>
          <p:cNvPr id="171" name="Google Shape;171;p22" descr="https://lh3.googleusercontent.com/lj6NqmAGVLCQG3VK_QImDgcba7Vv-Lp6y57SA8LYc0caWI0WH79CF4XQoTlxSNXTX4Jm74nZCYo6PidzcgHk2DbJxtauyhVaZiMEqV0GgYKL4gHW-Gb51b3AGcku_uZY_zamOI8jkGU0sUW5DQ"/>
          <p:cNvPicPr preferRelativeResize="0"/>
          <p:nvPr/>
        </p:nvPicPr>
        <p:blipFill rotWithShape="1">
          <a:blip r:embed="rId5">
            <a:alphaModFix/>
          </a:blip>
          <a:srcRect/>
          <a:stretch/>
        </p:blipFill>
        <p:spPr>
          <a:xfrm>
            <a:off x="6635824" y="2266216"/>
            <a:ext cx="2414954" cy="3228689"/>
          </a:xfrm>
          <a:prstGeom prst="rect">
            <a:avLst/>
          </a:prstGeom>
          <a:noFill/>
          <a:ln>
            <a:noFill/>
          </a:ln>
        </p:spPr>
      </p:pic>
      <p:pic>
        <p:nvPicPr>
          <p:cNvPr id="172" name="Google Shape;172;p22"/>
          <p:cNvPicPr preferRelativeResize="0"/>
          <p:nvPr/>
        </p:nvPicPr>
        <p:blipFill rotWithShape="1">
          <a:blip r:embed="rId6">
            <a:alphaModFix/>
          </a:blip>
          <a:srcRect l="9376" r="14144"/>
          <a:stretch/>
        </p:blipFill>
        <p:spPr>
          <a:xfrm>
            <a:off x="50304" y="2305692"/>
            <a:ext cx="3186344" cy="27427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Different Kinds of Frames</a:t>
            </a:r>
            <a:endParaRPr sz="4400" b="0" i="0" u="none" strike="noStrike" cap="none">
              <a:solidFill>
                <a:schemeClr val="dk1"/>
              </a:solidFill>
              <a:latin typeface="Calibri"/>
              <a:ea typeface="Calibri"/>
              <a:cs typeface="Calibri"/>
              <a:sym typeface="Calibri"/>
            </a:endParaRPr>
          </a:p>
        </p:txBody>
      </p:sp>
      <p:pic>
        <p:nvPicPr>
          <p:cNvPr id="178" name="Google Shape;178;p23"/>
          <p:cNvPicPr preferRelativeResize="0">
            <a:picLocks noGrp="1"/>
          </p:cNvPicPr>
          <p:nvPr>
            <p:ph type="body" idx="1"/>
          </p:nvPr>
        </p:nvPicPr>
        <p:blipFill rotWithShape="1">
          <a:blip r:embed="rId3">
            <a:alphaModFix/>
          </a:blip>
          <a:srcRect l="9376" r="14144"/>
          <a:stretch/>
        </p:blipFill>
        <p:spPr>
          <a:xfrm>
            <a:off x="838200" y="2506662"/>
            <a:ext cx="4437185" cy="4351338"/>
          </a:xfrm>
          <a:prstGeom prst="rect">
            <a:avLst/>
          </a:prstGeom>
          <a:noFill/>
          <a:ln>
            <a:noFill/>
          </a:ln>
        </p:spPr>
      </p:pic>
      <p:sp>
        <p:nvSpPr>
          <p:cNvPr id="179" name="Google Shape;179;p23"/>
          <p:cNvSpPr txBox="1"/>
          <p:nvPr/>
        </p:nvSpPr>
        <p:spPr>
          <a:xfrm>
            <a:off x="1195753" y="1690688"/>
            <a:ext cx="3071447"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8 Stick Frame				</a:t>
            </a:r>
            <a:endParaRPr sz="3600">
              <a:solidFill>
                <a:schemeClr val="dk1"/>
              </a:solidFill>
              <a:latin typeface="Calibri"/>
              <a:ea typeface="Calibri"/>
              <a:cs typeface="Calibri"/>
              <a:sym typeface="Calibri"/>
            </a:endParaRPr>
          </a:p>
        </p:txBody>
      </p:sp>
      <p:pic>
        <p:nvPicPr>
          <p:cNvPr id="180" name="Google Shape;180;p23"/>
          <p:cNvPicPr preferRelativeResize="0"/>
          <p:nvPr/>
        </p:nvPicPr>
        <p:blipFill rotWithShape="1">
          <a:blip r:embed="rId4">
            <a:alphaModFix/>
          </a:blip>
          <a:srcRect l="25077" t="10857" r="13831" b="6753"/>
          <a:stretch/>
        </p:blipFill>
        <p:spPr>
          <a:xfrm>
            <a:off x="8393723" y="4173414"/>
            <a:ext cx="2743198" cy="2461847"/>
          </a:xfrm>
          <a:prstGeom prst="rect">
            <a:avLst/>
          </a:prstGeom>
          <a:noFill/>
          <a:ln>
            <a:noFill/>
          </a:ln>
        </p:spPr>
      </p:pic>
      <p:pic>
        <p:nvPicPr>
          <p:cNvPr id="181" name="Google Shape;181;p23"/>
          <p:cNvPicPr preferRelativeResize="0"/>
          <p:nvPr/>
        </p:nvPicPr>
        <p:blipFill rotWithShape="1">
          <a:blip r:embed="rId5">
            <a:alphaModFix/>
          </a:blip>
          <a:srcRect l="50206" b="50221"/>
          <a:stretch/>
        </p:blipFill>
        <p:spPr>
          <a:xfrm>
            <a:off x="8440616" y="925012"/>
            <a:ext cx="2743199" cy="2347326"/>
          </a:xfrm>
          <a:prstGeom prst="rect">
            <a:avLst/>
          </a:prstGeom>
          <a:noFill/>
          <a:ln>
            <a:noFill/>
          </a:ln>
        </p:spPr>
      </p:pic>
      <p:sp>
        <p:nvSpPr>
          <p:cNvPr id="182" name="Google Shape;182;p23"/>
          <p:cNvSpPr txBox="1"/>
          <p:nvPr/>
        </p:nvSpPr>
        <p:spPr>
          <a:xfrm>
            <a:off x="8475786" y="184178"/>
            <a:ext cx="3071447"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4 Stick Frame				</a:t>
            </a:r>
            <a:endParaRPr sz="3600">
              <a:solidFill>
                <a:schemeClr val="dk1"/>
              </a:solidFill>
              <a:latin typeface="Calibri"/>
              <a:ea typeface="Calibri"/>
              <a:cs typeface="Calibri"/>
              <a:sym typeface="Calibri"/>
            </a:endParaRPr>
          </a:p>
        </p:txBody>
      </p:sp>
      <p:sp>
        <p:nvSpPr>
          <p:cNvPr id="183" name="Google Shape;183;p23"/>
          <p:cNvSpPr txBox="1"/>
          <p:nvPr/>
        </p:nvSpPr>
        <p:spPr>
          <a:xfrm>
            <a:off x="8323385" y="3506798"/>
            <a:ext cx="3071447"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6 Stick Frame				</a:t>
            </a:r>
            <a:endParaRPr sz="3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4"/>
          <p:cNvPicPr preferRelativeResize="0">
            <a:picLocks noGrp="1"/>
          </p:cNvPicPr>
          <p:nvPr>
            <p:ph type="body" idx="1"/>
          </p:nvPr>
        </p:nvPicPr>
        <p:blipFill rotWithShape="1">
          <a:blip r:embed="rId3">
            <a:alphaModFix/>
          </a:blip>
          <a:srcRect/>
          <a:stretch/>
        </p:blipFill>
        <p:spPr>
          <a:xfrm rot="5400000">
            <a:off x="810744" y="2297968"/>
            <a:ext cx="4768727" cy="4351338"/>
          </a:xfrm>
          <a:prstGeom prst="rect">
            <a:avLst/>
          </a:prstGeom>
          <a:noFill/>
          <a:ln>
            <a:noFill/>
          </a:ln>
        </p:spPr>
      </p:pic>
      <p:sp>
        <p:nvSpPr>
          <p:cNvPr id="189" name="Google Shape;189;p24"/>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Frames with Vertical Sticks</a:t>
            </a:r>
            <a:endParaRPr sz="4400" b="0" i="0" u="none" strike="noStrike" cap="none">
              <a:solidFill>
                <a:schemeClr val="dk1"/>
              </a:solidFill>
              <a:latin typeface="Calibri"/>
              <a:ea typeface="Calibri"/>
              <a:cs typeface="Calibri"/>
              <a:sym typeface="Calibri"/>
            </a:endParaRPr>
          </a:p>
        </p:txBody>
      </p:sp>
      <p:pic>
        <p:nvPicPr>
          <p:cNvPr id="190" name="Google Shape;190;p24"/>
          <p:cNvPicPr preferRelativeResize="0"/>
          <p:nvPr/>
        </p:nvPicPr>
        <p:blipFill rotWithShape="1">
          <a:blip r:embed="rId4">
            <a:alphaModFix/>
          </a:blip>
          <a:srcRect/>
          <a:stretch/>
        </p:blipFill>
        <p:spPr>
          <a:xfrm>
            <a:off x="5629519" y="2089273"/>
            <a:ext cx="5724281" cy="4241189"/>
          </a:xfrm>
          <a:prstGeom prst="rect">
            <a:avLst/>
          </a:prstGeom>
          <a:noFill/>
          <a:ln>
            <a:noFill/>
          </a:ln>
        </p:spPr>
      </p:pic>
      <p:sp>
        <p:nvSpPr>
          <p:cNvPr id="191" name="Google Shape;191;p24"/>
          <p:cNvSpPr txBox="1"/>
          <p:nvPr/>
        </p:nvSpPr>
        <p:spPr>
          <a:xfrm>
            <a:off x="3814151" y="1061086"/>
            <a:ext cx="935501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Front					Back</a:t>
            </a:r>
            <a:endParaRPr sz="3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a:off x="603738" y="276802"/>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3600" b="0" i="0" u="none" strike="noStrike" cap="none">
                <a:solidFill>
                  <a:schemeClr val="dk1"/>
                </a:solidFill>
                <a:latin typeface="Calibri"/>
                <a:ea typeface="Calibri"/>
                <a:cs typeface="Calibri"/>
                <a:sym typeface="Calibri"/>
              </a:rPr>
              <a:t>Frames with Magnets		     Frames </a:t>
            </a:r>
            <a:r>
              <a:rPr lang="en-US" sz="3600" b="0" i="0" u="none" strike="noStrike" cap="none">
                <a:solidFill>
                  <a:srgbClr val="3F3F3F"/>
                </a:solidFill>
                <a:latin typeface="Calibri"/>
                <a:ea typeface="Calibri"/>
                <a:cs typeface="Calibri"/>
                <a:sym typeface="Calibri"/>
              </a:rPr>
              <a:t>with Ribbon</a:t>
            </a:r>
            <a:endParaRPr sz="3600" b="0" i="0" u="none" strike="noStrike" cap="none">
              <a:solidFill>
                <a:schemeClr val="dk1"/>
              </a:solidFill>
              <a:latin typeface="Calibri"/>
              <a:ea typeface="Calibri"/>
              <a:cs typeface="Calibri"/>
              <a:sym typeface="Calibri"/>
            </a:endParaRPr>
          </a:p>
        </p:txBody>
      </p:sp>
      <p:pic>
        <p:nvPicPr>
          <p:cNvPr id="197" name="Google Shape;197;p25"/>
          <p:cNvPicPr preferRelativeResize="0"/>
          <p:nvPr/>
        </p:nvPicPr>
        <p:blipFill rotWithShape="1">
          <a:blip r:embed="rId3">
            <a:alphaModFix/>
          </a:blip>
          <a:srcRect l="15178" r="8497"/>
          <a:stretch/>
        </p:blipFill>
        <p:spPr>
          <a:xfrm rot="-5400000">
            <a:off x="555173" y="1725015"/>
            <a:ext cx="4874237" cy="4628941"/>
          </a:xfrm>
          <a:prstGeom prst="rect">
            <a:avLst/>
          </a:prstGeom>
          <a:noFill/>
          <a:ln>
            <a:noFill/>
          </a:ln>
        </p:spPr>
      </p:pic>
      <p:sp>
        <p:nvSpPr>
          <p:cNvPr id="198" name="Google Shape;198;p25"/>
          <p:cNvSpPr txBox="1"/>
          <p:nvPr/>
        </p:nvSpPr>
        <p:spPr>
          <a:xfrm>
            <a:off x="1641230" y="1383323"/>
            <a:ext cx="935501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p:txBody>
      </p:sp>
      <p:pic>
        <p:nvPicPr>
          <p:cNvPr id="199" name="Google Shape;199;p25"/>
          <p:cNvPicPr preferRelativeResize="0"/>
          <p:nvPr/>
        </p:nvPicPr>
        <p:blipFill rotWithShape="1">
          <a:blip r:embed="rId4">
            <a:alphaModFix/>
          </a:blip>
          <a:srcRect b="10232"/>
          <a:stretch/>
        </p:blipFill>
        <p:spPr>
          <a:xfrm>
            <a:off x="6488600" y="1602375"/>
            <a:ext cx="4072307" cy="4874224"/>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829</Words>
  <Application>Microsoft Macintosh PowerPoint</Application>
  <PresentationFormat>Widescreen</PresentationFormat>
  <Paragraphs>128</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Calibri</vt:lpstr>
      <vt:lpstr>Arial</vt:lpstr>
      <vt:lpstr>Retrospect</vt:lpstr>
      <vt:lpstr>  </vt:lpstr>
      <vt:lpstr>http://wikiarts.pbworks.com/w/page/14204855/Dia%20de%20los%20Muertos%20Open%20House</vt:lpstr>
      <vt:lpstr>PowerPoint Presentation</vt:lpstr>
      <vt:lpstr>Displays to Honor Family and Friends </vt:lpstr>
      <vt:lpstr>We are going to make Picture Frames to Create a Class Display to Honor our Loved Ones. </vt:lpstr>
      <vt:lpstr>What do you notice about these frames?  How are they different?</vt:lpstr>
      <vt:lpstr>Different Kinds of Frames</vt:lpstr>
      <vt:lpstr>Frames with Vertical Sticks</vt:lpstr>
      <vt:lpstr>Frames with Magnets       Frames with Ribbon</vt:lpstr>
      <vt:lpstr>Frames with Rubberbands</vt:lpstr>
      <vt:lpstr> 1) Decide what kind of frame or frames we should make.  2) Make a plan that shows how many packages of popsicle sticks you will need to so that everyone in our class can make at least one picture frame for our class display. We want to have enough popsicle sticks, but not many leftovers.  3) Extension: Show what other materials we need to hang or stand the frames (rubber bands, ribbon, magnets)</vt:lpstr>
      <vt:lpstr>Making Picture Frames: ONE Frame Design </vt:lpstr>
      <vt:lpstr>Making Picture Frames: Two Frame Designs </vt:lpstr>
      <vt:lpstr>Check-In: Quick Share of Frame Designs</vt:lpstr>
      <vt:lpstr>PowerPoint Presentation</vt:lpstr>
      <vt:lpstr>Packages of Popsicle Sticks</vt:lpstr>
      <vt:lpstr>Other Materials </vt:lpstr>
      <vt:lpstr>Making Picture Frames: CLASS DISPLAY (one frame design)</vt:lpstr>
      <vt:lpstr>Making Picture Frames: CLASS DISPLAY (two frame designs)</vt:lpstr>
      <vt:lpstr>Group Work Time</vt:lpstr>
      <vt:lpstr>Sharing and Comparing Plans </vt:lpstr>
      <vt:lpstr>Representing Plans with Models</vt:lpstr>
      <vt:lpstr>Comparing Plans</vt:lpstr>
      <vt:lpstr>Making a Recommendation</vt:lpstr>
      <vt:lpstr>OPTIONAL TOOL FOR STUDENT POSTERS</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Mathematical Modeling With Cultural and Community Contexts </dc:title>
  <cp:lastModifiedBy>Erin Turner</cp:lastModifiedBy>
  <cp:revision>2</cp:revision>
  <dcterms:modified xsi:type="dcterms:W3CDTF">2018-10-25T20:55:11Z</dcterms:modified>
</cp:coreProperties>
</file>