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67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2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0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0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56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11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3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7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6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3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5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23C8903-2210-48AA-AF1F-25F7FABFFB63}" type="datetimeFigureOut">
              <a:rPr lang="en-US" smtClean="0"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205AC-1468-4315-9D39-2C91A46FB4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46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 smtClean="0"/>
          </a:p>
          <a:p>
            <a:pPr marL="0" indent="0" algn="ctr">
              <a:buNone/>
            </a:pPr>
            <a:endParaRPr lang="en-US" sz="4800" b="1" dirty="0" smtClean="0"/>
          </a:p>
          <a:p>
            <a:pPr marL="0" indent="0" algn="ctr">
              <a:buNone/>
            </a:pPr>
            <a:r>
              <a:rPr lang="en-US" sz="4800" b="1" dirty="0" smtClean="0"/>
              <a:t>Collaborative</a:t>
            </a:r>
          </a:p>
          <a:p>
            <a:pPr marL="0" indent="0" algn="ctr">
              <a:buNone/>
            </a:pPr>
            <a:r>
              <a:rPr lang="en-US" sz="4800" b="1" dirty="0" smtClean="0"/>
              <a:t>Implementation</a:t>
            </a:r>
          </a:p>
          <a:p>
            <a:pPr marL="0" indent="0" algn="ctr">
              <a:buNone/>
            </a:pPr>
            <a:r>
              <a:rPr lang="en-US" sz="4800" b="1" dirty="0" smtClean="0"/>
              <a:t>Project</a:t>
            </a:r>
            <a:endParaRPr lang="en-US" sz="4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762000"/>
            <a:ext cx="4705350" cy="194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1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4572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Collaborative Implementation Project</a:t>
            </a:r>
            <a:endParaRPr lang="en-US" sz="32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932039"/>
              </p:ext>
            </p:extLst>
          </p:nvPr>
        </p:nvGraphicFramePr>
        <p:xfrm>
          <a:off x="1752600" y="1295400"/>
          <a:ext cx="5562600" cy="5364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48200"/>
                <a:gridCol w="914400"/>
              </a:tblGrid>
              <a:tr h="307975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Institution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State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Bard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Bryant &amp; Stratton</a:t>
                      </a:r>
                      <a:r>
                        <a:rPr lang="en-US" sz="1600" baseline="0" dirty="0" smtClean="0"/>
                        <a:t>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Dominican College of</a:t>
                      </a:r>
                      <a:r>
                        <a:rPr lang="en-US" sz="1600" baseline="0" dirty="0" smtClean="0"/>
                        <a:t> Blauvelt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Genesee Community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LIM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Montclair State University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Niagara University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Queens College, City University of New York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Rochester Institute of Technology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School of Visual Arts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St. Thomas Aquinas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NY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Union County College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University of Maryland, College Park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MD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University of the Virgin Islands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</a:t>
                      </a:r>
                      <a:endParaRPr lang="en-US" sz="1600" dirty="0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Widener University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0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6096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Timeline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8458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December 2014-	select </a:t>
            </a:r>
            <a:r>
              <a:rPr lang="en-US" sz="1600" dirty="0"/>
              <a:t>m</a:t>
            </a:r>
            <a:r>
              <a:rPr lang="en-US" sz="1600" dirty="0" smtClean="0"/>
              <a:t>embers of the Steering Committee </a:t>
            </a:r>
            <a:r>
              <a:rPr lang="en-US" sz="1600" i="1" dirty="0" smtClean="0"/>
              <a:t>(through January 2015)</a:t>
            </a:r>
          </a:p>
          <a:p>
            <a:endParaRPr lang="en-US" sz="1000" dirty="0"/>
          </a:p>
          <a:p>
            <a:r>
              <a:rPr lang="en-US" sz="1600" dirty="0" smtClean="0"/>
              <a:t>January 2015-	select </a:t>
            </a:r>
            <a:r>
              <a:rPr lang="en-US" sz="1600" dirty="0"/>
              <a:t>m</a:t>
            </a:r>
            <a:r>
              <a:rPr lang="en-US" sz="1600" dirty="0" smtClean="0"/>
              <a:t>embers of the working </a:t>
            </a:r>
            <a:r>
              <a:rPr lang="en-US" sz="1600" dirty="0"/>
              <a:t>g</a:t>
            </a:r>
            <a:r>
              <a:rPr lang="en-US" sz="1600" dirty="0" smtClean="0"/>
              <a:t>roups </a:t>
            </a:r>
            <a:r>
              <a:rPr lang="en-US" sz="1600" i="1" dirty="0" smtClean="0"/>
              <a:t>(through January 2015)</a:t>
            </a:r>
            <a:r>
              <a:rPr lang="en-US" sz="1600" dirty="0"/>
              <a:t>;</a:t>
            </a:r>
            <a:r>
              <a:rPr lang="en-US" sz="1600" dirty="0" smtClean="0"/>
              <a:t> prepare 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	draft self-study </a:t>
            </a:r>
            <a:r>
              <a:rPr lang="en-US" sz="1600" dirty="0"/>
              <a:t>d</a:t>
            </a:r>
            <a:r>
              <a:rPr lang="en-US" sz="1600" dirty="0" smtClean="0"/>
              <a:t>esign </a:t>
            </a:r>
            <a:r>
              <a:rPr lang="en-US" sz="1600" i="1" dirty="0" smtClean="0"/>
              <a:t>(through March 2015)</a:t>
            </a:r>
          </a:p>
          <a:p>
            <a:endParaRPr lang="en-US" sz="1000" dirty="0" smtClean="0"/>
          </a:p>
          <a:p>
            <a:r>
              <a:rPr lang="en-US" sz="1600" dirty="0" smtClean="0"/>
              <a:t>May 2015-		self-study </a:t>
            </a:r>
            <a:r>
              <a:rPr lang="en-US" sz="1600" dirty="0"/>
              <a:t>p</a:t>
            </a:r>
            <a:r>
              <a:rPr lang="en-US" sz="1600" dirty="0" smtClean="0"/>
              <a:t>reparation visit; liaison </a:t>
            </a:r>
            <a:r>
              <a:rPr lang="en-US" sz="1600" dirty="0"/>
              <a:t>f</a:t>
            </a:r>
            <a:r>
              <a:rPr lang="en-US" sz="1600" dirty="0" smtClean="0"/>
              <a:t>eedback on draft </a:t>
            </a:r>
            <a:r>
              <a:rPr lang="en-US" sz="1600" dirty="0"/>
              <a:t>d</a:t>
            </a:r>
            <a:r>
              <a:rPr lang="en-US" sz="1600" dirty="0" smtClean="0"/>
              <a:t>esign</a:t>
            </a:r>
          </a:p>
          <a:p>
            <a:endParaRPr lang="en-US" sz="1000" dirty="0"/>
          </a:p>
          <a:p>
            <a:r>
              <a:rPr lang="en-US" sz="1600" dirty="0" smtClean="0"/>
              <a:t>June &amp; July 2015-	draft </a:t>
            </a:r>
            <a:r>
              <a:rPr lang="en-US" sz="1600" dirty="0"/>
              <a:t>d</a:t>
            </a:r>
            <a:r>
              <a:rPr lang="en-US" sz="1600" dirty="0" smtClean="0"/>
              <a:t>esign </a:t>
            </a:r>
            <a:r>
              <a:rPr lang="en-US" sz="1600" dirty="0"/>
              <a:t>r</a:t>
            </a:r>
            <a:r>
              <a:rPr lang="en-US" sz="1600" dirty="0" smtClean="0"/>
              <a:t>evised; approval from MSCHE liaison; documentation for 			working groups assembled </a:t>
            </a:r>
            <a:r>
              <a:rPr lang="en-US" sz="1600" i="1" dirty="0" smtClean="0"/>
              <a:t>(through August 2015)</a:t>
            </a:r>
          </a:p>
          <a:p>
            <a:endParaRPr lang="en-US" sz="1000" dirty="0" smtClean="0"/>
          </a:p>
          <a:p>
            <a:r>
              <a:rPr lang="en-US" sz="1600" dirty="0" smtClean="0"/>
              <a:t>September 2015- 	working groups begin inquiry and meet regularly with steering committee; 			new data collected and analyzed </a:t>
            </a:r>
            <a:r>
              <a:rPr lang="en-US" sz="1600" i="1" dirty="0" smtClean="0"/>
              <a:t>(through November 2015)</a:t>
            </a:r>
          </a:p>
          <a:p>
            <a:endParaRPr lang="en-US" sz="1000" dirty="0" smtClean="0"/>
          </a:p>
          <a:p>
            <a:r>
              <a:rPr lang="en-US" sz="1600" dirty="0" smtClean="0"/>
              <a:t>December 2015-	annotated outlines due from working groups</a:t>
            </a:r>
          </a:p>
          <a:p>
            <a:endParaRPr lang="en-US" sz="1000" dirty="0"/>
          </a:p>
          <a:p>
            <a:r>
              <a:rPr lang="en-US" sz="1600" dirty="0" smtClean="0"/>
              <a:t>January 2016-	selection of evaluation team chairperson by MSCHE; first drafts due from 			working groups</a:t>
            </a:r>
          </a:p>
          <a:p>
            <a:endParaRPr lang="en-US" sz="1000" dirty="0"/>
          </a:p>
          <a:p>
            <a:r>
              <a:rPr lang="en-US" sz="1600" dirty="0" smtClean="0"/>
              <a:t>February 2016-	campus feedback on first drafts </a:t>
            </a:r>
            <a:r>
              <a:rPr lang="en-US" sz="1600" i="1" dirty="0" smtClean="0"/>
              <a:t>(through March 2016)</a:t>
            </a:r>
          </a:p>
          <a:p>
            <a:endParaRPr lang="en-US" sz="1000" dirty="0"/>
          </a:p>
          <a:p>
            <a:r>
              <a:rPr lang="en-US" sz="1600" dirty="0" smtClean="0"/>
              <a:t>April 2016-		second drafts due from working groups</a:t>
            </a:r>
          </a:p>
          <a:p>
            <a:endParaRPr lang="en-US" sz="1000" dirty="0"/>
          </a:p>
          <a:p>
            <a:r>
              <a:rPr lang="en-US" sz="1600" dirty="0" smtClean="0"/>
              <a:t>May &amp; June 2016-	self-study co-chairs prepare first draft of final self-study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035" y="533400"/>
            <a:ext cx="7903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Working Groups</a:t>
            </a:r>
            <a:endParaRPr lang="en-US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600200"/>
            <a:ext cx="769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Standard I:     Mission and Goals</a:t>
            </a:r>
          </a:p>
          <a:p>
            <a:endParaRPr lang="en-US" dirty="0"/>
          </a:p>
          <a:p>
            <a:r>
              <a:rPr lang="en-US" dirty="0" smtClean="0"/>
              <a:t>Standard II:    Ethics and Integrity</a:t>
            </a:r>
          </a:p>
          <a:p>
            <a:endParaRPr lang="en-US" dirty="0"/>
          </a:p>
          <a:p>
            <a:r>
              <a:rPr lang="en-US" dirty="0" smtClean="0"/>
              <a:t>Standard III:   Design and Delivery of Student Learning Experience</a:t>
            </a:r>
          </a:p>
          <a:p>
            <a:endParaRPr lang="en-US" dirty="0"/>
          </a:p>
          <a:p>
            <a:r>
              <a:rPr lang="en-US" dirty="0" smtClean="0"/>
              <a:t>Standard IV:   Support of Student Experience</a:t>
            </a:r>
          </a:p>
          <a:p>
            <a:endParaRPr lang="en-US" dirty="0"/>
          </a:p>
          <a:p>
            <a:r>
              <a:rPr lang="en-US" dirty="0" smtClean="0"/>
              <a:t>Standard V:    Educational Effectiveness Assessment</a:t>
            </a:r>
          </a:p>
          <a:p>
            <a:endParaRPr lang="en-US" dirty="0"/>
          </a:p>
          <a:p>
            <a:r>
              <a:rPr lang="en-US" dirty="0" smtClean="0"/>
              <a:t>Standard VI:   Planning, Resources and Institutional Improvement</a:t>
            </a:r>
          </a:p>
          <a:p>
            <a:endParaRPr lang="en-US" dirty="0"/>
          </a:p>
          <a:p>
            <a:r>
              <a:rPr lang="en-US" dirty="0" smtClean="0"/>
              <a:t>Standard VII:  Governance, Leadership and Administration</a:t>
            </a:r>
          </a:p>
          <a:p>
            <a:endParaRPr lang="en-US" dirty="0"/>
          </a:p>
          <a:p>
            <a:r>
              <a:rPr lang="en-US" smtClean="0"/>
              <a:t>Group </a:t>
            </a:r>
            <a:r>
              <a:rPr lang="en-US" dirty="0" smtClean="0"/>
              <a:t>VIII: Compliance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8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620253"/>
            <a:ext cx="6591300" cy="522747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Self-Study Design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82955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Institutional Overview</a:t>
            </a:r>
          </a:p>
          <a:p>
            <a:r>
              <a:rPr lang="en-US" dirty="0" smtClean="0"/>
              <a:t>Model for Self-Study</a:t>
            </a:r>
          </a:p>
          <a:p>
            <a:r>
              <a:rPr lang="en-US" dirty="0" smtClean="0"/>
              <a:t>Intended Outcomes of Self-Study</a:t>
            </a:r>
          </a:p>
          <a:p>
            <a:r>
              <a:rPr lang="en-US" dirty="0" smtClean="0"/>
              <a:t>Organizational Structure of Steering Committee and Working Groups</a:t>
            </a:r>
          </a:p>
          <a:p>
            <a:r>
              <a:rPr lang="en-US" dirty="0" smtClean="0"/>
              <a:t>Charges to Working Groups</a:t>
            </a:r>
          </a:p>
          <a:p>
            <a:r>
              <a:rPr lang="en-US" dirty="0" smtClean="0"/>
              <a:t>Guidelines for Reporting</a:t>
            </a:r>
          </a:p>
          <a:p>
            <a:r>
              <a:rPr lang="en-US" dirty="0" smtClean="0"/>
              <a:t>Organization of Final Self-Study Report</a:t>
            </a:r>
          </a:p>
          <a:p>
            <a:r>
              <a:rPr lang="en-US" dirty="0" smtClean="0"/>
              <a:t>Editorial Style and Format</a:t>
            </a:r>
          </a:p>
          <a:p>
            <a:r>
              <a:rPr lang="en-US" dirty="0" smtClean="0"/>
              <a:t>Timetable for Self-Study</a:t>
            </a:r>
          </a:p>
          <a:p>
            <a:r>
              <a:rPr lang="en-US" dirty="0" smtClean="0"/>
              <a:t>Profile of Evaluation Team</a:t>
            </a:r>
          </a:p>
          <a:p>
            <a:r>
              <a:rPr lang="en-US" dirty="0" smtClean="0"/>
              <a:t>Documentation Roadmap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1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2007 Self-Study Recommendations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2900" b="1" u="sng" dirty="0" smtClean="0"/>
              <a:t>Transfer and Retention</a:t>
            </a:r>
          </a:p>
          <a:p>
            <a:pPr marL="0" indent="0" algn="ctr">
              <a:buNone/>
            </a:pPr>
            <a:endParaRPr lang="en-US" b="1" u="sng" dirty="0" smtClean="0"/>
          </a:p>
          <a:p>
            <a:pPr marL="0" indent="0">
              <a:buNone/>
            </a:pPr>
            <a:r>
              <a:rPr lang="en-US" sz="2600" dirty="0" smtClean="0"/>
              <a:t>Increasing student involvement				Benchmarking and national visibility </a:t>
            </a:r>
          </a:p>
          <a:p>
            <a:pPr marL="0" indent="0">
              <a:buNone/>
            </a:pPr>
            <a:r>
              <a:rPr lang="en-US" sz="2600" dirty="0" smtClean="0"/>
              <a:t>Retention Committees					Improving connections with feeder schools </a:t>
            </a:r>
          </a:p>
          <a:p>
            <a:pPr marL="0" indent="0">
              <a:buNone/>
            </a:pPr>
            <a:r>
              <a:rPr lang="en-US" sz="2600" dirty="0" smtClean="0"/>
              <a:t>Informal interaction spaces				Improving course availability</a:t>
            </a:r>
          </a:p>
          <a:p>
            <a:pPr marL="0" indent="0">
              <a:buNone/>
            </a:pPr>
            <a:r>
              <a:rPr lang="en-US" sz="2600" dirty="0" smtClean="0"/>
              <a:t>Expand the Advising Center				Engaging late matriculating students</a:t>
            </a:r>
          </a:p>
          <a:p>
            <a:pPr marL="0" indent="0">
              <a:buNone/>
            </a:pPr>
            <a:r>
              <a:rPr lang="en-US" sz="2600" dirty="0" smtClean="0"/>
              <a:t>Improving transportation to campus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900" b="1" u="sng" dirty="0" smtClean="0"/>
              <a:t>Campus Life</a:t>
            </a:r>
          </a:p>
          <a:p>
            <a:pPr marL="0" indent="0" algn="ctr">
              <a:buNone/>
            </a:pPr>
            <a:endParaRPr lang="en-US" b="1" u="sng" dirty="0" smtClean="0"/>
          </a:p>
          <a:p>
            <a:pPr marL="0" indent="0">
              <a:buNone/>
            </a:pPr>
            <a:r>
              <a:rPr lang="en-US" sz="2600" dirty="0" smtClean="0"/>
              <a:t>Cleanliness						Air quality</a:t>
            </a:r>
          </a:p>
          <a:p>
            <a:pPr marL="0" indent="0">
              <a:buNone/>
            </a:pPr>
            <a:r>
              <a:rPr lang="en-US" sz="2600" dirty="0" smtClean="0"/>
              <a:t>Parking							Food</a:t>
            </a:r>
          </a:p>
          <a:p>
            <a:pPr marL="0" indent="0">
              <a:buNone/>
            </a:pPr>
            <a:r>
              <a:rPr lang="en-US" sz="2600" dirty="0" smtClean="0"/>
              <a:t>Indoor spaces and activities				Intramurals </a:t>
            </a:r>
          </a:p>
          <a:p>
            <a:pPr marL="0" indent="0">
              <a:buNone/>
            </a:pPr>
            <a:r>
              <a:rPr lang="en-US" sz="2600" dirty="0" smtClean="0"/>
              <a:t>Events on the Quad					Club interactions </a:t>
            </a:r>
          </a:p>
          <a:p>
            <a:pPr marL="0" indent="0">
              <a:buNone/>
            </a:pPr>
            <a:r>
              <a:rPr lang="en-US" sz="2600" dirty="0" smtClean="0"/>
              <a:t>Additional free hour					Faculty use of fitness facilities</a:t>
            </a:r>
          </a:p>
          <a:p>
            <a:pPr marL="0" indent="0">
              <a:buNone/>
            </a:pPr>
            <a:r>
              <a:rPr lang="en-US" sz="2600" dirty="0" smtClean="0"/>
              <a:t>Open film showings					Staff receptivity</a:t>
            </a:r>
          </a:p>
          <a:p>
            <a:pPr marL="0" indent="0">
              <a:buNone/>
            </a:pPr>
            <a:r>
              <a:rPr lang="en-US" sz="2600" dirty="0" smtClean="0"/>
              <a:t>Electronic message boards				Community service club</a:t>
            </a:r>
          </a:p>
          <a:p>
            <a:pPr marL="0" indent="0">
              <a:buNone/>
            </a:pPr>
            <a:r>
              <a:rPr lang="en-US" sz="2600" dirty="0" smtClean="0"/>
              <a:t>President’s Roundtables					Prominence of events on college website</a:t>
            </a:r>
          </a:p>
          <a:p>
            <a:pPr marL="0" indent="0">
              <a:buNone/>
            </a:pPr>
            <a:r>
              <a:rPr lang="en-US" sz="2600" dirty="0" smtClean="0"/>
              <a:t>Sponsor spontaneous and regular activities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879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2007 Self-Study Recommendations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5334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u="sng" dirty="0" smtClean="0"/>
              <a:t>Affirmative Action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1900" dirty="0" smtClean="0"/>
              <a:t>Office organization			   		Defining Affirmative Action</a:t>
            </a:r>
          </a:p>
          <a:p>
            <a:pPr marL="0" indent="0">
              <a:buNone/>
            </a:pPr>
            <a:r>
              <a:rPr lang="en-US" sz="1900" dirty="0" smtClean="0"/>
              <a:t>Improving recruitment of minorities	   		Black Male Initiative</a:t>
            </a:r>
          </a:p>
          <a:p>
            <a:pPr marL="0" indent="0">
              <a:buNone/>
            </a:pPr>
            <a:r>
              <a:rPr lang="en-US" sz="1900" dirty="0" smtClean="0"/>
              <a:t>Improving evening/ weekend programs	   		Employment counseling</a:t>
            </a:r>
          </a:p>
          <a:p>
            <a:endParaRPr lang="en-US" sz="1900" dirty="0" smtClean="0"/>
          </a:p>
          <a:p>
            <a:pPr marL="0" indent="0" algn="ctr">
              <a:buNone/>
            </a:pPr>
            <a:r>
              <a:rPr lang="en-US" b="1" u="sng" dirty="0" smtClean="0"/>
              <a:t>General Education Curriculum</a:t>
            </a:r>
          </a:p>
          <a:p>
            <a:pPr marL="0" indent="0" algn="ctr">
              <a:buNone/>
            </a:pPr>
            <a:endParaRPr lang="en-US" sz="1900" b="1" dirty="0" smtClean="0"/>
          </a:p>
          <a:p>
            <a:pPr marL="0" indent="0">
              <a:buNone/>
            </a:pPr>
            <a:r>
              <a:rPr lang="en-US" sz="1900" dirty="0" smtClean="0"/>
              <a:t>Additional majors			   		Information literacy</a:t>
            </a:r>
          </a:p>
          <a:p>
            <a:pPr marL="0" indent="0">
              <a:buNone/>
            </a:pPr>
            <a:r>
              <a:rPr lang="en-US" sz="1900" dirty="0" smtClean="0"/>
              <a:t>Writing intensive (W) courses		   		</a:t>
            </a:r>
            <a:r>
              <a:rPr lang="en-US" sz="1900" dirty="0"/>
              <a:t>Assessing incoming students writing skills 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Assessing (W) outcomes		   		</a:t>
            </a:r>
            <a:r>
              <a:rPr lang="en-US" sz="1900" dirty="0"/>
              <a:t>	</a:t>
            </a:r>
            <a:r>
              <a:rPr lang="en-US" sz="1900" dirty="0" smtClean="0"/>
              <a:t>Center for Teaching and Learning (CTL)</a:t>
            </a:r>
          </a:p>
          <a:p>
            <a:pPr marL="0" indent="0">
              <a:buNone/>
            </a:pPr>
            <a:r>
              <a:rPr lang="en-US" sz="1900" dirty="0" smtClean="0"/>
              <a:t>Student support in gateway courses	   		Doctoral science reorganization</a:t>
            </a:r>
          </a:p>
          <a:p>
            <a:endParaRPr lang="en-US" sz="1900" dirty="0" smtClean="0"/>
          </a:p>
          <a:p>
            <a:pPr marL="0" indent="0" algn="ctr">
              <a:buNone/>
            </a:pPr>
            <a:r>
              <a:rPr lang="en-US" b="1" u="sng" dirty="0" smtClean="0"/>
              <a:t>Assessment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900" dirty="0" smtClean="0"/>
              <a:t>Expand Outcomes Assessment Communication		Alumni Office cooperation</a:t>
            </a:r>
          </a:p>
          <a:p>
            <a:pPr marL="0" indent="0">
              <a:buNone/>
            </a:pPr>
            <a:r>
              <a:rPr lang="en-US" sz="1900" dirty="0" smtClean="0"/>
              <a:t>Assessment surveys		   			Assessing General Education</a:t>
            </a:r>
          </a:p>
          <a:p>
            <a:pPr marL="0" indent="0">
              <a:buNone/>
            </a:pPr>
            <a:r>
              <a:rPr lang="en-US" sz="1900" dirty="0" smtClean="0"/>
              <a:t>Information technology resources	   		Teaching tolerance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54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>
              <a:buFont typeface="Wingdings 2" panose="05020102010507070707" pitchFamily="18" charset="2"/>
              <a:buChar char=""/>
            </a:pPr>
            <a:r>
              <a:rPr lang="en-US" sz="2800" dirty="0" smtClean="0"/>
              <a:t>Assessment is a focus in all seven standards.</a:t>
            </a:r>
          </a:p>
          <a:p>
            <a:pPr>
              <a:buFont typeface="Wingdings 2" panose="05020102010507070707" pitchFamily="18" charset="2"/>
              <a:buChar char=""/>
            </a:pPr>
            <a:endParaRPr lang="en-US" sz="2800" dirty="0"/>
          </a:p>
          <a:p>
            <a:pPr>
              <a:buFont typeface="Wingdings 2" panose="05020102010507070707" pitchFamily="18" charset="2"/>
              <a:buChar char=""/>
            </a:pPr>
            <a:r>
              <a:rPr lang="en-US" sz="2800" dirty="0" smtClean="0"/>
              <a:t>All units should have assessment plans with measurable goals and should provide evidence of continuous effort.</a:t>
            </a:r>
          </a:p>
          <a:p>
            <a:pPr>
              <a:buFont typeface="Wingdings 2" panose="05020102010507070707" pitchFamily="18" charset="2"/>
              <a:buChar char=""/>
            </a:pPr>
            <a:endParaRPr lang="en-US" sz="2800" dirty="0" smtClean="0"/>
          </a:p>
          <a:p>
            <a:pPr>
              <a:buFont typeface="Wingdings 2" panose="05020102010507070707" pitchFamily="18" charset="2"/>
              <a:buChar char=""/>
            </a:pPr>
            <a:r>
              <a:rPr lang="en-US" sz="2800" dirty="0" smtClean="0"/>
              <a:t>The Strategic Plan must be linked to </a:t>
            </a:r>
            <a:r>
              <a:rPr lang="en-US" sz="2800" smtClean="0"/>
              <a:t>budget </a:t>
            </a:r>
            <a:r>
              <a:rPr lang="en-US" sz="2800"/>
              <a:t>&amp;</a:t>
            </a:r>
            <a:r>
              <a:rPr lang="en-US" sz="2800" smtClean="0"/>
              <a:t> </a:t>
            </a:r>
            <a:r>
              <a:rPr lang="en-US" sz="2800" dirty="0" smtClean="0"/>
              <a:t>planning and updated regularly.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838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Targets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161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1F53205624C64BB38FC2EE1D00BB3F" ma:contentTypeVersion="1" ma:contentTypeDescription="Create a new document." ma:contentTypeScope="" ma:versionID="e4935614bd0f18bae839337891d95b0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8fd034b8b16ec7b644f297253c2ab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F880AE-2495-4F89-B7CC-57923D7018EB}"/>
</file>

<file path=customXml/itemProps2.xml><?xml version="1.0" encoding="utf-8"?>
<ds:datastoreItem xmlns:ds="http://schemas.openxmlformats.org/officeDocument/2006/customXml" ds:itemID="{0245D8C3-E840-4255-8105-CE5DFF3A9214}"/>
</file>

<file path=customXml/itemProps3.xml><?xml version="1.0" encoding="utf-8"?>
<ds:datastoreItem xmlns:ds="http://schemas.openxmlformats.org/officeDocument/2006/customXml" ds:itemID="{7342920A-E106-41FE-B63B-178010EC122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242</Words>
  <Application>Microsoft Office PowerPoint</Application>
  <PresentationFormat>On-screen Show (4:3)</PresentationFormat>
  <Paragraphs>134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HDOfficeLightV0</vt:lpstr>
      <vt:lpstr>PowerPoint Presentation</vt:lpstr>
      <vt:lpstr>PowerPoint Presentation</vt:lpstr>
      <vt:lpstr>PowerPoint Presentation</vt:lpstr>
      <vt:lpstr>PowerPoint Presentation</vt:lpstr>
      <vt:lpstr>Self-Study Design</vt:lpstr>
      <vt:lpstr>2007 Self-Study Recommendations</vt:lpstr>
      <vt:lpstr>2007 Self-Study Recommendations</vt:lpstr>
      <vt:lpstr>PowerPoint Presentation</vt:lpstr>
    </vt:vector>
  </TitlesOfParts>
  <Company>Queens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Schwarz</dc:creator>
  <cp:lastModifiedBy>Mary  Simeonewatch</cp:lastModifiedBy>
  <cp:revision>20</cp:revision>
  <cp:lastPrinted>2014-12-10T16:17:12Z</cp:lastPrinted>
  <dcterms:created xsi:type="dcterms:W3CDTF">2014-12-10T02:11:37Z</dcterms:created>
  <dcterms:modified xsi:type="dcterms:W3CDTF">2015-02-03T21:13:37Z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0x010100BA1F53205624C64BB38FC2EE1D00BB3F</vt:lpwstr>
  </property>
</Properties>
</file>