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86"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84" r:id="rId27"/>
    <p:sldId id="277" r:id="rId28"/>
    <p:sldId id="278" r:id="rId29"/>
    <p:sldId id="279" r:id="rId30"/>
    <p:sldId id="280" r:id="rId31"/>
    <p:sldId id="283" r:id="rId32"/>
    <p:sldId id="282"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Gill Sans" panose="020B0604020202020204" charset="0"/>
      <p:regular r:id="rId43"/>
      <p:bold r:id="rId44"/>
    </p:embeddedFont>
    <p:embeddedFont>
      <p:font typeface="Quintessential" panose="020B0604020202020204" charset="0"/>
      <p:regular r:id="rId45"/>
    </p:embeddedFon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28QU4qgeC/TPWTYnghhNtxdeK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10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7" name="Google Shape;4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 name="Google Shape;53;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qc.cuny.edu/aac/degree-programs-ma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qc.cuny.edu/Academics/Degrees/Education/Elementary/Pages/default.aspx" TargetMode="External"/><Relationship Id="rId3" Type="http://schemas.openxmlformats.org/officeDocument/2006/relationships/hyperlink" Target="https://www.qc.cuny.edu/academics/degrees/dah/art/Pages/default.aspx" TargetMode="External"/><Relationship Id="rId7" Type="http://schemas.openxmlformats.org/officeDocument/2006/relationships/hyperlink" Target="https://www.qc.cuny.edu/Academics/Degrees/DAH/DramaTheatreDance/Pages/DramaTheatreProgram.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qc.cuny.edu/academics/degrees/dah/dramatheatredance/Pages/default.aspx" TargetMode="External"/><Relationship Id="rId11" Type="http://schemas.openxmlformats.org/officeDocument/2006/relationships/hyperlink" Target="https://www.qc.cuny.edu/Academics/Degrees/Education/SEYS/Pages/default.aspx" TargetMode="External"/><Relationship Id="rId5" Type="http://schemas.openxmlformats.org/officeDocument/2006/relationships/hyperlink" Target="https://www.qc.cuny.edu/Academics/Degrees/DAH/LCD/pages/default.aspx" TargetMode="External"/><Relationship Id="rId10" Type="http://schemas.openxmlformats.org/officeDocument/2006/relationships/hyperlink" Target="https://www.qc.cuny.edu/Academics/Degrees/DMNS/Neuroscience/Pages/default.aspx" TargetMode="External"/><Relationship Id="rId4" Type="http://schemas.openxmlformats.org/officeDocument/2006/relationships/hyperlink" Target="https://www.qc.cuny.edu/Academics/Degrees/DSS/bba/Pages/default.aspx" TargetMode="External"/><Relationship Id="rId9" Type="http://schemas.openxmlformats.org/officeDocument/2006/relationships/hyperlink" Target="http://qcpages.qc.cuny.edu/musi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qc.cuny.edu/academics/honors/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Uri.Samuni@qc.cuny.ed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mailto:BALA.Department@qc.cuny.edu" TargetMode="External"/><Relationship Id="rId5" Type="http://schemas.openxmlformats.org/officeDocument/2006/relationships/hyperlink" Target="mailto:Kara.Schlichting@qc.cuny.edu&#8203;" TargetMode="External"/><Relationship Id="rId4" Type="http://schemas.openxmlformats.org/officeDocument/2006/relationships/hyperlink" Target="mailto:Clare.Carroll@qc.cuny.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qc.cuny.edu/academics/honors/scholarships/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honors@qc.cuny.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qc.cuny.edu/admissions/winter-session/"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qc.cuny.edu/br/" TargetMode="External"/><Relationship Id="rId4" Type="http://schemas.openxmlformats.org/officeDocument/2006/relationships/hyperlink" Target="https://www.qc.cuny.edu/admissions/summer-session-progra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nam02.safelinks.protection.outlook.com/?url=https%3A%2F%2Fwww.qc.cuny.edu%2Fadmissions%2Finternational-baccalaureate%2F&amp;data=05%7C01%7CSourov.Ghosh%40qc.cuny.edu%7Cbe68233bf78144a59c9108dac668c9ca%7C6f60f0b35f064e099715989dba8cc7d8%7C0%7C0%7C638040450600899229%7CUnknown%7CTWFpbGZsb3d8eyJWIjoiMC4wLjAwMDAiLCJQIjoiV2luMzIiLCJBTiI6Ik1haWwiLCJXVCI6Mn0%3D%7C3000%7C%7C%7C&amp;sdata=iHI170eI527P%2FLPcRJCbgiZpYCkd0D89xOt0xJ%2FGZ38%3D&amp;reserved=0" TargetMode="External"/><Relationship Id="rId3" Type="http://schemas.openxmlformats.org/officeDocument/2006/relationships/hyperlink" Target="https://nam02.safelinks.protection.outlook.com/?url=https%3A%2F%2Fwww.qc.cuny.edu%2Fadmissions%2Fadvanced-placement-ap%2F&amp;data=05%7C01%7CSourov.Ghosh%40qc.cuny.edu%7Cbe68233bf78144a59c9108dac668c9ca%7C6f60f0b35f064e099715989dba8cc7d8%7C0%7C0%7C638040450600899229%7CUnknown%7CTWFpbGZsb3d8eyJWIjoiMC4wLjAwMDAiLCJQIjoiV2luMzIiLCJBTiI6Ik1haWwiLCJXVCI6Mn0%3D%7C3000%7C%7C%7C&amp;sdata=Dq7qzWagUYDGebDv%2FXKSY9B9gwjqeZZ8bwTtrRSYxu4%3D&amp;reserved=0" TargetMode="External"/><Relationship Id="rId7" Type="http://schemas.openxmlformats.org/officeDocument/2006/relationships/hyperlink" Target="https://nam02.safelinks.protection.outlook.com/?url=https%3A%2F%2Fwww.dliflc.edu%2F&amp;data=05%7C01%7CSourov.Ghosh%40qc.cuny.edu%7Cbe68233bf78144a59c9108dac668c9ca%7C6f60f0b35f064e099715989dba8cc7d8%7C0%7C0%7C638040450600899229%7CUnknown%7CTWFpbGZsb3d8eyJWIjoiMC4wLjAwMDAiLCJQIjoiV2luMzIiLCJBTiI6Ik1haWwiLCJXVCI6Mn0%3D%7C3000%7C%7C%7C&amp;sdata=swTIfVtpglObb2D1%2FO2STwkh57aSpq0nXyMflhWhS%2FU%3D&amp;reserved=0" TargetMode="External"/><Relationship Id="rId12" Type="http://schemas.openxmlformats.org/officeDocument/2006/relationships/hyperlink" Target="mailto:Admissions@qc.cuny.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nam02.safelinks.protection.outlook.com/?url=https%3A%2F%2Fclep.collegeboard.org%2F&amp;data=05%7C01%7CSourov.Ghosh%40qc.cuny.edu%7Cbe68233bf78144a59c9108dac668c9ca%7C6f60f0b35f064e099715989dba8cc7d8%7C0%7C0%7C638040450600899229%7CUnknown%7CTWFpbGZsb3d8eyJWIjoiMC4wLjAwMDAiLCJQIjoiV2luMzIiLCJBTiI6Ik1haWwiLCJXVCI6Mn0%3D%7C3000%7C%7C%7C&amp;sdata=3KkBvj6yX2987ChnP9vbFeZpTZ7ic6EcdcTCbuMb2NE%3D&amp;reserved=0" TargetMode="External"/><Relationship Id="rId11" Type="http://schemas.openxmlformats.org/officeDocument/2006/relationships/hyperlink" Target="https://www.qc.cuny.edu/admissions/undergraduate/Pages/Welcome.aspx" TargetMode="External"/><Relationship Id="rId5" Type="http://schemas.openxmlformats.org/officeDocument/2006/relationships/hyperlink" Target="https://nam02.safelinks.protection.outlook.com/?url=https%3A%2F%2Fwww.cambridgeinternational.org%2Fprogrammes-and-qualifications%2Fcambridge-advanced%2Fcambridge-aice-diploma%2F&amp;data=05%7C01%7CSourov.Ghosh%40qc.cuny.edu%7Cbe68233bf78144a59c9108dac668c9ca%7C6f60f0b35f064e099715989dba8cc7d8%7C0%7C0%7C638040450600899229%7CUnknown%7CTWFpbGZsb3d8eyJWIjoiMC4wLjAwMDAiLCJQIjoiV2luMzIiLCJBTiI6Ik1haWwiLCJXVCI6Mn0%3D%7C3000%7C%7C%7C&amp;sdata=yz4%2Boaa6R%2FxGQiGkSuXNQg5Gk%2FEn6hL%2FJ%2BPag5GQW%2Bs%3D&amp;reserved=0" TargetMode="External"/><Relationship Id="rId10" Type="http://schemas.openxmlformats.org/officeDocument/2006/relationships/hyperlink" Target="mailto:admissions@qc.cuny.edu" TargetMode="External"/><Relationship Id="rId4" Type="http://schemas.openxmlformats.org/officeDocument/2006/relationships/hyperlink" Target="https://nam02.safelinks.protection.outlook.com/?url=https%3A%2F%2Fwww.qc.cuny.edu%2Fadmissions%2Fwp-content%2Fuploads%2Fsites%2F30%2F2022%2F07%2FAP-Rules-as-of-June-2022-1.pdf&amp;data=05%7C01%7CSourov.Ghosh%40qc.cuny.edu%7Cbe68233bf78144a59c9108dac668c9ca%7C6f60f0b35f064e099715989dba8cc7d8%7C0%7C0%7C638040450600899229%7CUnknown%7CTWFpbGZsb3d8eyJWIjoiMC4wLjAwMDAiLCJQIjoiV2luMzIiLCJBTiI6Ik1haWwiLCJXVCI6Mn0%3D%7C3000%7C%7C%7C&amp;sdata=J28IRbccuZ8Y%2Fpwq77CzsDWY%2BFpwJcgQh%2FuUCh%2BPxOY%3D&amp;reserved=0" TargetMode="External"/><Relationship Id="rId9" Type="http://schemas.openxmlformats.org/officeDocument/2006/relationships/hyperlink" Target="mailto:CUNY%20%E2%80%93%20Credit%20for%20Prior%20Learning%20website.%20%20%20Please%20contact%20admissions@qc.cuny.edu%20with%20any%20questions.%0d"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cunyithelp.cuny.edu/sp?id=kb_article_view&amp;sysparm_article=KB0012414&amp;sys_kb_id=e2794d9b1b253c1014a8c99f1d4bcb8b" TargetMode="External"/><Relationship Id="rId2" Type="http://schemas.openxmlformats.org/officeDocument/2006/relationships/hyperlink" Target="https://www.cuny.edu/coronavirus/" TargetMode="External"/><Relationship Id="rId1" Type="http://schemas.openxmlformats.org/officeDocument/2006/relationships/slideLayout" Target="../slideLayouts/slideLayout2.xml"/><Relationship Id="rId4" Type="http://schemas.openxmlformats.org/officeDocument/2006/relationships/hyperlink" Target="https://www.qc.cuny.edu/StudentLife/services/health/Documents/QC%20ImmRecordForm%200918.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esc.ny.gov/excelsio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mailto:qchub@qc.cuny.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qc.cuny.edu/registrar/perm/Pages/default.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qc.cuny.edu/admissions/bursar/Pages/defaul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mailto:Helpdesk@qc.cuny.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qc.cuny.edu/aac/incoming-transfer-know-b4u-go/"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gened.qc.cuny.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2023.20.html"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gened.qc.cuny.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2023.20.htm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gened.qc.cuny.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2023.20.htm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gened.qc.cun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qc.cuny.edu/aac/degree-requirements/" TargetMode="External"/><Relationship Id="rId5" Type="http://schemas.openxmlformats.org/officeDocument/2006/relationships/hyperlink" Target="https://senate.qc.cuny.edu/Curriculum/Approved_Courses/offered_gened/2023.20.html"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gened.qc.cuny.edu/" TargetMode="External"/><Relationship Id="rId5" Type="http://schemas.openxmlformats.org/officeDocument/2006/relationships/hyperlink" Target="https://www.qc.cuny.edu/aac/degree-requirements/" TargetMode="External"/><Relationship Id="rId4" Type="http://schemas.openxmlformats.org/officeDocument/2006/relationships/hyperlink" Target="https://senate.qc.cuny.edu/Curriculum/Approved_Courses/offered_gened/2023.2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220663"/>
            <a:ext cx="564444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Gill Sans"/>
              <a:buNone/>
            </a:pPr>
            <a:r>
              <a:rPr lang="en-US" sz="4000" b="1" i="1" u="none" strike="noStrike" cap="none" dirty="0">
                <a:solidFill>
                  <a:schemeClr val="lt1"/>
                </a:solidFill>
                <a:latin typeface="Calibri" panose="020F0502020204030204" pitchFamily="34" charset="0"/>
                <a:ea typeface="Gill Sans"/>
                <a:cs typeface="Calibri" panose="020F0502020204030204" pitchFamily="34" charset="0"/>
                <a:sym typeface="Gill Sans"/>
              </a:rPr>
              <a:t>Welcome to Queens College!</a:t>
            </a:r>
            <a:endParaRPr sz="4000" dirty="0">
              <a:latin typeface="Calibri" panose="020F0502020204030204" pitchFamily="34" charset="0"/>
              <a:cs typeface="Calibri" panose="020F0502020204030204" pitchFamily="34" charset="0"/>
            </a:endParaRPr>
          </a:p>
        </p:txBody>
      </p:sp>
      <p:sp>
        <p:nvSpPr>
          <p:cNvPr id="89" name="Google Shape;89;p1"/>
          <p:cNvSpPr txBox="1"/>
          <p:nvPr/>
        </p:nvSpPr>
        <p:spPr>
          <a:xfrm>
            <a:off x="0" y="940526"/>
            <a:ext cx="9085811"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Arial"/>
              <a:buNone/>
            </a:pPr>
            <a:r>
              <a:rPr lang="en-US" sz="3600" b="1" i="0" u="none" strike="noStrike" cap="none" dirty="0">
                <a:solidFill>
                  <a:srgbClr val="FF0000"/>
                </a:solidFill>
                <a:latin typeface="Gill Sans"/>
                <a:ea typeface="Gill Sans"/>
                <a:cs typeface="Gill Sans"/>
                <a:sym typeface="Gill Sans"/>
              </a:rPr>
              <a:t>Congratulations on your acceptance!</a:t>
            </a:r>
            <a:endParaRPr dirty="0"/>
          </a:p>
        </p:txBody>
      </p:sp>
      <p:pic>
        <p:nvPicPr>
          <p:cNvPr id="90" name="Google Shape;90;p1"/>
          <p:cNvPicPr preferRelativeResize="0"/>
          <p:nvPr/>
        </p:nvPicPr>
        <p:blipFill rotWithShape="1">
          <a:blip r:embed="rId3">
            <a:alphaModFix/>
          </a:blip>
          <a:srcRect/>
          <a:stretch/>
        </p:blipFill>
        <p:spPr>
          <a:xfrm>
            <a:off x="4541837" y="6091237"/>
            <a:ext cx="4602162" cy="766762"/>
          </a:xfrm>
          <a:prstGeom prst="rect">
            <a:avLst/>
          </a:prstGeom>
          <a:noFill/>
          <a:ln>
            <a:noFill/>
          </a:ln>
        </p:spPr>
      </p:pic>
      <p:sp>
        <p:nvSpPr>
          <p:cNvPr id="91" name="Google Shape;91;p1"/>
          <p:cNvSpPr txBox="1"/>
          <p:nvPr/>
        </p:nvSpPr>
        <p:spPr>
          <a:xfrm>
            <a:off x="-84137" y="1727200"/>
            <a:ext cx="9228137" cy="1630362"/>
          </a:xfrm>
          <a:prstGeom prst="rect">
            <a:avLst/>
          </a:prstGeom>
          <a:noFill/>
          <a:ln>
            <a:noFill/>
          </a:ln>
        </p:spPr>
        <p:txBody>
          <a:bodyPr spcFirstLastPara="1" wrap="square" lIns="91425" tIns="45700" rIns="91425" bIns="45700" anchor="t" anchorCtr="0">
            <a:spAutoFit/>
          </a:bodyPr>
          <a:lstStyle/>
          <a:p>
            <a:pPr algn="ctr">
              <a:buClr>
                <a:schemeClr val="dk1"/>
              </a:buClr>
              <a:buSzPts val="2000"/>
            </a:pPr>
            <a:r>
              <a:rPr lang="en-US" sz="2000" b="1" dirty="0">
                <a:solidFill>
                  <a:schemeClr val="dk1"/>
                </a:solidFill>
                <a:latin typeface="Gill Sans"/>
                <a:ea typeface="Gill Sans"/>
                <a:cs typeface="Gill Sans"/>
                <a:sym typeface="Gill Sans"/>
              </a:rPr>
              <a:t>Spring 2023</a:t>
            </a:r>
            <a:r>
              <a:rPr lang="en-US" sz="2000" b="1" i="0" u="none" strike="noStrike" cap="none" dirty="0">
                <a:solidFill>
                  <a:schemeClr val="dk1"/>
                </a:solidFill>
                <a:latin typeface="Gill Sans"/>
                <a:ea typeface="Gill Sans"/>
                <a:cs typeface="Gill Sans"/>
                <a:sym typeface="Gill Sans"/>
              </a:rPr>
              <a:t> New</a:t>
            </a:r>
            <a:r>
              <a:rPr lang="en-US" sz="2000" b="1" dirty="0">
                <a:solidFill>
                  <a:schemeClr val="dk1"/>
                </a:solidFill>
                <a:latin typeface="Gill Sans"/>
                <a:ea typeface="Gill Sans"/>
                <a:cs typeface="Gill Sans"/>
                <a:sym typeface="Gill Sans"/>
              </a:rPr>
              <a:t> </a:t>
            </a:r>
            <a:r>
              <a:rPr lang="en-US" sz="2000" b="1" i="0" u="none" strike="noStrike" cap="none" dirty="0">
                <a:solidFill>
                  <a:schemeClr val="dk1"/>
                </a:solidFill>
                <a:latin typeface="Gill Sans"/>
                <a:ea typeface="Gill Sans"/>
                <a:cs typeface="Gill Sans"/>
                <a:sym typeface="Gill Sans"/>
              </a:rPr>
              <a:t>Transfer Student Online Advising Presentation</a:t>
            </a:r>
            <a:endParaRPr dirty="0">
              <a:solidFill>
                <a:schemeClr val="dk1"/>
              </a:solidFil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dirty="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This activity precedes your individual</a:t>
            </a:r>
            <a:endParaRPr dirty="0"/>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virtual advising session with an academic advisor</a:t>
            </a:r>
            <a:endParaRPr dirty="0">
              <a:solidFill>
                <a:schemeClr val="dk1"/>
              </a:solidFill>
            </a:endParaRPr>
          </a:p>
          <a:p>
            <a:pPr marL="0" marR="0" lvl="0" indent="0" algn="ctr" rtl="0">
              <a:lnSpc>
                <a:spcPct val="100000"/>
              </a:lnSpc>
              <a:spcBef>
                <a:spcPts val="0"/>
              </a:spcBef>
              <a:spcAft>
                <a:spcPts val="0"/>
              </a:spcAft>
              <a:buClr>
                <a:schemeClr val="dk1"/>
              </a:buClr>
              <a:buSzPts val="2000"/>
              <a:buFont typeface="Gill Sans"/>
              <a:buNone/>
            </a:pPr>
            <a:r>
              <a:rPr lang="en-US" sz="2000" b="1" i="0" u="none" strike="noStrike" cap="none" dirty="0">
                <a:solidFill>
                  <a:schemeClr val="dk1"/>
                </a:solidFill>
                <a:latin typeface="Gill Sans"/>
                <a:ea typeface="Gill Sans"/>
                <a:cs typeface="Gill Sans"/>
                <a:sym typeface="Gill Sans"/>
              </a:rPr>
              <a:t> </a:t>
            </a:r>
            <a:endParaRPr dirty="0"/>
          </a:p>
        </p:txBody>
      </p:sp>
      <p:pic>
        <p:nvPicPr>
          <p:cNvPr id="92" name="Google Shape;92;p1"/>
          <p:cNvPicPr preferRelativeResize="0"/>
          <p:nvPr/>
        </p:nvPicPr>
        <p:blipFill rotWithShape="1">
          <a:blip r:embed="rId4">
            <a:alphaModFix/>
          </a:blip>
          <a:srcRect/>
          <a:stretch/>
        </p:blipFill>
        <p:spPr>
          <a:xfrm>
            <a:off x="0" y="3197225"/>
            <a:ext cx="9144000" cy="1711325"/>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93662" y="117475"/>
            <a:ext cx="7800975" cy="6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br>
              <a:rPr lang="en-US" sz="2800" b="1" i="0" u="none">
                <a:solidFill>
                  <a:schemeClr val="lt1"/>
                </a:solidFill>
                <a:latin typeface="Gill Sans"/>
                <a:ea typeface="Gill Sans"/>
                <a:cs typeface="Gill Sans"/>
                <a:sym typeface="Gill Sans"/>
              </a:rPr>
            </a:br>
            <a:r>
              <a:rPr lang="en-US" sz="2800" b="1" i="1" u="none">
                <a:solidFill>
                  <a:schemeClr val="lt1"/>
                </a:solidFill>
                <a:latin typeface="Gill Sans"/>
                <a:ea typeface="Gill Sans"/>
                <a:cs typeface="Gill Sans"/>
                <a:sym typeface="Gill Sans"/>
              </a:rPr>
              <a:t>Already have your AA or AS Degree?</a:t>
            </a:r>
            <a:endParaRPr/>
          </a:p>
        </p:txBody>
      </p:sp>
      <p:sp>
        <p:nvSpPr>
          <p:cNvPr id="159" name="Google Shape;159;p9"/>
          <p:cNvSpPr txBox="1">
            <a:spLocks noGrp="1"/>
          </p:cNvSpPr>
          <p:nvPr>
            <p:ph type="body" idx="1"/>
          </p:nvPr>
        </p:nvSpPr>
        <p:spPr>
          <a:xfrm>
            <a:off x="204609" y="1212929"/>
            <a:ext cx="8721725" cy="4069857"/>
          </a:xfrm>
          <a:prstGeom prst="rect">
            <a:avLst/>
          </a:prstGeom>
          <a:solidFill>
            <a:schemeClr val="bg1"/>
          </a:solidFill>
          <a:ln>
            <a:noFill/>
          </a:ln>
        </p:spPr>
        <p:txBody>
          <a:bodyPr spcFirstLastPara="1" wrap="square" lIns="91425" tIns="45700" rIns="91425" bIns="45700" anchor="t" anchorCtr="0">
            <a:noAutofit/>
          </a:bodyPr>
          <a:lstStyle/>
          <a:p>
            <a:pPr marL="0" indent="0">
              <a:spcBef>
                <a:spcPts val="0"/>
              </a:spcBef>
              <a:buSzPts val="1600"/>
              <a:buNone/>
            </a:pPr>
            <a:r>
              <a:rPr lang="en-US" sz="1800" b="0" i="0" u="none" strike="noStrike" cap="none" dirty="0">
                <a:latin typeface="Calibri"/>
                <a:ea typeface="Calibri"/>
                <a:cs typeface="Calibri"/>
                <a:sym typeface="Calibri"/>
              </a:rPr>
              <a:t>If you have earned an </a:t>
            </a:r>
            <a:r>
              <a:rPr lang="en-US" sz="1800" b="0" i="1" u="none" strike="noStrike" cap="none" dirty="0">
                <a:latin typeface="Calibri"/>
                <a:ea typeface="Calibri"/>
                <a:cs typeface="Calibri"/>
                <a:sym typeface="Calibri"/>
              </a:rPr>
              <a:t>Associate of Arts Degree </a:t>
            </a:r>
            <a:r>
              <a:rPr lang="en-US" sz="1800" b="0" i="0" u="none" strike="noStrike" cap="none" dirty="0">
                <a:latin typeface="Calibri"/>
                <a:ea typeface="Calibri"/>
                <a:cs typeface="Calibri"/>
                <a:sym typeface="Calibri"/>
              </a:rPr>
              <a:t>(AA) or </a:t>
            </a:r>
            <a:r>
              <a:rPr lang="en-US" sz="1800" b="0" i="1" u="none" strike="noStrike" cap="none" dirty="0">
                <a:latin typeface="Calibri"/>
                <a:ea typeface="Calibri"/>
                <a:cs typeface="Calibri"/>
                <a:sym typeface="Calibri"/>
              </a:rPr>
              <a:t>Associate of Science Degree </a:t>
            </a:r>
            <a:r>
              <a:rPr lang="en-US" sz="1800" b="0" i="0" u="none" strike="noStrike" cap="none" dirty="0">
                <a:latin typeface="Calibri"/>
                <a:ea typeface="Calibri"/>
                <a:cs typeface="Calibri"/>
                <a:sym typeface="Calibri"/>
              </a:rPr>
              <a:t>(AS) from any US institution, you are considered to have met the following requirements:</a:t>
            </a:r>
            <a:r>
              <a:rPr lang="en-US" sz="1800" dirty="0"/>
              <a:t>  </a:t>
            </a:r>
            <a:endParaRPr lang="en-US" sz="3600"/>
          </a:p>
          <a:p>
            <a:pPr marL="742950" lvl="1" indent="-285750">
              <a:spcBef>
                <a:spcPts val="320"/>
              </a:spcBef>
              <a:buSzPts val="1600"/>
              <a:buFont typeface="Wingdings"/>
              <a:buChar char="Ø"/>
            </a:pPr>
            <a:r>
              <a:rPr lang="en-US" sz="1800" dirty="0"/>
              <a:t>Required </a:t>
            </a:r>
            <a:r>
              <a:rPr lang="en-US" sz="1800" b="0" i="0" u="none" strike="noStrike" cap="none" dirty="0">
                <a:latin typeface="Calibri"/>
                <a:ea typeface="Calibri"/>
                <a:cs typeface="Calibri"/>
                <a:sym typeface="Calibri"/>
              </a:rPr>
              <a:t>Core</a:t>
            </a:r>
            <a:r>
              <a:rPr lang="en-US" sz="1800" dirty="0"/>
              <a:t> </a:t>
            </a:r>
            <a:endParaRPr sz="1800"/>
          </a:p>
          <a:p>
            <a:pPr marL="742950" lvl="1" indent="-285750">
              <a:spcBef>
                <a:spcPts val="320"/>
              </a:spcBef>
              <a:buSzPts val="1600"/>
              <a:buFont typeface="Wingdings"/>
              <a:buChar char="Ø"/>
            </a:pPr>
            <a:r>
              <a:rPr lang="en-US" sz="1800" dirty="0"/>
              <a:t>Flexible </a:t>
            </a:r>
            <a:r>
              <a:rPr lang="en-US" sz="1800" b="0" i="0" u="none" strike="noStrike" cap="none" dirty="0">
                <a:latin typeface="Calibri"/>
                <a:ea typeface="Calibri"/>
                <a:cs typeface="Calibri"/>
                <a:sym typeface="Calibri"/>
              </a:rPr>
              <a:t>Core</a:t>
            </a:r>
            <a:endParaRPr sz="1800"/>
          </a:p>
          <a:p>
            <a:pPr marL="742950" lvl="1" indent="-285750">
              <a:spcBef>
                <a:spcPts val="320"/>
              </a:spcBef>
              <a:buSzPts val="1600"/>
              <a:buFont typeface="Wingdings"/>
              <a:buChar char="Ø"/>
            </a:pPr>
            <a:r>
              <a:rPr lang="en-US" sz="1800" dirty="0"/>
              <a:t>College </a:t>
            </a:r>
            <a:r>
              <a:rPr lang="en-US" sz="1800" b="0" i="0" u="none" strike="noStrike" cap="none" dirty="0">
                <a:latin typeface="Calibri"/>
                <a:ea typeface="Calibri"/>
                <a:cs typeface="Calibri"/>
                <a:sym typeface="Calibri"/>
              </a:rPr>
              <a:t>Option Science</a:t>
            </a:r>
            <a:r>
              <a:rPr lang="en-US" sz="1800" dirty="0"/>
              <a:t> </a:t>
            </a:r>
            <a:endParaRPr sz="1800"/>
          </a:p>
          <a:p>
            <a:pPr marL="742950" lvl="1" indent="-285750">
              <a:spcBef>
                <a:spcPts val="320"/>
              </a:spcBef>
              <a:buSzPts val="1600"/>
              <a:buFont typeface="Wingdings"/>
              <a:buChar char="Ø"/>
            </a:pPr>
            <a:r>
              <a:rPr lang="en-US" sz="1800" dirty="0"/>
              <a:t>Additional </a:t>
            </a:r>
            <a:r>
              <a:rPr lang="en-US" sz="1800" b="0" i="0" u="none" strike="noStrike" cap="none" dirty="0">
                <a:latin typeface="Calibri"/>
                <a:ea typeface="Calibri"/>
                <a:cs typeface="Calibri"/>
                <a:sym typeface="Calibri"/>
              </a:rPr>
              <a:t>College </a:t>
            </a:r>
            <a:r>
              <a:rPr lang="en-US" sz="1800" dirty="0"/>
              <a:t>Option</a:t>
            </a:r>
            <a:endParaRPr lang="en-US" sz="3200" dirty="0"/>
          </a:p>
          <a:p>
            <a:pPr marL="457200" lvl="1" indent="0">
              <a:spcBef>
                <a:spcPts val="320"/>
              </a:spcBef>
              <a:buSzPts val="1600"/>
              <a:buNone/>
            </a:pPr>
            <a:r>
              <a:rPr lang="en-US" sz="1800" dirty="0"/>
              <a:t>To</a:t>
            </a:r>
            <a:r>
              <a:rPr lang="en-US" sz="1800" b="0" i="0" u="none" strike="noStrike" cap="none" dirty="0">
                <a:latin typeface="Calibri"/>
                <a:ea typeface="Calibri"/>
                <a:cs typeface="Calibri"/>
                <a:sym typeface="Calibri"/>
              </a:rPr>
              <a:t> fulfill your remaining General Education requirements, you only need </a:t>
            </a:r>
            <a:r>
              <a:rPr lang="en-US" sz="1800" b="0" i="0" u="sng" strike="noStrike" cap="none" dirty="0">
                <a:latin typeface="Calibri"/>
                <a:ea typeface="Calibri"/>
                <a:cs typeface="Calibri"/>
                <a:sym typeface="Calibri"/>
              </a:rPr>
              <a:t>Literature</a:t>
            </a:r>
            <a:r>
              <a:rPr lang="en-US" sz="1800" b="0" i="0" u="none" strike="noStrike" cap="none" dirty="0">
                <a:latin typeface="Calibri"/>
                <a:ea typeface="Calibri"/>
                <a:cs typeface="Calibri"/>
                <a:sym typeface="Calibri"/>
              </a:rPr>
              <a:t>,</a:t>
            </a:r>
            <a:r>
              <a:rPr lang="en-US" sz="1800" dirty="0"/>
              <a:t> </a:t>
            </a:r>
            <a:r>
              <a:rPr lang="en-US" sz="1800" u="sng" dirty="0"/>
              <a:t>Language </a:t>
            </a:r>
            <a:r>
              <a:rPr lang="en-US" sz="1800" dirty="0"/>
              <a:t>and</a:t>
            </a:r>
            <a:r>
              <a:rPr lang="en-US" sz="1800" b="0" i="0" u="none" strike="noStrike" cap="none" dirty="0">
                <a:latin typeface="Calibri"/>
                <a:ea typeface="Calibri"/>
                <a:cs typeface="Calibri"/>
                <a:sym typeface="Calibri"/>
              </a:rPr>
              <a:t> one Writing Intensive Unit, which can be fulfilled by taking a Literature course with a “W”</a:t>
            </a:r>
            <a:r>
              <a:rPr lang="en-US" sz="1800" dirty="0"/>
              <a:t> </a:t>
            </a:r>
            <a:r>
              <a:rPr lang="en-US" sz="1800" b="0" i="0" u="none" strike="noStrike" cap="none" dirty="0">
                <a:latin typeface="Calibri"/>
                <a:ea typeface="Calibri"/>
                <a:cs typeface="Calibri"/>
                <a:sym typeface="Calibri"/>
              </a:rPr>
              <a:t>following the course number (example: Comparative Literature 101W) OR a “W” course in your</a:t>
            </a:r>
            <a:r>
              <a:rPr lang="en-US" sz="1800" dirty="0"/>
              <a:t> </a:t>
            </a:r>
            <a:r>
              <a:rPr lang="en-US" sz="1800" b="0" i="0" u="none" strike="noStrike" cap="none" dirty="0">
                <a:latin typeface="Calibri"/>
                <a:ea typeface="Calibri"/>
                <a:cs typeface="Calibri"/>
                <a:sym typeface="Calibri"/>
              </a:rPr>
              <a:t>major or minor (if available).</a:t>
            </a:r>
            <a:r>
              <a:rPr lang="en-US" sz="1800" dirty="0"/>
              <a:t>  </a:t>
            </a:r>
            <a:endParaRPr sz="3200"/>
          </a:p>
          <a:p>
            <a:pPr marL="742950" marR="0" lvl="1" indent="-285750" algn="l" rtl="0">
              <a:lnSpc>
                <a:spcPct val="100000"/>
              </a:lnSpc>
              <a:spcBef>
                <a:spcPts val="320"/>
              </a:spcBef>
              <a:spcAft>
                <a:spcPts val="0"/>
              </a:spcAft>
              <a:buClr>
                <a:schemeClr val="dk1"/>
              </a:buClr>
              <a:buSzPts val="1600"/>
              <a:buFont typeface="Arial"/>
              <a:buNone/>
            </a:pPr>
            <a:endParaRPr sz="1800" b="0" i="0" u="none" strike="noStrike" cap="none" dirty="0">
              <a:latin typeface="Calibri"/>
              <a:ea typeface="Calibri"/>
              <a:cs typeface="Calibri"/>
            </a:endParaRPr>
          </a:p>
          <a:p>
            <a:pPr marL="742950" marR="0" lvl="1" indent="-285750" algn="l" rtl="0">
              <a:lnSpc>
                <a:spcPct val="100000"/>
              </a:lnSpc>
              <a:spcBef>
                <a:spcPts val="320"/>
              </a:spcBef>
              <a:spcAft>
                <a:spcPts val="0"/>
              </a:spcAft>
              <a:buClr>
                <a:schemeClr val="dk1"/>
              </a:buClr>
              <a:buSzPts val="1600"/>
              <a:buFont typeface="Arial"/>
              <a:buNone/>
            </a:pPr>
            <a:r>
              <a:rPr lang="en-US" sz="1800" b="1" i="0" u="sng" strike="noStrike" cap="none" dirty="0">
                <a:latin typeface="Calibri"/>
                <a:ea typeface="Calibri"/>
                <a:cs typeface="Calibri"/>
                <a:sym typeface="Calibri"/>
              </a:rPr>
              <a:t>Please note that these exemptions do not apply to AAS and AOS degree holders.</a:t>
            </a:r>
            <a:endParaRPr sz="1800" u="sng"/>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0" descr="Major Requirments.png"/>
          <p:cNvPicPr preferRelativeResize="0">
            <a:picLocks noGrp="1"/>
          </p:cNvPicPr>
          <p:nvPr>
            <p:ph type="body" idx="1"/>
          </p:nvPr>
        </p:nvPicPr>
        <p:blipFill rotWithShape="1">
          <a:blip r:embed="rId3">
            <a:alphaModFix/>
          </a:blip>
          <a:srcRect/>
          <a:stretch/>
        </p:blipFill>
        <p:spPr>
          <a:xfrm>
            <a:off x="196850" y="1906588"/>
            <a:ext cx="2885017" cy="2292880"/>
          </a:xfrm>
          <a:prstGeom prst="rect">
            <a:avLst/>
          </a:prstGeom>
          <a:noFill/>
          <a:ln>
            <a:noFill/>
          </a:ln>
        </p:spPr>
      </p:pic>
      <p:sp>
        <p:nvSpPr>
          <p:cNvPr id="165" name="Google Shape;165;p10"/>
          <p:cNvSpPr txBox="1"/>
          <p:nvPr/>
        </p:nvSpPr>
        <p:spPr>
          <a:xfrm>
            <a:off x="1763712" y="1028700"/>
            <a:ext cx="587851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Major Requirements</a:t>
            </a:r>
            <a:endParaRPr/>
          </a:p>
        </p:txBody>
      </p:sp>
      <p:sp>
        <p:nvSpPr>
          <p:cNvPr id="166" name="Google Shape;166;p10"/>
          <p:cNvSpPr txBox="1"/>
          <p:nvPr/>
        </p:nvSpPr>
        <p:spPr>
          <a:xfrm>
            <a:off x="0" y="-180975"/>
            <a:ext cx="6211887" cy="116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Major</a:t>
            </a:r>
            <a:endParaRPr/>
          </a:p>
        </p:txBody>
      </p:sp>
      <p:sp>
        <p:nvSpPr>
          <p:cNvPr id="167" name="Google Shape;167;p10"/>
          <p:cNvSpPr txBox="1"/>
          <p:nvPr/>
        </p:nvSpPr>
        <p:spPr>
          <a:xfrm>
            <a:off x="2757982" y="1906587"/>
            <a:ext cx="5913437" cy="3770223"/>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Majors vary in the number of credits and courses required.</a:t>
            </a:r>
            <a:r>
              <a:rPr lang="en-US" sz="1800" dirty="0">
                <a:solidFill>
                  <a:schemeClr val="dk1"/>
                </a:solidFill>
                <a:latin typeface="Calibri"/>
                <a:ea typeface="Calibri"/>
                <a:cs typeface="Calibri"/>
                <a:sym typeface="Calibri"/>
              </a:rPr>
              <a:t> </a:t>
            </a:r>
            <a:endParaRPr lang="en-US" sz="1600" dirty="0"/>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At Queens College, the total number of credits in a major can range from 31 credits to 79 credits.</a:t>
            </a:r>
            <a:r>
              <a:rPr lang="en-US" sz="1800" dirty="0">
                <a:solidFill>
                  <a:schemeClr val="dk1"/>
                </a:solidFill>
                <a:latin typeface="Calibri"/>
                <a:ea typeface="Calibri"/>
                <a:cs typeface="Calibri"/>
                <a:sym typeface="Calibri"/>
              </a:rPr>
              <a:t> </a:t>
            </a:r>
            <a:endParaRPr sz="1600" dirty="0"/>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Some majors have entrance requirements and/or an application process.</a:t>
            </a:r>
            <a:r>
              <a:rPr lang="en-US" sz="1800" dirty="0">
                <a:solidFill>
                  <a:schemeClr val="dk1"/>
                </a:solidFill>
                <a:latin typeface="Calibri"/>
                <a:ea typeface="Calibri"/>
                <a:cs typeface="Calibri"/>
                <a:sym typeface="Calibri"/>
              </a:rPr>
              <a:t>  </a:t>
            </a:r>
            <a:endParaRPr sz="1600" dirty="0"/>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Most majors have maintenance and graduation criteria.</a:t>
            </a:r>
            <a:endParaRPr sz="1800" dirty="0">
              <a:solidFill>
                <a:schemeClr val="dk1"/>
              </a:solidFill>
            </a:endParaRPr>
          </a:p>
          <a:p>
            <a:pPr marL="342900" marR="0" lvl="0" indent="-342900" algn="l" rtl="0">
              <a:lnSpc>
                <a:spcPct val="100000"/>
              </a:lnSpc>
              <a:spcBef>
                <a:spcPts val="32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See academic program maps on Advising Center’s website </a:t>
            </a:r>
            <a:r>
              <a:rPr lang="en-US" sz="1800" b="0" i="0" u="sng" dirty="0">
                <a:solidFill>
                  <a:schemeClr val="dk1"/>
                </a:solidFill>
                <a:latin typeface="Calibri"/>
                <a:ea typeface="Calibri"/>
                <a:cs typeface="Calibri"/>
                <a:sym typeface="Calibri"/>
                <a:hlinkClick r:id="rId4"/>
              </a:rPr>
              <a:t>https://www.qc.cuny.edu/aac/degree-programs-maps/</a:t>
            </a:r>
            <a:endParaRPr sz="1800" dirty="0">
              <a:solidFill>
                <a:schemeClr val="dk1"/>
              </a:solidFill>
            </a:endParaRPr>
          </a:p>
          <a:p>
            <a:pPr marL="342900" marR="0" lvl="0" indent="-342900" algn="l" rtl="0">
              <a:lnSpc>
                <a:spcPct val="100000"/>
              </a:lnSpc>
              <a:spcBef>
                <a:spcPts val="32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Visit departmental websites for more information. </a:t>
            </a:r>
            <a:r>
              <a:rPr lang="en-US" sz="1800" dirty="0">
                <a:solidFill>
                  <a:schemeClr val="dk1"/>
                </a:solidFill>
                <a:latin typeface="Calibri"/>
                <a:ea typeface="Calibri"/>
                <a:cs typeface="Calibri"/>
                <a:sym typeface="Calibri"/>
              </a:rPr>
              <a:t>Please find department information at qc.cuny.edu under the Academics tab.</a:t>
            </a:r>
            <a:endParaRPr sz="1800" dirty="0">
              <a:solidFill>
                <a:schemeClr val="dk1"/>
              </a:solidFill>
            </a:endParaRPr>
          </a:p>
        </p:txBody>
      </p:sp>
      <p:sp>
        <p:nvSpPr>
          <p:cNvPr id="168" name="Google Shape;168;p10"/>
          <p:cNvSpPr txBox="1"/>
          <p:nvPr/>
        </p:nvSpPr>
        <p:spPr>
          <a:xfrm>
            <a:off x="1757362" y="1582737"/>
            <a:ext cx="5878512" cy="261570"/>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100" b="0" i="0" u="none" dirty="0">
                <a:solidFill>
                  <a:schemeClr val="lt1"/>
                </a:solidFill>
                <a:latin typeface="Calibri"/>
                <a:ea typeface="Calibri"/>
                <a:cs typeface="Calibri"/>
                <a:sym typeface="Calibri"/>
              </a:rPr>
              <a:t>Cannot use Pass/No Credit Grading Option for any courses applying to Pathways or your major.</a:t>
            </a:r>
            <a:endParaRPr sz="11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1593850" y="10414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Electives</a:t>
            </a:r>
            <a:endParaRPr/>
          </a:p>
        </p:txBody>
      </p:sp>
      <p:sp>
        <p:nvSpPr>
          <p:cNvPr id="174" name="Google Shape;174;p11"/>
          <p:cNvSpPr txBox="1"/>
          <p:nvPr/>
        </p:nvSpPr>
        <p:spPr>
          <a:xfrm>
            <a:off x="0" y="0"/>
            <a:ext cx="6211887" cy="846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Electives</a:t>
            </a:r>
            <a:endParaRPr/>
          </a:p>
        </p:txBody>
      </p:sp>
      <p:sp>
        <p:nvSpPr>
          <p:cNvPr id="175" name="Google Shape;175;p11"/>
          <p:cNvSpPr txBox="1"/>
          <p:nvPr/>
        </p:nvSpPr>
        <p:spPr>
          <a:xfrm>
            <a:off x="146050" y="1619251"/>
            <a:ext cx="5712883" cy="4616608"/>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Arial"/>
              <a:buNone/>
            </a:pPr>
            <a:endParaRPr lang="en-US" sz="24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If you transfer in 75 or fewer credits, you must reach at least 120 credits (</a:t>
            </a:r>
            <a:r>
              <a:rPr lang="en-US" sz="1800" b="0" i="1" u="none" dirty="0">
                <a:solidFill>
                  <a:schemeClr val="dk1"/>
                </a:solidFill>
                <a:latin typeface="Calibri"/>
                <a:ea typeface="Calibri"/>
                <a:cs typeface="Calibri"/>
                <a:sym typeface="Calibri"/>
              </a:rPr>
              <a:t>minimum 45 credits in residency</a:t>
            </a:r>
            <a:r>
              <a:rPr lang="en-US" sz="1800" b="0" i="0" u="none" dirty="0">
                <a:solidFill>
                  <a:schemeClr val="dk1"/>
                </a:solidFill>
                <a:latin typeface="Calibri"/>
                <a:ea typeface="Calibri"/>
                <a:cs typeface="Calibri"/>
                <a:sym typeface="Calibri"/>
              </a:rPr>
              <a:t>).</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800"/>
              <a:buFont typeface="Arial"/>
              <a:buChar char="•"/>
            </a:pPr>
            <a:r>
              <a:rPr lang="en-US" sz="1800" b="1" i="0" u="none" dirty="0">
                <a:solidFill>
                  <a:schemeClr val="dk1"/>
                </a:solidFill>
                <a:latin typeface="Calibri"/>
                <a:ea typeface="Calibri"/>
                <a:cs typeface="Calibri"/>
                <a:sym typeface="Calibri"/>
              </a:rPr>
              <a:t>If you transfer in 76 or more credits, you must complete a minimum of 45 credits in residency and </a:t>
            </a:r>
            <a:r>
              <a:rPr lang="en-US" sz="1800" b="1" i="1" u="none" dirty="0">
                <a:solidFill>
                  <a:schemeClr val="dk1"/>
                </a:solidFill>
                <a:latin typeface="Calibri"/>
                <a:ea typeface="Calibri"/>
                <a:cs typeface="Calibri"/>
                <a:sym typeface="Calibri"/>
              </a:rPr>
              <a:t>will need to exceed 120 credits</a:t>
            </a:r>
            <a:r>
              <a:rPr lang="en-US" sz="1800" b="1" i="0" u="none" dirty="0">
                <a:solidFill>
                  <a:schemeClr val="dk1"/>
                </a:solidFill>
                <a:latin typeface="Calibri"/>
                <a:ea typeface="Calibri"/>
                <a:cs typeface="Calibri"/>
                <a:sym typeface="Calibri"/>
              </a:rPr>
              <a:t>.</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If your transfer credits, plus your remaining QC Core and remaining major requirements do not add up to 120 credits (</a:t>
            </a:r>
            <a:r>
              <a:rPr lang="en-US" sz="1800" b="0" i="1" u="none" dirty="0">
                <a:solidFill>
                  <a:schemeClr val="dk1"/>
                </a:solidFill>
                <a:latin typeface="Calibri"/>
                <a:ea typeface="Calibri"/>
                <a:cs typeface="Calibri"/>
                <a:sym typeface="Calibri"/>
              </a:rPr>
              <a:t>with 45 credits in residency</a:t>
            </a:r>
            <a:r>
              <a:rPr lang="en-US" sz="1800" b="0" i="0" u="none" dirty="0">
                <a:solidFill>
                  <a:schemeClr val="dk1"/>
                </a:solidFill>
                <a:latin typeface="Calibri"/>
                <a:ea typeface="Calibri"/>
                <a:cs typeface="Calibri"/>
                <a:sym typeface="Calibri"/>
              </a:rPr>
              <a:t>) elective credits are needed.</a:t>
            </a:r>
            <a:r>
              <a:rPr lang="en-US" sz="1800" dirty="0">
                <a:solidFill>
                  <a:schemeClr val="dk1"/>
                </a:solidFill>
                <a:latin typeface="Calibri"/>
                <a:ea typeface="Calibri"/>
                <a:cs typeface="Calibri"/>
                <a:sym typeface="Calibri"/>
              </a:rPr>
              <a:t> </a:t>
            </a:r>
            <a:endParaRPr sz="1600" dirty="0"/>
          </a:p>
          <a:p>
            <a:pPr marL="342900" marR="0" lvl="0" indent="-241300" algn="l" rtl="0">
              <a:lnSpc>
                <a:spcPct val="100000"/>
              </a:lnSpc>
              <a:spcBef>
                <a:spcPts val="0"/>
              </a:spcBef>
              <a:spcAft>
                <a:spcPts val="0"/>
              </a:spcAft>
              <a:buClr>
                <a:schemeClr val="dk1"/>
              </a:buClr>
              <a:buSzPts val="1600"/>
              <a:buFont typeface="Arial"/>
              <a:buNone/>
            </a:pPr>
            <a:endParaRPr sz="1800" b="0" i="0" u="none" dirty="0">
              <a:solidFill>
                <a:schemeClr val="dk1"/>
              </a:solidFill>
              <a:latin typeface="Calibri"/>
              <a:ea typeface="Calibri"/>
              <a:cs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Consider an internship, minor, or study abroad as options!</a:t>
            </a:r>
            <a:endParaRPr sz="1800" dirty="0">
              <a:solidFill>
                <a:schemeClr val="dk1"/>
              </a:solidFill>
            </a:endParaRPr>
          </a:p>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endParaRPr>
          </a:p>
        </p:txBody>
      </p:sp>
      <p:pic>
        <p:nvPicPr>
          <p:cNvPr id="176" name="Google Shape;176;p11"/>
          <p:cNvPicPr preferRelativeResize="0">
            <a:picLocks noGrp="1"/>
          </p:cNvPicPr>
          <p:nvPr>
            <p:ph type="body" idx="1"/>
          </p:nvPr>
        </p:nvPicPr>
        <p:blipFill rotWithShape="1">
          <a:blip r:embed="rId3">
            <a:alphaModFix/>
          </a:blip>
          <a:srcRect/>
          <a:stretch/>
        </p:blipFill>
        <p:spPr>
          <a:xfrm>
            <a:off x="5973762" y="1698625"/>
            <a:ext cx="1636712" cy="2471737"/>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p:nvPr/>
        </p:nvSpPr>
        <p:spPr>
          <a:xfrm>
            <a:off x="0" y="0"/>
            <a:ext cx="7035800"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Declaring Your Major</a:t>
            </a:r>
            <a:endParaRPr/>
          </a:p>
        </p:txBody>
      </p:sp>
      <p:sp>
        <p:nvSpPr>
          <p:cNvPr id="182" name="Google Shape;182;p12"/>
          <p:cNvSpPr txBox="1"/>
          <p:nvPr/>
        </p:nvSpPr>
        <p:spPr>
          <a:xfrm>
            <a:off x="401904" y="951613"/>
            <a:ext cx="846455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a:buClr>
                <a:schemeClr val="dk1"/>
              </a:buClr>
              <a:buSzPts val="2000"/>
            </a:pPr>
            <a:r>
              <a:rPr lang="en-US" sz="2000" b="0" i="0" u="none" dirty="0">
                <a:solidFill>
                  <a:schemeClr val="dk1"/>
                </a:solidFill>
                <a:latin typeface="Calibri"/>
                <a:ea typeface="Calibri"/>
                <a:cs typeface="Calibri"/>
                <a:sym typeface="Calibri"/>
              </a:rPr>
              <a:t>When you speak with your academic advisor, you will learn the process for declaring the particular major in which you are interested if you have not already done so through the Admissions application.</a:t>
            </a:r>
            <a:r>
              <a:rPr lang="en-US" sz="2000" dirty="0">
                <a:solidFill>
                  <a:schemeClr val="dk1"/>
                </a:solidFill>
                <a:latin typeface="Calibri"/>
                <a:ea typeface="Calibri"/>
                <a:cs typeface="Calibri"/>
                <a:sym typeface="Calibri"/>
              </a:rPr>
              <a:t> </a:t>
            </a:r>
            <a:endParaRPr dirty="0">
              <a:solidFill>
                <a:schemeClr val="dk1"/>
              </a:solidFill>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Please note that you must declare your major </a:t>
            </a:r>
            <a:r>
              <a:rPr lang="en-US" sz="2000" b="0" i="1" u="none" dirty="0">
                <a:solidFill>
                  <a:schemeClr val="dk1"/>
                </a:solidFill>
                <a:latin typeface="Calibri"/>
                <a:ea typeface="Calibri"/>
                <a:cs typeface="Calibri"/>
                <a:sym typeface="Calibri"/>
              </a:rPr>
              <a:t>by your 60</a:t>
            </a:r>
            <a:r>
              <a:rPr lang="en-US" sz="2000" b="0" i="1" u="none" baseline="30000" dirty="0">
                <a:solidFill>
                  <a:schemeClr val="dk1"/>
                </a:solidFill>
                <a:latin typeface="Calibri"/>
                <a:ea typeface="Calibri"/>
                <a:cs typeface="Calibri"/>
                <a:sym typeface="Calibri"/>
              </a:rPr>
              <a:t>th</a:t>
            </a:r>
            <a:r>
              <a:rPr lang="en-US" sz="2000" b="0" i="1" u="none" dirty="0">
                <a:solidFill>
                  <a:schemeClr val="dk1"/>
                </a:solidFill>
                <a:latin typeface="Calibri"/>
                <a:ea typeface="Calibri"/>
                <a:cs typeface="Calibri"/>
                <a:sym typeface="Calibri"/>
              </a:rPr>
              <a:t> completed credit</a:t>
            </a:r>
            <a:r>
              <a:rPr lang="en-US" sz="2000" b="0" i="0" u="none" dirty="0">
                <a:solidFill>
                  <a:schemeClr val="dk1"/>
                </a:solidFill>
                <a:latin typeface="Calibri"/>
                <a:ea typeface="Calibri"/>
                <a:cs typeface="Calibri"/>
                <a:sym typeface="Calibri"/>
              </a:rPr>
              <a:t>. This is required by CUNY and Financial Aid. </a:t>
            </a:r>
            <a:endParaRPr dirty="0"/>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a:buClr>
                <a:srgbClr val="FF0000"/>
              </a:buClr>
              <a:buSzPts val="2000"/>
            </a:pPr>
            <a:r>
              <a:rPr lang="en-US" sz="2800" b="1" i="0" u="none" dirty="0">
                <a:solidFill>
                  <a:srgbClr val="FF0000"/>
                </a:solidFill>
                <a:latin typeface="Calibri"/>
                <a:ea typeface="Calibri"/>
                <a:cs typeface="Calibri"/>
                <a:sym typeface="Calibri"/>
              </a:rPr>
              <a:t>The Spring 2023 deadline is </a:t>
            </a:r>
            <a:r>
              <a:rPr lang="en-US" sz="2800" b="1" dirty="0">
                <a:solidFill>
                  <a:srgbClr val="FF0000"/>
                </a:solidFill>
                <a:latin typeface="Calibri"/>
                <a:ea typeface="Calibri"/>
                <a:cs typeface="Calibri"/>
                <a:sym typeface="Calibri"/>
              </a:rPr>
              <a:t>Tuesday</a:t>
            </a:r>
            <a:r>
              <a:rPr lang="en-US" sz="2800" b="1" i="0" u="none" dirty="0">
                <a:solidFill>
                  <a:srgbClr val="FF0000"/>
                </a:solidFill>
                <a:latin typeface="Calibri"/>
                <a:ea typeface="Calibri"/>
                <a:cs typeface="Calibri"/>
                <a:sym typeface="Calibri"/>
              </a:rPr>
              <a:t>, January 31, </a:t>
            </a:r>
            <a:r>
              <a:rPr lang="en-US" sz="2800" b="1" dirty="0">
                <a:solidFill>
                  <a:srgbClr val="FF0000"/>
                </a:solidFill>
                <a:latin typeface="Calibri"/>
                <a:ea typeface="Calibri"/>
                <a:cs typeface="Calibri"/>
                <a:sym typeface="Calibri"/>
              </a:rPr>
              <a:t>2023</a:t>
            </a:r>
            <a:r>
              <a:rPr lang="en-US" sz="2800" b="1" i="0" u="none" dirty="0">
                <a:solidFill>
                  <a:srgbClr val="FF0000"/>
                </a:solidFill>
                <a:latin typeface="Calibri"/>
                <a:ea typeface="Calibri"/>
                <a:cs typeface="Calibri"/>
                <a:sym typeface="Calibri"/>
              </a:rPr>
              <a:t>.</a:t>
            </a:r>
            <a:r>
              <a:rPr lang="en-US" sz="2800" b="1" dirty="0">
                <a:solidFill>
                  <a:srgbClr val="FF0000"/>
                </a:solidFill>
                <a:latin typeface="Calibri"/>
                <a:ea typeface="Calibri"/>
                <a:cs typeface="Calibri"/>
                <a:sym typeface="Calibri"/>
              </a:rPr>
              <a:t>  </a:t>
            </a:r>
            <a:endParaRPr sz="2800" b="1" dirty="0"/>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Students who have completed 60 or more transfer credits who do not declare their majors by the deadline are in jeopardy of losing their NYS TAP award.</a:t>
            </a: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0" y="0"/>
            <a:ext cx="6388100" cy="99218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br>
              <a:rPr lang="en-US" sz="2800" b="1" i="0" u="none">
                <a:solidFill>
                  <a:schemeClr val="lt1"/>
                </a:solidFill>
                <a:latin typeface="Gill Sans"/>
                <a:ea typeface="Gill Sans"/>
                <a:cs typeface="Gill Sans"/>
                <a:sym typeface="Gill Sans"/>
              </a:rPr>
            </a:br>
            <a:r>
              <a:rPr lang="en-US" sz="2800" b="1" i="1" u="none">
                <a:solidFill>
                  <a:schemeClr val="lt1"/>
                </a:solidFill>
                <a:latin typeface="Gill Sans"/>
                <a:ea typeface="Gill Sans"/>
                <a:cs typeface="Gill Sans"/>
                <a:sym typeface="Gill Sans"/>
              </a:rPr>
              <a:t>Majors with entrance criteria</a:t>
            </a:r>
            <a:endParaRPr/>
          </a:p>
        </p:txBody>
      </p:sp>
      <p:sp>
        <p:nvSpPr>
          <p:cNvPr id="188" name="Google Shape;188;p13"/>
          <p:cNvSpPr txBox="1">
            <a:spLocks noGrp="1"/>
          </p:cNvSpPr>
          <p:nvPr>
            <p:ph type="body" idx="1"/>
          </p:nvPr>
        </p:nvSpPr>
        <p:spPr>
          <a:xfrm>
            <a:off x="285750" y="942975"/>
            <a:ext cx="8686800" cy="4111665"/>
          </a:xfrm>
          <a:prstGeom prst="rect">
            <a:avLst/>
          </a:prstGeom>
          <a:noFill/>
          <a:ln>
            <a:noFill/>
          </a:ln>
        </p:spPr>
        <p:txBody>
          <a:bodyPr spcFirstLastPara="1" wrap="square" lIns="91425" tIns="45700" rIns="91425" bIns="45700" anchor="t" anchorCtr="0">
            <a:noAutofit/>
          </a:bodyPr>
          <a:lstStyle/>
          <a:p>
            <a:pPr marL="342900">
              <a:spcBef>
                <a:spcPts val="0"/>
              </a:spcBef>
              <a:buSzPts val="1600"/>
              <a:buNone/>
            </a:pPr>
            <a:r>
              <a:rPr lang="en-US" sz="1600" b="0" i="0" u="none" strike="noStrike" cap="none" dirty="0">
                <a:latin typeface="Calibri"/>
                <a:ea typeface="Calibri"/>
                <a:cs typeface="Calibri"/>
                <a:sym typeface="Calibri"/>
              </a:rPr>
              <a:t>	The Queens College programs listed below have entrance criteria, pre-requisites, and/or application requirements.</a:t>
            </a:r>
            <a:r>
              <a:rPr lang="en-US" sz="1600" dirty="0"/>
              <a:t> </a:t>
            </a:r>
            <a:r>
              <a:rPr lang="en-US" sz="1600" b="0" i="0" u="none" strike="noStrike" cap="none" dirty="0">
                <a:latin typeface="Calibri"/>
                <a:ea typeface="Calibri"/>
                <a:cs typeface="Calibri"/>
                <a:sym typeface="Calibri"/>
              </a:rPr>
              <a:t> If you are not yet ready to apply, advisors will discuss options with you.</a:t>
            </a:r>
            <a:r>
              <a:rPr lang="en-US" sz="1600" dirty="0"/>
              <a:t>  </a:t>
            </a:r>
            <a:endParaRPr dirty="0"/>
          </a:p>
          <a:p>
            <a:pPr marL="342900" marR="0" lvl="0" indent="-342900" algn="l" rtl="0">
              <a:lnSpc>
                <a:spcPct val="100000"/>
              </a:lnSpc>
              <a:spcBef>
                <a:spcPts val="320"/>
              </a:spcBef>
              <a:spcAft>
                <a:spcPts val="0"/>
              </a:spcAft>
              <a:buClr>
                <a:schemeClr val="dk1"/>
              </a:buClr>
              <a:buSzPts val="1600"/>
              <a:buFont typeface="Arial"/>
              <a:buNone/>
            </a:pP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3">
                  <a:extLst>
                    <a:ext uri="{A12FA001-AC4F-418D-AE19-62706E023703}">
                      <ahyp:hlinkClr xmlns:ahyp="http://schemas.microsoft.com/office/drawing/2018/hyperlinkcolor" val="tx"/>
                    </a:ext>
                  </a:extLst>
                </a:hlinkClick>
              </a:rPr>
              <a:t>BFA in Studio Art </a:t>
            </a:r>
            <a:r>
              <a:rPr lang="en-US" sz="1600" b="0" i="0" u="none" strike="noStrike" cap="none" dirty="0">
                <a:latin typeface="Calibri"/>
                <a:ea typeface="Calibri"/>
                <a:cs typeface="Calibri"/>
                <a:sym typeface="Calibri"/>
              </a:rPr>
              <a:t>(not BA)</a:t>
            </a:r>
            <a:endParaRPr sz="1600"/>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4">
                  <a:extLst>
                    <a:ext uri="{A12FA001-AC4F-418D-AE19-62706E023703}">
                      <ahyp:hlinkClr xmlns:ahyp="http://schemas.microsoft.com/office/drawing/2018/hyperlinkcolor" val="tx"/>
                    </a:ext>
                  </a:extLst>
                </a:hlinkClick>
              </a:rPr>
              <a:t>Business Administration </a:t>
            </a:r>
            <a:r>
              <a:rPr lang="en-US" sz="1600" b="0" i="0" u="none" strike="noStrike" cap="none" dirty="0">
                <a:latin typeface="Calibri"/>
                <a:ea typeface="Calibri"/>
                <a:cs typeface="Calibri"/>
                <a:sym typeface="Calibri"/>
              </a:rPr>
              <a:t>(Corporate Finance, International Business, or Actuarial Studies)</a:t>
            </a:r>
            <a:endParaRPr sz="1600"/>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5">
                  <a:extLst>
                    <a:ext uri="{A12FA001-AC4F-418D-AE19-62706E023703}">
                      <ahyp:hlinkClr xmlns:ahyp="http://schemas.microsoft.com/office/drawing/2018/hyperlinkcolor" val="tx"/>
                    </a:ext>
                  </a:extLst>
                </a:hlinkClick>
              </a:rPr>
              <a:t>Communication Sciences and Disorders</a:t>
            </a:r>
            <a:r>
              <a:rPr lang="en-US" sz="1600" b="0" i="0" u="none" strike="noStrike" cap="none" dirty="0">
                <a:latin typeface="Calibri"/>
                <a:ea typeface="Calibri"/>
                <a:cs typeface="Calibri"/>
                <a:sym typeface="Calibri"/>
              </a:rPr>
              <a:t> (Speech Pathology)</a:t>
            </a:r>
            <a:endParaRPr sz="1600"/>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6">
                  <a:extLst>
                    <a:ext uri="{A12FA001-AC4F-418D-AE19-62706E023703}">
                      <ahyp:hlinkClr xmlns:ahyp="http://schemas.microsoft.com/office/drawing/2018/hyperlinkcolor" val="tx"/>
                    </a:ext>
                  </a:extLst>
                </a:hlinkClick>
              </a:rPr>
              <a:t>Dance</a:t>
            </a: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3">
                  <a:extLst>
                    <a:ext uri="{A12FA001-AC4F-418D-AE19-62706E023703}">
                      <ahyp:hlinkClr xmlns:ahyp="http://schemas.microsoft.com/office/drawing/2018/hyperlinkcolor" val="tx"/>
                    </a:ext>
                  </a:extLst>
                </a:hlinkClick>
              </a:rPr>
              <a:t>Design</a:t>
            </a: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7">
                  <a:extLst>
                    <a:ext uri="{A12FA001-AC4F-418D-AE19-62706E023703}">
                      <ahyp:hlinkClr xmlns:ahyp="http://schemas.microsoft.com/office/drawing/2018/hyperlinkcolor" val="tx"/>
                    </a:ext>
                  </a:extLst>
                </a:hlinkClick>
              </a:rPr>
              <a:t>Drama/Theatre</a:t>
            </a: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8">
                  <a:extLst>
                    <a:ext uri="{A12FA001-AC4F-418D-AE19-62706E023703}">
                      <ahyp:hlinkClr xmlns:ahyp="http://schemas.microsoft.com/office/drawing/2018/hyperlinkcolor" val="tx"/>
                    </a:ext>
                  </a:extLst>
                </a:hlinkClick>
              </a:rPr>
              <a:t>Elementary/Childhood Education </a:t>
            </a: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9">
                  <a:extLst>
                    <a:ext uri="{A12FA001-AC4F-418D-AE19-62706E023703}">
                      <ahyp:hlinkClr xmlns:ahyp="http://schemas.microsoft.com/office/drawing/2018/hyperlinkcolor" val="tx"/>
                    </a:ext>
                  </a:extLst>
                </a:hlinkClick>
              </a:rPr>
              <a:t>Music </a:t>
            </a:r>
            <a:r>
              <a:rPr lang="en-US" sz="1600" b="0" i="0" u="none" strike="noStrike" cap="none" dirty="0">
                <a:latin typeface="Calibri"/>
                <a:ea typeface="Calibri"/>
                <a:cs typeface="Calibri"/>
                <a:sym typeface="Calibri"/>
              </a:rPr>
              <a:t>(Aaron Copland School of Music)</a:t>
            </a:r>
            <a:endParaRPr sz="1600"/>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10">
                  <a:extLst>
                    <a:ext uri="{A12FA001-AC4F-418D-AE19-62706E023703}">
                      <ahyp:hlinkClr xmlns:ahyp="http://schemas.microsoft.com/office/drawing/2018/hyperlinkcolor" val="tx"/>
                    </a:ext>
                  </a:extLst>
                </a:hlinkClick>
              </a:rPr>
              <a:t>Neuroscience</a:t>
            </a: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3">
                  <a:extLst>
                    <a:ext uri="{A12FA001-AC4F-418D-AE19-62706E023703}">
                      <ahyp:hlinkClr xmlns:ahyp="http://schemas.microsoft.com/office/drawing/2018/hyperlinkcolor" val="tx"/>
                    </a:ext>
                  </a:extLst>
                </a:hlinkClick>
              </a:rPr>
              <a:t>Nutrition and Dietetics</a:t>
            </a:r>
            <a:endParaRPr sz="1600" b="0" i="0" u="none" strike="noStrike" cap="none" dirty="0">
              <a:latin typeface="Calibri"/>
              <a:ea typeface="Calibri"/>
              <a:cs typeface="Calibri"/>
            </a:endParaRPr>
          </a:p>
          <a:p>
            <a:pPr marL="742950" marR="0" lvl="1" indent="-285750" algn="l" rtl="0">
              <a:lnSpc>
                <a:spcPct val="100000"/>
              </a:lnSpc>
              <a:spcBef>
                <a:spcPts val="280"/>
              </a:spcBef>
              <a:spcAft>
                <a:spcPts val="0"/>
              </a:spcAft>
              <a:buClr>
                <a:schemeClr val="dk1"/>
              </a:buClr>
              <a:buSzPts val="1400"/>
              <a:buFont typeface="Arial"/>
              <a:buChar char="–"/>
            </a:pPr>
            <a:r>
              <a:rPr lang="en-US" sz="1600" b="0" i="0" u="sng" strike="noStrike" cap="none" dirty="0">
                <a:latin typeface="Calibri"/>
                <a:ea typeface="Calibri"/>
                <a:cs typeface="Calibri"/>
                <a:sym typeface="Calibri"/>
                <a:hlinkClick r:id="rId11">
                  <a:extLst>
                    <a:ext uri="{A12FA001-AC4F-418D-AE19-62706E023703}">
                      <ahyp:hlinkClr xmlns:ahyp="http://schemas.microsoft.com/office/drawing/2018/hyperlinkcolor" val="tx"/>
                    </a:ext>
                  </a:extLst>
                </a:hlinkClick>
              </a:rPr>
              <a:t>Secondary Education</a:t>
            </a:r>
            <a:endParaRPr sz="1600" b="0" i="0" u="none" strike="noStrike" cap="none" dirty="0">
              <a:latin typeface="Calibri"/>
              <a:ea typeface="Calibri"/>
              <a:cs typeface="Calibri"/>
              <a:sym typeface="Calibri"/>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p:nvPr/>
        </p:nvSpPr>
        <p:spPr>
          <a:xfrm>
            <a:off x="0" y="101600"/>
            <a:ext cx="7099300" cy="666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Transfer Honors Program</a:t>
            </a:r>
            <a:endParaRPr/>
          </a:p>
        </p:txBody>
      </p:sp>
      <p:sp>
        <p:nvSpPr>
          <p:cNvPr id="194" name="Google Shape;194;p14"/>
          <p:cNvSpPr txBox="1"/>
          <p:nvPr/>
        </p:nvSpPr>
        <p:spPr>
          <a:xfrm>
            <a:off x="199848" y="1130379"/>
            <a:ext cx="8904287" cy="4739719"/>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12121"/>
              </a:buClr>
              <a:buSzPts val="1600"/>
              <a:buFont typeface="Calibri"/>
              <a:buNone/>
            </a:pPr>
            <a:r>
              <a:rPr lang="en-US" sz="1600" b="1" i="0" u="none" dirty="0">
                <a:solidFill>
                  <a:srgbClr val="212121"/>
                </a:solidFill>
                <a:latin typeface="Calibri"/>
                <a:ea typeface="Calibri"/>
                <a:cs typeface="Calibri"/>
                <a:sym typeface="Calibri"/>
              </a:rPr>
              <a:t>The Queens College Transfer Honors </a:t>
            </a:r>
            <a:r>
              <a:rPr lang="en-US" sz="1600" b="0" i="0" u="none" dirty="0">
                <a:solidFill>
                  <a:srgbClr val="212121"/>
                </a:solidFill>
                <a:latin typeface="Calibri"/>
                <a:ea typeface="Calibri"/>
                <a:cs typeface="Calibri"/>
                <a:sym typeface="Calibri"/>
              </a:rPr>
              <a:t>Program is for highly motivated students like you!</a:t>
            </a:r>
            <a:endParaRPr dirty="0"/>
          </a:p>
          <a:p>
            <a:pPr marL="0" marR="0" lvl="0" indent="0" algn="l" rtl="0">
              <a:lnSpc>
                <a:spcPct val="100000"/>
              </a:lnSpc>
              <a:spcBef>
                <a:spcPts val="0"/>
              </a:spcBef>
              <a:spcAft>
                <a:spcPts val="0"/>
              </a:spcAft>
              <a:buClr>
                <a:schemeClr val="dk1"/>
              </a:buClr>
              <a:buSzPts val="1600"/>
              <a:buFont typeface="Arial"/>
              <a:buNone/>
            </a:pPr>
            <a:endParaRPr sz="1600" b="0" i="0" u="none" dirty="0">
              <a:solidFill>
                <a:srgbClr val="212121"/>
              </a:solidFill>
              <a:latin typeface="Calibri"/>
              <a:ea typeface="Calibri"/>
              <a:cs typeface="Calibri"/>
              <a:sym typeface="Calibri"/>
            </a:endParaRPr>
          </a:p>
          <a:p>
            <a:pPr indent="-101600">
              <a:buClr>
                <a:srgbClr val="212121"/>
              </a:buClr>
              <a:buSzPts val="1600"/>
              <a:buFont typeface="Arial"/>
              <a:buChar char="•"/>
            </a:pPr>
            <a:r>
              <a:rPr lang="en-US" sz="1600" b="0" i="0" u="none" dirty="0">
                <a:solidFill>
                  <a:srgbClr val="212121"/>
                </a:solidFill>
                <a:latin typeface="Calibri"/>
                <a:ea typeface="Calibri"/>
                <a:cs typeface="Calibri"/>
                <a:sym typeface="Calibri"/>
              </a:rPr>
              <a:t>​</a:t>
            </a:r>
            <a:r>
              <a:rPr lang="en-US" sz="16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Scholarships ranging from $1,000 to full-tuition per semester for up to two years</a:t>
            </a:r>
            <a:r>
              <a:rPr lang="en-US" sz="1800" b="0" i="1" u="none" dirty="0">
                <a:solidFill>
                  <a:srgbClr val="212121"/>
                </a:solidFill>
                <a:latin typeface="Calibri"/>
                <a:ea typeface="Calibri"/>
                <a:cs typeface="Calibri"/>
                <a:sym typeface="Calibri"/>
              </a:rPr>
              <a:t>.</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Small honors classes that emphasize discussion and group projects.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Dedicated academic advisors who support your transition to QC and provide assistance</a:t>
            </a:r>
            <a:r>
              <a:rPr lang="en-US" sz="1800" dirty="0">
                <a:solidFill>
                  <a:srgbClr val="212121"/>
                </a:solidFill>
                <a:latin typeface="Calibri"/>
                <a:ea typeface="Calibri"/>
                <a:cs typeface="Calibri"/>
                <a:sym typeface="Calibri"/>
              </a:rPr>
              <a:t> </a:t>
            </a:r>
            <a:endParaRPr lang="en-US" sz="1600">
              <a:ea typeface="Calibri"/>
              <a:sym typeface="Calibri"/>
            </a:endParaRPr>
          </a:p>
          <a:p>
            <a:pPr>
              <a:buClr>
                <a:srgbClr val="212121"/>
              </a:buClr>
              <a:buSzPts val="1600"/>
            </a:pPr>
            <a:r>
              <a:rPr lang="en-US" sz="1800" dirty="0">
                <a:solidFill>
                  <a:srgbClr val="212121"/>
                </a:solidFill>
                <a:latin typeface="Calibri"/>
                <a:ea typeface="Calibri"/>
                <a:cs typeface="Calibri"/>
                <a:sym typeface="Calibri"/>
              </a:rPr>
              <a:t>    in identifying </a:t>
            </a:r>
            <a:r>
              <a:rPr lang="en-US" sz="1800" b="0" i="0" u="none" dirty="0">
                <a:solidFill>
                  <a:srgbClr val="212121"/>
                </a:solidFill>
                <a:latin typeface="Calibri"/>
                <a:ea typeface="Calibri"/>
                <a:cs typeface="Calibri"/>
                <a:sym typeface="Calibri"/>
              </a:rPr>
              <a:t>mentors, applying for awards, and preparing for graduate study or career</a:t>
            </a:r>
            <a:r>
              <a:rPr lang="en-US" sz="1800" dirty="0">
                <a:solidFill>
                  <a:srgbClr val="212121"/>
                </a:solidFill>
                <a:latin typeface="Calibri"/>
                <a:ea typeface="Calibri"/>
                <a:cs typeface="Calibri"/>
                <a:sym typeface="Calibri"/>
              </a:rPr>
              <a:t> </a:t>
            </a:r>
            <a:endParaRPr lang="en-US" sz="1800" dirty="0">
              <a:latin typeface="Calibri"/>
              <a:ea typeface="Calibri"/>
              <a:cs typeface="Calibri"/>
              <a:sym typeface="Calibri"/>
            </a:endParaRPr>
          </a:p>
          <a:p>
            <a:pPr>
              <a:buSzPts val="1600"/>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placement.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Priority consideration to competitive majors and honors programs. </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Priority registration.</a:t>
            </a:r>
            <a:endParaRPr sz="1800" b="0" i="0" u="none" dirty="0">
              <a:solidFill>
                <a:schemeClr val="dk1"/>
              </a:solidFill>
              <a:latin typeface="Calibri"/>
              <a:ea typeface="Calibri"/>
              <a:cs typeface="Calibri"/>
            </a:endParaRPr>
          </a:p>
          <a:p>
            <a:pPr indent="-101600">
              <a:buClr>
                <a:srgbClr val="212121"/>
              </a:buClr>
              <a:buSzPts val="1600"/>
              <a:buFont typeface="Arial"/>
              <a:buChar char="•"/>
            </a:pP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Preferred consideration for on-campus housing. </a:t>
            </a:r>
            <a:endParaRPr sz="1800" b="0" i="0" u="none" dirty="0">
              <a:solidFill>
                <a:schemeClr val="dk1"/>
              </a:solidFill>
              <a:latin typeface="Calibri"/>
              <a:ea typeface="Calibri"/>
              <a:cs typeface="Calibri"/>
            </a:endParaRPr>
          </a:p>
          <a:p>
            <a:pPr marL="0" marR="0" lvl="0" indent="0" algn="ctr"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algn="ctr">
              <a:buClr>
                <a:srgbClr val="212121"/>
              </a:buClr>
              <a:buSzPts val="1600"/>
            </a:pPr>
            <a:r>
              <a:rPr lang="en-US" sz="1800" b="0" i="0" u="none" dirty="0">
                <a:solidFill>
                  <a:srgbClr val="212121"/>
                </a:solidFill>
                <a:latin typeface="Calibri"/>
                <a:ea typeface="Calibri"/>
                <a:cs typeface="Calibri"/>
                <a:sym typeface="Calibri"/>
              </a:rPr>
              <a:t>To be eligible, you must have a minimum cumulative GPA of 3.5+ and at least 60 credits</a:t>
            </a:r>
            <a:r>
              <a:rPr lang="en-US" sz="1800" dirty="0">
                <a:solidFill>
                  <a:srgbClr val="212121"/>
                </a:solidFill>
                <a:latin typeface="Calibri"/>
                <a:ea typeface="Calibri"/>
                <a:cs typeface="Calibri"/>
                <a:sym typeface="Calibri"/>
              </a:rPr>
              <a:t> </a:t>
            </a:r>
            <a:endParaRPr sz="1600"/>
          </a:p>
          <a:p>
            <a:pPr algn="ctr">
              <a:buClr>
                <a:srgbClr val="212121"/>
              </a:buClr>
              <a:buSzPts val="1600"/>
            </a:pPr>
            <a:r>
              <a:rPr lang="en-US" sz="1800" b="0" i="0" u="none" dirty="0">
                <a:solidFill>
                  <a:srgbClr val="212121"/>
                </a:solidFill>
                <a:latin typeface="Calibri"/>
                <a:ea typeface="Calibri"/>
                <a:cs typeface="Calibri"/>
                <a:sym typeface="Calibri"/>
              </a:rPr>
              <a:t>upon entry to Queens College.</a:t>
            </a:r>
            <a:r>
              <a:rPr lang="en-US" sz="1800" dirty="0">
                <a:solidFill>
                  <a:srgbClr val="212121"/>
                </a:solidFill>
                <a:latin typeface="Calibri"/>
                <a:ea typeface="Calibri"/>
                <a:cs typeface="Calibri"/>
                <a:sym typeface="Calibri"/>
              </a:rPr>
              <a:t> </a:t>
            </a:r>
            <a:r>
              <a:rPr lang="en-US" sz="1800" b="0" i="0" u="none" dirty="0">
                <a:solidFill>
                  <a:srgbClr val="212121"/>
                </a:solidFill>
                <a:latin typeface="Calibri"/>
                <a:ea typeface="Calibri"/>
                <a:cs typeface="Calibri"/>
                <a:sym typeface="Calibri"/>
              </a:rPr>
              <a:t> Receipt of Associate Degree Preferred.</a:t>
            </a:r>
            <a:r>
              <a:rPr lang="en-US" sz="1800" dirty="0">
                <a:solidFill>
                  <a:srgbClr val="212121"/>
                </a:solidFill>
                <a:latin typeface="Calibri"/>
                <a:ea typeface="Calibri"/>
                <a:cs typeface="Calibri"/>
                <a:sym typeface="Calibri"/>
              </a:rPr>
              <a:t> </a:t>
            </a:r>
            <a:endParaRPr sz="1600"/>
          </a:p>
          <a:p>
            <a:pPr marL="0" marR="0" lvl="0" indent="0" algn="ctr" rtl="0">
              <a:lnSpc>
                <a:spcPct val="100000"/>
              </a:lnSpc>
              <a:spcBef>
                <a:spcPts val="0"/>
              </a:spcBef>
              <a:spcAft>
                <a:spcPts val="0"/>
              </a:spcAft>
              <a:buClr>
                <a:schemeClr val="dk1"/>
              </a:buClr>
              <a:buSzPts val="1600"/>
              <a:buFont typeface="Calibri"/>
              <a:buNone/>
            </a:pPr>
            <a:endParaRPr sz="1800" b="0" i="0" u="none" dirty="0">
              <a:solidFill>
                <a:schemeClr val="dk1"/>
              </a:solidFill>
              <a:latin typeface="Calibri"/>
              <a:ea typeface="Calibri"/>
              <a:cs typeface="Calibri"/>
            </a:endParaRPr>
          </a:p>
          <a:p>
            <a:pPr marL="0" marR="0" lvl="0" indent="0" algn="ctr" rtl="0">
              <a:lnSpc>
                <a:spcPct val="100000"/>
              </a:lnSpc>
              <a:spcBef>
                <a:spcPts val="0"/>
              </a:spcBef>
              <a:spcAft>
                <a:spcPts val="0"/>
              </a:spcAft>
              <a:buClr>
                <a:schemeClr val="dk1"/>
              </a:buClr>
              <a:buSzPts val="1600"/>
              <a:buFont typeface="Calibri"/>
              <a:buNone/>
            </a:pPr>
            <a:r>
              <a:rPr lang="en-US" sz="1800" b="0" i="0" u="none" dirty="0">
                <a:solidFill>
                  <a:schemeClr val="dk1"/>
                </a:solidFill>
                <a:latin typeface="Calibri"/>
                <a:ea typeface="Calibri"/>
                <a:cs typeface="Calibri"/>
                <a:sym typeface="Calibri"/>
              </a:rPr>
              <a:t>Office of Honors &amp; Scholarships</a:t>
            </a:r>
            <a:endParaRPr sz="1800">
              <a:solidFill>
                <a:schemeClr val="dk1"/>
              </a:solidFill>
            </a:endParaRPr>
          </a:p>
          <a:p>
            <a:pPr marL="0" marR="0" lvl="0" indent="0" algn="ctr" rtl="0">
              <a:lnSpc>
                <a:spcPct val="100000"/>
              </a:lnSpc>
              <a:spcBef>
                <a:spcPts val="0"/>
              </a:spcBef>
              <a:spcAft>
                <a:spcPts val="0"/>
              </a:spcAft>
              <a:buClr>
                <a:schemeClr val="dk1"/>
              </a:buClr>
              <a:buSzPts val="1600"/>
              <a:buFont typeface="Calibri"/>
              <a:buNone/>
            </a:pPr>
            <a:r>
              <a:rPr lang="en-US" sz="1800" b="1" i="0" u="none" dirty="0">
                <a:solidFill>
                  <a:schemeClr val="dk1"/>
                </a:solidFill>
                <a:latin typeface="Calibri"/>
                <a:ea typeface="Calibri"/>
                <a:cs typeface="Calibri"/>
                <a:sym typeface="Calibri"/>
              </a:rPr>
              <a:t>transferhonors@qc.cuny.edu </a:t>
            </a:r>
            <a:endParaRPr sz="1800">
              <a:solidFill>
                <a:schemeClr val="dk1"/>
              </a:solidFill>
            </a:endParaRPr>
          </a:p>
          <a:p>
            <a:pPr marL="0" marR="0" lvl="0" indent="0" algn="ctr" rtl="0">
              <a:lnSpc>
                <a:spcPct val="100000"/>
              </a:lnSpc>
              <a:spcBef>
                <a:spcPts val="0"/>
              </a:spcBef>
              <a:spcAft>
                <a:spcPts val="0"/>
              </a:spcAft>
              <a:buClr>
                <a:schemeClr val="dk1"/>
              </a:buClr>
              <a:buSzPts val="1600"/>
              <a:buFont typeface="Calibri"/>
              <a:buNone/>
            </a:pPr>
            <a:r>
              <a:rPr lang="en-US" sz="18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https://www.qc.cuny.edu/academics/honors/Pages/default.aspx</a:t>
            </a:r>
            <a:endParaRPr sz="1800">
              <a:solidFill>
                <a:schemeClr val="dk1"/>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p:nvPr/>
        </p:nvSpPr>
        <p:spPr>
          <a:xfrm>
            <a:off x="0" y="101600"/>
            <a:ext cx="7099300" cy="6667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Honors Minors </a:t>
            </a:r>
            <a:endParaRPr/>
          </a:p>
        </p:txBody>
      </p:sp>
      <p:sp>
        <p:nvSpPr>
          <p:cNvPr id="200" name="Google Shape;200;p15"/>
          <p:cNvSpPr txBox="1"/>
          <p:nvPr/>
        </p:nvSpPr>
        <p:spPr>
          <a:xfrm>
            <a:off x="171450" y="1027112"/>
            <a:ext cx="8701087" cy="443194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200"/>
              <a:buFont typeface="Calibri"/>
              <a:buNone/>
            </a:pPr>
            <a:r>
              <a:rPr lang="en-US" sz="1200" b="1" i="0" u="none" dirty="0">
                <a:solidFill>
                  <a:schemeClr val="dk1"/>
                </a:solidFill>
                <a:latin typeface="Calibri"/>
                <a:ea typeface="Calibri"/>
                <a:cs typeface="Calibri"/>
                <a:sym typeface="Calibri"/>
              </a:rPr>
              <a:t>Honors in the Math and Natural Sciences</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 12 credit program to enhance the undergraduate education of students interested in careers in the mathematical and natural sciences.</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Director: Dr. Uri </a:t>
            </a:r>
            <a:r>
              <a:rPr lang="en-US" sz="1200" b="0" i="0" u="none" dirty="0" err="1">
                <a:solidFill>
                  <a:schemeClr val="dk1"/>
                </a:solidFill>
                <a:latin typeface="Calibri"/>
                <a:ea typeface="Calibri"/>
                <a:cs typeface="Calibri"/>
                <a:sym typeface="Calibri"/>
              </a:rPr>
              <a:t>Samuni</a:t>
            </a:r>
            <a:endParaRPr lang="en-US" sz="1200" dirty="0"/>
          </a:p>
          <a:p>
            <a:pPr marL="0" marR="0" lvl="0" indent="0" algn="ctr" rtl="0">
              <a:lnSpc>
                <a:spcPct val="100000"/>
              </a:lnSpc>
              <a:spcBef>
                <a:spcPts val="240"/>
              </a:spcBef>
              <a:spcAft>
                <a:spcPts val="0"/>
              </a:spcAft>
              <a:buClr>
                <a:schemeClr val="dk1"/>
              </a:buClr>
              <a:buSzPts val="1200"/>
              <a:buFont typeface="Calibri"/>
              <a:buNone/>
            </a:pPr>
            <a:r>
              <a:rPr lang="en-US" sz="1200" u="sng" dirty="0">
                <a:solidFill>
                  <a:schemeClr val="dk1"/>
                </a:solidFill>
                <a:latin typeface="Calibri"/>
                <a:cs typeface="Calibri"/>
                <a:hlinkClick r:id="rId3"/>
              </a:rPr>
              <a:t>Uri.Samuni@qc.cuny.edu</a:t>
            </a:r>
            <a:endParaRPr lang="en-US" sz="1200" u="sng" dirty="0">
              <a:solidFill>
                <a:schemeClr val="dk1"/>
              </a:solidFill>
              <a:latin typeface="Calibri"/>
              <a:cs typeface="Calibri"/>
            </a:endParaRPr>
          </a:p>
          <a:p>
            <a:pPr marL="0" marR="0" lvl="0" indent="0" algn="ctr" rtl="0">
              <a:lnSpc>
                <a:spcPct val="100000"/>
              </a:lnSpc>
              <a:spcBef>
                <a:spcPts val="240"/>
              </a:spcBef>
              <a:spcAft>
                <a:spcPts val="0"/>
              </a:spcAft>
              <a:buClr>
                <a:schemeClr val="dk1"/>
              </a:buClr>
              <a:buSzPts val="1200"/>
              <a:buFont typeface="Calibri"/>
              <a:buNone/>
            </a:pPr>
            <a:endParaRPr sz="1200" b="0" i="0" u="sng" dirty="0">
              <a:solidFill>
                <a:schemeClr val="dk1"/>
              </a:solidFill>
              <a:latin typeface="Calibri"/>
              <a:ea typeface="Calibri"/>
              <a:cs typeface="Calibri"/>
              <a:sym typeface="Calibri"/>
            </a:endParaRPr>
          </a:p>
          <a:p>
            <a:pPr marL="0" marR="0" lvl="0" indent="0" algn="ctr" rtl="0">
              <a:lnSpc>
                <a:spcPct val="100000"/>
              </a:lnSpc>
              <a:spcBef>
                <a:spcPts val="240"/>
              </a:spcBef>
              <a:spcAft>
                <a:spcPts val="0"/>
              </a:spcAft>
              <a:buClr>
                <a:schemeClr val="dk1"/>
              </a:buClr>
              <a:buSzPts val="1200"/>
              <a:buFont typeface="Calibri"/>
              <a:buNone/>
            </a:pPr>
            <a:r>
              <a:rPr lang="en-US" sz="1200" b="1" i="0" u="none" dirty="0">
                <a:solidFill>
                  <a:schemeClr val="dk1"/>
                </a:solidFill>
                <a:latin typeface="Calibri"/>
                <a:ea typeface="Calibri"/>
                <a:cs typeface="Calibri"/>
                <a:sym typeface="Calibri"/>
              </a:rPr>
              <a:t>Honors in the Humanities</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An 18 credit minor designed for students who wish to explore and understand the origins and history of our contemporary artistic and intellectual culture. (24 credit Sequence in the Humanities)</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Director: Dr. Clare Carroll</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Clare.Carroll@qc.cuny.edu</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 </a:t>
            </a:r>
            <a:endParaRPr dirty="0"/>
          </a:p>
          <a:p>
            <a:pPr marL="0" marR="0" lvl="0" indent="0" algn="ctr" rtl="0">
              <a:lnSpc>
                <a:spcPct val="100000"/>
              </a:lnSpc>
              <a:spcBef>
                <a:spcPts val="240"/>
              </a:spcBef>
              <a:spcAft>
                <a:spcPts val="0"/>
              </a:spcAft>
              <a:buClr>
                <a:schemeClr val="dk1"/>
              </a:buClr>
              <a:buSzPts val="1200"/>
              <a:buFont typeface="Calibri"/>
              <a:buNone/>
            </a:pPr>
            <a:r>
              <a:rPr lang="en-US" sz="1200" b="1" i="0" u="none" dirty="0">
                <a:solidFill>
                  <a:schemeClr val="dk1"/>
                </a:solidFill>
                <a:latin typeface="Calibri"/>
                <a:ea typeface="Calibri"/>
                <a:cs typeface="Calibri"/>
                <a:sym typeface="Calibri"/>
              </a:rPr>
              <a:t>Honors in the Social Sciences</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A 21 credit minor that encourages students to gain an in-depth understanding of social science traditions and methods.</a:t>
            </a:r>
            <a:endParaRPr dirty="0"/>
          </a:p>
          <a:p>
            <a:pPr marL="0" marR="0" lvl="0" indent="0" algn="ctr" rtl="0">
              <a:lnSpc>
                <a:spcPct val="100000"/>
              </a:lnSpc>
              <a:spcBef>
                <a:spcPts val="24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Director: Dr. Kara Schlichting</a:t>
            </a:r>
            <a:endParaRPr lang="en-US" sz="1200" dirty="0"/>
          </a:p>
          <a:p>
            <a:pPr algn="ctr">
              <a:spcBef>
                <a:spcPts val="240"/>
              </a:spcBef>
              <a:buClr>
                <a:schemeClr val="dk1"/>
              </a:buClr>
              <a:buSzPts val="1200"/>
            </a:pPr>
            <a:r>
              <a:rPr lang="en-US" sz="1200" u="sng" dirty="0">
                <a:solidFill>
                  <a:schemeClr val="dk1"/>
                </a:solidFill>
                <a:latin typeface="Calibri"/>
                <a:cs typeface="Calibri"/>
                <a:hlinkClick r:id="rId5">
                  <a:extLst>
                    <a:ext uri="{A12FA001-AC4F-418D-AE19-62706E023703}">
                      <ahyp:hlinkClr xmlns:ahyp="http://schemas.microsoft.com/office/drawing/2018/hyperlinkcolor" val="tx"/>
                    </a:ext>
                  </a:extLst>
                </a:hlinkClick>
              </a:rPr>
              <a:t>Kara.Schlichting@qc.cuny.edu​</a:t>
            </a:r>
            <a:endParaRPr lang="en-US" sz="1200" u="sng" dirty="0">
              <a:solidFill>
                <a:schemeClr val="dk1"/>
              </a:solidFill>
              <a:latin typeface="Calibri"/>
              <a:cs typeface="Calibri"/>
            </a:endParaRPr>
          </a:p>
          <a:p>
            <a:pPr algn="ctr">
              <a:spcBef>
                <a:spcPts val="240"/>
              </a:spcBef>
              <a:buClr>
                <a:schemeClr val="dk1"/>
              </a:buClr>
              <a:buSzPts val="1200"/>
            </a:pPr>
            <a:endParaRPr sz="1200" u="sng" dirty="0">
              <a:solidFill>
                <a:schemeClr val="dk1"/>
              </a:solidFill>
              <a:latin typeface="Calibri"/>
              <a:cs typeface="Calibri"/>
              <a:sym typeface="Calibri"/>
            </a:endParaRPr>
          </a:p>
          <a:p>
            <a:pPr marL="0" marR="0" lvl="0" indent="0" algn="ctr" rtl="0">
              <a:lnSpc>
                <a:spcPct val="100000"/>
              </a:lnSpc>
              <a:spcBef>
                <a:spcPts val="240"/>
              </a:spcBef>
              <a:spcAft>
                <a:spcPts val="0"/>
              </a:spcAft>
              <a:buClr>
                <a:srgbClr val="000000"/>
              </a:buClr>
              <a:buSzPts val="1200"/>
              <a:buFont typeface="Calibri"/>
              <a:buNone/>
            </a:pPr>
            <a:r>
              <a:rPr lang="en-US" sz="1200" b="1" i="0" u="none" dirty="0">
                <a:solidFill>
                  <a:srgbClr val="000000"/>
                </a:solidFill>
                <a:latin typeface="Calibri"/>
                <a:ea typeface="Calibri"/>
                <a:cs typeface="Calibri"/>
                <a:sym typeface="Calibri"/>
              </a:rPr>
              <a:t>Honors in Business and Liberal Arts (BALA)</a:t>
            </a:r>
            <a:endParaRPr dirty="0"/>
          </a:p>
          <a:p>
            <a:pPr marL="0" marR="0" lvl="0" indent="0" algn="ctr" rtl="0">
              <a:lnSpc>
                <a:spcPct val="100000"/>
              </a:lnSpc>
              <a:spcBef>
                <a:spcPts val="24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A 24 credit minor designed to teach students in all academic disciplines the business skills necessary to succeed in today’s fast paced global economy.</a:t>
            </a:r>
            <a:endParaRPr dirty="0"/>
          </a:p>
          <a:p>
            <a:pPr marL="0" marR="0" lvl="0" indent="0" algn="ctr" rtl="0">
              <a:lnSpc>
                <a:spcPct val="100000"/>
              </a:lnSpc>
              <a:spcBef>
                <a:spcPts val="240"/>
              </a:spcBef>
              <a:spcAft>
                <a:spcPts val="0"/>
              </a:spcAft>
              <a:buClr>
                <a:srgbClr val="000000"/>
              </a:buClr>
              <a:buSzPts val="1200"/>
              <a:buFont typeface="Calibri"/>
              <a:buNone/>
            </a:pPr>
            <a:r>
              <a:rPr lang="en-US" sz="1200" b="0" i="0" u="none" dirty="0">
                <a:solidFill>
                  <a:srgbClr val="000000"/>
                </a:solidFill>
                <a:latin typeface="Calibri"/>
                <a:ea typeface="Calibri"/>
                <a:cs typeface="Calibri"/>
                <a:sym typeface="Calibri"/>
              </a:rPr>
              <a:t>Director: </a:t>
            </a:r>
            <a:r>
              <a:rPr lang="en-US" sz="1200" dirty="0" err="1">
                <a:solidFill>
                  <a:schemeClr val="dk1"/>
                </a:solidFill>
                <a:latin typeface="Calibri"/>
                <a:cs typeface="Calibri"/>
              </a:rPr>
              <a:t>Schiro</a:t>
            </a:r>
            <a:r>
              <a:rPr lang="en-US" sz="1200" dirty="0">
                <a:solidFill>
                  <a:schemeClr val="dk1"/>
                </a:solidFill>
                <a:latin typeface="Calibri"/>
                <a:cs typeface="Calibri"/>
              </a:rPr>
              <a:t> </a:t>
            </a:r>
            <a:r>
              <a:rPr lang="en-US" sz="1200" dirty="0" err="1">
                <a:solidFill>
                  <a:schemeClr val="dk1"/>
                </a:solidFill>
                <a:latin typeface="Calibri"/>
                <a:cs typeface="Calibri"/>
              </a:rPr>
              <a:t>Withanachchi</a:t>
            </a:r>
            <a:endParaRPr lang="en-US" sz="1200" dirty="0">
              <a:solidFill>
                <a:schemeClr val="dk1"/>
              </a:solidFill>
              <a:latin typeface="Calibri"/>
              <a:cs typeface="Calibri"/>
            </a:endParaRPr>
          </a:p>
          <a:p>
            <a:pPr marL="0" marR="0" lvl="0" indent="0" algn="ctr" rtl="0">
              <a:lnSpc>
                <a:spcPct val="100000"/>
              </a:lnSpc>
              <a:spcBef>
                <a:spcPts val="240"/>
              </a:spcBef>
              <a:spcAft>
                <a:spcPts val="0"/>
              </a:spcAft>
              <a:buClr>
                <a:srgbClr val="000000"/>
              </a:buClr>
              <a:buSzPts val="1200"/>
              <a:buFont typeface="Calibri"/>
              <a:buNone/>
            </a:pPr>
            <a:r>
              <a:rPr lang="en-US" sz="1200" u="sng" dirty="0">
                <a:solidFill>
                  <a:schemeClr val="dk1"/>
                </a:solidFill>
                <a:latin typeface="Calibri"/>
                <a:cs typeface="Calibri"/>
                <a:hlinkClick r:id="rId6">
                  <a:extLst>
                    <a:ext uri="{A12FA001-AC4F-418D-AE19-62706E023703}">
                      <ahyp:hlinkClr xmlns:ahyp="http://schemas.microsoft.com/office/drawing/2018/hyperlinkcolor" val="tx"/>
                    </a:ext>
                  </a:extLst>
                </a:hlinkClick>
              </a:rPr>
              <a:t>BALA.Department@qc.cuny.edu</a:t>
            </a:r>
            <a:endParaRPr sz="1200" u="sng" dirty="0">
              <a:solidFill>
                <a:schemeClr val="dk1"/>
              </a:solidFill>
              <a:latin typeface="Calibri"/>
              <a:cs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p:nvPr/>
        </p:nvSpPr>
        <p:spPr>
          <a:xfrm>
            <a:off x="228600" y="42862"/>
            <a:ext cx="5257800" cy="8905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Graduate With Honors!</a:t>
            </a:r>
            <a:endParaRPr/>
          </a:p>
        </p:txBody>
      </p:sp>
      <p:sp>
        <p:nvSpPr>
          <p:cNvPr id="206" name="Google Shape;206;p16"/>
          <p:cNvSpPr txBox="1"/>
          <p:nvPr/>
        </p:nvSpPr>
        <p:spPr>
          <a:xfrm>
            <a:off x="381000" y="1017587"/>
            <a:ext cx="8488362" cy="31400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General College Honors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Requires a minimum 3.5 GPA.</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      Keep In Mind: Most graduate schools accept a minimum of 3.0 GPA</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Complete a minimum of 45 residency credits in QC</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Pass/No Credit (P/NC) grades </a:t>
            </a:r>
            <a:r>
              <a:rPr lang="en-US" sz="1800" b="0" i="0" u="sng">
                <a:solidFill>
                  <a:schemeClr val="dk1"/>
                </a:solidFill>
                <a:latin typeface="Calibri"/>
                <a:ea typeface="Calibri"/>
                <a:cs typeface="Calibri"/>
                <a:sym typeface="Calibri"/>
              </a:rPr>
              <a:t>are not counted </a:t>
            </a:r>
            <a:r>
              <a:rPr lang="en-US" sz="1800" b="0" i="0" u="none">
                <a:solidFill>
                  <a:schemeClr val="dk1"/>
                </a:solidFill>
                <a:latin typeface="Calibri"/>
                <a:ea typeface="Calibri"/>
                <a:cs typeface="Calibri"/>
                <a:sym typeface="Calibri"/>
              </a:rPr>
              <a:t>towards the 45 residency credits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For details on how your honors GPA is calculated (which includes transfer plus QC coursework), please see the Office of Honors &amp; Scholarships.</a:t>
            </a:r>
            <a:endParaRPr/>
          </a:p>
          <a:p>
            <a:pPr marL="0" marR="0" lvl="0" indent="0" algn="l" rtl="0">
              <a:lnSpc>
                <a:spcPct val="100000"/>
              </a:lnSpc>
              <a:spcBef>
                <a:spcPts val="0"/>
              </a:spcBef>
              <a:spcAft>
                <a:spcPts val="0"/>
              </a:spcAft>
              <a:buClr>
                <a:schemeClr val="dk1"/>
              </a:buClr>
              <a:buSzPts val="1800"/>
              <a:buFont typeface="Calibri"/>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Departmental Honors</a:t>
            </a:r>
            <a:endParaRPr/>
          </a:p>
          <a:p>
            <a:pPr marL="0" marR="0" lvl="0" indent="-114300" algn="l" rtl="0">
              <a:lnSpc>
                <a:spcPct val="100000"/>
              </a:lnSpc>
              <a:spcBef>
                <a:spcPts val="0"/>
              </a:spcBef>
              <a:spcAft>
                <a:spcPts val="0"/>
              </a:spcAft>
              <a:buClr>
                <a:schemeClr val="dk1"/>
              </a:buClr>
              <a:buSzPts val="1800"/>
              <a:buFont typeface="Noto Sans Symbols"/>
              <a:buChar char="▪"/>
            </a:pPr>
            <a:r>
              <a:rPr lang="en-US" sz="1800" b="0" i="0" u="none">
                <a:solidFill>
                  <a:schemeClr val="dk1"/>
                </a:solidFill>
                <a:latin typeface="Calibri"/>
                <a:ea typeface="Calibri"/>
                <a:cs typeface="Calibri"/>
                <a:sym typeface="Calibri"/>
              </a:rPr>
              <a:t>Check with academic department(s) for specific requirements</a:t>
            </a:r>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7" name="Google Shape;207;p16"/>
          <p:cNvSpPr txBox="1"/>
          <p:nvPr/>
        </p:nvSpPr>
        <p:spPr>
          <a:xfrm>
            <a:off x="2325687" y="4268787"/>
            <a:ext cx="4725987" cy="1076325"/>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600"/>
              <a:buFont typeface="Calibri"/>
              <a:buNone/>
            </a:pPr>
            <a:r>
              <a:rPr lang="en-US" sz="1600" b="1" i="0" u="none">
                <a:solidFill>
                  <a:srgbClr val="FF0000"/>
                </a:solidFill>
                <a:latin typeface="Calibri"/>
                <a:ea typeface="Calibri"/>
                <a:cs typeface="Calibri"/>
                <a:sym typeface="Calibri"/>
              </a:rPr>
              <a:t>College Honors</a:t>
            </a:r>
            <a:r>
              <a:rPr lang="en-US" sz="1600" b="0" i="0" u="none">
                <a:solidFill>
                  <a:schemeClr val="dk1"/>
                </a:solidFill>
                <a:latin typeface="Calibri"/>
                <a:ea typeface="Calibri"/>
                <a:cs typeface="Calibri"/>
                <a:sym typeface="Calibri"/>
              </a:rPr>
              <a:t>​</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Cum Laude (3.5-3.749)</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Magna Cum Laude (3.75-3.899)</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Summa Cum Laude (3.9-4.0)</a:t>
            </a:r>
            <a:endParaRPr/>
          </a:p>
        </p:txBody>
      </p:sp>
      <p:sp>
        <p:nvSpPr>
          <p:cNvPr id="208" name="Google Shape;208;p16"/>
          <p:cNvSpPr txBox="1"/>
          <p:nvPr/>
        </p:nvSpPr>
        <p:spPr>
          <a:xfrm>
            <a:off x="2117725" y="5462587"/>
            <a:ext cx="5141912" cy="1077912"/>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For more information contact:</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hlinkClick r:id="rId3"/>
              </a:rPr>
              <a:t>Office of Honors &amp; Scholarships</a:t>
            </a:r>
            <a:endParaRPr dirty="0"/>
          </a:p>
          <a:p>
            <a:pPr marL="0" marR="0" lvl="0" indent="0" algn="ctr" rtl="0">
              <a:lnSpc>
                <a:spcPct val="100000"/>
              </a:lnSpc>
              <a:spcBef>
                <a:spcPts val="0"/>
              </a:spcBef>
              <a:spcAft>
                <a:spcPts val="0"/>
              </a:spcAft>
              <a:buClr>
                <a:schemeClr val="dk1"/>
              </a:buClr>
              <a:buSzPts val="1600"/>
              <a:buFont typeface="Calibri"/>
              <a:buNone/>
            </a:pPr>
            <a:r>
              <a:rPr lang="en-US" sz="1600" b="1" u="sng" dirty="0">
                <a:solidFill>
                  <a:schemeClr val="dk1"/>
                </a:solidFill>
                <a:latin typeface="Calibri"/>
                <a:ea typeface="Calibri"/>
                <a:cs typeface="Calibri"/>
                <a:sym typeface="Calibri"/>
              </a:rPr>
              <a:t>qc </a:t>
            </a:r>
            <a:r>
              <a:rPr lang="en-US" sz="1600" b="1" dirty="0">
                <a:solidFill>
                  <a:schemeClr val="dk1"/>
                </a:solidFill>
                <a:latin typeface="Calibri"/>
                <a:ea typeface="Calibri"/>
                <a:cs typeface="Calibri"/>
                <a:sym typeface="Calibri"/>
              </a:rPr>
              <a:t>_</a:t>
            </a:r>
            <a:r>
              <a:rPr lang="en-US" sz="1600" b="1"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honors@qc.cuny.edu</a:t>
            </a:r>
            <a:r>
              <a:rPr lang="en-US" sz="1600" b="1" i="0" u="none"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718-997-5502 </a:t>
            </a:r>
            <a:br>
              <a:rPr lang="en-US" sz="1600" b="0" i="0" u="none" dirty="0">
                <a:solidFill>
                  <a:schemeClr val="dk1"/>
                </a:solidFill>
                <a:latin typeface="Calibri"/>
                <a:ea typeface="Calibri"/>
                <a:cs typeface="Calibri"/>
                <a:sym typeface="Calibri"/>
              </a:rPr>
            </a:br>
            <a:endParaRP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p:nvPr/>
        </p:nvSpPr>
        <p:spPr>
          <a:xfrm>
            <a:off x="0" y="169862"/>
            <a:ext cx="6783387" cy="5349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Residency Requirements Reminder!</a:t>
            </a:r>
            <a:endParaRPr/>
          </a:p>
        </p:txBody>
      </p:sp>
      <p:sp>
        <p:nvSpPr>
          <p:cNvPr id="214" name="Google Shape;214;p17"/>
          <p:cNvSpPr txBox="1"/>
          <p:nvPr/>
        </p:nvSpPr>
        <p:spPr>
          <a:xfrm>
            <a:off x="258151" y="1054100"/>
            <a:ext cx="8684137" cy="304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dirty="0">
                <a:solidFill>
                  <a:schemeClr val="dk1"/>
                </a:solidFill>
                <a:latin typeface="Calibri"/>
                <a:ea typeface="Calibri"/>
                <a:cs typeface="Calibri"/>
                <a:sym typeface="Calibri"/>
              </a:rPr>
              <a:t>Remember:</a:t>
            </a:r>
            <a:endParaRPr b="1" dirty="0">
              <a:solidFill>
                <a:schemeClr val="dk1"/>
              </a:solidFil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 120 credit minimum if you are transferring in 75 or fewer</a:t>
            </a:r>
            <a:endParaRPr lang="en-US" dirty="0">
              <a:ea typeface="Calibri"/>
            </a:endParaRPr>
          </a:p>
          <a:p>
            <a:pPr>
              <a:buClr>
                <a:schemeClr val="dk1"/>
              </a:buClr>
              <a:buSzPts val="2400"/>
            </a:pPr>
            <a:r>
              <a:rPr lang="en-US" sz="2400" dirty="0">
                <a:solidFill>
                  <a:schemeClr val="dk1"/>
                </a:solidFill>
                <a:latin typeface="Calibri"/>
                <a:ea typeface="Calibri"/>
                <a:cs typeface="Calibri"/>
                <a:sym typeface="Calibri"/>
              </a:rPr>
              <a:t>   credits.</a:t>
            </a:r>
            <a:endParaRPr sz="2400" b="0" i="0" u="none" strike="noStrike" cap="none" dirty="0">
              <a:solidFill>
                <a:schemeClr val="dk1"/>
              </a:solidFill>
              <a:latin typeface="Calibri"/>
              <a:ea typeface="Calibri"/>
              <a:cs typeface="Calibri"/>
              <a:sym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sng" dirty="0">
                <a:solidFill>
                  <a:schemeClr val="dk1"/>
                </a:solidFill>
                <a:latin typeface="Calibri"/>
                <a:ea typeface="Calibri"/>
                <a:cs typeface="Calibri"/>
                <a:sym typeface="Calibri"/>
              </a:rPr>
              <a:t>At least 45 credits must be done in residency </a:t>
            </a:r>
            <a:r>
              <a:rPr lang="en-US" sz="2400" b="0" i="0" u="none" dirty="0">
                <a:solidFill>
                  <a:schemeClr val="dk1"/>
                </a:solidFill>
                <a:latin typeface="Calibri"/>
                <a:ea typeface="Calibri"/>
                <a:cs typeface="Calibri"/>
                <a:sym typeface="Calibri"/>
              </a:rPr>
              <a:t>at Queens College</a:t>
            </a:r>
          </a:p>
          <a:p>
            <a:pPr marR="0" lvl="0" algn="l" rtl="0">
              <a:lnSpc>
                <a:spcPct val="10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for transfers with 76 or more transfer credits. </a:t>
            </a:r>
            <a:endParaRPr dirty="0"/>
          </a:p>
          <a:p>
            <a:pPr indent="-152400">
              <a:buClr>
                <a:schemeClr val="dk1"/>
              </a:buClr>
              <a:buSzPts val="2400"/>
              <a:buFont typeface="Arial"/>
              <a:buChar char="•"/>
            </a:pPr>
            <a:r>
              <a:rPr lang="en-US" sz="2400" b="0" i="1" u="none" dirty="0">
                <a:solidFill>
                  <a:schemeClr val="dk1"/>
                </a:solidFill>
                <a:latin typeface="Calibri"/>
                <a:ea typeface="Calibri"/>
                <a:cs typeface="Calibri"/>
                <a:sym typeface="Calibri"/>
              </a:rPr>
              <a:t>Minimum</a:t>
            </a:r>
            <a:r>
              <a:rPr lang="en-US" sz="2400" b="0" i="0" u="none" dirty="0">
                <a:solidFill>
                  <a:schemeClr val="dk1"/>
                </a:solidFill>
                <a:latin typeface="Calibri"/>
                <a:ea typeface="Calibri"/>
                <a:cs typeface="Calibri"/>
                <a:sym typeface="Calibri"/>
              </a:rPr>
              <a:t> of one Writing Intensive course in residency.</a:t>
            </a:r>
            <a:r>
              <a:rPr lang="en-US" sz="2400" dirty="0">
                <a:solidFill>
                  <a:schemeClr val="dk1"/>
                </a:solidFill>
                <a:latin typeface="Calibri"/>
                <a:ea typeface="Calibri"/>
                <a:cs typeface="Calibri"/>
                <a:sym typeface="Calibri"/>
              </a:rPr>
              <a:t>  </a:t>
            </a:r>
            <a:endParaRPr lang="en-US" sz="2400" dirty="0">
              <a:solidFill>
                <a:schemeClr val="dk1"/>
              </a:solidFill>
              <a:latin typeface="Calibri"/>
              <a:ea typeface="Calibri"/>
              <a:cs typeface="Calibri"/>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Your major {and minor} at Queens might have additional</a:t>
            </a:r>
            <a:r>
              <a:rPr lang="en-US" sz="2400" dirty="0">
                <a:solidFill>
                  <a:schemeClr val="dk1"/>
                </a:solidFill>
                <a:latin typeface="Calibri"/>
                <a:ea typeface="Calibri"/>
                <a:cs typeface="Calibri"/>
                <a:sym typeface="Calibri"/>
              </a:rPr>
              <a:t> </a:t>
            </a:r>
            <a:endParaRPr lang="en-US" sz="2400" b="0" i="0" u="none" dirty="0">
              <a:solidFill>
                <a:schemeClr val="dk1"/>
              </a:solidFill>
              <a:latin typeface="Calibri"/>
              <a:ea typeface="Calibri"/>
              <a:cs typeface="Calibri"/>
            </a:endParaRPr>
          </a:p>
          <a:p>
            <a:pPr marR="0" lvl="0" algn="l" rtl="0">
              <a:lnSpc>
                <a:spcPct val="100000"/>
              </a:lnSpc>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residency requirements.  </a:t>
            </a:r>
            <a:r>
              <a:rPr lang="en-US" sz="2400" b="0" i="0" u="sng" dirty="0">
                <a:solidFill>
                  <a:schemeClr val="dk1"/>
                </a:solidFill>
                <a:latin typeface="Calibri"/>
                <a:ea typeface="Calibri"/>
                <a:cs typeface="Calibri"/>
                <a:sym typeface="Calibri"/>
              </a:rPr>
              <a:t>Consult with your faculty advisor.</a:t>
            </a:r>
            <a:endParaRPr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p:nvPr/>
        </p:nvSpPr>
        <p:spPr>
          <a:xfrm>
            <a:off x="0" y="0"/>
            <a:ext cx="7035800"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Stay on Track “Take 15”</a:t>
            </a:r>
            <a:endParaRPr/>
          </a:p>
        </p:txBody>
      </p:sp>
      <p:pic>
        <p:nvPicPr>
          <p:cNvPr id="220" name="Google Shape;220;p18"/>
          <p:cNvPicPr preferRelativeResize="0"/>
          <p:nvPr/>
        </p:nvPicPr>
        <p:blipFill rotWithShape="1">
          <a:blip r:embed="rId3">
            <a:alphaModFix/>
          </a:blip>
          <a:srcRect/>
          <a:stretch/>
        </p:blipFill>
        <p:spPr>
          <a:xfrm>
            <a:off x="693737" y="1130300"/>
            <a:ext cx="7596187" cy="43053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76200" y="0"/>
            <a:ext cx="7591425"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strike="noStrike" cap="none">
                <a:solidFill>
                  <a:schemeClr val="lt1"/>
                </a:solidFill>
                <a:latin typeface="Gill Sans"/>
                <a:ea typeface="Gill Sans"/>
                <a:cs typeface="Gill Sans"/>
                <a:sym typeface="Gill Sans"/>
              </a:rPr>
              <a:t>Online Advising Presentation </a:t>
            </a:r>
            <a:endParaRPr/>
          </a:p>
          <a:p>
            <a:pPr marL="0" marR="0" lvl="0" indent="0" algn="l" rtl="0">
              <a:lnSpc>
                <a:spcPct val="100000"/>
              </a:lnSpc>
              <a:spcBef>
                <a:spcPts val="0"/>
              </a:spcBef>
              <a:spcAft>
                <a:spcPts val="0"/>
              </a:spcAft>
              <a:buClr>
                <a:schemeClr val="lt1"/>
              </a:buClr>
              <a:buSzPts val="2800"/>
              <a:buFont typeface="Gill Sans"/>
              <a:buNone/>
            </a:pPr>
            <a:r>
              <a:rPr lang="en-US" sz="2800" b="1" i="1" u="none" strike="noStrike" cap="none">
                <a:solidFill>
                  <a:schemeClr val="lt1"/>
                </a:solidFill>
                <a:latin typeface="Gill Sans"/>
                <a:ea typeface="Gill Sans"/>
                <a:cs typeface="Gill Sans"/>
                <a:sym typeface="Gill Sans"/>
              </a:rPr>
              <a:t>Goals &amp; Objectives</a:t>
            </a:r>
            <a:endParaRPr/>
          </a:p>
        </p:txBody>
      </p:sp>
      <p:sp>
        <p:nvSpPr>
          <p:cNvPr id="98" name="Google Shape;98;p2"/>
          <p:cNvSpPr txBox="1"/>
          <p:nvPr/>
        </p:nvSpPr>
        <p:spPr>
          <a:xfrm>
            <a:off x="76200" y="1016000"/>
            <a:ext cx="8991600" cy="4158494"/>
          </a:xfrm>
          <a:prstGeom prst="rect">
            <a:avLst/>
          </a:prstGeom>
          <a:solidFill>
            <a:schemeClr val="lt1"/>
          </a:solidFill>
          <a:ln>
            <a:noFill/>
          </a:ln>
        </p:spPr>
        <p:txBody>
          <a:bodyPr spcFirstLastPara="1" wrap="square" lIns="91425" tIns="45700" rIns="91425" bIns="45700" anchor="t" anchorCtr="0">
            <a:noAutofit/>
          </a:bodyPr>
          <a:lstStyle/>
          <a:p>
            <a:pPr marL="800100" marR="0" lvl="2" indent="-342900" algn="l" rtl="0">
              <a:lnSpc>
                <a:spcPct val="15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Academic Advising at Queens College ─ </a:t>
            </a:r>
            <a:r>
              <a:rPr lang="en-US" sz="2000" b="0" i="1" u="none" strike="noStrike" cap="none" dirty="0">
                <a:solidFill>
                  <a:schemeClr val="dk1"/>
                </a:solidFill>
                <a:latin typeface="Calibri"/>
                <a:ea typeface="Calibri"/>
                <a:cs typeface="Calibri"/>
                <a:sym typeface="Calibri"/>
              </a:rPr>
              <a:t>A Shared Model</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Overview of your Queens College Bachelor’s Degree</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Academic Policies &amp; Procedures</a:t>
            </a:r>
            <a:endParaRPr dirty="0">
              <a:solidFill>
                <a:schemeClr val="dk1"/>
              </a:solidFill>
            </a:endParaRPr>
          </a:p>
          <a:p>
            <a:pPr marL="800100" marR="0" lvl="2" indent="-342900" algn="l" rtl="0">
              <a:lnSpc>
                <a:spcPct val="150000"/>
              </a:lnSpc>
              <a:spcBef>
                <a:spcPts val="400"/>
              </a:spcBef>
              <a:spcAft>
                <a:spcPts val="0"/>
              </a:spcAft>
              <a:buClr>
                <a:schemeClr val="dk1"/>
              </a:buClr>
              <a:buSzPts val="2000"/>
              <a:buFont typeface="Noto Sans Symbols"/>
              <a:buChar char="▪"/>
            </a:pPr>
            <a:r>
              <a:rPr lang="en-US" sz="2000" b="0" i="0" u="none" strike="noStrike" cap="none" dirty="0">
                <a:solidFill>
                  <a:schemeClr val="dk1"/>
                </a:solidFill>
                <a:latin typeface="Calibri"/>
                <a:ea typeface="Calibri"/>
                <a:cs typeface="Calibri"/>
                <a:sym typeface="Calibri"/>
              </a:rPr>
              <a:t>Resources for Queens College Students</a:t>
            </a:r>
            <a:endParaRPr dirty="0">
              <a:solidFill>
                <a:schemeClr val="dk1"/>
              </a:solidFill>
            </a:endParaRPr>
          </a:p>
          <a:p>
            <a:pPr marL="800100" lvl="2" indent="-342900">
              <a:lnSpc>
                <a:spcPct val="150000"/>
              </a:lnSpc>
              <a:spcBef>
                <a:spcPts val="400"/>
              </a:spcBef>
              <a:buClr>
                <a:schemeClr val="dk1"/>
              </a:buClr>
              <a:buSzPts val="2000"/>
              <a:buFont typeface="Arial"/>
              <a:buChar char="•"/>
            </a:pP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Must have</a:t>
            </a: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Electronic Accounts </a:t>
            </a:r>
            <a:endParaRPr lang="en-US" sz="1800" dirty="0">
              <a:solidFill>
                <a:schemeClr val="dk1"/>
              </a:solidFill>
              <a:ea typeface="Calibri"/>
              <a:sym typeface="Calibri"/>
            </a:endParaRPr>
          </a:p>
          <a:p>
            <a:pPr marL="457200" lvl="2">
              <a:lnSpc>
                <a:spcPct val="150000"/>
              </a:lnSpc>
              <a:spcBef>
                <a:spcPts val="400"/>
              </a:spcBef>
              <a:buClr>
                <a:schemeClr val="dk1"/>
              </a:buClr>
              <a:buSzPts val="2000"/>
            </a:pPr>
            <a:r>
              <a:rPr lang="en-US" sz="2000"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a:t>
            </a:r>
            <a:r>
              <a:rPr lang="en-US" sz="1800" b="0" i="0" u="none" strike="noStrike" cap="none" dirty="0">
                <a:ea typeface="Calibri"/>
                <a:sym typeface="Calibri"/>
              </a:rPr>
              <a:t>CAMS, </a:t>
            </a:r>
            <a:r>
              <a:rPr lang="en-US" sz="1800" dirty="0">
                <a:ea typeface="Calibri"/>
                <a:sym typeface="Calibri"/>
              </a:rPr>
              <a:t>CUNYfirst”, </a:t>
            </a:r>
            <a:r>
              <a:rPr lang="en-US" sz="1800" dirty="0" err="1">
                <a:ea typeface="Calibri"/>
                <a:sym typeface="Calibri"/>
              </a:rPr>
              <a:t>QMail</a:t>
            </a:r>
            <a:r>
              <a:rPr lang="en-US" sz="1800" dirty="0">
                <a:ea typeface="Calibri"/>
                <a:sym typeface="Calibri"/>
              </a:rPr>
              <a:t> (Office 365) </a:t>
            </a:r>
            <a:r>
              <a:rPr lang="en-US" sz="1800" b="0" i="0" u="none" strike="noStrike" cap="none" dirty="0">
                <a:ea typeface="Calibri"/>
                <a:sym typeface="Calibri"/>
              </a:rPr>
              <a:t>and </a:t>
            </a:r>
            <a:r>
              <a:rPr lang="en-US" sz="1800" dirty="0">
                <a:ea typeface="Calibri"/>
                <a:sym typeface="Calibri"/>
              </a:rPr>
              <a:t>QC Navigate</a:t>
            </a:r>
            <a:endParaRPr lang="en-US" sz="1800" dirty="0">
              <a:solidFill>
                <a:schemeClr val="dk1"/>
              </a:solidFill>
              <a:ea typeface="Calibri"/>
            </a:endParaRPr>
          </a:p>
          <a:p>
            <a:pPr marL="800100" lvl="2" indent="-342900">
              <a:lnSpc>
                <a:spcPct val="150000"/>
              </a:lnSpc>
              <a:spcBef>
                <a:spcPts val="400"/>
              </a:spcBef>
              <a:buClr>
                <a:schemeClr val="dk1"/>
              </a:buClr>
              <a:buSzPts val="2000"/>
              <a:buFont typeface="Noto Sans Symbols"/>
              <a:buChar char="▪"/>
            </a:pPr>
            <a:r>
              <a:rPr lang="en-US" sz="2000" dirty="0">
                <a:solidFill>
                  <a:schemeClr val="dk1"/>
                </a:solidFill>
                <a:latin typeface="Calibri"/>
                <a:ea typeface="Calibri"/>
                <a:cs typeface="Calibri"/>
                <a:sym typeface="Calibri"/>
              </a:rPr>
              <a:t>How to Prepare</a:t>
            </a:r>
            <a:r>
              <a:rPr lang="en-US" sz="2000" b="0" i="0" u="none" strike="noStrike" cap="none" dirty="0">
                <a:solidFill>
                  <a:schemeClr val="dk1"/>
                </a:solidFill>
                <a:latin typeface="Calibri"/>
                <a:ea typeface="Calibri"/>
                <a:cs typeface="Calibri"/>
                <a:sym typeface="Calibri"/>
              </a:rPr>
              <a:t> for your advising session</a:t>
            </a:r>
            <a:endParaRPr dirty="0">
              <a:solidFill>
                <a:schemeClr val="dk1"/>
              </a:solidFill>
            </a:endParaRPr>
          </a:p>
          <a:p>
            <a:pPr marL="457200" lvl="1">
              <a:spcBef>
                <a:spcPts val="400"/>
              </a:spcBef>
              <a:buClr>
                <a:srgbClr val="898989"/>
              </a:buClr>
              <a:buSzPts val="2000"/>
            </a:pPr>
            <a:endParaRPr dirty="0"/>
          </a:p>
          <a:p>
            <a:pPr marL="457200" marR="0" lvl="1" indent="0" algn="l" rtl="0">
              <a:lnSpc>
                <a:spcPct val="100000"/>
              </a:lnSpc>
              <a:spcBef>
                <a:spcPts val="400"/>
              </a:spcBef>
              <a:spcAft>
                <a:spcPts val="0"/>
              </a:spcAft>
              <a:buClr>
                <a:schemeClr val="dk1"/>
              </a:buClr>
              <a:buSzPts val="2000"/>
              <a:buFont typeface="Calibri"/>
              <a:buNone/>
            </a:pPr>
            <a:endParaRPr sz="2000" b="0" i="0" u="none" strike="noStrike" cap="none" dirty="0">
              <a:solidFill>
                <a:srgbClr val="898989"/>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898989"/>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0" y="5095875"/>
            <a:ext cx="1758950" cy="1836737"/>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7073900" y="5213350"/>
            <a:ext cx="2070100" cy="1644650"/>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p:nvPr/>
        </p:nvSpPr>
        <p:spPr>
          <a:xfrm>
            <a:off x="552450" y="990600"/>
            <a:ext cx="78184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6" name="Google Shape;226;p19"/>
          <p:cNvSpPr txBox="1"/>
          <p:nvPr/>
        </p:nvSpPr>
        <p:spPr>
          <a:xfrm>
            <a:off x="0" y="0"/>
            <a:ext cx="6950075"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1800" b="1" i="0" u="none" dirty="0">
                <a:solidFill>
                  <a:schemeClr val="lt1"/>
                </a:solidFill>
                <a:latin typeface="Gill Sans"/>
                <a:ea typeface="Gill Sans"/>
                <a:cs typeface="Gill Sans"/>
                <a:sym typeface="Gill Sans"/>
              </a:rPr>
              <a:t>Your QC Bachelor’s Degree</a:t>
            </a:r>
            <a:endParaRPr sz="1800" dirty="0"/>
          </a:p>
          <a:p>
            <a:pPr marL="0" marR="0" lvl="0" indent="0" algn="l" rtl="0">
              <a:lnSpc>
                <a:spcPct val="100000"/>
              </a:lnSpc>
              <a:spcBef>
                <a:spcPts val="0"/>
              </a:spcBef>
              <a:spcAft>
                <a:spcPts val="0"/>
              </a:spcAft>
              <a:buClr>
                <a:schemeClr val="lt1"/>
              </a:buClr>
              <a:buSzPts val="2800"/>
              <a:buFont typeface="Gill Sans"/>
              <a:buNone/>
            </a:pPr>
            <a:r>
              <a:rPr lang="en-US" sz="1800" b="1" i="1" u="none" dirty="0">
                <a:solidFill>
                  <a:schemeClr val="lt1"/>
                </a:solidFill>
                <a:latin typeface="Gill Sans"/>
                <a:ea typeface="Gill Sans"/>
                <a:cs typeface="Gill Sans"/>
                <a:sym typeface="Gill Sans"/>
              </a:rPr>
              <a:t>Get a Head Start </a:t>
            </a:r>
            <a:r>
              <a:rPr lang="en-US" sz="1800" b="1" i="1" dirty="0">
                <a:solidFill>
                  <a:schemeClr val="lt1"/>
                </a:solidFill>
                <a:latin typeface="Gill Sans"/>
                <a:ea typeface="Gill Sans"/>
                <a:cs typeface="Gill Sans"/>
                <a:sym typeface="Gill Sans"/>
              </a:rPr>
              <a:t>with Winter and Summer Classes</a:t>
            </a:r>
            <a:r>
              <a:rPr lang="en-US" sz="1800" b="1" i="1" u="none" dirty="0">
                <a:solidFill>
                  <a:schemeClr val="lt1"/>
                </a:solidFill>
                <a:latin typeface="Gill Sans"/>
                <a:ea typeface="Gill Sans"/>
                <a:cs typeface="Gill Sans"/>
                <a:sym typeface="Gill Sans"/>
              </a:rPr>
              <a:t>!</a:t>
            </a:r>
            <a:endParaRPr sz="1800" dirty="0"/>
          </a:p>
        </p:txBody>
      </p:sp>
      <p:sp>
        <p:nvSpPr>
          <p:cNvPr id="227" name="Google Shape;227;p19"/>
          <p:cNvSpPr txBox="1"/>
          <p:nvPr/>
        </p:nvSpPr>
        <p:spPr>
          <a:xfrm>
            <a:off x="107950" y="2500312"/>
            <a:ext cx="8907462"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 </a:t>
            </a:r>
            <a:endParaRPr sz="2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7" name="TextBox 1">
            <a:extLst>
              <a:ext uri="{FF2B5EF4-FFF2-40B4-BE49-F238E27FC236}">
                <a16:creationId xmlns:a16="http://schemas.microsoft.com/office/drawing/2014/main" id="{2F840759-075B-4C22-910F-40F918ED068E}"/>
              </a:ext>
            </a:extLst>
          </p:cNvPr>
          <p:cNvSpPr txBox="1">
            <a:spLocks noChangeArrowheads="1"/>
          </p:cNvSpPr>
          <p:nvPr/>
        </p:nvSpPr>
        <p:spPr bwMode="auto">
          <a:xfrm>
            <a:off x="255588" y="1046862"/>
            <a:ext cx="8759825" cy="5352234"/>
          </a:xfrm>
          <a:prstGeom prst="rect">
            <a:avLst/>
          </a:prstGeom>
          <a:solidFill>
            <a:schemeClr val="bg1"/>
          </a:solidFill>
          <a:ln>
            <a:noFill/>
          </a:ln>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000" dirty="0">
                <a:latin typeface="Calibri"/>
              </a:rPr>
              <a:t> </a:t>
            </a:r>
            <a:r>
              <a:rPr lang="en-US" altLang="en-US" sz="2400" dirty="0">
                <a:latin typeface="Calibri"/>
              </a:rPr>
              <a:t>New transfers may get a head start with Winter 2023 classes! </a:t>
            </a:r>
            <a:endParaRPr lang="en-US" altLang="en-US" sz="1800" dirty="0"/>
          </a:p>
          <a:p>
            <a:pPr algn="ctr">
              <a:spcBef>
                <a:spcPct val="0"/>
              </a:spcBef>
              <a:buFont typeface="Arial" panose="020B0604020202020204" pitchFamily="34" charset="0"/>
              <a:buNone/>
            </a:pPr>
            <a:r>
              <a:rPr lang="en-US" altLang="en-US" sz="1600" dirty="0"/>
              <a:t>Summer &amp; Winter Sessions are a great way to make progress toward your degree and stay in compliance with NYS TAP (and other Financial Aid) and the NYS Excelsior Scholarship!</a:t>
            </a:r>
          </a:p>
          <a:p>
            <a:pPr>
              <a:buFont typeface="Arial" panose="020B0604020202020204" pitchFamily="34" charset="0"/>
              <a:buNone/>
            </a:pPr>
            <a:endParaRPr lang="en-US" altLang="en-US" sz="1800" u="sng" dirty="0"/>
          </a:p>
          <a:p>
            <a:pPr algn="ctr">
              <a:buNone/>
            </a:pPr>
            <a:r>
              <a:rPr lang="en-US" sz="2000" b="1" u="sng" dirty="0">
                <a:solidFill>
                  <a:srgbClr val="3E3E3E"/>
                </a:solidFill>
                <a:uFill>
                  <a:solidFill>
                    <a:srgbClr val="3E3E3E"/>
                  </a:solidFill>
                </a:uFill>
                <a:latin typeface="Arial"/>
              </a:rPr>
              <a:t>2023 Winter</a:t>
            </a:r>
            <a:r>
              <a:rPr lang="en-US" sz="2000" b="1" u="sng" spc="-10" dirty="0">
                <a:solidFill>
                  <a:srgbClr val="3E3E3E"/>
                </a:solidFill>
                <a:uFill>
                  <a:solidFill>
                    <a:srgbClr val="3E3E3E"/>
                  </a:solidFill>
                </a:uFill>
                <a:latin typeface="Arial"/>
              </a:rPr>
              <a:t> </a:t>
            </a:r>
            <a:r>
              <a:rPr lang="en-US" sz="2000" b="1" u="sng" dirty="0">
                <a:solidFill>
                  <a:srgbClr val="3E3E3E"/>
                </a:solidFill>
                <a:uFill>
                  <a:solidFill>
                    <a:srgbClr val="3E3E3E"/>
                  </a:solidFill>
                </a:uFill>
                <a:latin typeface="Arial"/>
              </a:rPr>
              <a:t>Session</a:t>
            </a:r>
            <a:r>
              <a:rPr lang="en-US" sz="2000" b="1" u="sng" spc="-10" dirty="0">
                <a:solidFill>
                  <a:srgbClr val="3E3E3E"/>
                </a:solidFill>
                <a:uFill>
                  <a:solidFill>
                    <a:srgbClr val="3E3E3E"/>
                  </a:solidFill>
                </a:uFill>
                <a:latin typeface="Arial"/>
              </a:rPr>
              <a:t> Dates</a:t>
            </a:r>
          </a:p>
          <a:p>
            <a:pPr algn="ctr">
              <a:buNone/>
            </a:pPr>
            <a:r>
              <a:rPr lang="en-US" sz="1100" b="1" spc="-10" dirty="0">
                <a:uFill>
                  <a:solidFill>
                    <a:srgbClr val="3E3E3E"/>
                  </a:solidFill>
                </a:uFill>
                <a:latin typeface="Arial"/>
              </a:rPr>
              <a:t>Take up to a maximum of 4 credits </a:t>
            </a:r>
            <a:endParaRPr lang="en-US" sz="1100" dirty="0">
              <a:latin typeface="Arial"/>
            </a:endParaRPr>
          </a:p>
          <a:p>
            <a:pPr algn="ctr">
              <a:buNone/>
            </a:pPr>
            <a:r>
              <a:rPr lang="en-US" sz="1200" b="1" spc="-10" dirty="0">
                <a:solidFill>
                  <a:srgbClr val="FF0000"/>
                </a:solidFill>
                <a:uFill>
                  <a:solidFill>
                    <a:srgbClr val="3E3E3E"/>
                  </a:solidFill>
                </a:uFill>
                <a:latin typeface="Arial"/>
              </a:rPr>
              <a:t>January 3 to January 24</a:t>
            </a:r>
          </a:p>
          <a:p>
            <a:pPr algn="ctr">
              <a:buNone/>
            </a:pPr>
            <a:endParaRPr lang="en-US" sz="1200" b="1" u="sng" spc="-10" dirty="0">
              <a:solidFill>
                <a:srgbClr val="FF0000"/>
              </a:solidFill>
              <a:uFill>
                <a:solidFill>
                  <a:srgbClr val="3E3E3E"/>
                </a:solidFill>
              </a:uFill>
              <a:latin typeface="Arial"/>
            </a:endParaRPr>
          </a:p>
          <a:p>
            <a:pPr algn="ctr">
              <a:buNone/>
            </a:pPr>
            <a:r>
              <a:rPr lang="en-US" sz="2000" b="1" u="sng" dirty="0">
                <a:solidFill>
                  <a:srgbClr val="3E3E3E"/>
                </a:solidFill>
                <a:uFill>
                  <a:solidFill>
                    <a:srgbClr val="3E3E3E"/>
                  </a:solidFill>
                </a:uFill>
                <a:latin typeface="Arial"/>
              </a:rPr>
              <a:t>2023</a:t>
            </a:r>
            <a:r>
              <a:rPr lang="en-US" sz="2000" b="1" u="sng" spc="-20" dirty="0">
                <a:solidFill>
                  <a:srgbClr val="3E3E3E"/>
                </a:solidFill>
                <a:uFill>
                  <a:solidFill>
                    <a:srgbClr val="3E3E3E"/>
                  </a:solidFill>
                </a:uFill>
                <a:latin typeface="Arial"/>
              </a:rPr>
              <a:t> </a:t>
            </a:r>
            <a:r>
              <a:rPr lang="en-US" sz="2000" b="1" u="sng" dirty="0">
                <a:solidFill>
                  <a:srgbClr val="3E3E3E"/>
                </a:solidFill>
                <a:uFill>
                  <a:solidFill>
                    <a:srgbClr val="3E3E3E"/>
                  </a:solidFill>
                </a:uFill>
                <a:latin typeface="Arial"/>
              </a:rPr>
              <a:t>Summer</a:t>
            </a:r>
            <a:r>
              <a:rPr lang="en-US" sz="2000" b="1" u="sng" spc="-10" dirty="0">
                <a:solidFill>
                  <a:srgbClr val="3E3E3E"/>
                </a:solidFill>
                <a:uFill>
                  <a:solidFill>
                    <a:srgbClr val="3E3E3E"/>
                  </a:solidFill>
                </a:uFill>
                <a:latin typeface="Arial"/>
              </a:rPr>
              <a:t> </a:t>
            </a:r>
            <a:r>
              <a:rPr lang="en-US" sz="2000" b="1" u="sng" dirty="0">
                <a:solidFill>
                  <a:srgbClr val="3E3E3E"/>
                </a:solidFill>
                <a:uFill>
                  <a:solidFill>
                    <a:srgbClr val="3E3E3E"/>
                  </a:solidFill>
                </a:uFill>
                <a:latin typeface="Arial"/>
              </a:rPr>
              <a:t>Session</a:t>
            </a:r>
            <a:r>
              <a:rPr lang="en-US" sz="2000" b="1" u="sng" spc="-10" dirty="0">
                <a:solidFill>
                  <a:srgbClr val="3E3E3E"/>
                </a:solidFill>
                <a:uFill>
                  <a:solidFill>
                    <a:srgbClr val="3E3E3E"/>
                  </a:solidFill>
                </a:uFill>
                <a:latin typeface="Arial"/>
              </a:rPr>
              <a:t> Dates</a:t>
            </a:r>
            <a:endParaRPr lang="en-US" sz="2000" dirty="0">
              <a:latin typeface="Arial"/>
            </a:endParaRPr>
          </a:p>
          <a:p>
            <a:pPr marL="1841500">
              <a:spcBef>
                <a:spcPts val="755"/>
              </a:spcBef>
              <a:buNone/>
            </a:pPr>
            <a:r>
              <a:rPr lang="en-US" sz="1050" b="1" dirty="0">
                <a:solidFill>
                  <a:srgbClr val="FF0000"/>
                </a:solidFill>
                <a:latin typeface="Arial"/>
              </a:rPr>
              <a:t>                    Summer</a:t>
            </a:r>
            <a:r>
              <a:rPr lang="en-US" sz="1050" b="1" spc="-25" dirty="0">
                <a:solidFill>
                  <a:srgbClr val="FF0000"/>
                </a:solidFill>
                <a:latin typeface="Arial"/>
              </a:rPr>
              <a:t> </a:t>
            </a:r>
            <a:r>
              <a:rPr lang="en-US" sz="1050" b="1" dirty="0">
                <a:solidFill>
                  <a:srgbClr val="FF0000"/>
                </a:solidFill>
                <a:latin typeface="Arial"/>
              </a:rPr>
              <a:t>Session</a:t>
            </a:r>
            <a:r>
              <a:rPr lang="en-US" sz="1050" b="1" spc="-45" dirty="0">
                <a:solidFill>
                  <a:srgbClr val="FF0000"/>
                </a:solidFill>
                <a:latin typeface="Arial"/>
              </a:rPr>
              <a:t> </a:t>
            </a:r>
            <a:r>
              <a:rPr lang="en-US" sz="1050" b="1" dirty="0">
                <a:solidFill>
                  <a:srgbClr val="FF0000"/>
                </a:solidFill>
                <a:latin typeface="Arial"/>
              </a:rPr>
              <a:t>1</a:t>
            </a:r>
            <a:r>
              <a:rPr lang="en-US" sz="1050" b="1" spc="-10" dirty="0">
                <a:solidFill>
                  <a:srgbClr val="FF0000"/>
                </a:solidFill>
                <a:latin typeface="Arial"/>
              </a:rPr>
              <a:t> </a:t>
            </a:r>
            <a:r>
              <a:rPr lang="en-US" sz="1050" b="1" dirty="0">
                <a:solidFill>
                  <a:srgbClr val="FF0000"/>
                </a:solidFill>
                <a:latin typeface="Arial"/>
              </a:rPr>
              <a:t>–</a:t>
            </a:r>
            <a:r>
              <a:rPr lang="en-US" sz="1050" b="1" spc="-20" dirty="0">
                <a:solidFill>
                  <a:srgbClr val="FF0000"/>
                </a:solidFill>
                <a:latin typeface="Arial"/>
              </a:rPr>
              <a:t> </a:t>
            </a:r>
            <a:r>
              <a:rPr lang="en-US" sz="1050" dirty="0">
                <a:solidFill>
                  <a:srgbClr val="FF0000"/>
                </a:solidFill>
                <a:latin typeface="Arial"/>
              </a:rPr>
              <a:t>(4</a:t>
            </a:r>
            <a:r>
              <a:rPr lang="en-US" sz="1050" spc="-25" dirty="0">
                <a:solidFill>
                  <a:srgbClr val="FF0000"/>
                </a:solidFill>
                <a:latin typeface="Arial"/>
              </a:rPr>
              <a:t> </a:t>
            </a:r>
            <a:r>
              <a:rPr lang="en-US" sz="1050" dirty="0">
                <a:solidFill>
                  <a:srgbClr val="FF0000"/>
                </a:solidFill>
                <a:latin typeface="Arial"/>
              </a:rPr>
              <a:t>Weeks)</a:t>
            </a:r>
            <a:r>
              <a:rPr lang="en-US" sz="1050" spc="-55" dirty="0">
                <a:solidFill>
                  <a:srgbClr val="FF0000"/>
                </a:solidFill>
                <a:latin typeface="Arial"/>
              </a:rPr>
              <a:t> </a:t>
            </a:r>
            <a:r>
              <a:rPr lang="en-US" sz="1050" b="1" dirty="0">
                <a:solidFill>
                  <a:srgbClr val="FF0000"/>
                </a:solidFill>
                <a:latin typeface="Arial"/>
              </a:rPr>
              <a:t>│June</a:t>
            </a:r>
            <a:r>
              <a:rPr lang="en-US" sz="1050" b="1" spc="-30" dirty="0">
                <a:solidFill>
                  <a:srgbClr val="FF0000"/>
                </a:solidFill>
                <a:latin typeface="Arial"/>
              </a:rPr>
              <a:t> 5</a:t>
            </a:r>
            <a:r>
              <a:rPr lang="en-US" sz="1050" b="1" spc="-15" dirty="0">
                <a:solidFill>
                  <a:srgbClr val="FF0000"/>
                </a:solidFill>
                <a:latin typeface="Arial"/>
              </a:rPr>
              <a:t> </a:t>
            </a:r>
            <a:r>
              <a:rPr lang="en-US" sz="1050" b="1" dirty="0">
                <a:solidFill>
                  <a:srgbClr val="FF0000"/>
                </a:solidFill>
                <a:latin typeface="Arial"/>
              </a:rPr>
              <a:t>to</a:t>
            </a:r>
            <a:r>
              <a:rPr lang="en-US" sz="1050" b="1" spc="-15" dirty="0">
                <a:solidFill>
                  <a:srgbClr val="FF0000"/>
                </a:solidFill>
                <a:latin typeface="Arial"/>
              </a:rPr>
              <a:t> </a:t>
            </a:r>
            <a:r>
              <a:rPr lang="en-US" sz="1050" b="1" dirty="0">
                <a:solidFill>
                  <a:srgbClr val="FF0000"/>
                </a:solidFill>
                <a:latin typeface="Arial"/>
              </a:rPr>
              <a:t>June</a:t>
            </a:r>
            <a:r>
              <a:rPr lang="en-US" sz="1050" b="1" spc="-25" dirty="0">
                <a:solidFill>
                  <a:srgbClr val="FF0000"/>
                </a:solidFill>
                <a:latin typeface="Arial"/>
              </a:rPr>
              <a:t> 29</a:t>
            </a:r>
            <a:endParaRPr lang="en-US" sz="1050" spc="-25" dirty="0">
              <a:latin typeface="Arial"/>
            </a:endParaRPr>
          </a:p>
          <a:p>
            <a:pPr marL="1841500">
              <a:spcBef>
                <a:spcPts val="755"/>
              </a:spcBef>
              <a:buNone/>
            </a:pPr>
            <a:r>
              <a:rPr lang="en-US" sz="1050" b="1" dirty="0">
                <a:solidFill>
                  <a:srgbClr val="FF0000"/>
                </a:solidFill>
                <a:latin typeface="Arial"/>
              </a:rPr>
              <a:t>                   Summer</a:t>
            </a:r>
            <a:r>
              <a:rPr lang="en-US" sz="1050" b="1" spc="-10" dirty="0">
                <a:solidFill>
                  <a:srgbClr val="FF0000"/>
                </a:solidFill>
                <a:latin typeface="Arial"/>
              </a:rPr>
              <a:t> </a:t>
            </a:r>
            <a:r>
              <a:rPr lang="en-US" sz="1050" b="1" dirty="0">
                <a:solidFill>
                  <a:srgbClr val="FF0000"/>
                </a:solidFill>
                <a:latin typeface="Arial"/>
              </a:rPr>
              <a:t>Session</a:t>
            </a:r>
            <a:r>
              <a:rPr lang="en-US" sz="1050" b="1" spc="-45" dirty="0">
                <a:solidFill>
                  <a:srgbClr val="FF0000"/>
                </a:solidFill>
                <a:latin typeface="Arial"/>
              </a:rPr>
              <a:t> </a:t>
            </a:r>
            <a:r>
              <a:rPr lang="en-US" sz="1050" b="1" dirty="0">
                <a:solidFill>
                  <a:srgbClr val="FF0000"/>
                </a:solidFill>
                <a:latin typeface="Arial"/>
              </a:rPr>
              <a:t>2</a:t>
            </a:r>
            <a:r>
              <a:rPr lang="en-US" sz="1050" b="1" spc="-10" dirty="0">
                <a:solidFill>
                  <a:srgbClr val="FF0000"/>
                </a:solidFill>
                <a:latin typeface="Arial"/>
              </a:rPr>
              <a:t> </a:t>
            </a:r>
            <a:r>
              <a:rPr lang="en-US" sz="1050" b="1" dirty="0">
                <a:solidFill>
                  <a:srgbClr val="FF0000"/>
                </a:solidFill>
                <a:latin typeface="Arial"/>
              </a:rPr>
              <a:t>–</a:t>
            </a:r>
            <a:r>
              <a:rPr lang="en-US" sz="1050" b="1" spc="-15" dirty="0">
                <a:solidFill>
                  <a:srgbClr val="FF0000"/>
                </a:solidFill>
                <a:latin typeface="Arial"/>
              </a:rPr>
              <a:t> </a:t>
            </a:r>
            <a:r>
              <a:rPr lang="en-US" sz="1050" dirty="0">
                <a:solidFill>
                  <a:srgbClr val="FF0000"/>
                </a:solidFill>
                <a:latin typeface="Arial"/>
              </a:rPr>
              <a:t>(4</a:t>
            </a:r>
            <a:r>
              <a:rPr lang="en-US" sz="1050" spc="-25" dirty="0">
                <a:solidFill>
                  <a:srgbClr val="FF0000"/>
                </a:solidFill>
                <a:latin typeface="Arial"/>
              </a:rPr>
              <a:t> </a:t>
            </a:r>
            <a:r>
              <a:rPr lang="en-US" sz="1050" dirty="0">
                <a:solidFill>
                  <a:srgbClr val="FF0000"/>
                </a:solidFill>
                <a:latin typeface="Arial"/>
              </a:rPr>
              <a:t>Weeks)</a:t>
            </a:r>
            <a:r>
              <a:rPr lang="en-US" sz="1050" spc="-55" dirty="0">
                <a:solidFill>
                  <a:srgbClr val="FF0000"/>
                </a:solidFill>
                <a:latin typeface="Arial"/>
              </a:rPr>
              <a:t> </a:t>
            </a:r>
            <a:r>
              <a:rPr lang="en-US" sz="1050" b="1" dirty="0">
                <a:solidFill>
                  <a:srgbClr val="FF0000"/>
                </a:solidFill>
                <a:latin typeface="Arial"/>
              </a:rPr>
              <a:t>│July</a:t>
            </a:r>
            <a:r>
              <a:rPr lang="en-US" sz="1050" b="1" spc="-25" dirty="0">
                <a:solidFill>
                  <a:srgbClr val="FF0000"/>
                </a:solidFill>
                <a:latin typeface="Arial"/>
              </a:rPr>
              <a:t> </a:t>
            </a:r>
            <a:r>
              <a:rPr lang="en-US" sz="1050" b="1" dirty="0">
                <a:solidFill>
                  <a:srgbClr val="FF0000"/>
                </a:solidFill>
                <a:latin typeface="Arial"/>
              </a:rPr>
              <a:t>5</a:t>
            </a:r>
            <a:r>
              <a:rPr lang="en-US" sz="1050" b="1" spc="-15" dirty="0">
                <a:solidFill>
                  <a:srgbClr val="FF0000"/>
                </a:solidFill>
                <a:latin typeface="Arial"/>
              </a:rPr>
              <a:t> </a:t>
            </a:r>
            <a:r>
              <a:rPr lang="en-US" sz="1050" b="1" dirty="0">
                <a:solidFill>
                  <a:srgbClr val="FF0000"/>
                </a:solidFill>
                <a:latin typeface="Arial"/>
              </a:rPr>
              <a:t>to</a:t>
            </a:r>
            <a:r>
              <a:rPr lang="en-US" sz="1050" b="1" spc="-30" dirty="0">
                <a:solidFill>
                  <a:srgbClr val="FF0000"/>
                </a:solidFill>
                <a:latin typeface="Arial"/>
              </a:rPr>
              <a:t> </a:t>
            </a:r>
            <a:r>
              <a:rPr lang="en-US" sz="1050" b="1" dirty="0">
                <a:solidFill>
                  <a:srgbClr val="FF0000"/>
                </a:solidFill>
                <a:latin typeface="Arial"/>
              </a:rPr>
              <a:t>July</a:t>
            </a:r>
            <a:r>
              <a:rPr lang="en-US" sz="1050" b="1" spc="-20" dirty="0">
                <a:solidFill>
                  <a:srgbClr val="FF0000"/>
                </a:solidFill>
                <a:latin typeface="Arial"/>
              </a:rPr>
              <a:t> </a:t>
            </a:r>
            <a:r>
              <a:rPr lang="en-US" sz="1050" b="1" spc="-25" dirty="0">
                <a:solidFill>
                  <a:srgbClr val="FF0000"/>
                </a:solidFill>
                <a:latin typeface="Arial"/>
              </a:rPr>
              <a:t>31</a:t>
            </a:r>
            <a:endParaRPr lang="en-US" sz="1050" dirty="0">
              <a:latin typeface="Arial"/>
            </a:endParaRPr>
          </a:p>
          <a:p>
            <a:pPr marL="1841500">
              <a:spcBef>
                <a:spcPts val="660"/>
              </a:spcBef>
              <a:buNone/>
            </a:pPr>
            <a:r>
              <a:rPr lang="en-US" sz="1050" b="1" dirty="0">
                <a:solidFill>
                  <a:srgbClr val="FF0000"/>
                </a:solidFill>
                <a:latin typeface="Arial"/>
              </a:rPr>
              <a:t>                   Summer</a:t>
            </a:r>
            <a:r>
              <a:rPr lang="en-US" sz="1050" b="1" spc="-20" dirty="0">
                <a:solidFill>
                  <a:srgbClr val="FF0000"/>
                </a:solidFill>
                <a:latin typeface="Arial"/>
              </a:rPr>
              <a:t> </a:t>
            </a:r>
            <a:r>
              <a:rPr lang="en-US" sz="1050" b="1" dirty="0">
                <a:solidFill>
                  <a:srgbClr val="FF0000"/>
                </a:solidFill>
                <a:latin typeface="Arial"/>
              </a:rPr>
              <a:t>Session</a:t>
            </a:r>
            <a:r>
              <a:rPr lang="en-US" sz="1050" b="1" spc="-50" dirty="0">
                <a:solidFill>
                  <a:srgbClr val="FF0000"/>
                </a:solidFill>
                <a:latin typeface="Arial"/>
              </a:rPr>
              <a:t> </a:t>
            </a:r>
            <a:r>
              <a:rPr lang="en-US" sz="1050" b="1" dirty="0">
                <a:solidFill>
                  <a:srgbClr val="FF0000"/>
                </a:solidFill>
                <a:latin typeface="Arial"/>
              </a:rPr>
              <a:t>3</a:t>
            </a:r>
            <a:r>
              <a:rPr lang="en-US" sz="1050" b="1" spc="-20" dirty="0">
                <a:solidFill>
                  <a:srgbClr val="FF0000"/>
                </a:solidFill>
                <a:latin typeface="Arial"/>
              </a:rPr>
              <a:t> </a:t>
            </a:r>
            <a:r>
              <a:rPr lang="en-US" sz="1050" b="1" dirty="0">
                <a:solidFill>
                  <a:srgbClr val="FF0000"/>
                </a:solidFill>
                <a:latin typeface="Arial"/>
              </a:rPr>
              <a:t>–</a:t>
            </a:r>
            <a:r>
              <a:rPr lang="en-US" sz="1050" b="1" spc="-25" dirty="0">
                <a:solidFill>
                  <a:srgbClr val="FF0000"/>
                </a:solidFill>
                <a:latin typeface="Arial"/>
              </a:rPr>
              <a:t> </a:t>
            </a:r>
            <a:r>
              <a:rPr lang="en-US" sz="1050" dirty="0">
                <a:solidFill>
                  <a:srgbClr val="FF0000"/>
                </a:solidFill>
                <a:latin typeface="Arial"/>
              </a:rPr>
              <a:t>(6</a:t>
            </a:r>
            <a:r>
              <a:rPr lang="en-US" sz="1050" spc="-35" dirty="0">
                <a:solidFill>
                  <a:srgbClr val="FF0000"/>
                </a:solidFill>
                <a:latin typeface="Arial"/>
              </a:rPr>
              <a:t> </a:t>
            </a:r>
            <a:r>
              <a:rPr lang="en-US" sz="1050" dirty="0">
                <a:solidFill>
                  <a:srgbClr val="FF0000"/>
                </a:solidFill>
                <a:latin typeface="Arial"/>
              </a:rPr>
              <a:t>Weeks)</a:t>
            </a:r>
            <a:r>
              <a:rPr lang="en-US" sz="1050" spc="-70" dirty="0">
                <a:solidFill>
                  <a:srgbClr val="FF0000"/>
                </a:solidFill>
                <a:latin typeface="Arial"/>
              </a:rPr>
              <a:t> </a:t>
            </a:r>
            <a:r>
              <a:rPr lang="en-US" sz="1050" b="1" dirty="0">
                <a:solidFill>
                  <a:srgbClr val="FF0000"/>
                </a:solidFill>
                <a:latin typeface="Arial"/>
              </a:rPr>
              <a:t>│</a:t>
            </a:r>
            <a:r>
              <a:rPr lang="en-US" sz="1050" b="1" spc="-15" dirty="0">
                <a:solidFill>
                  <a:srgbClr val="FF0000"/>
                </a:solidFill>
                <a:latin typeface="Arial"/>
              </a:rPr>
              <a:t> </a:t>
            </a:r>
            <a:r>
              <a:rPr lang="en-US" sz="1050" b="1" dirty="0">
                <a:solidFill>
                  <a:srgbClr val="FF0000"/>
                </a:solidFill>
                <a:latin typeface="Arial"/>
              </a:rPr>
              <a:t>July</a:t>
            </a:r>
            <a:r>
              <a:rPr lang="en-US" sz="1050" b="1" spc="-45" dirty="0">
                <a:solidFill>
                  <a:srgbClr val="FF0000"/>
                </a:solidFill>
                <a:latin typeface="Arial"/>
              </a:rPr>
              <a:t> </a:t>
            </a:r>
            <a:r>
              <a:rPr lang="en-US" sz="1050" b="1" dirty="0">
                <a:solidFill>
                  <a:srgbClr val="FF0000"/>
                </a:solidFill>
                <a:latin typeface="Arial"/>
              </a:rPr>
              <a:t>5</a:t>
            </a:r>
            <a:r>
              <a:rPr lang="en-US" sz="1050" b="1" spc="-25" dirty="0">
                <a:solidFill>
                  <a:srgbClr val="FF0000"/>
                </a:solidFill>
                <a:latin typeface="Arial"/>
              </a:rPr>
              <a:t> </a:t>
            </a:r>
            <a:r>
              <a:rPr lang="en-US" sz="1050" b="1" dirty="0">
                <a:solidFill>
                  <a:srgbClr val="FF0000"/>
                </a:solidFill>
                <a:latin typeface="Arial"/>
              </a:rPr>
              <a:t>to</a:t>
            </a:r>
            <a:r>
              <a:rPr lang="en-US" sz="1050" b="1" spc="-30" dirty="0">
                <a:solidFill>
                  <a:srgbClr val="FF0000"/>
                </a:solidFill>
                <a:latin typeface="Arial"/>
              </a:rPr>
              <a:t> </a:t>
            </a:r>
            <a:r>
              <a:rPr lang="en-US" sz="1050" b="1" dirty="0">
                <a:solidFill>
                  <a:srgbClr val="FF0000"/>
                </a:solidFill>
                <a:latin typeface="Arial"/>
              </a:rPr>
              <a:t>August</a:t>
            </a:r>
            <a:r>
              <a:rPr lang="en-US" sz="1050" b="1" spc="-5" dirty="0">
                <a:solidFill>
                  <a:srgbClr val="FF0000"/>
                </a:solidFill>
                <a:latin typeface="Arial"/>
              </a:rPr>
              <a:t> </a:t>
            </a:r>
            <a:r>
              <a:rPr lang="en-US" sz="1050" b="1" spc="-25" dirty="0">
                <a:solidFill>
                  <a:srgbClr val="FF0000"/>
                </a:solidFill>
                <a:latin typeface="Arial"/>
              </a:rPr>
              <a:t>15</a:t>
            </a:r>
            <a:endParaRPr lang="en-US" sz="1050" dirty="0">
              <a:latin typeface="Arial"/>
            </a:endParaRPr>
          </a:p>
          <a:p>
            <a:pPr marL="1841500">
              <a:spcBef>
                <a:spcPts val="660"/>
              </a:spcBef>
              <a:buNone/>
            </a:pPr>
            <a:r>
              <a:rPr lang="en-US" sz="1050" b="1" dirty="0">
                <a:solidFill>
                  <a:srgbClr val="FF0000"/>
                </a:solidFill>
                <a:latin typeface="Arial"/>
              </a:rPr>
              <a:t>                  Summer</a:t>
            </a:r>
            <a:r>
              <a:rPr lang="en-US" sz="1050" b="1" spc="-30" dirty="0">
                <a:solidFill>
                  <a:srgbClr val="FF0000"/>
                </a:solidFill>
                <a:latin typeface="Arial"/>
              </a:rPr>
              <a:t> </a:t>
            </a:r>
            <a:r>
              <a:rPr lang="en-US" sz="1050" b="1" dirty="0">
                <a:solidFill>
                  <a:srgbClr val="FF0000"/>
                </a:solidFill>
                <a:latin typeface="Arial"/>
              </a:rPr>
              <a:t>Session</a:t>
            </a:r>
            <a:r>
              <a:rPr lang="en-US" sz="1050" b="1" spc="-50" dirty="0">
                <a:solidFill>
                  <a:srgbClr val="FF0000"/>
                </a:solidFill>
                <a:latin typeface="Arial"/>
              </a:rPr>
              <a:t> </a:t>
            </a:r>
            <a:r>
              <a:rPr lang="en-US" sz="1050" b="1" dirty="0">
                <a:solidFill>
                  <a:srgbClr val="FF0000"/>
                </a:solidFill>
                <a:latin typeface="Arial"/>
              </a:rPr>
              <a:t>4</a:t>
            </a:r>
            <a:r>
              <a:rPr lang="en-US" sz="1050" b="1" spc="-20" dirty="0">
                <a:solidFill>
                  <a:srgbClr val="FF0000"/>
                </a:solidFill>
                <a:latin typeface="Arial"/>
              </a:rPr>
              <a:t> </a:t>
            </a:r>
            <a:r>
              <a:rPr lang="en-US" sz="1050" b="1" dirty="0">
                <a:solidFill>
                  <a:srgbClr val="FF0000"/>
                </a:solidFill>
                <a:latin typeface="Arial"/>
              </a:rPr>
              <a:t>–</a:t>
            </a:r>
            <a:r>
              <a:rPr lang="en-US" sz="1050" b="1" spc="-20" dirty="0">
                <a:solidFill>
                  <a:srgbClr val="FF0000"/>
                </a:solidFill>
                <a:latin typeface="Arial"/>
              </a:rPr>
              <a:t> </a:t>
            </a:r>
            <a:r>
              <a:rPr lang="en-US" sz="1050" dirty="0">
                <a:solidFill>
                  <a:srgbClr val="FF0000"/>
                </a:solidFill>
                <a:latin typeface="Arial"/>
              </a:rPr>
              <a:t>(10</a:t>
            </a:r>
            <a:r>
              <a:rPr lang="en-US" sz="1050" spc="-35" dirty="0">
                <a:solidFill>
                  <a:srgbClr val="FF0000"/>
                </a:solidFill>
                <a:latin typeface="Arial"/>
              </a:rPr>
              <a:t> </a:t>
            </a:r>
            <a:r>
              <a:rPr lang="en-US" sz="1050" dirty="0">
                <a:solidFill>
                  <a:srgbClr val="FF0000"/>
                </a:solidFill>
                <a:latin typeface="Arial"/>
              </a:rPr>
              <a:t>Weeks)</a:t>
            </a:r>
            <a:r>
              <a:rPr lang="en-US" sz="1050" spc="-50" dirty="0">
                <a:solidFill>
                  <a:srgbClr val="FF0000"/>
                </a:solidFill>
                <a:latin typeface="Arial"/>
              </a:rPr>
              <a:t> </a:t>
            </a:r>
            <a:r>
              <a:rPr lang="en-US" sz="1050" b="1" dirty="0">
                <a:solidFill>
                  <a:srgbClr val="FF0000"/>
                </a:solidFill>
                <a:latin typeface="Arial"/>
              </a:rPr>
              <a:t>│</a:t>
            </a:r>
            <a:r>
              <a:rPr lang="en-US" sz="1050" b="1" spc="-20" dirty="0">
                <a:solidFill>
                  <a:srgbClr val="FF0000"/>
                </a:solidFill>
                <a:latin typeface="Arial"/>
              </a:rPr>
              <a:t> </a:t>
            </a:r>
            <a:r>
              <a:rPr lang="en-US" sz="1050" b="1" dirty="0">
                <a:solidFill>
                  <a:srgbClr val="FF0000"/>
                </a:solidFill>
                <a:latin typeface="Arial"/>
              </a:rPr>
              <a:t>June</a:t>
            </a:r>
            <a:r>
              <a:rPr lang="en-US" sz="1050" b="1" spc="-35" dirty="0">
                <a:solidFill>
                  <a:srgbClr val="FF0000"/>
                </a:solidFill>
                <a:latin typeface="Arial"/>
              </a:rPr>
              <a:t> 5</a:t>
            </a:r>
            <a:r>
              <a:rPr lang="en-US" sz="1050" b="1" spc="-20" dirty="0">
                <a:solidFill>
                  <a:srgbClr val="FF0000"/>
                </a:solidFill>
                <a:latin typeface="Arial"/>
              </a:rPr>
              <a:t> </a:t>
            </a:r>
            <a:r>
              <a:rPr lang="en-US" sz="1050" b="1" dirty="0">
                <a:solidFill>
                  <a:srgbClr val="FF0000"/>
                </a:solidFill>
                <a:latin typeface="Arial"/>
              </a:rPr>
              <a:t>to</a:t>
            </a:r>
            <a:r>
              <a:rPr lang="en-US" sz="1050" b="1" spc="-25" dirty="0">
                <a:solidFill>
                  <a:srgbClr val="FF0000"/>
                </a:solidFill>
                <a:latin typeface="Arial"/>
              </a:rPr>
              <a:t> </a:t>
            </a:r>
            <a:r>
              <a:rPr lang="en-US" sz="1050" b="1" dirty="0">
                <a:solidFill>
                  <a:srgbClr val="FF0000"/>
                </a:solidFill>
                <a:latin typeface="Arial"/>
              </a:rPr>
              <a:t>August</a:t>
            </a:r>
            <a:r>
              <a:rPr lang="en-US" sz="1050" b="1" spc="5" dirty="0">
                <a:solidFill>
                  <a:srgbClr val="FF0000"/>
                </a:solidFill>
                <a:latin typeface="Arial"/>
              </a:rPr>
              <a:t> </a:t>
            </a:r>
            <a:r>
              <a:rPr lang="en-US" sz="1050" b="1" spc="-25" dirty="0">
                <a:solidFill>
                  <a:srgbClr val="FF0000"/>
                </a:solidFill>
                <a:latin typeface="Arial"/>
              </a:rPr>
              <a:t>15</a:t>
            </a:r>
            <a:endParaRPr lang="en-US" sz="1050" dirty="0">
              <a:latin typeface="Arial"/>
            </a:endParaRPr>
          </a:p>
          <a:p>
            <a:endParaRPr lang="en-US" sz="1400" dirty="0">
              <a:latin typeface="Arial"/>
            </a:endParaRPr>
          </a:p>
          <a:p>
            <a:pPr algn="ctr">
              <a:spcBef>
                <a:spcPts val="0"/>
              </a:spcBef>
              <a:buNone/>
            </a:pPr>
            <a:r>
              <a:rPr lang="en-US" sz="1200" i="1" dirty="0">
                <a:latin typeface="Calibri"/>
              </a:rPr>
              <a:t>CUNY’s Winter and Summer 2023 course offerings will be conducted online, in person and in hybrid format.  </a:t>
            </a:r>
            <a:endParaRPr lang="en-US" sz="1200" i="1" dirty="0"/>
          </a:p>
          <a:p>
            <a:pPr algn="ctr">
              <a:spcBef>
                <a:spcPts val="0"/>
              </a:spcBef>
              <a:buNone/>
            </a:pPr>
            <a:r>
              <a:rPr lang="en-US" sz="1200" i="1" dirty="0">
                <a:latin typeface="Calibri"/>
              </a:rPr>
              <a:t>See CUNYfirst for mode of instruction.</a:t>
            </a:r>
          </a:p>
          <a:p>
            <a:pPr algn="ctr">
              <a:spcBef>
                <a:spcPts val="5"/>
              </a:spcBef>
              <a:tabLst>
                <a:tab pos="355600" algn="l"/>
                <a:tab pos="356235" algn="l"/>
              </a:tabLst>
            </a:pPr>
            <a:endParaRPr lang="en-US" sz="1200" dirty="0">
              <a:solidFill>
                <a:srgbClr val="000000"/>
              </a:solidFill>
              <a:latin typeface="Arial"/>
            </a:endParaRPr>
          </a:p>
          <a:p>
            <a:pPr marL="355600" indent="-343535">
              <a:buClr>
                <a:srgbClr val="FF0000"/>
              </a:buClr>
              <a:buFont typeface="Wingdings"/>
              <a:buChar char=""/>
              <a:tabLst>
                <a:tab pos="355600" algn="l"/>
                <a:tab pos="356235" algn="l"/>
              </a:tabLst>
            </a:pPr>
            <a:r>
              <a:rPr lang="en-US" sz="1400" dirty="0">
                <a:solidFill>
                  <a:srgbClr val="404040"/>
                </a:solidFill>
                <a:latin typeface="Arial"/>
              </a:rPr>
              <a:t>For</a:t>
            </a:r>
            <a:r>
              <a:rPr lang="en-US" sz="1400" spc="-20" dirty="0">
                <a:solidFill>
                  <a:srgbClr val="404040"/>
                </a:solidFill>
                <a:latin typeface="Arial"/>
              </a:rPr>
              <a:t> </a:t>
            </a:r>
            <a:r>
              <a:rPr lang="en-US" sz="1400" dirty="0">
                <a:solidFill>
                  <a:srgbClr val="404040"/>
                </a:solidFill>
                <a:latin typeface="Arial"/>
              </a:rPr>
              <a:t>session</a:t>
            </a:r>
            <a:r>
              <a:rPr lang="en-US" sz="1400" spc="-30" dirty="0">
                <a:solidFill>
                  <a:srgbClr val="404040"/>
                </a:solidFill>
                <a:latin typeface="Arial"/>
              </a:rPr>
              <a:t> </a:t>
            </a:r>
            <a:r>
              <a:rPr lang="en-US" sz="1400" dirty="0">
                <a:solidFill>
                  <a:srgbClr val="404040"/>
                </a:solidFill>
                <a:latin typeface="Arial"/>
              </a:rPr>
              <a:t>information,</a:t>
            </a:r>
            <a:r>
              <a:rPr lang="en-US" sz="1400" spc="-10" dirty="0">
                <a:solidFill>
                  <a:srgbClr val="404040"/>
                </a:solidFill>
                <a:latin typeface="Arial"/>
              </a:rPr>
              <a:t> </a:t>
            </a:r>
            <a:r>
              <a:rPr lang="en-US" sz="1400" dirty="0">
                <a:solidFill>
                  <a:srgbClr val="404040"/>
                </a:solidFill>
                <a:latin typeface="Arial"/>
              </a:rPr>
              <a:t>please</a:t>
            </a:r>
            <a:r>
              <a:rPr lang="en-US" sz="1400" spc="-20" dirty="0">
                <a:solidFill>
                  <a:srgbClr val="404040"/>
                </a:solidFill>
                <a:latin typeface="Arial"/>
              </a:rPr>
              <a:t> </a:t>
            </a:r>
            <a:r>
              <a:rPr lang="en-US" sz="1400" dirty="0">
                <a:solidFill>
                  <a:srgbClr val="404040"/>
                </a:solidFill>
                <a:latin typeface="Arial"/>
              </a:rPr>
              <a:t>refer</a:t>
            </a:r>
            <a:r>
              <a:rPr lang="en-US" sz="1400" spc="-20" dirty="0">
                <a:solidFill>
                  <a:srgbClr val="404040"/>
                </a:solidFill>
                <a:latin typeface="Arial"/>
              </a:rPr>
              <a:t> </a:t>
            </a:r>
            <a:r>
              <a:rPr lang="en-US" sz="1400" dirty="0">
                <a:solidFill>
                  <a:srgbClr val="404040"/>
                </a:solidFill>
                <a:latin typeface="Arial"/>
              </a:rPr>
              <a:t>to</a:t>
            </a:r>
            <a:r>
              <a:rPr lang="en-US" sz="1400" spc="-15" dirty="0">
                <a:solidFill>
                  <a:srgbClr val="404040"/>
                </a:solidFill>
                <a:latin typeface="Arial"/>
              </a:rPr>
              <a:t> </a:t>
            </a:r>
            <a:r>
              <a:rPr lang="en-US" sz="1400" dirty="0">
                <a:solidFill>
                  <a:srgbClr val="404040"/>
                </a:solidFill>
                <a:latin typeface="Arial"/>
              </a:rPr>
              <a:t>the </a:t>
            </a:r>
            <a:r>
              <a:rPr lang="en-US" sz="1400" b="1" dirty="0">
                <a:solidFill>
                  <a:srgbClr val="404040"/>
                </a:solidFill>
                <a:latin typeface="Arial"/>
                <a:hlinkClick r:id="rId3"/>
              </a:rPr>
              <a:t>Winter Session </a:t>
            </a:r>
            <a:r>
              <a:rPr lang="en-US" sz="1400" dirty="0">
                <a:solidFill>
                  <a:srgbClr val="404040"/>
                </a:solidFill>
                <a:latin typeface="Arial"/>
              </a:rPr>
              <a:t>or </a:t>
            </a:r>
            <a:r>
              <a:rPr lang="en-US" sz="1400" b="1" dirty="0">
                <a:solidFill>
                  <a:srgbClr val="404040"/>
                </a:solidFill>
                <a:latin typeface="Arial"/>
                <a:hlinkClick r:id="rId4"/>
              </a:rPr>
              <a:t>Summer Session </a:t>
            </a:r>
            <a:r>
              <a:rPr lang="en-US" sz="1400" dirty="0">
                <a:solidFill>
                  <a:srgbClr val="404040"/>
                </a:solidFill>
                <a:latin typeface="Arial"/>
              </a:rPr>
              <a:t>webpages.</a:t>
            </a:r>
            <a:r>
              <a:rPr lang="en-US" sz="1400" spc="10" dirty="0">
                <a:solidFill>
                  <a:srgbClr val="404040"/>
                </a:solidFill>
                <a:latin typeface="Arial"/>
              </a:rPr>
              <a:t> </a:t>
            </a:r>
          </a:p>
          <a:p>
            <a:pPr marL="355600" indent="-343535">
              <a:buClr>
                <a:srgbClr val="FF0000"/>
              </a:buClr>
              <a:buFont typeface="Wingdings"/>
              <a:buChar char=""/>
              <a:tabLst>
                <a:tab pos="355600" algn="l"/>
                <a:tab pos="356235" algn="l"/>
              </a:tabLst>
            </a:pPr>
            <a:r>
              <a:rPr lang="en-US" sz="1400" dirty="0">
                <a:uFill>
                  <a:solidFill>
                    <a:srgbClr val="2997E2"/>
                  </a:solidFill>
                </a:uFill>
                <a:latin typeface="Arial"/>
              </a:rPr>
              <a:t>For tuition information, please refer to the</a:t>
            </a:r>
            <a:r>
              <a:rPr lang="en-US" sz="1400" b="1" dirty="0">
                <a:uFill>
                  <a:solidFill>
                    <a:srgbClr val="2997E2"/>
                  </a:solidFill>
                </a:uFill>
                <a:latin typeface="Arial"/>
              </a:rPr>
              <a:t> </a:t>
            </a:r>
            <a:r>
              <a:rPr lang="en-US" sz="1400" b="1" dirty="0">
                <a:uFill>
                  <a:solidFill>
                    <a:srgbClr val="2997E2"/>
                  </a:solidFill>
                </a:uFill>
                <a:latin typeface="Arial"/>
                <a:hlinkClick r:id="rId5"/>
              </a:rPr>
              <a:t>Bursar</a:t>
            </a:r>
            <a:r>
              <a:rPr lang="en-US" sz="1400" b="1" dirty="0">
                <a:uFill>
                  <a:solidFill>
                    <a:srgbClr val="2997E2"/>
                  </a:solidFill>
                </a:uFill>
                <a:latin typeface="Arial"/>
              </a:rPr>
              <a:t> webpage.</a:t>
            </a:r>
          </a:p>
          <a:p>
            <a:pPr marL="12065">
              <a:buClr>
                <a:srgbClr val="FF0000"/>
              </a:buClr>
              <a:buNone/>
              <a:tabLst>
                <a:tab pos="355600" algn="l"/>
                <a:tab pos="356235" algn="l"/>
              </a:tabLst>
            </a:pPr>
            <a:endParaRPr lang="en-US" sz="1400" b="1" dirty="0">
              <a:uFill>
                <a:solidFill>
                  <a:srgbClr val="2997E2"/>
                </a:solidFill>
              </a:uFill>
              <a:latin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0"/>
          <p:cNvSpPr txBox="1"/>
          <p:nvPr/>
        </p:nvSpPr>
        <p:spPr>
          <a:xfrm>
            <a:off x="468312" y="995362"/>
            <a:ext cx="8335962" cy="5770770"/>
          </a:xfrm>
          <a:prstGeom prst="rect">
            <a:avLst/>
          </a:prstGeom>
          <a:noFill/>
          <a:ln>
            <a:noFill/>
          </a:ln>
        </p:spPr>
        <p:txBody>
          <a:bodyPr spcFirstLastPara="1" wrap="square" lIns="91425" tIns="45700" rIns="91425" bIns="45700" anchor="t" anchorCtr="0">
            <a:spAutoFit/>
          </a:bodyPr>
          <a:lstStyle/>
          <a:p>
            <a:pPr fontAlgn="base"/>
            <a:r>
              <a:rPr lang="en-US" b="1" dirty="0">
                <a:latin typeface="Calibri" panose="020F0502020204030204" pitchFamily="34" charset="0"/>
                <a:cs typeface="Calibri" panose="020F0502020204030204" pitchFamily="34" charset="0"/>
              </a:rPr>
              <a:t>Submit the following transcripts to Undergraduate Admissions:</a:t>
            </a:r>
            <a:endParaRPr lang="en-US"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dirty="0">
                <a:latin typeface="Calibri" panose="020F0502020204030204" pitchFamily="34" charset="0"/>
                <a:cs typeface="Calibri" panose="020F0502020204030204" pitchFamily="34" charset="0"/>
              </a:rPr>
              <a:t>Non-CUNY schools attended</a:t>
            </a:r>
          </a:p>
          <a:p>
            <a:pPr marL="285750" indent="-285750" fontAlgn="base">
              <a:buFont typeface="Arial" panose="020B0604020202020204" pitchFamily="34" charset="0"/>
              <a:buChar char="•"/>
            </a:pPr>
            <a:r>
              <a:rPr lang="en-US" dirty="0">
                <a:latin typeface="Calibri" panose="020F0502020204030204" pitchFamily="34" charset="0"/>
                <a:cs typeface="Calibri" panose="020F0502020204030204" pitchFamily="34" charset="0"/>
              </a:rPr>
              <a:t>Non-CUNY college preparatory coursework</a:t>
            </a:r>
          </a:p>
          <a:p>
            <a:pPr marL="285750" indent="-285750" fontAlgn="base">
              <a:buFont typeface="Arial" panose="020B0604020202020204" pitchFamily="34" charset="0"/>
              <a:buChar char="•"/>
            </a:pPr>
            <a:r>
              <a:rPr lang="en-US" dirty="0">
                <a:latin typeface="Calibri" panose="020F0502020204030204" pitchFamily="34" charset="0"/>
                <a:cs typeface="Calibri" panose="020F0502020204030204" pitchFamily="34" charset="0"/>
              </a:rPr>
              <a:t>High school transcript and proof of graduation</a:t>
            </a:r>
          </a:p>
          <a:p>
            <a:pPr marL="285750" indent="-285750" fontAlgn="base">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fontAlgn="base"/>
            <a:r>
              <a:rPr lang="en-US" b="1" dirty="0">
                <a:latin typeface="Calibri" panose="020F0502020204030204" pitchFamily="34" charset="0"/>
                <a:cs typeface="Calibri" panose="020F0502020204030204" pitchFamily="34" charset="0"/>
              </a:rPr>
              <a:t>Standardized Exams</a:t>
            </a:r>
            <a:endParaRPr lang="en-US"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b="1" dirty="0">
                <a:latin typeface="Calibri" panose="020F0502020204030204" pitchFamily="34" charset="0"/>
                <a:cs typeface="Calibri" panose="020F0502020204030204" pitchFamily="34" charset="0"/>
                <a:hlinkClick r:id="rId3"/>
              </a:rPr>
              <a:t>Advanced Placement (AP)</a:t>
            </a:r>
            <a:r>
              <a:rPr lang="en-US" b="1" dirty="0">
                <a:latin typeface="Calibri" panose="020F0502020204030204" pitchFamily="34" charset="0"/>
                <a:cs typeface="Calibri" panose="020F0502020204030204" pitchFamily="34" charset="0"/>
              </a:rPr>
              <a:t> – </a:t>
            </a:r>
            <a:r>
              <a:rPr lang="en-US" b="1" dirty="0">
                <a:latin typeface="Calibri" panose="020F0502020204030204" pitchFamily="34" charset="0"/>
                <a:cs typeface="Calibri" panose="020F0502020204030204" pitchFamily="34" charset="0"/>
                <a:hlinkClick r:id="rId4"/>
              </a:rPr>
              <a:t>see how your scores will transfer</a:t>
            </a:r>
            <a:endParaRPr lang="en-US"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b="1" dirty="0">
                <a:latin typeface="Calibri" panose="020F0502020204030204" pitchFamily="34" charset="0"/>
                <a:cs typeface="Calibri" panose="020F0502020204030204" pitchFamily="34" charset="0"/>
                <a:hlinkClick r:id="rId5"/>
              </a:rPr>
              <a:t>Advanced International Certificate of Education Program (AICE)</a:t>
            </a:r>
            <a:endParaRPr lang="en-US"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b="1" dirty="0">
                <a:latin typeface="Calibri" panose="020F0502020204030204" pitchFamily="34" charset="0"/>
                <a:cs typeface="Calibri" panose="020F0502020204030204" pitchFamily="34" charset="0"/>
                <a:hlinkClick r:id="rId6"/>
              </a:rPr>
              <a:t>College Level Examination Program (CLEP)</a:t>
            </a:r>
            <a:endParaRPr lang="en-US"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b="1" dirty="0">
                <a:latin typeface="Calibri" panose="020F0502020204030204" pitchFamily="34" charset="0"/>
                <a:cs typeface="Calibri" panose="020F0502020204030204" pitchFamily="34" charset="0"/>
                <a:hlinkClick r:id="rId7"/>
              </a:rPr>
              <a:t>Defense Language Proficiency Tests (DLPT)</a:t>
            </a:r>
            <a:endParaRPr lang="en-US"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b="1" dirty="0">
                <a:latin typeface="Calibri" panose="020F0502020204030204" pitchFamily="34" charset="0"/>
                <a:cs typeface="Calibri" panose="020F0502020204030204" pitchFamily="34" charset="0"/>
                <a:hlinkClick r:id="rId8"/>
              </a:rPr>
              <a:t>International Baccalaureate (IB)</a:t>
            </a:r>
            <a:endParaRPr lang="en-US" b="1"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dirty="0">
                <a:latin typeface="Calibri" panose="020F0502020204030204" pitchFamily="34" charset="0"/>
                <a:cs typeface="Calibri" panose="020F0502020204030204" pitchFamily="34" charset="0"/>
              </a:rPr>
              <a:t>For comprehensive information on transferring credits through Industry Credentials, Portfolio Assessment, DSST Credit by Examination Program and Military Training and Occupations please see the </a:t>
            </a:r>
            <a:r>
              <a:rPr lang="en-US" b="1" dirty="0">
                <a:latin typeface="Calibri" panose="020F0502020204030204" pitchFamily="34" charset="0"/>
                <a:cs typeface="Calibri" panose="020F0502020204030204" pitchFamily="34" charset="0"/>
                <a:hlinkClick r:id="rId9"/>
              </a:rPr>
              <a:t>CUNY – Credit for Prior Learning website.   </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Please contact </a:t>
            </a:r>
            <a:r>
              <a:rPr lang="en-US" dirty="0">
                <a:latin typeface="Calibri" panose="020F0502020204030204" pitchFamily="34" charset="0"/>
                <a:cs typeface="Calibri" panose="020F0502020204030204" pitchFamily="34" charset="0"/>
                <a:hlinkClick r:id="rId10"/>
              </a:rPr>
              <a:t>admissions@qc.cuny.edu</a:t>
            </a:r>
            <a:r>
              <a:rPr lang="en-US" dirty="0">
                <a:latin typeface="Calibri" panose="020F0502020204030204" pitchFamily="34" charset="0"/>
                <a:cs typeface="Calibri" panose="020F0502020204030204" pitchFamily="34" charset="0"/>
              </a:rPr>
              <a:t> with any questions.</a:t>
            </a:r>
          </a:p>
          <a:p>
            <a:pPr marL="285750" indent="-285750" fontAlgn="base">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spcBef>
                <a:spcPts val="320"/>
              </a:spcBef>
              <a:buClr>
                <a:schemeClr val="dk1"/>
              </a:buClr>
              <a:buSzPts val="1600"/>
            </a:pPr>
            <a:r>
              <a:rPr lang="en-US" sz="1600" b="1" i="0" u="none" dirty="0">
                <a:solidFill>
                  <a:schemeClr val="dk1"/>
                </a:solidFill>
                <a:latin typeface="Calibri" panose="020F0502020204030204" pitchFamily="34" charset="0"/>
                <a:ea typeface="Calibri"/>
                <a:cs typeface="Calibri" panose="020F0502020204030204" pitchFamily="34" charset="0"/>
                <a:sym typeface="Calibri"/>
              </a:rPr>
              <a:t>CUNY </a:t>
            </a:r>
            <a:r>
              <a:rPr lang="en-US" sz="1600" b="1" i="1" u="sng" dirty="0">
                <a:solidFill>
                  <a:schemeClr val="dk1"/>
                </a:solidFill>
                <a:latin typeface="Calibri" panose="020F0502020204030204" pitchFamily="34" charset="0"/>
                <a:ea typeface="Calibri"/>
                <a:cs typeface="Calibri" panose="020F0502020204030204" pitchFamily="34" charset="0"/>
                <a:sym typeface="Calibri"/>
              </a:rPr>
              <a:t>College Now </a:t>
            </a:r>
            <a:r>
              <a:rPr lang="en-US" sz="1600" b="1" i="0" u="none" dirty="0">
                <a:solidFill>
                  <a:schemeClr val="dk1"/>
                </a:solidFill>
                <a:latin typeface="Calibri" panose="020F0502020204030204" pitchFamily="34" charset="0"/>
                <a:ea typeface="Calibri"/>
                <a:cs typeface="Calibri" panose="020F0502020204030204" pitchFamily="34" charset="0"/>
                <a:sym typeface="Calibri"/>
              </a:rPr>
              <a:t>courses and credits (but not grades) </a:t>
            </a:r>
            <a:endParaRPr sz="1600" b="0" i="0" u="none" dirty="0">
              <a:solidFill>
                <a:schemeClr val="dk1"/>
              </a:solidFill>
              <a:latin typeface="Calibri" panose="020F0502020204030204" pitchFamily="34" charset="0"/>
              <a:ea typeface="Calibri"/>
              <a:cs typeface="Calibri" panose="020F0502020204030204" pitchFamily="34" charset="0"/>
            </a:endParaRPr>
          </a:p>
          <a:p>
            <a:pPr marL="0" marR="0" lvl="0" indent="0" algn="ctr" rtl="0">
              <a:lnSpc>
                <a:spcPct val="100000"/>
              </a:lnSpc>
              <a:spcBef>
                <a:spcPts val="320"/>
              </a:spcBef>
              <a:spcAft>
                <a:spcPts val="0"/>
              </a:spcAft>
              <a:buClr>
                <a:schemeClr val="dk1"/>
              </a:buClr>
              <a:buSzPts val="1600"/>
              <a:buFont typeface="Calibri"/>
              <a:buNone/>
            </a:pPr>
            <a:r>
              <a:rPr lang="en-US" sz="1600" b="1" i="0" u="none" dirty="0">
                <a:solidFill>
                  <a:schemeClr val="dk1"/>
                </a:solidFill>
                <a:latin typeface="Calibri" panose="020F0502020204030204" pitchFamily="34" charset="0"/>
                <a:ea typeface="Calibri"/>
                <a:cs typeface="Calibri" panose="020F0502020204030204" pitchFamily="34" charset="0"/>
                <a:sym typeface="Calibri"/>
              </a:rPr>
              <a:t>will automatically be applied to your QC record.</a:t>
            </a:r>
            <a:endParaRPr sz="1600" b="0" i="0" u="none" dirty="0">
              <a:solidFill>
                <a:schemeClr val="dk1"/>
              </a:solidFill>
              <a:latin typeface="Calibri" panose="020F0502020204030204" pitchFamily="34" charset="0"/>
              <a:ea typeface="Calibri"/>
              <a:cs typeface="Calibri" panose="020F0502020204030204" pitchFamily="34" charset="0"/>
            </a:endParaRPr>
          </a:p>
          <a:p>
            <a:pPr marL="0" marR="0" lvl="0" indent="0" algn="ctr" rtl="0">
              <a:lnSpc>
                <a:spcPct val="100000"/>
              </a:lnSpc>
              <a:spcBef>
                <a:spcPts val="280"/>
              </a:spcBef>
              <a:spcAft>
                <a:spcPts val="0"/>
              </a:spcAft>
              <a:buClr>
                <a:schemeClr val="dk1"/>
              </a:buClr>
              <a:buSzPts val="1400"/>
              <a:buFont typeface="Calibri"/>
              <a:buNone/>
            </a:pPr>
            <a:br>
              <a:rPr lang="en-US" sz="1400" b="0" i="0" u="none" dirty="0">
                <a:solidFill>
                  <a:schemeClr val="dk1"/>
                </a:solidFill>
                <a:latin typeface="Calibri" panose="020F0502020204030204" pitchFamily="34" charset="0"/>
                <a:ea typeface="Calibri"/>
                <a:cs typeface="Calibri" panose="020F0502020204030204" pitchFamily="34" charset="0"/>
                <a:sym typeface="Calibri"/>
              </a:rPr>
            </a:br>
            <a:r>
              <a:rPr lang="en-US" sz="1400" b="1" i="0" u="sng" dirty="0">
                <a:solidFill>
                  <a:schemeClr val="dk1"/>
                </a:solidFill>
                <a:latin typeface="Calibri" panose="020F0502020204030204" pitchFamily="34" charset="0"/>
                <a:ea typeface="Calibri"/>
                <a:cs typeface="Calibri" panose="020F0502020204030204" pitchFamily="34" charset="0"/>
                <a:sym typeface="Calibri"/>
                <a:hlinkClick r:id="rId11">
                  <a:extLst>
                    <a:ext uri="{A12FA001-AC4F-418D-AE19-62706E023703}">
                      <ahyp:hlinkClr xmlns:ahyp="http://schemas.microsoft.com/office/drawing/2018/hyperlinkcolor" val="tx"/>
                    </a:ext>
                  </a:extLst>
                </a:hlinkClick>
              </a:rPr>
              <a:t>Undergraduate Admissions Office</a:t>
            </a:r>
            <a:endParaRPr sz="1400" b="0" i="0" u="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280"/>
              </a:spcBef>
              <a:spcAft>
                <a:spcPts val="0"/>
              </a:spcAft>
              <a:buClr>
                <a:schemeClr val="dk1"/>
              </a:buClr>
              <a:buSzPts val="1400"/>
              <a:buFont typeface="Calibri"/>
              <a:buNone/>
            </a:pPr>
            <a:r>
              <a:rPr lang="en-US" sz="1400" b="1" i="0" u="sng" dirty="0">
                <a:solidFill>
                  <a:schemeClr val="dk1"/>
                </a:solidFill>
                <a:latin typeface="Calibri" panose="020F0502020204030204" pitchFamily="34" charset="0"/>
                <a:ea typeface="Calibri"/>
                <a:cs typeface="Calibri" panose="020F0502020204030204" pitchFamily="34" charset="0"/>
                <a:sym typeface="Calibri"/>
                <a:hlinkClick r:id="rId12">
                  <a:extLst>
                    <a:ext uri="{A12FA001-AC4F-418D-AE19-62706E023703}">
                      <ahyp:hlinkClr xmlns:ahyp="http://schemas.microsoft.com/office/drawing/2018/hyperlinkcolor" val="tx"/>
                    </a:ext>
                  </a:extLst>
                </a:hlinkClick>
              </a:rPr>
              <a:t>Admissions@qc.cuny.edu</a:t>
            </a:r>
            <a:r>
              <a:rPr lang="en-US" sz="1400" b="1" i="0" u="none" dirty="0">
                <a:solidFill>
                  <a:schemeClr val="dk1"/>
                </a:solidFill>
                <a:latin typeface="Calibri" panose="020F0502020204030204" pitchFamily="34" charset="0"/>
                <a:ea typeface="Calibri"/>
                <a:cs typeface="Calibri" panose="020F0502020204030204" pitchFamily="34" charset="0"/>
                <a:sym typeface="Calibri"/>
              </a:rPr>
              <a:t> </a:t>
            </a:r>
          </a:p>
          <a:p>
            <a:pPr marL="0" marR="0" lvl="0" indent="0" algn="ctr" rtl="0">
              <a:lnSpc>
                <a:spcPct val="100000"/>
              </a:lnSpc>
              <a:spcBef>
                <a:spcPts val="280"/>
              </a:spcBef>
              <a:spcAft>
                <a:spcPts val="0"/>
              </a:spcAft>
              <a:buClr>
                <a:schemeClr val="dk1"/>
              </a:buClr>
              <a:buSzPts val="1400"/>
              <a:buFont typeface="Calibri"/>
              <a:buNone/>
            </a:pPr>
            <a:r>
              <a:rPr lang="en-US" sz="1400" b="0" i="0" u="none" dirty="0">
                <a:solidFill>
                  <a:schemeClr val="dk1"/>
                </a:solidFill>
                <a:latin typeface="Calibri"/>
                <a:ea typeface="Calibri"/>
                <a:cs typeface="Calibri"/>
                <a:sym typeface="Calibri"/>
              </a:rPr>
              <a:t>Jefferson Hall, Room 105 </a:t>
            </a:r>
            <a:r>
              <a:rPr lang="en-US" sz="1400" b="1" i="0" u="none" dirty="0">
                <a:solidFill>
                  <a:schemeClr val="dk1"/>
                </a:solidFill>
                <a:latin typeface="Calibri"/>
                <a:ea typeface="Calibri"/>
                <a:cs typeface="Calibri"/>
                <a:sym typeface="Calibri"/>
              </a:rPr>
              <a:t>│</a:t>
            </a:r>
            <a:r>
              <a:rPr lang="en-US" sz="1400" b="0" i="0" u="none" dirty="0">
                <a:solidFill>
                  <a:schemeClr val="dk1"/>
                </a:solidFill>
                <a:latin typeface="Calibri"/>
                <a:ea typeface="Calibri"/>
                <a:cs typeface="Calibri"/>
                <a:sym typeface="Calibri"/>
              </a:rPr>
              <a:t> 718-997-5600</a:t>
            </a:r>
            <a:endParaRPr dirty="0"/>
          </a:p>
          <a:p>
            <a:pPr marL="0" marR="0" lvl="0" indent="0" algn="ctr" rtl="0">
              <a:lnSpc>
                <a:spcPct val="100000"/>
              </a:lnSpc>
              <a:spcBef>
                <a:spcPts val="280"/>
              </a:spcBef>
              <a:spcAft>
                <a:spcPts val="0"/>
              </a:spcAft>
              <a:buClr>
                <a:schemeClr val="dk1"/>
              </a:buClr>
              <a:buSzPts val="1400"/>
              <a:buFont typeface="Calibri"/>
              <a:buNone/>
            </a:pPr>
            <a:br>
              <a:rPr lang="en-US" sz="1400" b="0" i="0" u="none" dirty="0">
                <a:solidFill>
                  <a:schemeClr val="dk1"/>
                </a:solidFill>
                <a:latin typeface="Calibri"/>
                <a:ea typeface="Calibri"/>
                <a:cs typeface="Calibri"/>
                <a:sym typeface="Calibri"/>
              </a:rPr>
            </a:br>
            <a:endParaRPr dirty="0"/>
          </a:p>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236" name="Google Shape;236;p20"/>
          <p:cNvSpPr txBox="1"/>
          <p:nvPr/>
        </p:nvSpPr>
        <p:spPr>
          <a:xfrm>
            <a:off x="0" y="0"/>
            <a:ext cx="6211887" cy="9048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Complete Your Transfer File</a:t>
            </a:r>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p:nvPr/>
        </p:nvSpPr>
        <p:spPr>
          <a:xfrm>
            <a:off x="598487" y="979487"/>
            <a:ext cx="7988300"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NYS Aid (TAP) prohibits repeating a course for which you have received transfer credits &amp; an acceptable grade.  </a:t>
            </a:r>
            <a:endParaRPr/>
          </a:p>
        </p:txBody>
      </p:sp>
      <p:sp>
        <p:nvSpPr>
          <p:cNvPr id="242" name="Google Shape;242;p21"/>
          <p:cNvSpPr txBox="1"/>
          <p:nvPr/>
        </p:nvSpPr>
        <p:spPr>
          <a:xfrm>
            <a:off x="100012" y="1673961"/>
            <a:ext cx="8905875" cy="4462720"/>
          </a:xfrm>
          <a:prstGeom prst="rect">
            <a:avLst/>
          </a:prstGeom>
          <a:solidFill>
            <a:schemeClr val="bg1"/>
          </a:solidFill>
          <a:ln>
            <a:noFill/>
          </a:ln>
        </p:spPr>
        <p:txBody>
          <a:bodyPr spcFirstLastPara="1" wrap="square" lIns="91425" tIns="45700" rIns="91425" bIns="45700" anchor="t" anchorCtr="0">
            <a:spAutoFit/>
          </a:bodyPr>
          <a:lstStyle/>
          <a:p>
            <a:pPr marL="342900" marR="0" lvl="0" indent="-24130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Full time credits required each semester (ideally 15 credits per semester, </a:t>
            </a:r>
            <a:r>
              <a:rPr lang="en-US" sz="1800" b="0" i="0" u="sng" dirty="0">
                <a:solidFill>
                  <a:schemeClr val="dk1"/>
                </a:solidFill>
                <a:latin typeface="Calibri"/>
                <a:ea typeface="Calibri"/>
                <a:cs typeface="Calibri"/>
                <a:sym typeface="Calibri"/>
              </a:rPr>
              <a:t>minimum</a:t>
            </a:r>
            <a:r>
              <a:rPr lang="en-US" sz="1800" b="0" i="0" u="none" dirty="0">
                <a:solidFill>
                  <a:schemeClr val="dk1"/>
                </a:solidFill>
                <a:latin typeface="Calibri"/>
                <a:ea typeface="Calibri"/>
                <a:cs typeface="Calibri"/>
                <a:sym typeface="Calibri"/>
              </a:rPr>
              <a:t> 12 per semester)</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Courses must apply towards your declared major, minor, General Education requirements, or necessary electives as applicable.</a:t>
            </a:r>
            <a:endParaRPr sz="1800" dirty="0">
              <a:solidFill>
                <a:schemeClr val="dk1"/>
              </a:solidFill>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Do not repeat courses taken previously.</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 Discuss with an advisor and check your credit evaluation.</a:t>
            </a:r>
            <a:endParaRPr sz="1800" dirty="0">
              <a:solidFill>
                <a:schemeClr val="dk1"/>
              </a:solidFill>
            </a:endParaRPr>
          </a:p>
          <a:p>
            <a:pPr marL="342900" marR="0" lvl="0" indent="-342900" algn="l" rtl="0">
              <a:lnSpc>
                <a:spcPct val="100000"/>
              </a:lnSpc>
              <a:spcBef>
                <a:spcPts val="0"/>
              </a:spcBef>
              <a:spcAft>
                <a:spcPts val="0"/>
              </a:spcAft>
              <a:buClr>
                <a:schemeClr val="dk1"/>
              </a:buClr>
              <a:buSzPts val="1600"/>
              <a:buFont typeface="Arial"/>
              <a:buChar char="•"/>
            </a:pPr>
            <a:r>
              <a:rPr lang="en-US" sz="1800" b="0" i="0" u="none" dirty="0">
                <a:solidFill>
                  <a:schemeClr val="dk1"/>
                </a:solidFill>
                <a:latin typeface="Calibri"/>
                <a:ea typeface="Calibri"/>
                <a:cs typeface="Calibri"/>
                <a:sym typeface="Calibri"/>
              </a:rPr>
              <a:t>Last day to add Fall 2022 course(s) for Financial Aid Certification – </a:t>
            </a:r>
            <a:r>
              <a:rPr lang="en-US" sz="1800" b="1" u="sng" dirty="0">
                <a:solidFill>
                  <a:schemeClr val="dk1"/>
                </a:solidFill>
                <a:latin typeface="Calibri"/>
                <a:ea typeface="Calibri"/>
                <a:cs typeface="Calibri"/>
                <a:sym typeface="Calibri"/>
              </a:rPr>
              <a:t>Tuesday</a:t>
            </a:r>
            <a:r>
              <a:rPr lang="en-US" sz="1800" b="1" i="0" u="sng" dirty="0">
                <a:solidFill>
                  <a:schemeClr val="dk1"/>
                </a:solidFill>
                <a:latin typeface="Calibri"/>
                <a:ea typeface="Calibri"/>
                <a:cs typeface="Calibri"/>
                <a:sym typeface="Calibri"/>
              </a:rPr>
              <a:t>, January 31, </a:t>
            </a:r>
            <a:r>
              <a:rPr lang="en-US" sz="1800" b="1" u="sng" dirty="0">
                <a:solidFill>
                  <a:schemeClr val="dk1"/>
                </a:solidFill>
                <a:latin typeface="Calibri"/>
                <a:ea typeface="Calibri"/>
                <a:cs typeface="Calibri"/>
                <a:sym typeface="Calibri"/>
              </a:rPr>
              <a:t>2023</a:t>
            </a:r>
            <a:r>
              <a:rPr lang="en-US" sz="1800" b="0" i="0" u="none" dirty="0">
                <a:solidFill>
                  <a:schemeClr val="dk1"/>
                </a:solidFill>
                <a:latin typeface="Calibri"/>
                <a:ea typeface="Calibri"/>
                <a:cs typeface="Calibri"/>
                <a:sym typeface="Calibri"/>
              </a:rPr>
              <a:t>.</a:t>
            </a:r>
            <a:endParaRPr sz="1800" dirty="0">
              <a:solidFill>
                <a:schemeClr val="dk1"/>
              </a:solidFill>
            </a:endParaRPr>
          </a:p>
          <a:p>
            <a:pPr marL="342900" lvl="0" indent="-342900">
              <a:buClr>
                <a:schemeClr val="dk1"/>
              </a:buClr>
              <a:buSzPts val="1600"/>
              <a:buFont typeface="Arial"/>
              <a:buChar char="•"/>
            </a:pPr>
            <a:r>
              <a:rPr lang="en-US" sz="1800" b="0" i="0" u="none" dirty="0">
                <a:solidFill>
                  <a:schemeClr val="dk1"/>
                </a:solidFill>
                <a:latin typeface="Calibri"/>
                <a:ea typeface="Calibri"/>
                <a:cs typeface="Calibri"/>
                <a:sym typeface="Calibri"/>
              </a:rPr>
              <a:t>Major declaration deadline – </a:t>
            </a:r>
            <a:r>
              <a:rPr lang="en-US" sz="1800" b="1" u="sng" dirty="0">
                <a:solidFill>
                  <a:schemeClr val="dk1"/>
                </a:solidFill>
                <a:latin typeface="Calibri"/>
                <a:ea typeface="Calibri"/>
                <a:cs typeface="Calibri"/>
                <a:sym typeface="Calibri"/>
              </a:rPr>
              <a:t>Tuesday, January 31, 2023</a:t>
            </a:r>
            <a:r>
              <a:rPr lang="en-US" sz="1800" dirty="0">
                <a:solidFill>
                  <a:schemeClr val="dk1"/>
                </a:solidFill>
                <a:latin typeface="Calibri"/>
                <a:ea typeface="Calibri"/>
                <a:cs typeface="Calibri"/>
                <a:sym typeface="Calibri"/>
              </a:rPr>
              <a:t>.</a:t>
            </a:r>
          </a:p>
          <a:p>
            <a:pPr marL="342900" lvl="0" indent="-342900">
              <a:buClr>
                <a:schemeClr val="dk1"/>
              </a:buClr>
              <a:buSzPts val="1600"/>
              <a:buFont typeface="Arial"/>
              <a:buChar char="•"/>
            </a:pPr>
            <a:r>
              <a:rPr lang="en-US" sz="1800" dirty="0">
                <a:solidFill>
                  <a:schemeClr val="dk1"/>
                </a:solidFill>
                <a:latin typeface="Calibri"/>
                <a:ea typeface="Calibri"/>
                <a:cs typeface="Calibri"/>
                <a:sym typeface="Calibri"/>
              </a:rPr>
              <a:t>Maintain </a:t>
            </a:r>
            <a:r>
              <a:rPr lang="en-US" sz="1800" b="0" i="0" u="none" dirty="0">
                <a:solidFill>
                  <a:schemeClr val="dk1"/>
                </a:solidFill>
                <a:latin typeface="Calibri"/>
                <a:ea typeface="Calibri"/>
                <a:cs typeface="Calibri"/>
                <a:sym typeface="Calibri"/>
              </a:rPr>
              <a:t>acceptable GPA (min. of 2.0) &amp; demonstrate “Satisfactory Academic Progress</a:t>
            </a:r>
            <a:r>
              <a:rPr lang="en-US" sz="1800" dirty="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(SAP</a:t>
            </a:r>
            <a:r>
              <a:rPr lang="en-US" sz="1800" dirty="0">
                <a:solidFill>
                  <a:schemeClr val="dk1"/>
                </a:solidFill>
                <a:latin typeface="Calibri"/>
                <a:ea typeface="Calibri"/>
                <a:cs typeface="Calibri"/>
                <a:sym typeface="Calibri"/>
              </a:rPr>
              <a:t>).</a:t>
            </a:r>
            <a:endParaRPr lang="en-US" sz="1800" dirty="0">
              <a:solidFill>
                <a:schemeClr val="dk1"/>
              </a:solidFill>
              <a:latin typeface="Calibri"/>
              <a:ea typeface="Calibri"/>
              <a:cs typeface="Calibri"/>
            </a:endParaRPr>
          </a:p>
          <a:p>
            <a:pPr marL="342900" indent="-342900">
              <a:buClr>
                <a:schemeClr val="dk1"/>
              </a:buClr>
              <a:buSzPts val="1600"/>
              <a:buFont typeface="Arial"/>
              <a:buChar char="•"/>
            </a:pPr>
            <a:r>
              <a:rPr lang="en-US" sz="1800" b="0" i="0" u="none" dirty="0">
                <a:solidFill>
                  <a:schemeClr val="dk1"/>
                </a:solidFill>
                <a:latin typeface="Calibri"/>
                <a:ea typeface="Calibri"/>
                <a:cs typeface="Calibri"/>
                <a:sym typeface="Calibri"/>
              </a:rPr>
              <a:t>When in doubt, ask an advisor!</a:t>
            </a:r>
            <a:r>
              <a:rPr lang="en-US" sz="1800" dirty="0">
                <a:solidFill>
                  <a:schemeClr val="dk1"/>
                </a:solidFill>
                <a:latin typeface="Calibri"/>
                <a:ea typeface="Calibri"/>
                <a:cs typeface="Calibri"/>
                <a:sym typeface="Calibri"/>
              </a:rPr>
              <a:t> </a:t>
            </a:r>
            <a:endParaRPr sz="1600" dirty="0"/>
          </a:p>
          <a:p>
            <a:pPr marL="342900" marR="0" lvl="0" indent="-241300" algn="l" rtl="0">
              <a:lnSpc>
                <a:spcPct val="100000"/>
              </a:lnSpc>
              <a:spcBef>
                <a:spcPts val="0"/>
              </a:spcBef>
              <a:spcAft>
                <a:spcPts val="0"/>
              </a:spcAft>
              <a:buClr>
                <a:schemeClr val="dk1"/>
              </a:buClr>
              <a:buSzPts val="1600"/>
              <a:buFont typeface="Arial"/>
              <a:buNone/>
            </a:pPr>
            <a:endParaRPr sz="1800" b="0" i="0" u="none" dirty="0">
              <a:solidFill>
                <a:schemeClr val="dk1"/>
              </a:solidFill>
              <a:latin typeface="Calibri"/>
              <a:ea typeface="Calibri"/>
              <a:cs typeface="Calibri"/>
            </a:endParaRPr>
          </a:p>
          <a:p>
            <a:pPr marL="342900" marR="0" lvl="0" indent="-342900" algn="ctr" rtl="0">
              <a:lnSpc>
                <a:spcPct val="100000"/>
              </a:lnSpc>
              <a:spcBef>
                <a:spcPts val="0"/>
              </a:spcBef>
              <a:spcAft>
                <a:spcPts val="0"/>
              </a:spcAft>
              <a:buClr>
                <a:schemeClr val="dk1"/>
              </a:buClr>
              <a:buSzPts val="1600"/>
              <a:buFont typeface="Calibri"/>
              <a:buNone/>
            </a:pPr>
            <a:r>
              <a:rPr lang="en-US" sz="1800" b="0" i="0" u="none" dirty="0">
                <a:solidFill>
                  <a:schemeClr val="dk1"/>
                </a:solidFill>
                <a:latin typeface="Calibri"/>
                <a:ea typeface="Calibri"/>
                <a:cs typeface="Calibri"/>
                <a:sym typeface="Calibri"/>
              </a:rPr>
              <a:t>*If major requires entrance criteria/an application please consult with an advisor.</a:t>
            </a:r>
            <a:endParaRPr sz="1800" dirty="0">
              <a:solidFill>
                <a:schemeClr val="dk1"/>
              </a:solidFill>
            </a:endParaRPr>
          </a:p>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43" name="Google Shape;243;p21"/>
          <p:cNvSpPr txBox="1"/>
          <p:nvPr/>
        </p:nvSpPr>
        <p:spPr>
          <a:xfrm>
            <a:off x="100012" y="-20637"/>
            <a:ext cx="6599237"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400" b="1" i="0" u="none" dirty="0">
                <a:solidFill>
                  <a:schemeClr val="lt1"/>
                </a:solidFill>
                <a:latin typeface="Gill Sans"/>
                <a:ea typeface="Gill Sans"/>
                <a:cs typeface="Gill Sans"/>
                <a:sym typeface="Gill Sans"/>
              </a:rPr>
              <a:t>Academic Policies &amp; Procedures</a:t>
            </a:r>
            <a:endParaRPr sz="2400" dirty="0"/>
          </a:p>
          <a:p>
            <a:pPr marL="0" marR="0" lvl="0" indent="0" algn="l" rtl="0">
              <a:lnSpc>
                <a:spcPct val="100000"/>
              </a:lnSpc>
              <a:spcBef>
                <a:spcPts val="0"/>
              </a:spcBef>
              <a:spcAft>
                <a:spcPts val="0"/>
              </a:spcAft>
              <a:buClr>
                <a:schemeClr val="lt1"/>
              </a:buClr>
              <a:buSzPts val="2800"/>
              <a:buFont typeface="Gill Sans"/>
              <a:buNone/>
            </a:pPr>
            <a:r>
              <a:rPr lang="en-US" sz="2400" b="1" i="1" u="none" dirty="0">
                <a:solidFill>
                  <a:schemeClr val="lt1"/>
                </a:solidFill>
                <a:latin typeface="Gill Sans"/>
                <a:ea typeface="Gill Sans"/>
                <a:cs typeface="Gill Sans"/>
                <a:sym typeface="Gill Sans"/>
              </a:rPr>
              <a:t>Decisions that Affect Your Financial  </a:t>
            </a:r>
            <a:r>
              <a:rPr lang="en-US" sz="2800" b="1" i="1" u="none" dirty="0">
                <a:solidFill>
                  <a:schemeClr val="lt1"/>
                </a:solidFill>
                <a:latin typeface="Gill Sans"/>
                <a:ea typeface="Gill Sans"/>
                <a:cs typeface="Gill Sans"/>
                <a:sym typeface="Gill Sans"/>
              </a:rPr>
              <a:t>Aid</a:t>
            </a:r>
            <a:endParaRPr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8274-6132-43D8-84BF-45669D2C9F6D}"/>
              </a:ext>
            </a:extLst>
          </p:cNvPr>
          <p:cNvSpPr>
            <a:spLocks noGrp="1"/>
          </p:cNvSpPr>
          <p:nvPr>
            <p:ph type="title"/>
          </p:nvPr>
        </p:nvSpPr>
        <p:spPr>
          <a:xfrm>
            <a:off x="44777" y="50750"/>
            <a:ext cx="8229600" cy="1143000"/>
          </a:xfrm>
        </p:spPr>
        <p:txBody>
          <a:bodyPr/>
          <a:lstStyle/>
          <a:p>
            <a:pPr algn="l"/>
            <a:r>
              <a:rPr lang="en-US" sz="2800" b="1" dirty="0">
                <a:solidFill>
                  <a:schemeClr val="lt1"/>
                </a:solidFill>
                <a:latin typeface="Gill Sans"/>
                <a:sym typeface="Arial"/>
              </a:rPr>
              <a:t>Immunization &amp; Coronavirus </a:t>
            </a:r>
            <a:r>
              <a:rPr lang="en-US" sz="2800" b="1">
                <a:solidFill>
                  <a:schemeClr val="lt1"/>
                </a:solidFill>
                <a:latin typeface="Gill Sans"/>
                <a:sym typeface="Arial"/>
              </a:rPr>
              <a:t>Guidance</a:t>
            </a:r>
            <a:endParaRPr lang="en-US"/>
          </a:p>
        </p:txBody>
      </p:sp>
      <p:sp>
        <p:nvSpPr>
          <p:cNvPr id="8" name="Google Shape;382;p26">
            <a:extLst>
              <a:ext uri="{FF2B5EF4-FFF2-40B4-BE49-F238E27FC236}">
                <a16:creationId xmlns:a16="http://schemas.microsoft.com/office/drawing/2014/main" id="{D5F03F53-C1E9-46D0-B1FB-C2E156F3439C}"/>
              </a:ext>
            </a:extLst>
          </p:cNvPr>
          <p:cNvSpPr txBox="1"/>
          <p:nvPr/>
        </p:nvSpPr>
        <p:spPr>
          <a:xfrm>
            <a:off x="178904" y="1106363"/>
            <a:ext cx="8786192" cy="4308831"/>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285750" indent="-285750" fontAlgn="base">
              <a:buFont typeface="Arial" panose="020B0604020202020204" pitchFamily="34" charset="0"/>
              <a:buChar char="•"/>
            </a:pPr>
            <a:r>
              <a:rPr lang="en-US" dirty="0">
                <a:latin typeface="Calibri" panose="020F0502020204030204" pitchFamily="34" charset="0"/>
                <a:cs typeface="Calibri" panose="020F0502020204030204" pitchFamily="34" charset="0"/>
              </a:rPr>
              <a:t>CUNY mandates all students taking </a:t>
            </a:r>
            <a:r>
              <a:rPr lang="en-US" u="sng" dirty="0">
                <a:latin typeface="Calibri" panose="020F0502020204030204" pitchFamily="34" charset="0"/>
                <a:cs typeface="Calibri" panose="020F0502020204030204" pitchFamily="34" charset="0"/>
              </a:rPr>
              <a:t>in-person and hybrid classes </a:t>
            </a:r>
            <a:r>
              <a:rPr lang="en-US" dirty="0">
                <a:latin typeface="Calibri" panose="020F0502020204030204" pitchFamily="34" charset="0"/>
                <a:cs typeface="Calibri" panose="020F0502020204030204" pitchFamily="34" charset="0"/>
              </a:rPr>
              <a:t>must be fully vaccinated when classes begin, meaning unvaccinated students will be withdrawn before classes begin if they do not meet the guidelines and deadlines outlined on the </a:t>
            </a:r>
            <a:r>
              <a:rPr lang="en-US" b="1" u="sng" dirty="0">
                <a:solidFill>
                  <a:srgbClr val="FF0000"/>
                </a:solidFill>
                <a:latin typeface="Calibri" panose="020F0502020204030204" pitchFamily="34" charset="0"/>
                <a:cs typeface="Calibri" panose="020F0502020204030204" pitchFamily="34" charset="0"/>
                <a:hlinkClick r:id="rId2"/>
              </a:rPr>
              <a:t>CUNY Coronavirus website</a:t>
            </a:r>
            <a:r>
              <a:rPr lang="en-US" dirty="0">
                <a:latin typeface="Calibri" panose="020F0502020204030204" pitchFamily="34" charset="0"/>
                <a:cs typeface="Calibri" panose="020F0502020204030204" pitchFamily="34" charset="0"/>
              </a:rPr>
              <a:t>. For more information and guidance on how to submit required documents, please refer to the </a:t>
            </a:r>
            <a:r>
              <a:rPr lang="en-US" b="1" u="sng" dirty="0">
                <a:solidFill>
                  <a:srgbClr val="FF0000"/>
                </a:solidFill>
                <a:latin typeface="Calibri" panose="020F0502020204030204" pitchFamily="34" charset="0"/>
                <a:cs typeface="Calibri" panose="020F0502020204030204" pitchFamily="34" charset="0"/>
                <a:hlinkClick r:id="rId3"/>
              </a:rPr>
              <a:t>Student Guide to Vaccination Verification</a:t>
            </a:r>
            <a:r>
              <a:rPr lang="en-US" dirty="0">
                <a:latin typeface="Calibri" panose="020F0502020204030204" pitchFamily="34" charset="0"/>
                <a:cs typeface="Calibri" panose="020F0502020204030204" pitchFamily="34" charset="0"/>
              </a:rPr>
              <a:t>.  </a:t>
            </a:r>
          </a:p>
          <a:p>
            <a:pPr fontAlgn="base"/>
            <a:endParaRPr lang="en-US" sz="1600" dirty="0">
              <a:latin typeface="Calibri" panose="020F0502020204030204" pitchFamily="34" charset="0"/>
              <a:cs typeface="Calibri" panose="020F0502020204030204" pitchFamily="34" charset="0"/>
            </a:endParaRPr>
          </a:p>
          <a:p>
            <a:pPr algn="ctr" fontAlgn="base"/>
            <a:r>
              <a:rPr lang="en-US" sz="2000" b="1" dirty="0">
                <a:latin typeface="Calibri" panose="020F0502020204030204" pitchFamily="34" charset="0"/>
                <a:cs typeface="Calibri" panose="020F0502020204030204" pitchFamily="34" charset="0"/>
              </a:rPr>
              <a:t>Key Deadlines: </a:t>
            </a:r>
          </a:p>
          <a:p>
            <a:pPr algn="ctr" fontAlgn="base"/>
            <a:r>
              <a:rPr lang="en-US" dirty="0">
                <a:latin typeface="Calibri" panose="020F0502020204030204" pitchFamily="34" charset="0"/>
                <a:cs typeface="Calibri" panose="020F0502020204030204" pitchFamily="34" charset="0"/>
              </a:rPr>
              <a:t>Deadline to upload proof of COVID-19 vaccination documents to CUNYfirst</a:t>
            </a:r>
          </a:p>
          <a:p>
            <a:pPr algn="ctr" fontAlgn="base"/>
            <a:r>
              <a:rPr lang="en-US" dirty="0">
                <a:solidFill>
                  <a:srgbClr val="FF0000"/>
                </a:solidFill>
                <a:latin typeface="Calibri" panose="020F0502020204030204" pitchFamily="34" charset="0"/>
                <a:cs typeface="Calibri" panose="020F0502020204030204" pitchFamily="34" charset="0"/>
              </a:rPr>
              <a:t>Winter Session: 12/20/2022</a:t>
            </a:r>
          </a:p>
          <a:p>
            <a:pPr algn="ctr" fontAlgn="base"/>
            <a:r>
              <a:rPr lang="en-US" dirty="0">
                <a:solidFill>
                  <a:srgbClr val="FF0000"/>
                </a:solidFill>
                <a:latin typeface="Calibri" panose="020F0502020204030204" pitchFamily="34" charset="0"/>
                <a:cs typeface="Calibri" panose="020F0502020204030204" pitchFamily="34" charset="0"/>
              </a:rPr>
              <a:t>Spring Session: 1/15/2023</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p>
          <a:p>
            <a:pPr algn="ctr" fontAlgn="base"/>
            <a:r>
              <a:rPr lang="en-US" dirty="0">
                <a:latin typeface="Calibri" panose="020F0502020204030204" pitchFamily="34" charset="0"/>
                <a:cs typeface="Calibri" panose="020F0502020204030204" pitchFamily="34" charset="0"/>
              </a:rPr>
              <a:t>Dates when students will be dropped for COVID-19 Vaccination Non-Compliance</a:t>
            </a:r>
          </a:p>
          <a:p>
            <a:pPr algn="ctr" fontAlgn="base"/>
            <a:r>
              <a:rPr lang="en-US" dirty="0">
                <a:solidFill>
                  <a:srgbClr val="FF0000"/>
                </a:solidFill>
                <a:latin typeface="Calibri" panose="020F0502020204030204" pitchFamily="34" charset="0"/>
                <a:cs typeface="Calibri" panose="020F0502020204030204" pitchFamily="34" charset="0"/>
              </a:rPr>
              <a:t>Winter Session: 12/21/2022 – 1/2/2023</a:t>
            </a:r>
            <a:br>
              <a:rPr lang="en-US" dirty="0">
                <a:solidFill>
                  <a:srgbClr val="FF0000"/>
                </a:solidFill>
                <a:latin typeface="Calibri" panose="020F0502020204030204" pitchFamily="34" charset="0"/>
                <a:cs typeface="Calibri" panose="020F0502020204030204" pitchFamily="34" charset="0"/>
              </a:rPr>
            </a:br>
            <a:r>
              <a:rPr lang="en-US" dirty="0">
                <a:solidFill>
                  <a:srgbClr val="FF0000"/>
                </a:solidFill>
                <a:latin typeface="Calibri" panose="020F0502020204030204" pitchFamily="34" charset="0"/>
                <a:cs typeface="Calibri" panose="020F0502020204030204" pitchFamily="34" charset="0"/>
              </a:rPr>
              <a:t> Spring Session: 1/16/2023 – 1/24/2023</a:t>
            </a:r>
          </a:p>
          <a:p>
            <a:pPr fontAlgn="base"/>
            <a:endParaRPr lang="en-US" dirty="0">
              <a:latin typeface="Calibri" panose="020F0502020204030204" pitchFamily="34" charset="0"/>
              <a:ea typeface="Verdana" panose="020B0604030504040204" pitchFamily="34" charset="0"/>
              <a:cs typeface="Calibri" panose="020F0502020204030204" pitchFamily="34" charset="0"/>
            </a:endParaRPr>
          </a:p>
          <a:p>
            <a:pPr marL="285750" indent="-285750" fontAlgn="base">
              <a:buFont typeface="Arial" panose="020B0604020202020204" pitchFamily="34" charset="0"/>
              <a:buChar char="•"/>
            </a:pPr>
            <a:r>
              <a:rPr lang="en-US" dirty="0">
                <a:latin typeface="Calibri" panose="020F0502020204030204" pitchFamily="34" charset="0"/>
                <a:ea typeface="Verdana" panose="020B0604030504040204" pitchFamily="34" charset="0"/>
                <a:cs typeface="Calibri" panose="020F0502020204030204" pitchFamily="34" charset="0"/>
              </a:rPr>
              <a:t>According to the New York State Department of Health, immunizations are </a:t>
            </a:r>
            <a:r>
              <a:rPr lang="en-US" b="1" dirty="0">
                <a:latin typeface="Calibri" panose="020F0502020204030204" pitchFamily="34" charset="0"/>
                <a:ea typeface="Verdana" panose="020B0604030504040204" pitchFamily="34" charset="0"/>
                <a:cs typeface="Calibri" panose="020F0502020204030204" pitchFamily="34" charset="0"/>
              </a:rPr>
              <a:t>not</a:t>
            </a:r>
            <a:r>
              <a:rPr lang="en-US" dirty="0">
                <a:latin typeface="Calibri" panose="020F0502020204030204" pitchFamily="34" charset="0"/>
                <a:ea typeface="Verdana" panose="020B0604030504040204" pitchFamily="34" charset="0"/>
                <a:cs typeface="Calibri" panose="020F0502020204030204" pitchFamily="34" charset="0"/>
              </a:rPr>
              <a:t> required for higher education students attending </a:t>
            </a:r>
            <a:r>
              <a:rPr lang="en-US" u="sng" dirty="0">
                <a:latin typeface="Calibri" panose="020F0502020204030204" pitchFamily="34" charset="0"/>
                <a:ea typeface="Verdana" panose="020B0604030504040204" pitchFamily="34" charset="0"/>
                <a:cs typeface="Calibri" panose="020F0502020204030204" pitchFamily="34" charset="0"/>
              </a:rPr>
              <a:t>online-only classes</a:t>
            </a:r>
            <a:r>
              <a:rPr lang="en-US" dirty="0">
                <a:latin typeface="Calibri" panose="020F0502020204030204" pitchFamily="34" charset="0"/>
                <a:ea typeface="Verdana" panose="020B0604030504040204" pitchFamily="34" charset="0"/>
                <a:cs typeface="Calibri" panose="020F0502020204030204" pitchFamily="34" charset="0"/>
              </a:rPr>
              <a:t>.</a:t>
            </a:r>
          </a:p>
          <a:p>
            <a:pPr fontAlgn="base"/>
            <a:endParaRPr lang="en-US" dirty="0">
              <a:latin typeface="Calibri" panose="020F0502020204030204" pitchFamily="34" charset="0"/>
              <a:ea typeface="Verdana" panose="020B0604030504040204" pitchFamily="34" charset="0"/>
              <a:cs typeface="Calibri" panose="020F0502020204030204" pitchFamily="34" charset="0"/>
            </a:endParaRPr>
          </a:p>
          <a:p>
            <a:pPr marL="285750" indent="-285750" fontAlgn="base">
              <a:buFont typeface="Arial" panose="020B0604020202020204" pitchFamily="34" charset="0"/>
              <a:buChar char="•"/>
            </a:pPr>
            <a:r>
              <a:rPr lang="en-US" dirty="0">
                <a:latin typeface="Calibri" panose="020F0502020204030204" pitchFamily="34" charset="0"/>
                <a:ea typeface="Verdana" panose="020B0604030504040204" pitchFamily="34" charset="0"/>
                <a:cs typeface="Calibri" panose="020F0502020204030204" pitchFamily="34" charset="0"/>
              </a:rPr>
              <a:t>For students attending on-campus courses for any length of time, </a:t>
            </a:r>
            <a:r>
              <a:rPr lang="en-US" u="sng" dirty="0">
                <a:latin typeface="Calibri" panose="020F0502020204030204" pitchFamily="34" charset="0"/>
                <a:ea typeface="Verdana" panose="020B0604030504040204" pitchFamily="34" charset="0"/>
                <a:cs typeface="Calibri" panose="020F0502020204030204" pitchFamily="34" charset="0"/>
              </a:rPr>
              <a:t>and</a:t>
            </a:r>
            <a:r>
              <a:rPr lang="en-US" dirty="0">
                <a:latin typeface="Calibri" panose="020F0502020204030204" pitchFamily="34" charset="0"/>
                <a:ea typeface="Verdana" panose="020B0604030504040204" pitchFamily="34" charset="0"/>
                <a:cs typeface="Calibri" panose="020F0502020204030204" pitchFamily="34" charset="0"/>
              </a:rPr>
              <a:t> taking 6 or more credits, the </a:t>
            </a:r>
            <a:r>
              <a:rPr lang="en-US" u="sng" dirty="0">
                <a:latin typeface="Calibri" panose="020F0502020204030204" pitchFamily="34" charset="0"/>
                <a:ea typeface="Verdana" panose="020B0604030504040204" pitchFamily="34" charset="0"/>
                <a:cs typeface="Calibri" panose="020F0502020204030204" pitchFamily="34" charset="0"/>
                <a:hlinkClick r:id="rId4"/>
              </a:rPr>
              <a:t>immunization requirements</a:t>
            </a:r>
            <a:r>
              <a:rPr lang="en-US" dirty="0">
                <a:latin typeface="Calibri" panose="020F0502020204030204" pitchFamily="34" charset="0"/>
                <a:ea typeface="Verdana" panose="020B0604030504040204" pitchFamily="34" charset="0"/>
                <a:cs typeface="Calibri" panose="020F0502020204030204" pitchFamily="34" charset="0"/>
              </a:rPr>
              <a:t> established by the New York State Department of Health are in effect. </a:t>
            </a:r>
          </a:p>
        </p:txBody>
      </p:sp>
      <p:sp>
        <p:nvSpPr>
          <p:cNvPr id="9" name="Google Shape;383;p26">
            <a:extLst>
              <a:ext uri="{FF2B5EF4-FFF2-40B4-BE49-F238E27FC236}">
                <a16:creationId xmlns:a16="http://schemas.microsoft.com/office/drawing/2014/main" id="{06683582-2423-47DF-B179-89C8F65E6213}"/>
              </a:ext>
            </a:extLst>
          </p:cNvPr>
          <p:cNvSpPr/>
          <p:nvPr/>
        </p:nvSpPr>
        <p:spPr>
          <a:xfrm>
            <a:off x="2963869" y="5747019"/>
            <a:ext cx="3074504" cy="830956"/>
          </a:xfrm>
          <a:prstGeom prst="rect">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2000"/>
              <a:buFont typeface="Noto Sans Symbols"/>
              <a:buNone/>
            </a:pPr>
            <a:r>
              <a:rPr lang="en-US" sz="1800" b="1" u="sng" dirty="0">
                <a:solidFill>
                  <a:srgbClr val="0070C0"/>
                </a:solidFill>
                <a:latin typeface="Calibri"/>
                <a:ea typeface="Calibri"/>
                <a:cs typeface="Calibri"/>
                <a:sym typeface="Calibri"/>
              </a:rPr>
              <a:t>Health Services Office</a:t>
            </a:r>
            <a:endParaRPr sz="1800" b="1" dirty="0">
              <a:solidFill>
                <a:srgbClr val="0070C0"/>
              </a:solidFill>
              <a:latin typeface="Calibri"/>
              <a:ea typeface="Calibri"/>
              <a:cs typeface="Calibri"/>
              <a:sym typeface="Calibri"/>
            </a:endParaRPr>
          </a:p>
          <a:p>
            <a:pPr marL="0" marR="0" lvl="0" indent="0" algn="ctr" rtl="0">
              <a:spcBef>
                <a:spcPts val="0"/>
              </a:spcBef>
              <a:spcAft>
                <a:spcPts val="0"/>
              </a:spcAft>
              <a:buClr>
                <a:schemeClr val="dk1"/>
              </a:buClr>
              <a:buSzPts val="1600"/>
              <a:buFont typeface="Noto Sans Symbols"/>
              <a:buNone/>
            </a:pPr>
            <a:r>
              <a:rPr lang="en-US" b="1" u="sng" dirty="0">
                <a:solidFill>
                  <a:schemeClr val="dk1"/>
                </a:solidFill>
                <a:latin typeface="Calibri"/>
                <a:ea typeface="Calibri"/>
                <a:cs typeface="Calibri"/>
                <a:sym typeface="Calibri"/>
              </a:rPr>
              <a:t>Healthquestions@qc.cuny.edu</a:t>
            </a:r>
            <a:endParaRPr sz="1200" dirty="0"/>
          </a:p>
          <a:p>
            <a:pPr marL="0" marR="0" lvl="0" indent="0" algn="ctr" rtl="0">
              <a:spcBef>
                <a:spcPts val="0"/>
              </a:spcBef>
              <a:spcAft>
                <a:spcPts val="0"/>
              </a:spcAft>
              <a:buClr>
                <a:schemeClr val="dk1"/>
              </a:buClr>
              <a:buSzPts val="1600"/>
              <a:buFont typeface="Noto Sans Symbols"/>
              <a:buNone/>
            </a:pPr>
            <a:r>
              <a:rPr lang="en-US" dirty="0" err="1">
                <a:solidFill>
                  <a:schemeClr val="dk1"/>
                </a:solidFill>
                <a:latin typeface="Calibri"/>
                <a:ea typeface="Calibri"/>
                <a:cs typeface="Calibri"/>
                <a:sym typeface="Calibri"/>
              </a:rPr>
              <a:t>Frese</a:t>
            </a:r>
            <a:r>
              <a:rPr lang="en-US" dirty="0">
                <a:solidFill>
                  <a:schemeClr val="dk1"/>
                </a:solidFill>
                <a:latin typeface="Calibri"/>
                <a:ea typeface="Calibri"/>
                <a:cs typeface="Calibri"/>
                <a:sym typeface="Calibri"/>
              </a:rPr>
              <a:t> Hall, 3</a:t>
            </a:r>
            <a:r>
              <a:rPr lang="en-US" baseline="30000" dirty="0">
                <a:solidFill>
                  <a:schemeClr val="dk1"/>
                </a:solidFill>
                <a:latin typeface="Calibri"/>
                <a:ea typeface="Calibri"/>
                <a:cs typeface="Calibri"/>
                <a:sym typeface="Calibri"/>
              </a:rPr>
              <a:t>rd</a:t>
            </a:r>
            <a:r>
              <a:rPr lang="en-US" dirty="0">
                <a:solidFill>
                  <a:schemeClr val="dk1"/>
                </a:solidFill>
                <a:latin typeface="Calibri"/>
                <a:ea typeface="Calibri"/>
                <a:cs typeface="Calibri"/>
                <a:sym typeface="Calibri"/>
              </a:rPr>
              <a:t> Floor</a:t>
            </a:r>
            <a:r>
              <a:rPr lang="en-US" b="1" dirty="0">
                <a:solidFill>
                  <a:schemeClr val="accent1"/>
                </a:solidFill>
                <a:latin typeface="Calibri"/>
                <a:ea typeface="Calibri"/>
                <a:cs typeface="Calibri"/>
                <a:sym typeface="Calibri"/>
              </a:rPr>
              <a:t>│</a:t>
            </a:r>
            <a:r>
              <a:rPr lang="en-US" dirty="0">
                <a:solidFill>
                  <a:schemeClr val="dk1"/>
                </a:solidFill>
                <a:latin typeface="Calibri"/>
                <a:ea typeface="Calibri"/>
                <a:cs typeface="Calibri"/>
                <a:sym typeface="Calibri"/>
              </a:rPr>
              <a:t> 718-997-2760</a:t>
            </a:r>
            <a:endParaRPr sz="1200" dirty="0"/>
          </a:p>
        </p:txBody>
      </p:sp>
    </p:spTree>
    <p:extLst>
      <p:ext uri="{BB962C8B-B14F-4D97-AF65-F5344CB8AC3E}">
        <p14:creationId xmlns:p14="http://schemas.microsoft.com/office/powerpoint/2010/main" val="15068946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idx="4294967295"/>
          </p:nvPr>
        </p:nvSpPr>
        <p:spPr>
          <a:xfrm>
            <a:off x="0" y="152400"/>
            <a:ext cx="7080250" cy="612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strike="noStrike" cap="none">
                <a:solidFill>
                  <a:schemeClr val="lt1"/>
                </a:solidFill>
                <a:latin typeface="Gill Sans"/>
                <a:ea typeface="Gill Sans"/>
                <a:cs typeface="Gill Sans"/>
                <a:sym typeface="Gill Sans"/>
              </a:rPr>
              <a:t>Resources for Queens College Students</a:t>
            </a:r>
            <a:br>
              <a:rPr lang="en-US" sz="2800" b="1" i="0" u="none" strike="noStrike" cap="none">
                <a:solidFill>
                  <a:schemeClr val="lt1"/>
                </a:solidFill>
                <a:latin typeface="Gill Sans"/>
                <a:ea typeface="Gill Sans"/>
                <a:cs typeface="Gill Sans"/>
                <a:sym typeface="Gill Sans"/>
              </a:rPr>
            </a:br>
            <a:r>
              <a:rPr lang="en-US" sz="2800" b="1" i="1" u="none" strike="noStrike" cap="none">
                <a:solidFill>
                  <a:schemeClr val="lt1"/>
                </a:solidFill>
                <a:latin typeface="Gill Sans"/>
                <a:ea typeface="Gill Sans"/>
                <a:cs typeface="Gill Sans"/>
                <a:sym typeface="Gill Sans"/>
              </a:rPr>
              <a:t>NYS Excelsior Scholarship </a:t>
            </a:r>
            <a:endParaRPr/>
          </a:p>
        </p:txBody>
      </p:sp>
      <p:sp>
        <p:nvSpPr>
          <p:cNvPr id="249" name="Google Shape;249;p22"/>
          <p:cNvSpPr txBox="1"/>
          <p:nvPr/>
        </p:nvSpPr>
        <p:spPr>
          <a:xfrm>
            <a:off x="0" y="3087687"/>
            <a:ext cx="9144000" cy="3767137"/>
          </a:xfrm>
          <a:prstGeom prst="rect">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The Excelsior Scholarship, in combination with other student financial aid programs, allows students to attend a CUNY college tuition–free.</a:t>
            </a:r>
            <a:endParaRPr/>
          </a:p>
          <a:p>
            <a:pPr marL="0" marR="0" lvl="0" indent="0" algn="ctr" rtl="0">
              <a:lnSpc>
                <a:spcPct val="100000"/>
              </a:lnSpc>
              <a:spcBef>
                <a:spcPts val="0"/>
              </a:spcBef>
              <a:spcAft>
                <a:spcPts val="0"/>
              </a:spcAft>
              <a:buClr>
                <a:schemeClr val="dk1"/>
              </a:buClr>
              <a:buSzPts val="200"/>
              <a:buFont typeface="Calibri"/>
              <a:buNone/>
            </a:pPr>
            <a:endParaRPr sz="200" b="1"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In order to apply, students must meet eligibility requirements, including:</a:t>
            </a:r>
            <a:endParaRPr sz="2000" b="0" i="0" u="none">
              <a:solidFill>
                <a:schemeClr val="dk1"/>
              </a:solidFill>
              <a:latin typeface="Calibri"/>
              <a:ea typeface="Calibri"/>
              <a:cs typeface="Calibri"/>
              <a:sym typeface="Calibri"/>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Be residents of New York State </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Plan to attend a CUNY or SUNY college or university in pursuit of a two-year or four-year degree</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Have a family federal adjusted gross income of $125,000 or less</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0" i="0" u="none">
                <a:solidFill>
                  <a:schemeClr val="dk1"/>
                </a:solidFill>
                <a:latin typeface="Calibri"/>
                <a:ea typeface="Calibri"/>
                <a:cs typeface="Calibri"/>
                <a:sym typeface="Calibri"/>
              </a:rPr>
              <a:t>Be on track to graduate on time with an Associate’s Degree in two consecutive years or a Bachelor’s    Degree in four consecutive years </a:t>
            </a:r>
            <a:endParaRPr/>
          </a:p>
          <a:p>
            <a:pPr marL="0" marR="0" lvl="0" indent="-101600" algn="l" rtl="0">
              <a:lnSpc>
                <a:spcPct val="100000"/>
              </a:lnSpc>
              <a:spcBef>
                <a:spcPts val="400"/>
              </a:spcBef>
              <a:spcAft>
                <a:spcPts val="0"/>
              </a:spcAft>
              <a:buClr>
                <a:schemeClr val="dk1"/>
              </a:buClr>
              <a:buSzPts val="1600"/>
              <a:buFont typeface="Noto Sans Symbols"/>
              <a:buChar char="▪"/>
            </a:pPr>
            <a:r>
              <a:rPr lang="en-US" sz="1600" b="1" i="0" u="none">
                <a:solidFill>
                  <a:schemeClr val="dk1"/>
                </a:solidFill>
                <a:latin typeface="Calibri"/>
                <a:ea typeface="Calibri"/>
                <a:cs typeface="Calibri"/>
                <a:sym typeface="Calibri"/>
              </a:rPr>
              <a:t>Please visit </a:t>
            </a:r>
            <a:r>
              <a:rPr lang="en-US" sz="2000" b="1"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www.hesc.ny.gov/excelsior</a:t>
            </a:r>
            <a:r>
              <a:rPr lang="en-US" sz="1600" b="1" i="0" u="none">
                <a:solidFill>
                  <a:schemeClr val="dk1"/>
                </a:solidFill>
                <a:latin typeface="Calibri"/>
                <a:ea typeface="Calibri"/>
                <a:cs typeface="Calibri"/>
                <a:sym typeface="Calibri"/>
              </a:rPr>
              <a:t> for more information. </a:t>
            </a:r>
            <a:endParaRPr/>
          </a:p>
          <a:p>
            <a:pPr marL="0" marR="0" lvl="0" indent="-101600" algn="l" rtl="0">
              <a:lnSpc>
                <a:spcPct val="100000"/>
              </a:lnSpc>
              <a:spcBef>
                <a:spcPts val="320"/>
              </a:spcBef>
              <a:spcAft>
                <a:spcPts val="0"/>
              </a:spcAft>
              <a:buClr>
                <a:schemeClr val="dk1"/>
              </a:buClr>
              <a:buSzPts val="1600"/>
              <a:buFont typeface="Noto Sans Symbols"/>
              <a:buChar char="▪"/>
            </a:pPr>
            <a:r>
              <a:rPr lang="en-US" sz="1600" b="1" i="0" u="none">
                <a:solidFill>
                  <a:schemeClr val="dk1"/>
                </a:solidFill>
                <a:latin typeface="Calibri"/>
                <a:ea typeface="Calibri"/>
                <a:cs typeface="Calibri"/>
                <a:sym typeface="Calibri"/>
              </a:rPr>
              <a:t>Note: To apply for the Excelsior Scholarship you will need to complete the 2019 - 2020 FAFSA and TAP application. </a:t>
            </a:r>
            <a:endParaRPr sz="1100" b="1" i="0" u="none">
              <a:solidFill>
                <a:schemeClr val="dk1"/>
              </a:solidFill>
              <a:latin typeface="Calibri"/>
              <a:ea typeface="Calibri"/>
              <a:cs typeface="Calibri"/>
              <a:sym typeface="Calibri"/>
            </a:endParaRPr>
          </a:p>
          <a:p>
            <a:pPr marL="0" marR="0" lvl="0" indent="0" algn="ctr" rtl="0">
              <a:lnSpc>
                <a:spcPct val="100000"/>
              </a:lnSpc>
              <a:spcBef>
                <a:spcPts val="480"/>
              </a:spcBef>
              <a:spcAft>
                <a:spcPts val="0"/>
              </a:spcAft>
              <a:buClr>
                <a:schemeClr val="dk1"/>
              </a:buClr>
              <a:buSzPts val="2400"/>
              <a:buFont typeface="Calibri"/>
              <a:buNone/>
            </a:pPr>
            <a:r>
              <a:rPr lang="en-US" sz="2400" b="1" i="0" u="sng">
                <a:solidFill>
                  <a:schemeClr val="dk1"/>
                </a:solidFill>
                <a:latin typeface="Calibri"/>
                <a:ea typeface="Calibri"/>
                <a:cs typeface="Calibri"/>
                <a:sym typeface="Calibri"/>
              </a:rPr>
              <a:t>APPLY TODAY!!! (See HESC website for details and deadline)</a:t>
            </a:r>
            <a:endParaRPr/>
          </a:p>
        </p:txBody>
      </p:sp>
      <p:pic>
        <p:nvPicPr>
          <p:cNvPr id="250" name="Google Shape;250;p22"/>
          <p:cNvPicPr preferRelativeResize="0"/>
          <p:nvPr/>
        </p:nvPicPr>
        <p:blipFill rotWithShape="1">
          <a:blip r:embed="rId4">
            <a:alphaModFix/>
          </a:blip>
          <a:srcRect/>
          <a:stretch/>
        </p:blipFill>
        <p:spPr>
          <a:xfrm>
            <a:off x="0" y="938212"/>
            <a:ext cx="9144000" cy="214947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100"/>
                                        <p:tgtEl>
                                          <p:spTgt spid="248"/>
                                        </p:tgtEl>
                                        <p:attrNameLst>
                                          <p:attrName>ppt_w</p:attrName>
                                        </p:attrNameLst>
                                      </p:cBhvr>
                                      <p:tavLst>
                                        <p:tav tm="0">
                                          <p:val>
                                            <p:strVal val="0"/>
                                          </p:val>
                                        </p:tav>
                                        <p:tav tm="100000">
                                          <p:val>
                                            <p:strVal val="#ppt_w"/>
                                          </p:val>
                                        </p:tav>
                                      </p:tavLst>
                                    </p:anim>
                                    <p:anim calcmode="lin" valueType="num">
                                      <p:cBhvr additive="base">
                                        <p:cTn id="8" dur="100"/>
                                        <p:tgtEl>
                                          <p:spTgt spid="2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p:nvPr/>
        </p:nvSpPr>
        <p:spPr>
          <a:xfrm>
            <a:off x="0" y="0"/>
            <a:ext cx="6988175" cy="8953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Policies &amp; Procedures</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Course Permit Process</a:t>
            </a:r>
            <a:endParaRPr/>
          </a:p>
        </p:txBody>
      </p:sp>
      <p:sp>
        <p:nvSpPr>
          <p:cNvPr id="256" name="Google Shape;256;p23"/>
          <p:cNvSpPr txBox="1"/>
          <p:nvPr/>
        </p:nvSpPr>
        <p:spPr>
          <a:xfrm>
            <a:off x="549318" y="1058906"/>
            <a:ext cx="8204200"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Permit = taking coursework </a:t>
            </a:r>
            <a:r>
              <a:rPr lang="en-US" sz="1600" b="1" i="1" u="none" dirty="0">
                <a:solidFill>
                  <a:schemeClr val="dk1"/>
                </a:solidFill>
                <a:latin typeface="Calibri"/>
                <a:ea typeface="Calibri"/>
                <a:cs typeface="Calibri"/>
                <a:sym typeface="Calibri"/>
              </a:rPr>
              <a:t>post-transfer </a:t>
            </a:r>
            <a:r>
              <a:rPr lang="en-US" sz="1600" b="1" i="0" u="none" dirty="0">
                <a:solidFill>
                  <a:schemeClr val="dk1"/>
                </a:solidFill>
                <a:latin typeface="Calibri"/>
                <a:ea typeface="Calibri"/>
                <a:cs typeface="Calibri"/>
                <a:sym typeface="Calibri"/>
              </a:rPr>
              <a:t>outside of Queens College toward your QC degree </a:t>
            </a:r>
            <a:endParaRPr dirty="0"/>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General Rules:</a:t>
            </a:r>
            <a:endParaRPr dirty="0"/>
          </a:p>
          <a:p>
            <a:pPr marL="0" marR="0" lvl="0" indent="-101600" algn="l" rtl="0">
              <a:lnSpc>
                <a:spcPct val="100000"/>
              </a:lnSpc>
              <a:spcBef>
                <a:spcPts val="0"/>
              </a:spcBef>
              <a:spcAft>
                <a:spcPts val="0"/>
              </a:spcAft>
              <a:buClr>
                <a:srgbClr val="C00000"/>
              </a:buClr>
              <a:buSzPts val="1600"/>
              <a:buFont typeface="Arial"/>
              <a:buChar char="•"/>
            </a:pPr>
            <a:r>
              <a:rPr lang="en-US" sz="1600" b="0" i="0" u="none" dirty="0">
                <a:solidFill>
                  <a:srgbClr val="C00000"/>
                </a:solidFill>
                <a:latin typeface="Calibri"/>
                <a:ea typeface="Calibri"/>
                <a:cs typeface="Calibri"/>
                <a:sym typeface="Calibri"/>
              </a:rPr>
              <a:t>Prior approval from QC is required</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Must have an established GPA of at least 2.0 (C average)</a:t>
            </a:r>
            <a:endParaRPr dirty="0"/>
          </a:p>
          <a:p>
            <a:pPr marL="0" marR="0" lvl="0" indent="0" algn="l" rtl="0">
              <a:lnSpc>
                <a:spcPct val="100000"/>
              </a:lnSpc>
              <a:spcBef>
                <a:spcPts val="0"/>
              </a:spcBef>
              <a:spcAft>
                <a:spcPts val="0"/>
              </a:spcAft>
              <a:buClr>
                <a:schemeClr val="dk1"/>
              </a:buClr>
              <a:buSzPts val="1600"/>
              <a:buFont typeface="Calibri"/>
              <a:buNone/>
            </a:pPr>
            <a:endParaRPr sz="1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Within CUNY  System (called an “</a:t>
            </a:r>
            <a:r>
              <a:rPr lang="en-US" sz="1600" b="1" i="0" u="none" dirty="0" err="1">
                <a:solidFill>
                  <a:schemeClr val="dk1"/>
                </a:solidFill>
                <a:latin typeface="Calibri"/>
                <a:ea typeface="Calibri"/>
                <a:cs typeface="Calibri"/>
                <a:sym typeface="Calibri"/>
              </a:rPr>
              <a:t>ePermit</a:t>
            </a:r>
            <a:r>
              <a:rPr lang="en-US" sz="1600" b="1" i="0" u="none" dirty="0">
                <a:solidFill>
                  <a:schemeClr val="dk1"/>
                </a:solidFill>
                <a:latin typeface="Calibri"/>
                <a:ea typeface="Calibri"/>
                <a:cs typeface="Calibri"/>
                <a:sym typeface="Calibri"/>
              </a:rPr>
              <a:t>”)</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Done electronically: apply for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via </a:t>
            </a:r>
            <a:r>
              <a:rPr lang="en-US" sz="1600" b="0" i="0" u="none" dirty="0" err="1">
                <a:solidFill>
                  <a:schemeClr val="dk1"/>
                </a:solidFill>
                <a:latin typeface="Calibri"/>
                <a:ea typeface="Calibri"/>
                <a:cs typeface="Calibri"/>
                <a:sym typeface="Calibri"/>
              </a:rPr>
              <a:t>CUNYFirst</a:t>
            </a:r>
            <a:r>
              <a:rPr lang="en-US" sz="1600" b="0" i="0" u="none" dirty="0">
                <a:solidFill>
                  <a:schemeClr val="dk1"/>
                </a:solidFill>
                <a:latin typeface="Calibri"/>
                <a:ea typeface="Calibri"/>
                <a:cs typeface="Calibri"/>
                <a:sym typeface="Calibri"/>
              </a:rPr>
              <a:t>.  Both ROTC students and first-semester </a:t>
            </a:r>
            <a:endParaRPr lang="en-US" sz="1600"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600"/>
            </a:pPr>
            <a:r>
              <a:rPr lang="en-US" sz="1600" b="0" i="0" u="none" dirty="0">
                <a:solidFill>
                  <a:schemeClr val="dk1"/>
                </a:solidFill>
                <a:latin typeface="Calibri"/>
                <a:ea typeface="Calibri"/>
                <a:cs typeface="Calibri"/>
                <a:sym typeface="Calibri"/>
              </a:rPr>
              <a:t>  transfer students are eligible to apply for an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in their first semester.   Eligibility is </a:t>
            </a:r>
          </a:p>
          <a:p>
            <a:pPr marR="0" lvl="0" algn="l" rtl="0">
              <a:lnSpc>
                <a:spcPct val="100000"/>
              </a:lnSpc>
              <a:spcBef>
                <a:spcPts val="0"/>
              </a:spcBef>
              <a:spcAft>
                <a:spcPts val="0"/>
              </a:spcAft>
              <a:buClr>
                <a:schemeClr val="dk1"/>
              </a:buClr>
              <a:buSzPts val="1600"/>
            </a:pPr>
            <a:r>
              <a:rPr lang="en-US" sz="1600" dirty="0">
                <a:solidFill>
                  <a:schemeClr val="dk1"/>
                </a:solidFill>
                <a:latin typeface="Calibri"/>
                <a:ea typeface="Calibri"/>
                <a:cs typeface="Calibri"/>
                <a:sym typeface="Calibri"/>
              </a:rPr>
              <a:t>  </a:t>
            </a:r>
            <a:r>
              <a:rPr lang="en-US" sz="1600" b="0" i="0" u="none" dirty="0">
                <a:solidFill>
                  <a:schemeClr val="dk1"/>
                </a:solidFill>
                <a:latin typeface="Calibri"/>
                <a:ea typeface="Calibri"/>
                <a:cs typeface="Calibri"/>
                <a:sym typeface="Calibri"/>
              </a:rPr>
              <a:t>based on previous college GPA.</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Grades earned on </a:t>
            </a:r>
            <a:r>
              <a:rPr lang="en-US" sz="1600" b="0" i="0" u="none" dirty="0" err="1">
                <a:solidFill>
                  <a:schemeClr val="dk1"/>
                </a:solidFill>
                <a:latin typeface="Calibri"/>
                <a:ea typeface="Calibri"/>
                <a:cs typeface="Calibri"/>
                <a:sym typeface="Calibri"/>
              </a:rPr>
              <a:t>ePermit</a:t>
            </a:r>
            <a:r>
              <a:rPr lang="en-US" sz="1600" b="0" i="0" u="none" dirty="0">
                <a:solidFill>
                  <a:schemeClr val="dk1"/>
                </a:solidFill>
                <a:latin typeface="Calibri"/>
                <a:ea typeface="Calibri"/>
                <a:cs typeface="Calibri"/>
                <a:sym typeface="Calibri"/>
              </a:rPr>
              <a:t> (including failing grades) are included on your academic record</a:t>
            </a:r>
            <a:endParaRPr dirty="0"/>
          </a:p>
          <a:p>
            <a:pPr marL="0" marR="0" lvl="0" indent="0" algn="l" rtl="0">
              <a:lnSpc>
                <a:spcPct val="100000"/>
              </a:lnSpc>
              <a:spcBef>
                <a:spcPts val="0"/>
              </a:spcBef>
              <a:spcAft>
                <a:spcPts val="0"/>
              </a:spcAft>
              <a:buClr>
                <a:schemeClr val="dk1"/>
              </a:buClr>
              <a:buSzPts val="1600"/>
              <a:buFont typeface="Calibri"/>
              <a:buNone/>
            </a:pPr>
            <a:endParaRPr sz="1600" b="1"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Outside of CUNY (called a “Non CUNY Permit”)</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Paper permit used: form available on the Registrar’s website </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Calibri"/>
                <a:ea typeface="Calibri"/>
                <a:cs typeface="Calibri"/>
                <a:sym typeface="Calibri"/>
              </a:rPr>
              <a:t>Must obtain faculty signature and submit form to QC Hub at </a:t>
            </a:r>
            <a:r>
              <a:rPr lang="en-US" sz="16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qchub@qc.cuny.edu</a:t>
            </a:r>
            <a:endParaRPr lang="en-US" sz="1600" b="0" i="0" u="sng" dirty="0">
              <a:solidFill>
                <a:schemeClr val="dk1"/>
              </a:solidFill>
              <a:latin typeface="Calibri"/>
              <a:ea typeface="Calibri"/>
              <a:cs typeface="Calibri"/>
              <a:sym typeface="Calibri"/>
            </a:endParaRPr>
          </a:p>
          <a:p>
            <a:pPr marL="0" marR="0" lvl="0" indent="-101600" algn="l" rtl="0">
              <a:lnSpc>
                <a:spcPct val="100000"/>
              </a:lnSpc>
              <a:spcBef>
                <a:spcPts val="0"/>
              </a:spcBef>
              <a:spcAft>
                <a:spcPts val="0"/>
              </a:spcAft>
              <a:buClr>
                <a:schemeClr val="dk1"/>
              </a:buClr>
              <a:buSzPts val="1600"/>
              <a:buFont typeface="Arial"/>
              <a:buChar char="•"/>
            </a:pPr>
            <a:endParaRPr lang="en-US" sz="1600" u="sng" dirty="0">
              <a:solidFill>
                <a:schemeClr val="dk1"/>
              </a:solidFill>
              <a:latin typeface="Calibri"/>
              <a:cs typeface="Calibri"/>
              <a:sym typeface="Calibri"/>
            </a:endParaRPr>
          </a:p>
          <a:p>
            <a:pPr marR="0" lvl="0" algn="l" rtl="0">
              <a:lnSpc>
                <a:spcPct val="100000"/>
              </a:lnSpc>
              <a:spcBef>
                <a:spcPts val="0"/>
              </a:spcBef>
              <a:spcAft>
                <a:spcPts val="0"/>
              </a:spcAft>
              <a:buClr>
                <a:schemeClr val="dk1"/>
              </a:buClr>
              <a:buSzPts val="1600"/>
            </a:pPr>
            <a:r>
              <a:rPr lang="en-US" sz="1600" u="sng" dirty="0">
                <a:solidFill>
                  <a:schemeClr val="dk1"/>
                </a:solidFill>
                <a:latin typeface="Calibri"/>
                <a:cs typeface="Calibri"/>
                <a:sym typeface="Calibri"/>
                <a:hlinkClick r:id="rId4"/>
              </a:rPr>
              <a:t>Click here for information </a:t>
            </a:r>
            <a:endParaRPr dirty="0"/>
          </a:p>
          <a:p>
            <a:pPr marL="0" marR="0" lvl="0" indent="0" algn="l" rtl="0">
              <a:lnSpc>
                <a:spcPct val="100000"/>
              </a:lnSpc>
              <a:spcBef>
                <a:spcPts val="0"/>
              </a:spcBef>
              <a:spcAft>
                <a:spcPts val="0"/>
              </a:spcAft>
              <a:buClr>
                <a:schemeClr val="dk1"/>
              </a:buClr>
              <a:buSzPts val="1600"/>
              <a:buFont typeface="Arial"/>
              <a:buNone/>
            </a:pPr>
            <a:endParaRPr sz="16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228600" y="152400"/>
            <a:ext cx="4267200" cy="7318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The Billing Process</a:t>
            </a:r>
            <a:endParaRPr/>
          </a:p>
        </p:txBody>
      </p:sp>
      <p:sp>
        <p:nvSpPr>
          <p:cNvPr id="263" name="Google Shape;263;p24"/>
          <p:cNvSpPr txBox="1"/>
          <p:nvPr/>
        </p:nvSpPr>
        <p:spPr>
          <a:xfrm>
            <a:off x="533400" y="1003300"/>
            <a:ext cx="8153400" cy="452427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alibri"/>
              <a:buNone/>
            </a:pPr>
            <a:r>
              <a:rPr lang="en-US" sz="1800" b="0" i="0" u="none" dirty="0">
                <a:solidFill>
                  <a:schemeClr val="dk1"/>
                </a:solidFill>
                <a:latin typeface="Calibri"/>
                <a:ea typeface="Calibri"/>
                <a:cs typeface="Calibri"/>
                <a:sym typeface="Calibri"/>
              </a:rPr>
              <a:t>Once registered, a tuition bill will be generated. You will receive an email to your QC email account (</a:t>
            </a:r>
            <a:r>
              <a:rPr lang="en-US" sz="1800" b="0" i="1" u="none" dirty="0" err="1">
                <a:solidFill>
                  <a:schemeClr val="dk1"/>
                </a:solidFill>
                <a:latin typeface="Calibri"/>
                <a:ea typeface="Calibri"/>
                <a:cs typeface="Calibri"/>
                <a:sym typeface="Calibri"/>
              </a:rPr>
              <a:t>QMail</a:t>
            </a:r>
            <a:r>
              <a:rPr lang="en-US" sz="1800" b="0" i="0" u="none" dirty="0">
                <a:solidFill>
                  <a:schemeClr val="dk1"/>
                </a:solidFill>
                <a:latin typeface="Calibri"/>
                <a:ea typeface="Calibri"/>
                <a:cs typeface="Calibri"/>
                <a:sym typeface="Calibri"/>
              </a:rPr>
              <a:t>) informing you of the bill due date, which is based on your initial date of registration. (Please note: </a:t>
            </a:r>
            <a:r>
              <a:rPr lang="en-US" sz="1800" b="1" i="0" u="none" dirty="0">
                <a:solidFill>
                  <a:schemeClr val="dk1"/>
                </a:solidFill>
                <a:latin typeface="Calibri"/>
                <a:ea typeface="Calibri"/>
                <a:cs typeface="Calibri"/>
                <a:sym typeface="Calibri"/>
              </a:rPr>
              <a:t>Tuition Bills are not mailed).</a:t>
            </a:r>
            <a:endParaRPr lang="en-US" sz="1800" dirty="0">
              <a:solidFill>
                <a:schemeClr val="dk1"/>
              </a:solidFill>
            </a:endParaRPr>
          </a:p>
          <a:p>
            <a:pPr marL="0" marR="0" lvl="0" indent="0" algn="l" rtl="0">
              <a:lnSpc>
                <a:spcPct val="100000"/>
              </a:lnSpc>
              <a:spcBef>
                <a:spcPts val="0"/>
              </a:spcBef>
              <a:spcAft>
                <a:spcPts val="0"/>
              </a:spcAft>
              <a:buClr>
                <a:schemeClr val="dk1"/>
              </a:buClr>
              <a:buSzPts val="1600"/>
              <a:buFont typeface="Calibri"/>
              <a:buNone/>
            </a:pPr>
            <a:br>
              <a:rPr lang="en-US" sz="1800" b="0" i="0" u="none" dirty="0">
                <a:latin typeface="Calibri"/>
                <a:ea typeface="Calibri"/>
                <a:cs typeface="Calibri"/>
              </a:rPr>
            </a:br>
            <a:r>
              <a:rPr lang="en-US" sz="1800" b="1" i="0" u="none" dirty="0">
                <a:solidFill>
                  <a:schemeClr val="dk1"/>
                </a:solidFill>
                <a:latin typeface="Calibri"/>
                <a:ea typeface="Calibri"/>
                <a:cs typeface="Calibri"/>
                <a:sym typeface="Calibri"/>
              </a:rPr>
              <a:t>View your tuition bill and applied Financial Aid in your Self-Service/Student Service Center page on CUNYfirst.</a:t>
            </a:r>
            <a:endParaRPr sz="1800" dirty="0">
              <a:solidFill>
                <a:schemeClr val="dk1"/>
              </a:solidFill>
            </a:endParaRPr>
          </a:p>
          <a:p>
            <a:pPr marL="0" marR="0" lvl="0" indent="0" algn="l" rtl="0">
              <a:lnSpc>
                <a:spcPct val="100000"/>
              </a:lnSpc>
              <a:spcBef>
                <a:spcPts val="0"/>
              </a:spcBef>
              <a:spcAft>
                <a:spcPts val="0"/>
              </a:spcAft>
              <a:buClr>
                <a:schemeClr val="dk1"/>
              </a:buClr>
              <a:buSzPts val="1600"/>
              <a:buFont typeface="Calibri"/>
              <a:buNone/>
            </a:pPr>
            <a:br>
              <a:rPr lang="en-US" sz="1800" b="0" i="0" u="none" dirty="0">
                <a:latin typeface="Calibri"/>
                <a:ea typeface="Calibri"/>
                <a:cs typeface="Calibri"/>
              </a:rPr>
            </a:br>
            <a:r>
              <a:rPr lang="en-US" sz="1800" b="0" i="0" u="none" dirty="0">
                <a:solidFill>
                  <a:schemeClr val="dk1"/>
                </a:solidFill>
                <a:latin typeface="Calibri"/>
                <a:ea typeface="Calibri"/>
                <a:cs typeface="Calibri"/>
                <a:sym typeface="Calibri"/>
              </a:rPr>
              <a:t>You are held financially and academically responsible once you are registered for classes.  Should your intention change to attend QC, you must drop your classes.  Non-payment </a:t>
            </a:r>
            <a:r>
              <a:rPr lang="en-US" sz="1800" b="0" i="0" u="sng" dirty="0">
                <a:solidFill>
                  <a:schemeClr val="dk1"/>
                </a:solidFill>
                <a:latin typeface="Calibri"/>
                <a:ea typeface="Calibri"/>
                <a:cs typeface="Calibri"/>
                <a:sym typeface="Calibri"/>
              </a:rPr>
              <a:t>will not </a:t>
            </a:r>
            <a:r>
              <a:rPr lang="en-US" sz="1800" b="0" i="0" u="none" dirty="0">
                <a:solidFill>
                  <a:schemeClr val="dk1"/>
                </a:solidFill>
                <a:latin typeface="Calibri"/>
                <a:ea typeface="Calibri"/>
                <a:cs typeface="Calibri"/>
                <a:sym typeface="Calibri"/>
              </a:rPr>
              <a:t>drop your classes.  </a:t>
            </a:r>
            <a:endParaRPr sz="1800" dirty="0">
              <a:solidFill>
                <a:schemeClr val="dk1"/>
              </a:solidFill>
            </a:endParaRPr>
          </a:p>
          <a:p>
            <a:pPr marL="0" marR="0" lvl="0" indent="0" algn="l" rtl="0">
              <a:lnSpc>
                <a:spcPct val="100000"/>
              </a:lnSpc>
              <a:spcBef>
                <a:spcPts val="0"/>
              </a:spcBef>
              <a:spcAft>
                <a:spcPts val="0"/>
              </a:spcAft>
              <a:buClr>
                <a:schemeClr val="dk1"/>
              </a:buClr>
              <a:buSzPts val="1600"/>
              <a:buFont typeface="Calibri"/>
              <a:buNone/>
            </a:pPr>
            <a:br>
              <a:rPr lang="en-US" sz="1800" b="0" i="0" u="none" dirty="0">
                <a:latin typeface="Calibri"/>
                <a:ea typeface="Calibri"/>
                <a:cs typeface="Calibri"/>
              </a:rPr>
            </a:br>
            <a:r>
              <a:rPr lang="en-US" sz="1800" b="0" i="0" u="none" dirty="0">
                <a:solidFill>
                  <a:schemeClr val="dk1"/>
                </a:solidFill>
                <a:latin typeface="Calibri"/>
                <a:ea typeface="Calibri"/>
                <a:cs typeface="Calibri"/>
                <a:sym typeface="Calibri"/>
              </a:rPr>
              <a:t>Late fees will be assessed when adding/swapping courses after the semester has begun. </a:t>
            </a:r>
            <a:endParaRPr sz="1800" dirty="0">
              <a:solidFill>
                <a:schemeClr val="dk1"/>
              </a:solidFill>
            </a:endParaRPr>
          </a:p>
          <a:p>
            <a:pPr marL="0" marR="0" lvl="0" indent="0" algn="l" rtl="0">
              <a:lnSpc>
                <a:spcPct val="100000"/>
              </a:lnSpc>
              <a:spcBef>
                <a:spcPts val="0"/>
              </a:spcBef>
              <a:spcAft>
                <a:spcPts val="0"/>
              </a:spcAft>
              <a:buClr>
                <a:schemeClr val="dk1"/>
              </a:buClr>
              <a:buSzPts val="1600"/>
              <a:buFont typeface="Calibri"/>
              <a:buNone/>
            </a:pPr>
            <a:endParaRPr sz="1800" dirty="0">
              <a:solidFill>
                <a:schemeClr val="dk1"/>
              </a:solidFill>
            </a:endParaRPr>
          </a:p>
          <a:p>
            <a:pPr marL="0" marR="0" lvl="0" indent="0" algn="l" rtl="0">
              <a:lnSpc>
                <a:spcPct val="100000"/>
              </a:lnSpc>
              <a:spcBef>
                <a:spcPts val="0"/>
              </a:spcBef>
              <a:spcAft>
                <a:spcPts val="0"/>
              </a:spcAft>
              <a:buClr>
                <a:schemeClr val="dk1"/>
              </a:buClr>
              <a:buSzPts val="1600"/>
              <a:buFont typeface="Calibri"/>
              <a:buNone/>
            </a:pPr>
            <a:r>
              <a:rPr lang="en-US" sz="1800" b="0" i="0" u="none" dirty="0">
                <a:solidFill>
                  <a:schemeClr val="dk1"/>
                </a:solidFill>
                <a:latin typeface="Calibri"/>
                <a:ea typeface="Calibri"/>
                <a:cs typeface="Calibri"/>
                <a:sym typeface="Calibri"/>
              </a:rPr>
              <a:t>For payment due dates, liability schedule and payment options, please visit the </a:t>
            </a:r>
            <a:r>
              <a:rPr lang="en-US" sz="1800" b="0" i="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Bursar Website</a:t>
            </a:r>
            <a:r>
              <a:rPr lang="en-US" sz="1800" b="0" i="0" u="none" dirty="0">
                <a:solidFill>
                  <a:schemeClr val="dk1"/>
                </a:solidFill>
                <a:latin typeface="Calibri"/>
                <a:ea typeface="Calibri"/>
                <a:cs typeface="Calibri"/>
                <a:sym typeface="Calibri"/>
              </a:rPr>
              <a:t>.</a:t>
            </a:r>
            <a:endParaRPr sz="1800" dirty="0">
              <a:solidFill>
                <a:schemeClr val="dk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title"/>
          </p:nvPr>
        </p:nvSpPr>
        <p:spPr>
          <a:xfrm>
            <a:off x="0" y="0"/>
            <a:ext cx="8229600" cy="8620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0" i="0" u="none">
                <a:solidFill>
                  <a:schemeClr val="lt1"/>
                </a:solidFill>
                <a:latin typeface="Gill Sans"/>
                <a:ea typeface="Gill Sans"/>
                <a:cs typeface="Gill Sans"/>
                <a:sym typeface="Gill Sans"/>
              </a:rPr>
              <a:t>QC Technology:</a:t>
            </a:r>
            <a:br>
              <a:rPr lang="en-US" sz="2800" b="0" i="0" u="none">
                <a:solidFill>
                  <a:schemeClr val="lt1"/>
                </a:solidFill>
                <a:latin typeface="Gill Sans"/>
                <a:ea typeface="Gill Sans"/>
                <a:cs typeface="Gill Sans"/>
                <a:sym typeface="Gill Sans"/>
              </a:rPr>
            </a:br>
            <a:r>
              <a:rPr lang="en-US" sz="2800" b="0" i="0" u="none">
                <a:solidFill>
                  <a:schemeClr val="lt1"/>
                </a:solidFill>
                <a:latin typeface="Gill Sans"/>
                <a:ea typeface="Gill Sans"/>
                <a:cs typeface="Gill Sans"/>
                <a:sym typeface="Gill Sans"/>
              </a:rPr>
              <a:t>Accounts &amp; Access</a:t>
            </a:r>
            <a:endParaRPr/>
          </a:p>
        </p:txBody>
      </p:sp>
      <p:pic>
        <p:nvPicPr>
          <p:cNvPr id="269" name="Google Shape;269;p25"/>
          <p:cNvPicPr preferRelativeResize="0">
            <a:picLocks noGrp="1"/>
          </p:cNvPicPr>
          <p:nvPr>
            <p:ph type="body" idx="1"/>
          </p:nvPr>
        </p:nvPicPr>
        <p:blipFill rotWithShape="1">
          <a:blip r:embed="rId3">
            <a:alphaModFix/>
          </a:blip>
          <a:srcRect/>
          <a:stretch/>
        </p:blipFill>
        <p:spPr>
          <a:xfrm>
            <a:off x="166688" y="2278855"/>
            <a:ext cx="1333500" cy="695325"/>
          </a:xfrm>
          <a:prstGeom prst="rect">
            <a:avLst/>
          </a:prstGeom>
          <a:noFill/>
          <a:ln>
            <a:noFill/>
          </a:ln>
        </p:spPr>
      </p:pic>
      <p:sp>
        <p:nvSpPr>
          <p:cNvPr id="270" name="Google Shape;270;p25"/>
          <p:cNvSpPr txBox="1"/>
          <p:nvPr/>
        </p:nvSpPr>
        <p:spPr>
          <a:xfrm>
            <a:off x="1595437" y="2331641"/>
            <a:ext cx="7475537" cy="584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Register for classes, view and pay your tuition bill, check final grades, sign-up for CUNY Alert, use Blackboard, Degree Works, e-Permit, as well as other services.</a:t>
            </a:r>
            <a:endParaRPr/>
          </a:p>
        </p:txBody>
      </p:sp>
      <p:pic>
        <p:nvPicPr>
          <p:cNvPr id="271" name="Google Shape;271;p25"/>
          <p:cNvPicPr preferRelativeResize="0"/>
          <p:nvPr/>
        </p:nvPicPr>
        <p:blipFill rotWithShape="1">
          <a:blip r:embed="rId4">
            <a:alphaModFix/>
          </a:blip>
          <a:srcRect/>
          <a:stretch/>
        </p:blipFill>
        <p:spPr>
          <a:xfrm>
            <a:off x="131762" y="3131740"/>
            <a:ext cx="1316037" cy="777875"/>
          </a:xfrm>
          <a:prstGeom prst="rect">
            <a:avLst/>
          </a:prstGeom>
          <a:noFill/>
          <a:ln>
            <a:noFill/>
          </a:ln>
        </p:spPr>
      </p:pic>
      <p:sp>
        <p:nvSpPr>
          <p:cNvPr id="272" name="Google Shape;272;p25"/>
          <p:cNvSpPr txBox="1"/>
          <p:nvPr/>
        </p:nvSpPr>
        <p:spPr>
          <a:xfrm>
            <a:off x="1595437" y="3131740"/>
            <a:ext cx="7475537" cy="83185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Your Queens College Student Email Account, aka </a:t>
            </a:r>
            <a:r>
              <a:rPr lang="en-US" sz="1600" b="0" i="0" u="none" dirty="0" err="1">
                <a:solidFill>
                  <a:schemeClr val="dk1"/>
                </a:solidFill>
                <a:latin typeface="Calibri"/>
                <a:ea typeface="Calibri"/>
                <a:cs typeface="Calibri"/>
                <a:sym typeface="Calibri"/>
              </a:rPr>
              <a:t>Qmail</a:t>
            </a:r>
            <a:r>
              <a:rPr lang="en-US" sz="1600" b="0" i="0" u="none" dirty="0">
                <a:solidFill>
                  <a:schemeClr val="dk1"/>
                </a:solidFill>
                <a:latin typeface="Calibri"/>
                <a:ea typeface="Calibri"/>
                <a:cs typeface="Calibri"/>
                <a:sym typeface="Calibri"/>
              </a:rPr>
              <a:t>”.  This account is used for all official college correspondence.  </a:t>
            </a:r>
            <a:endParaRPr dirty="0"/>
          </a:p>
          <a:p>
            <a:pPr marL="0" marR="0" lvl="0" indent="0" algn="ctr" rtl="0">
              <a:lnSpc>
                <a:spcPct val="100000"/>
              </a:lnSpc>
              <a:spcBef>
                <a:spcPts val="0"/>
              </a:spcBef>
              <a:spcAft>
                <a:spcPts val="0"/>
              </a:spcAft>
              <a:buClr>
                <a:schemeClr val="dk1"/>
              </a:buClr>
              <a:buSzPts val="1600"/>
              <a:buFont typeface="Calibri"/>
              <a:buNone/>
            </a:pPr>
            <a:r>
              <a:rPr lang="en-US" sz="1600" b="1" i="0" u="none" dirty="0">
                <a:solidFill>
                  <a:schemeClr val="dk1"/>
                </a:solidFill>
                <a:latin typeface="Calibri"/>
                <a:ea typeface="Calibri"/>
                <a:cs typeface="Calibri"/>
                <a:sym typeface="Calibri"/>
              </a:rPr>
              <a:t>Note: Same Username and Password at CUNYfirst.</a:t>
            </a:r>
            <a:endParaRPr dirty="0"/>
          </a:p>
        </p:txBody>
      </p:sp>
      <p:pic>
        <p:nvPicPr>
          <p:cNvPr id="273" name="Google Shape;273;p25"/>
          <p:cNvPicPr preferRelativeResize="0"/>
          <p:nvPr/>
        </p:nvPicPr>
        <p:blipFill rotWithShape="1">
          <a:blip r:embed="rId5">
            <a:alphaModFix/>
          </a:blip>
          <a:srcRect/>
          <a:stretch/>
        </p:blipFill>
        <p:spPr>
          <a:xfrm>
            <a:off x="184151" y="1285481"/>
            <a:ext cx="1316037" cy="830262"/>
          </a:xfrm>
          <a:prstGeom prst="rect">
            <a:avLst/>
          </a:prstGeom>
          <a:noFill/>
          <a:ln>
            <a:noFill/>
          </a:ln>
        </p:spPr>
      </p:pic>
      <p:sp>
        <p:nvSpPr>
          <p:cNvPr id="274" name="Google Shape;274;p25"/>
          <p:cNvSpPr txBox="1"/>
          <p:nvPr/>
        </p:nvSpPr>
        <p:spPr>
          <a:xfrm>
            <a:off x="1595437" y="1285480"/>
            <a:ext cx="7475537" cy="83026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All students entering Queens College must claim their </a:t>
            </a:r>
            <a:r>
              <a:rPr lang="en-US" sz="1600" b="1" i="0" u="none" dirty="0">
                <a:solidFill>
                  <a:schemeClr val="dk1"/>
                </a:solidFill>
                <a:latin typeface="Calibri"/>
                <a:ea typeface="Calibri"/>
                <a:cs typeface="Calibri"/>
                <a:sym typeface="Calibri"/>
              </a:rPr>
              <a:t>“QC Username” </a:t>
            </a:r>
            <a:r>
              <a:rPr lang="en-US" sz="1600" b="0" i="0" u="none" dirty="0">
                <a:solidFill>
                  <a:schemeClr val="dk1"/>
                </a:solidFill>
                <a:latin typeface="Calibri"/>
                <a:ea typeface="Calibri"/>
                <a:cs typeface="Calibri"/>
                <a:sym typeface="Calibri"/>
              </a:rPr>
              <a:t>account through the College’s </a:t>
            </a:r>
            <a:r>
              <a:rPr lang="en-US" sz="1600" b="1" i="0" u="none" dirty="0">
                <a:solidFill>
                  <a:schemeClr val="dk1"/>
                </a:solidFill>
                <a:latin typeface="Calibri"/>
                <a:ea typeface="Calibri"/>
                <a:cs typeface="Calibri"/>
                <a:sym typeface="Calibri"/>
              </a:rPr>
              <a:t>“CAMS” </a:t>
            </a:r>
            <a:r>
              <a:rPr lang="en-US" sz="1600" b="0" i="0" u="none" dirty="0">
                <a:solidFill>
                  <a:schemeClr val="dk1"/>
                </a:solidFill>
                <a:latin typeface="Calibri"/>
                <a:ea typeface="Calibri"/>
                <a:cs typeface="Calibri"/>
                <a:sym typeface="Calibri"/>
              </a:rPr>
              <a:t>system.  This allows for access to campus computers, Wi-Fi on campus, obtaining your college ID card, as well as other college web-based applications.</a:t>
            </a:r>
            <a:endParaRPr dirty="0"/>
          </a:p>
        </p:txBody>
      </p:sp>
      <p:pic>
        <p:nvPicPr>
          <p:cNvPr id="275" name="Google Shape;275;p25"/>
          <p:cNvPicPr preferRelativeResize="0"/>
          <p:nvPr/>
        </p:nvPicPr>
        <p:blipFill rotWithShape="1">
          <a:blip r:embed="rId6">
            <a:alphaModFix/>
          </a:blip>
          <a:srcRect/>
          <a:stretch/>
        </p:blipFill>
        <p:spPr>
          <a:xfrm>
            <a:off x="140493" y="4012803"/>
            <a:ext cx="1333500" cy="890587"/>
          </a:xfrm>
          <a:prstGeom prst="rect">
            <a:avLst/>
          </a:prstGeom>
          <a:noFill/>
          <a:ln>
            <a:noFill/>
          </a:ln>
        </p:spPr>
      </p:pic>
      <p:sp>
        <p:nvSpPr>
          <p:cNvPr id="276" name="Google Shape;276;p25"/>
          <p:cNvSpPr txBox="1"/>
          <p:nvPr/>
        </p:nvSpPr>
        <p:spPr>
          <a:xfrm>
            <a:off x="1595437" y="4073128"/>
            <a:ext cx="7475537" cy="83026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Download the </a:t>
            </a:r>
            <a:r>
              <a:rPr lang="en-US" sz="1600" b="1" i="0" u="none" dirty="0">
                <a:solidFill>
                  <a:schemeClr val="dk1"/>
                </a:solidFill>
                <a:latin typeface="Calibri"/>
                <a:ea typeface="Calibri"/>
                <a:cs typeface="Calibri"/>
                <a:sym typeface="Calibri"/>
              </a:rPr>
              <a:t>QC Navigate App</a:t>
            </a:r>
            <a:r>
              <a:rPr lang="en-US" sz="1600" b="0" i="0" u="none" dirty="0">
                <a:solidFill>
                  <a:schemeClr val="dk1"/>
                </a:solidFill>
                <a:latin typeface="Calibri"/>
                <a:ea typeface="Calibri"/>
                <a:cs typeface="Calibri"/>
                <a:sym typeface="Calibri"/>
              </a:rPr>
              <a:t>.  Schedule an online/virtual appointment with an advisor, see an up-to-date class schedule and your appointment, connect to resources and MUCH MORE!</a:t>
            </a:r>
            <a:endParaRPr dirty="0"/>
          </a:p>
        </p:txBody>
      </p:sp>
      <p:sp>
        <p:nvSpPr>
          <p:cNvPr id="277" name="Google Shape;277;p25"/>
          <p:cNvSpPr txBox="1"/>
          <p:nvPr/>
        </p:nvSpPr>
        <p:spPr>
          <a:xfrm>
            <a:off x="2806700" y="5254625"/>
            <a:ext cx="3394075" cy="8318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Information Technology – Help Desk</a:t>
            </a:r>
            <a:endParaRPr/>
          </a:p>
          <a:p>
            <a:pPr marL="0" marR="0" lvl="0" indent="0" algn="ctr" rtl="0">
              <a:lnSpc>
                <a:spcPct val="100000"/>
              </a:lnSpc>
              <a:spcBef>
                <a:spcPts val="0"/>
              </a:spcBef>
              <a:spcAft>
                <a:spcPts val="0"/>
              </a:spcAft>
              <a:buClr>
                <a:srgbClr val="FF0000"/>
              </a:buClr>
              <a:buSzPts val="1600"/>
              <a:buFont typeface="Calibri"/>
              <a:buNone/>
            </a:pPr>
            <a:r>
              <a:rPr lang="en-US" sz="1600" b="0" i="0" u="sng">
                <a:solidFill>
                  <a:srgbClr val="FF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Helpdesk@qc.cuny.edu</a:t>
            </a:r>
            <a:endParaRPr/>
          </a:p>
          <a:p>
            <a:pPr marL="0" marR="0" lvl="0" indent="0" algn="ctr"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718-997-4444</a:t>
            </a:r>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4C0C-25D5-46E0-ABA8-B90CBEB4A3D2}"/>
              </a:ext>
            </a:extLst>
          </p:cNvPr>
          <p:cNvSpPr>
            <a:spLocks noGrp="1"/>
          </p:cNvSpPr>
          <p:nvPr>
            <p:ph type="title"/>
          </p:nvPr>
        </p:nvSpPr>
        <p:spPr>
          <a:xfrm>
            <a:off x="0" y="0"/>
            <a:ext cx="6852355" cy="857956"/>
          </a:xfrm>
        </p:spPr>
        <p:txBody>
          <a:bodyPr/>
          <a:lstStyle/>
          <a:p>
            <a:pPr algn="l"/>
            <a:r>
              <a:rPr lang="en-US" sz="2400" b="1" spc="172" dirty="0">
                <a:solidFill>
                  <a:schemeClr val="bg1"/>
                </a:solidFill>
                <a:latin typeface="Gill Sans" panose="020B0604020202020204" charset="0"/>
              </a:rPr>
              <a:t>Resources </a:t>
            </a:r>
            <a:r>
              <a:rPr lang="en-US" sz="2400" b="1" spc="137" dirty="0">
                <a:solidFill>
                  <a:schemeClr val="bg1"/>
                </a:solidFill>
                <a:latin typeface="Gill Sans" panose="020B0604020202020204" charset="0"/>
              </a:rPr>
              <a:t>for </a:t>
            </a:r>
            <a:r>
              <a:rPr lang="en-US" sz="2400" b="1" spc="234" dirty="0">
                <a:solidFill>
                  <a:schemeClr val="bg1"/>
                </a:solidFill>
                <a:latin typeface="Gill Sans" panose="020B0604020202020204" charset="0"/>
              </a:rPr>
              <a:t>Queens </a:t>
            </a:r>
            <a:r>
              <a:rPr lang="en-US" sz="2400" b="1" spc="150" dirty="0">
                <a:solidFill>
                  <a:schemeClr val="bg1"/>
                </a:solidFill>
                <a:latin typeface="Gill Sans" panose="020B0604020202020204" charset="0"/>
              </a:rPr>
              <a:t>College</a:t>
            </a:r>
            <a:r>
              <a:rPr lang="en-US" sz="2400" b="1" spc="-202" dirty="0">
                <a:solidFill>
                  <a:schemeClr val="bg1"/>
                </a:solidFill>
                <a:latin typeface="Gill Sans" panose="020B0604020202020204" charset="0"/>
              </a:rPr>
              <a:t> </a:t>
            </a:r>
            <a:r>
              <a:rPr lang="en-US" sz="2400" b="1" spc="212" dirty="0">
                <a:solidFill>
                  <a:schemeClr val="bg1"/>
                </a:solidFill>
                <a:latin typeface="Gill Sans" panose="020B0604020202020204" charset="0"/>
              </a:rPr>
              <a:t>Students </a:t>
            </a:r>
            <a:br>
              <a:rPr lang="en-US" sz="2800" b="1" spc="212" dirty="0">
                <a:solidFill>
                  <a:schemeClr val="bg1"/>
                </a:solidFill>
                <a:latin typeface="Gill Sans" panose="020B0604020202020204" charset="0"/>
              </a:rPr>
            </a:br>
            <a:r>
              <a:rPr lang="en-US" sz="1800" b="1" spc="212" dirty="0">
                <a:solidFill>
                  <a:schemeClr val="bg1"/>
                </a:solidFill>
                <a:latin typeface="Gill Sans" panose="020B0604020202020204" charset="0"/>
              </a:rPr>
              <a:t>Veteran and Union Member Support Services</a:t>
            </a:r>
            <a:endParaRPr lang="en-US" sz="1800" b="1" dirty="0">
              <a:solidFill>
                <a:schemeClr val="bg1"/>
              </a:solidFill>
              <a:latin typeface="Gill Sans" panose="020B0604020202020204" charset="0"/>
            </a:endParaRPr>
          </a:p>
        </p:txBody>
      </p:sp>
      <p:pic>
        <p:nvPicPr>
          <p:cNvPr id="5" name="Picture 4">
            <a:extLst>
              <a:ext uri="{FF2B5EF4-FFF2-40B4-BE49-F238E27FC236}">
                <a16:creationId xmlns:a16="http://schemas.microsoft.com/office/drawing/2014/main" id="{CF187B74-F535-467D-AE22-C0494D16FC53}"/>
              </a:ext>
            </a:extLst>
          </p:cNvPr>
          <p:cNvPicPr>
            <a:picLocks noChangeAspect="1"/>
          </p:cNvPicPr>
          <p:nvPr/>
        </p:nvPicPr>
        <p:blipFill>
          <a:blip r:embed="rId2"/>
          <a:stretch>
            <a:fillRect/>
          </a:stretch>
        </p:blipFill>
        <p:spPr>
          <a:xfrm>
            <a:off x="90314" y="1058930"/>
            <a:ext cx="4515553" cy="4410266"/>
          </a:xfrm>
          <a:prstGeom prst="rect">
            <a:avLst/>
          </a:prstGeom>
          <a:ln>
            <a:solidFill>
              <a:srgbClr val="FF0000"/>
            </a:solidFill>
          </a:ln>
        </p:spPr>
      </p:pic>
      <p:pic>
        <p:nvPicPr>
          <p:cNvPr id="12" name="Picture 11" descr="Text&#10;&#10;Description automatically generated">
            <a:extLst>
              <a:ext uri="{FF2B5EF4-FFF2-40B4-BE49-F238E27FC236}">
                <a16:creationId xmlns:a16="http://schemas.microsoft.com/office/drawing/2014/main" id="{04E18C94-E798-46E6-B79E-7C2B11D6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66" y="1003802"/>
            <a:ext cx="4356081" cy="4465394"/>
          </a:xfrm>
          <a:prstGeom prst="rect">
            <a:avLst/>
          </a:prstGeom>
        </p:spPr>
      </p:pic>
    </p:spTree>
    <p:extLst>
      <p:ext uri="{BB962C8B-B14F-4D97-AF65-F5344CB8AC3E}">
        <p14:creationId xmlns:p14="http://schemas.microsoft.com/office/powerpoint/2010/main" val="312961997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p:nvPr/>
        </p:nvSpPr>
        <p:spPr>
          <a:xfrm>
            <a:off x="390525" y="977900"/>
            <a:ext cx="8253412" cy="4293443"/>
          </a:xfrm>
          <a:prstGeom prst="rect">
            <a:avLst/>
          </a:prstGeom>
          <a:noFill/>
          <a:ln>
            <a:noFill/>
          </a:ln>
        </p:spPr>
        <p:txBody>
          <a:bodyPr spcFirstLastPara="1" wrap="square" lIns="91425" tIns="45700" rIns="91425" bIns="45700" anchor="t" anchorCtr="0">
            <a:spAutoFit/>
          </a:bodyPr>
          <a:lstStyle/>
          <a:p>
            <a:pPr indent="-114300">
              <a:buClr>
                <a:srgbClr val="404040"/>
              </a:buClr>
              <a:buSzPts val="1800"/>
              <a:buFont typeface="Arial"/>
              <a:buChar char="•"/>
            </a:pPr>
            <a:r>
              <a:rPr lang="en-US" sz="1800" dirty="0">
                <a:solidFill>
                  <a:srgbClr val="404040"/>
                </a:solidFill>
                <a:latin typeface="Calibri" panose="020F0502020204030204" pitchFamily="34" charset="0"/>
                <a:ea typeface="Century Gothic"/>
                <a:cs typeface="Calibri" panose="020F0502020204030204" pitchFamily="34" charset="0"/>
                <a:sym typeface="Century Gothic"/>
              </a:rPr>
              <a:t> </a:t>
            </a:r>
            <a:r>
              <a:rPr lang="en-US" sz="1800" b="0" i="0" u="none" dirty="0">
                <a:solidFill>
                  <a:srgbClr val="404040"/>
                </a:solidFill>
                <a:latin typeface="Calibri" panose="020F0502020204030204" pitchFamily="34" charset="0"/>
                <a:ea typeface="Century Gothic"/>
                <a:cs typeface="Calibri" panose="020F0502020204030204" pitchFamily="34" charset="0"/>
                <a:sym typeface="Century Gothic"/>
              </a:rPr>
              <a:t>The next step in the enrollment process is to complete </a:t>
            </a:r>
            <a:r>
              <a:rPr lang="en-US" sz="1800" b="0" i="0" u="sng" dirty="0">
                <a:solidFill>
                  <a:srgbClr val="404040"/>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10 Steps Before Your Transfer Advising Session</a:t>
            </a:r>
            <a:r>
              <a:rPr lang="en-US" sz="1800" b="0" i="0" u="none" dirty="0">
                <a:solidFill>
                  <a:srgbClr val="404040"/>
                </a:solidFill>
                <a:latin typeface="Calibri" panose="020F0502020204030204" pitchFamily="34" charset="0"/>
                <a:ea typeface="Century Gothic"/>
                <a:cs typeface="Calibri" panose="020F0502020204030204" pitchFamily="34" charset="0"/>
                <a:sym typeface="Century Gothic"/>
              </a:rPr>
              <a:t> </a:t>
            </a:r>
            <a:r>
              <a:rPr lang="en-US" sz="1800" b="0" i="0" u="none" dirty="0">
                <a:solidFill>
                  <a:srgbClr val="000000"/>
                </a:solidFill>
                <a:latin typeface="Calibri" panose="020F0502020204030204" pitchFamily="34" charset="0"/>
                <a:ea typeface="Century Gothic"/>
                <a:cs typeface="Calibri" panose="020F0502020204030204" pitchFamily="34" charset="0"/>
                <a:sym typeface="Century Gothic"/>
              </a:rPr>
              <a:t>on the </a:t>
            </a:r>
            <a:r>
              <a:rPr lang="en-US" sz="1800" b="1" i="0" u="none" dirty="0">
                <a:solidFill>
                  <a:srgbClr val="000000"/>
                </a:solidFill>
                <a:latin typeface="Calibri" panose="020F0502020204030204" pitchFamily="34" charset="0"/>
                <a:ea typeface="Century Gothic"/>
                <a:cs typeface="Calibri" panose="020F0502020204030204" pitchFamily="34" charset="0"/>
                <a:sym typeface="Century Gothic"/>
              </a:rPr>
              <a:t>Transfer Advising webpage. </a:t>
            </a:r>
            <a:r>
              <a:rPr lang="en-US" sz="1800" b="0" i="0" u="none" dirty="0">
                <a:solidFill>
                  <a:srgbClr val="404040"/>
                </a:solidFill>
                <a:latin typeface="Calibri" panose="020F0502020204030204" pitchFamily="34" charset="0"/>
                <a:ea typeface="Century Gothic"/>
                <a:cs typeface="Calibri" panose="020F0502020204030204" pitchFamily="34" charset="0"/>
                <a:sym typeface="Century Gothic"/>
              </a:rPr>
              <a:t>You will learn about our academic offerings, degree options and campus resources. </a:t>
            </a:r>
            <a:endParaRPr lang="en-US" sz="1800" b="0" i="0" u="none" dirty="0">
              <a:solidFill>
                <a:srgbClr val="FF0000"/>
              </a:solidFill>
              <a:latin typeface="Calibri" panose="020F0502020204030204" pitchFamily="34" charset="0"/>
              <a:ea typeface="Noto Sans Symbols"/>
              <a:cs typeface="Calibri" panose="020F0502020204030204" pitchFamily="34" charset="0"/>
            </a:endParaRPr>
          </a:p>
          <a:p>
            <a:pPr indent="-114300">
              <a:spcBef>
                <a:spcPts val="1000"/>
              </a:spcBef>
              <a:buClr>
                <a:schemeClr val="dk1"/>
              </a:buClr>
              <a:buSzPts val="1800"/>
              <a:buFont typeface="Arial"/>
              <a:buChar char="•"/>
            </a:pPr>
            <a:r>
              <a:rPr lang="en-US" sz="1800" dirty="0">
                <a:solidFill>
                  <a:schemeClr val="dk1"/>
                </a:solidFill>
                <a:latin typeface="Calibri" panose="020F0502020204030204" pitchFamily="34" charset="0"/>
                <a:ea typeface="Calibri"/>
                <a:cs typeface="Calibri" panose="020F0502020204030204" pitchFamily="34" charset="0"/>
                <a:sym typeface="Calibri"/>
              </a:rPr>
              <a:t> </a:t>
            </a:r>
            <a:r>
              <a:rPr lang="en-US" sz="1800" b="0" i="0" u="none" dirty="0">
                <a:solidFill>
                  <a:schemeClr val="dk1"/>
                </a:solidFill>
                <a:latin typeface="Calibri" panose="020F0502020204030204" pitchFamily="34" charset="0"/>
                <a:ea typeface="Calibri"/>
                <a:cs typeface="Calibri" panose="020F0502020204030204" pitchFamily="34" charset="0"/>
                <a:sym typeface="Calibri"/>
              </a:rPr>
              <a:t> </a:t>
            </a:r>
            <a:r>
              <a:rPr lang="en-US" sz="1800" b="0" i="0" u="none" dirty="0">
                <a:solidFill>
                  <a:srgbClr val="404040"/>
                </a:solidFill>
                <a:latin typeface="Calibri" panose="020F0502020204030204" pitchFamily="34" charset="0"/>
                <a:ea typeface="Century Gothic"/>
                <a:cs typeface="Calibri" panose="020F0502020204030204" pitchFamily="34" charset="0"/>
                <a:sym typeface="Century Gothic"/>
              </a:rPr>
              <a:t>Be prepared for your one-on-one virtual appointment with an academic advisor to create your first semester programming and begin discussion on your academic planning.</a:t>
            </a:r>
            <a:endParaRPr lang="en-US" sz="1800" dirty="0">
              <a:solidFill>
                <a:srgbClr val="FF0000"/>
              </a:solidFill>
              <a:latin typeface="Calibri" panose="020F0502020204030204" pitchFamily="34" charset="0"/>
              <a:ea typeface="Century Gothic"/>
              <a:cs typeface="Calibri" panose="020F0502020204030204" pitchFamily="34" charset="0"/>
            </a:endParaRPr>
          </a:p>
          <a:p>
            <a:pPr indent="-114300">
              <a:spcBef>
                <a:spcPts val="1000"/>
              </a:spcBef>
              <a:buClr>
                <a:schemeClr val="dk1"/>
              </a:buClr>
              <a:buSzPts val="1800"/>
              <a:buFont typeface="Arial"/>
              <a:buChar char="•"/>
            </a:pPr>
            <a:r>
              <a:rPr lang="en-US" sz="1800" b="1" i="1" dirty="0">
                <a:solidFill>
                  <a:srgbClr val="FF0000"/>
                </a:solidFill>
                <a:latin typeface="Calibri" panose="020F0502020204030204" pitchFamily="34" charset="0"/>
                <a:cs typeface="Calibri" panose="020F0502020204030204" pitchFamily="34" charset="0"/>
                <a:sym typeface="Noto Sans Symbols"/>
              </a:rPr>
              <a:t> </a:t>
            </a:r>
            <a:r>
              <a:rPr lang="en-US" sz="1800" b="1" dirty="0">
                <a:solidFill>
                  <a:srgbClr val="404040"/>
                </a:solidFill>
                <a:latin typeface="Calibri" panose="020F0502020204030204" pitchFamily="34" charset="0"/>
                <a:cs typeface="Calibri" panose="020F0502020204030204" pitchFamily="34" charset="0"/>
                <a:sym typeface="Century Gothic"/>
              </a:rPr>
              <a:t>If you have not received an Invitation to sign-up, please contact the New Student phone line at 718.997.5573 and leave a message.   Someone will get back to you promptly.</a:t>
            </a:r>
            <a:endParaRPr sz="1800" b="1" dirty="0">
              <a:solidFill>
                <a:srgbClr val="404040"/>
              </a:solidFill>
              <a:latin typeface="Calibri" panose="020F0502020204030204" pitchFamily="34" charset="0"/>
              <a:cs typeface="Calibri" panose="020F0502020204030204" pitchFamily="34" charset="0"/>
            </a:endParaRPr>
          </a:p>
          <a:p>
            <a:pPr marL="0" marR="0" lvl="0" indent="0" algn="ctr" rtl="0">
              <a:lnSpc>
                <a:spcPct val="100000"/>
              </a:lnSpc>
              <a:spcBef>
                <a:spcPts val="1000"/>
              </a:spcBef>
              <a:spcAft>
                <a:spcPts val="0"/>
              </a:spcAft>
              <a:buClr>
                <a:schemeClr val="dk1"/>
              </a:buClr>
              <a:buSzPts val="1800"/>
              <a:buFont typeface="Calibri"/>
              <a:buNone/>
            </a:pPr>
            <a:br>
              <a:rPr lang="en-US" sz="1800" b="0" i="0" u="none" dirty="0">
                <a:latin typeface="Calibri" panose="020F0502020204030204" pitchFamily="34" charset="0"/>
                <a:ea typeface="Calibri"/>
                <a:cs typeface="Calibri" panose="020F0502020204030204" pitchFamily="34" charset="0"/>
              </a:rPr>
            </a:br>
            <a:r>
              <a:rPr lang="en-US" sz="1800" b="1" i="1" u="none" dirty="0">
                <a:solidFill>
                  <a:srgbClr val="FF0000"/>
                </a:solidFill>
                <a:latin typeface="Calibri" panose="020F0502020204030204" pitchFamily="34" charset="0"/>
                <a:ea typeface="Quintessential"/>
                <a:cs typeface="Calibri" panose="020F0502020204030204" pitchFamily="34" charset="0"/>
                <a:sym typeface="Quintessential"/>
              </a:rPr>
              <a:t>We are here to help make your transition to Queens College smooth and successful, and we look forward to meeting you.</a:t>
            </a:r>
            <a:endParaRPr sz="1800" b="0" i="1" u="none" dirty="0">
              <a:solidFill>
                <a:schemeClr val="dk1"/>
              </a:solidFill>
              <a:latin typeface="Calibri" panose="020F0502020204030204" pitchFamily="34" charset="0"/>
              <a:ea typeface="Calibri"/>
              <a:cs typeface="Calibri" panose="020F0502020204030204" pitchFamily="34" charset="0"/>
            </a:endParaRPr>
          </a:p>
          <a:p>
            <a:pPr marL="0" marR="0" lvl="0" indent="0" algn="l" rtl="0">
              <a:lnSpc>
                <a:spcPct val="100000"/>
              </a:lnSpc>
              <a:spcBef>
                <a:spcPts val="0"/>
              </a:spcBef>
              <a:spcAft>
                <a:spcPts val="0"/>
              </a:spcAft>
              <a:buClr>
                <a:schemeClr val="dk1"/>
              </a:buClr>
              <a:buSzPts val="1800"/>
              <a:buFont typeface="Calibri"/>
              <a:buNone/>
            </a:pPr>
            <a:br>
              <a:rPr lang="en-US" sz="1800" b="0" i="0" u="none" dirty="0">
                <a:solidFill>
                  <a:schemeClr val="dk1"/>
                </a:solidFill>
                <a:latin typeface="Calibri"/>
                <a:ea typeface="Calibri"/>
                <a:cs typeface="Calibri"/>
                <a:sym typeface="Calibri"/>
              </a:rPr>
            </a:br>
            <a:endParaRPr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128587" y="930275"/>
            <a:ext cx="8848725" cy="2554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Your Academic Advisor </a:t>
            </a:r>
            <a:endParaRPr dirty="0"/>
          </a:p>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	in the Academic Advising Center </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General Education &amp; Overall Degree Requirements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Major exploration, requirements, and educational planning</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College Policies &amp; Procedures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Information about Curricular &amp; Co-curricular Opportunities</a:t>
            </a:r>
            <a:endParaRPr dirty="0"/>
          </a:p>
          <a:p>
            <a:pPr marL="1257300" marR="0" lvl="2" indent="-34290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Referrals to Academic &amp; Campus Resources</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06" name="Google Shape;106;p3"/>
          <p:cNvSpPr txBox="1"/>
          <p:nvPr/>
        </p:nvSpPr>
        <p:spPr>
          <a:xfrm>
            <a:off x="0" y="-1587"/>
            <a:ext cx="7170737"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Academic Advising at Queens College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A Shared Model</a:t>
            </a:r>
            <a:endParaRPr/>
          </a:p>
          <a:p>
            <a:pPr marL="0" marR="0" lvl="0" indent="0" algn="l" rtl="0">
              <a:lnSpc>
                <a:spcPct val="100000"/>
              </a:lnSpc>
              <a:spcBef>
                <a:spcPts val="0"/>
              </a:spcBef>
              <a:spcAft>
                <a:spcPts val="0"/>
              </a:spcAft>
              <a:buNone/>
            </a:pPr>
            <a:endParaRPr sz="2800" b="1" i="1" u="none">
              <a:solidFill>
                <a:schemeClr val="lt1"/>
              </a:solidFill>
              <a:latin typeface="Gill Sans"/>
              <a:ea typeface="Gill Sans"/>
              <a:cs typeface="Gill Sans"/>
              <a:sym typeface="Gill Sans"/>
            </a:endParaRPr>
          </a:p>
        </p:txBody>
      </p:sp>
      <p:sp>
        <p:nvSpPr>
          <p:cNvPr id="107" name="Google Shape;107;p3"/>
          <p:cNvSpPr txBox="1"/>
          <p:nvPr/>
        </p:nvSpPr>
        <p:spPr>
          <a:xfrm>
            <a:off x="117475" y="3395662"/>
            <a:ext cx="9217025" cy="224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Your Faculty Advisor</a:t>
            </a:r>
            <a:endParaRPr/>
          </a:p>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	in the Respective Academic Department  </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Detailed understanding of the Academic Discipline</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Departmental Policies &amp; Procedures</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Course Content, Requirements, and Expectations</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Career &amp; Academic Discussions</a:t>
            </a:r>
            <a:endParaRPr/>
          </a:p>
          <a:p>
            <a:pPr marL="1371600" marR="0" lvl="2" indent="-4572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Undergraduate Research &amp; Graduate Study Goals</a:t>
            </a:r>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a:stretch/>
        </p:blipFill>
        <p:spPr>
          <a:xfrm>
            <a:off x="659423" y="962662"/>
            <a:ext cx="6821303" cy="5794583"/>
          </a:xfrm>
          <a:prstGeom prst="rect">
            <a:avLst/>
          </a:prstGeom>
          <a:noFill/>
          <a:ln>
            <a:noFill/>
          </a:ln>
        </p:spPr>
      </p:pic>
      <p:sp>
        <p:nvSpPr>
          <p:cNvPr id="113" name="Google Shape;113;p4"/>
          <p:cNvSpPr txBox="1"/>
          <p:nvPr/>
        </p:nvSpPr>
        <p:spPr>
          <a:xfrm>
            <a:off x="0" y="-379412"/>
            <a:ext cx="7472362" cy="16732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800"/>
              <a:buFont typeface="Gill Sans"/>
              <a:buNone/>
            </a:pPr>
            <a:r>
              <a:rPr lang="en-US" sz="2800" b="1" i="1" u="none">
                <a:solidFill>
                  <a:schemeClr val="lt1"/>
                </a:solidFill>
                <a:latin typeface="Gill Sans"/>
                <a:ea typeface="Gill Sans"/>
                <a:cs typeface="Gill Sans"/>
                <a:sym typeface="Gill Sans"/>
              </a:rPr>
              <a:t>An Overview</a:t>
            </a:r>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descr="Gen-ed-1.png"/>
          <p:cNvPicPr preferRelativeResize="0">
            <a:picLocks noGrp="1"/>
          </p:cNvPicPr>
          <p:nvPr>
            <p:ph type="body" idx="1"/>
          </p:nvPr>
        </p:nvPicPr>
        <p:blipFill rotWithShape="1">
          <a:blip r:embed="rId3">
            <a:alphaModFix/>
          </a:blip>
          <a:srcRect/>
          <a:stretch/>
        </p:blipFill>
        <p:spPr>
          <a:xfrm>
            <a:off x="387350" y="2041525"/>
            <a:ext cx="3498850" cy="1862137"/>
          </a:xfrm>
          <a:prstGeom prst="rect">
            <a:avLst/>
          </a:prstGeom>
          <a:noFill/>
          <a:ln>
            <a:noFill/>
          </a:ln>
        </p:spPr>
      </p:pic>
      <p:sp>
        <p:nvSpPr>
          <p:cNvPr id="119" name="Google Shape;119;p5"/>
          <p:cNvSpPr txBox="1"/>
          <p:nvPr/>
        </p:nvSpPr>
        <p:spPr>
          <a:xfrm>
            <a:off x="1593850" y="1001712"/>
            <a:ext cx="612616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0" name="Google Shape;120;p5"/>
          <p:cNvSpPr txBox="1"/>
          <p:nvPr/>
        </p:nvSpPr>
        <p:spPr>
          <a:xfrm>
            <a:off x="0" y="76200"/>
            <a:ext cx="7170737" cy="7699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 </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Required Core</a:t>
            </a:r>
            <a:endParaRPr/>
          </a:p>
        </p:txBody>
      </p:sp>
      <p:sp>
        <p:nvSpPr>
          <p:cNvPr id="121" name="Google Shape;121;p5"/>
          <p:cNvSpPr txBox="1"/>
          <p:nvPr/>
        </p:nvSpPr>
        <p:spPr>
          <a:xfrm>
            <a:off x="1593850" y="1579914"/>
            <a:ext cx="6134100" cy="277812"/>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pic>
        <p:nvPicPr>
          <p:cNvPr id="122" name="Google Shape;122;p5"/>
          <p:cNvPicPr preferRelativeResize="0"/>
          <p:nvPr/>
        </p:nvPicPr>
        <p:blipFill rotWithShape="1">
          <a:blip r:embed="rId4">
            <a:alphaModFix/>
          </a:blip>
          <a:srcRect/>
          <a:stretch/>
        </p:blipFill>
        <p:spPr>
          <a:xfrm>
            <a:off x="3888487" y="2042021"/>
            <a:ext cx="5093237" cy="2301975"/>
          </a:xfrm>
          <a:prstGeom prst="rect">
            <a:avLst/>
          </a:prstGeom>
          <a:noFill/>
          <a:ln>
            <a:noFill/>
          </a:ln>
          <a:effectLst>
            <a:outerShdw blurRad="63500">
              <a:srgbClr val="000000">
                <a:alpha val="69803"/>
              </a:srgbClr>
            </a:outerShdw>
          </a:effectLst>
        </p:spPr>
      </p:pic>
      <p:sp>
        <p:nvSpPr>
          <p:cNvPr id="123" name="Google Shape;123;p5"/>
          <p:cNvSpPr txBox="1"/>
          <p:nvPr/>
        </p:nvSpPr>
        <p:spPr>
          <a:xfrm>
            <a:off x="1303337" y="4797601"/>
            <a:ext cx="6707187" cy="1250950"/>
          </a:xfrm>
          <a:prstGeom prst="rect">
            <a:avLst/>
          </a:prstGeom>
          <a:solidFill>
            <a:schemeClr val="l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400" b="1" i="0" u="none" dirty="0">
                <a:solidFill>
                  <a:schemeClr val="dk1"/>
                </a:solidFill>
                <a:latin typeface="Calibri"/>
                <a:ea typeface="Calibri"/>
                <a:cs typeface="Calibri"/>
                <a:sym typeface="Calibri"/>
              </a:rPr>
              <a:t>Required Core Courses can be found:</a:t>
            </a:r>
            <a:endParaRPr dirty="0"/>
          </a:p>
          <a:p>
            <a:pPr marL="0" marR="0" lvl="0" indent="-88900" algn="l" rtl="0">
              <a:lnSpc>
                <a:spcPct val="100000"/>
              </a:lnSpc>
              <a:spcBef>
                <a:spcPts val="0"/>
              </a:spcBef>
              <a:spcAft>
                <a:spcPts val="0"/>
              </a:spcAft>
              <a:buClr>
                <a:schemeClr val="dk1"/>
              </a:buClr>
              <a:buSzPts val="1400"/>
              <a:buFont typeface="Arial"/>
              <a:buChar char="•"/>
            </a:pPr>
            <a:r>
              <a:rPr lang="en-US" sz="1400" b="0" i="0" u="none" dirty="0">
                <a:solidFill>
                  <a:schemeClr val="dk1"/>
                </a:solidFill>
                <a:latin typeface="Calibri"/>
                <a:ea typeface="Calibri"/>
                <a:cs typeface="Calibri"/>
                <a:sym typeface="Calibri"/>
              </a:rPr>
              <a:t>Pathways Course Offerings –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Pathways</a:t>
            </a:r>
            <a:endParaRPr sz="1400" b="0" i="0" u="none" dirty="0">
              <a:solidFill>
                <a:schemeClr val="dk1"/>
              </a:solidFill>
              <a:latin typeface="Calibri"/>
              <a:ea typeface="Calibri"/>
              <a:cs typeface="Calibri"/>
              <a:sym typeface="Calibri"/>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Academic Advising website: </a:t>
            </a:r>
            <a:r>
              <a:rPr lang="en-US" sz="1400" b="0" i="0" u="sng" dirty="0">
                <a:solidFill>
                  <a:schemeClr val="dk1"/>
                </a:solidFill>
                <a:latin typeface="Calibri"/>
                <a:ea typeface="Calibri"/>
                <a:cs typeface="Calibri"/>
                <a:sym typeface="Calibri"/>
                <a:hlinkClick r:id="rId6"/>
              </a:rPr>
              <a:t>https://www.qc.cuny.edu/aac/degree-requirements/</a:t>
            </a:r>
            <a:endParaRPr dirty="0"/>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General Education at Queens College website: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gened.qc.cuny.edu</a:t>
            </a:r>
            <a:endParaRPr dirty="0">
              <a:solidFill>
                <a:schemeClr val="dk1"/>
              </a:solidFill>
            </a:endParaRPr>
          </a:p>
          <a:p>
            <a:pPr marL="0" marR="0" lvl="0" indent="0" algn="l" rtl="0">
              <a:lnSpc>
                <a:spcPct val="100000"/>
              </a:lnSpc>
              <a:spcBef>
                <a:spcPts val="0"/>
              </a:spcBef>
              <a:spcAft>
                <a:spcPts val="0"/>
              </a:spcAft>
              <a:buNone/>
            </a:pPr>
            <a:endParaRPr sz="1400" b="0"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9016663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descr="Gen-ed-1.png"/>
          <p:cNvPicPr preferRelativeResize="0">
            <a:picLocks noGrp="1"/>
          </p:cNvPicPr>
          <p:nvPr>
            <p:ph type="body" idx="1"/>
          </p:nvPr>
        </p:nvPicPr>
        <p:blipFill rotWithShape="1">
          <a:blip r:embed="rId3">
            <a:alphaModFix/>
          </a:blip>
          <a:srcRect/>
          <a:stretch/>
        </p:blipFill>
        <p:spPr>
          <a:xfrm>
            <a:off x="387350" y="2041525"/>
            <a:ext cx="3498850" cy="1862137"/>
          </a:xfrm>
          <a:prstGeom prst="rect">
            <a:avLst/>
          </a:prstGeom>
          <a:noFill/>
          <a:ln>
            <a:noFill/>
          </a:ln>
        </p:spPr>
      </p:pic>
      <p:sp>
        <p:nvSpPr>
          <p:cNvPr id="119" name="Google Shape;119;p5"/>
          <p:cNvSpPr txBox="1"/>
          <p:nvPr/>
        </p:nvSpPr>
        <p:spPr>
          <a:xfrm>
            <a:off x="1593850" y="1001712"/>
            <a:ext cx="6126162"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0" name="Google Shape;120;p5"/>
          <p:cNvSpPr txBox="1"/>
          <p:nvPr/>
        </p:nvSpPr>
        <p:spPr>
          <a:xfrm>
            <a:off x="0" y="76200"/>
            <a:ext cx="7170737" cy="7699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 </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Required Core</a:t>
            </a:r>
            <a:endParaRPr/>
          </a:p>
        </p:txBody>
      </p:sp>
      <p:sp>
        <p:nvSpPr>
          <p:cNvPr id="121" name="Google Shape;121;p5"/>
          <p:cNvSpPr txBox="1"/>
          <p:nvPr/>
        </p:nvSpPr>
        <p:spPr>
          <a:xfrm>
            <a:off x="1593850" y="1579914"/>
            <a:ext cx="6134100" cy="277812"/>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pic>
        <p:nvPicPr>
          <p:cNvPr id="122" name="Google Shape;122;p5"/>
          <p:cNvPicPr preferRelativeResize="0"/>
          <p:nvPr/>
        </p:nvPicPr>
        <p:blipFill rotWithShape="1">
          <a:blip r:embed="rId4">
            <a:alphaModFix/>
          </a:blip>
          <a:srcRect/>
          <a:stretch/>
        </p:blipFill>
        <p:spPr>
          <a:xfrm>
            <a:off x="3888487" y="2042021"/>
            <a:ext cx="5093237" cy="2301975"/>
          </a:xfrm>
          <a:prstGeom prst="rect">
            <a:avLst/>
          </a:prstGeom>
          <a:noFill/>
          <a:ln>
            <a:noFill/>
          </a:ln>
          <a:effectLst>
            <a:outerShdw blurRad="63500">
              <a:srgbClr val="000000">
                <a:alpha val="69803"/>
              </a:srgbClr>
            </a:outerShdw>
          </a:effectLst>
        </p:spPr>
      </p:pic>
      <p:sp>
        <p:nvSpPr>
          <p:cNvPr id="123" name="Google Shape;123;p5"/>
          <p:cNvSpPr txBox="1"/>
          <p:nvPr/>
        </p:nvSpPr>
        <p:spPr>
          <a:xfrm>
            <a:off x="1109662" y="4481512"/>
            <a:ext cx="6707187" cy="1250950"/>
          </a:xfrm>
          <a:prstGeom prst="rect">
            <a:avLst/>
          </a:prstGeom>
          <a:solidFill>
            <a:schemeClr val="l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400" b="1" i="0" u="none" dirty="0">
                <a:solidFill>
                  <a:schemeClr val="dk1"/>
                </a:solidFill>
                <a:latin typeface="Calibri"/>
                <a:ea typeface="Calibri"/>
                <a:cs typeface="Calibri"/>
                <a:sym typeface="Calibri"/>
              </a:rPr>
              <a:t>Required Core Courses can be found:</a:t>
            </a:r>
            <a:endParaRPr dirty="0"/>
          </a:p>
          <a:p>
            <a:pPr marL="0" marR="0" lvl="0" indent="-88900" algn="l" rtl="0">
              <a:lnSpc>
                <a:spcPct val="100000"/>
              </a:lnSpc>
              <a:spcBef>
                <a:spcPts val="0"/>
              </a:spcBef>
              <a:spcAft>
                <a:spcPts val="0"/>
              </a:spcAft>
              <a:buClr>
                <a:schemeClr val="dk1"/>
              </a:buClr>
              <a:buSzPts val="1400"/>
              <a:buFont typeface="Arial"/>
              <a:buChar char="•"/>
            </a:pPr>
            <a:r>
              <a:rPr lang="en-US" sz="1400" b="0" i="0" u="none" dirty="0">
                <a:solidFill>
                  <a:schemeClr val="dk1"/>
                </a:solidFill>
                <a:latin typeface="Calibri"/>
                <a:ea typeface="Calibri"/>
                <a:cs typeface="Calibri"/>
                <a:sym typeface="Calibri"/>
              </a:rPr>
              <a:t>Pathways Course Offerings –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Pathways</a:t>
            </a:r>
            <a:endParaRPr sz="1400" b="0" i="0" u="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Academic Advising website: </a:t>
            </a:r>
            <a:r>
              <a:rPr lang="en-US" sz="1400" b="0" i="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www.qc.cuny.edu/qcdegreerequirements</a:t>
            </a:r>
            <a:endParaRPr dirty="0">
              <a:solidFill>
                <a:schemeClr val="dk1"/>
              </a:solidFill>
              <a:hlinkClick r:id="rId6">
                <a:extLst>
                  <a:ext uri="{A12FA001-AC4F-418D-AE19-62706E023703}">
                    <ahyp:hlinkClr xmlns:ahyp="http://schemas.microsoft.com/office/drawing/2018/hyperlinkcolor" val="tx"/>
                  </a:ext>
                </a:extLst>
              </a:hlinkClick>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General Education at Queens College website: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gened.qc.cuny.edu</a:t>
            </a:r>
            <a:endParaRPr dirty="0">
              <a:solidFill>
                <a:schemeClr val="dk1"/>
              </a:solidFil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endParaRPr sz="1400" b="0"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p:nvPr/>
        </p:nvSpPr>
        <p:spPr>
          <a:xfrm>
            <a:off x="1593850" y="97155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29" name="Google Shape;129;p6"/>
          <p:cNvSpPr txBox="1"/>
          <p:nvPr/>
        </p:nvSpPr>
        <p:spPr>
          <a:xfrm>
            <a:off x="0" y="-277812"/>
            <a:ext cx="6211887" cy="1249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Flexible Core</a:t>
            </a:r>
            <a:endParaRPr/>
          </a:p>
        </p:txBody>
      </p:sp>
      <p:pic>
        <p:nvPicPr>
          <p:cNvPr id="130" name="Google Shape;130;p6" descr="Gen-ed-2.png"/>
          <p:cNvPicPr preferRelativeResize="0">
            <a:picLocks noGrp="1"/>
          </p:cNvPicPr>
          <p:nvPr>
            <p:ph type="body" idx="1"/>
          </p:nvPr>
        </p:nvPicPr>
        <p:blipFill rotWithShape="1">
          <a:blip r:embed="rId3">
            <a:alphaModFix/>
          </a:blip>
          <a:srcRect/>
          <a:stretch/>
        </p:blipFill>
        <p:spPr>
          <a:xfrm>
            <a:off x="246062" y="1943100"/>
            <a:ext cx="3524250" cy="1931987"/>
          </a:xfrm>
          <a:prstGeom prst="rect">
            <a:avLst/>
          </a:prstGeom>
          <a:noFill/>
          <a:ln>
            <a:noFill/>
          </a:ln>
        </p:spPr>
      </p:pic>
      <p:pic>
        <p:nvPicPr>
          <p:cNvPr id="131" name="Google Shape;131;p6"/>
          <p:cNvPicPr preferRelativeResize="0"/>
          <p:nvPr/>
        </p:nvPicPr>
        <p:blipFill rotWithShape="1">
          <a:blip r:embed="rId4">
            <a:alphaModFix/>
          </a:blip>
          <a:srcRect/>
          <a:stretch/>
        </p:blipFill>
        <p:spPr>
          <a:xfrm>
            <a:off x="3772730" y="1948227"/>
            <a:ext cx="5367685" cy="2302820"/>
          </a:xfrm>
          <a:prstGeom prst="rect">
            <a:avLst/>
          </a:prstGeom>
          <a:noFill/>
          <a:ln>
            <a:noFill/>
          </a:ln>
          <a:effectLst>
            <a:outerShdw blurRad="63500">
              <a:srgbClr val="000000">
                <a:alpha val="69803"/>
              </a:srgbClr>
            </a:outerShdw>
          </a:effectLst>
        </p:spPr>
      </p:pic>
      <p:sp>
        <p:nvSpPr>
          <p:cNvPr id="132" name="Google Shape;132;p6"/>
          <p:cNvSpPr txBox="1"/>
          <p:nvPr/>
        </p:nvSpPr>
        <p:spPr>
          <a:xfrm>
            <a:off x="1593850" y="1566862"/>
            <a:ext cx="6013450"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QC Core requirements.</a:t>
            </a:r>
            <a:endParaRPr/>
          </a:p>
        </p:txBody>
      </p:sp>
      <p:sp>
        <p:nvSpPr>
          <p:cNvPr id="133" name="Google Shape;133;p6"/>
          <p:cNvSpPr txBox="1"/>
          <p:nvPr/>
        </p:nvSpPr>
        <p:spPr>
          <a:xfrm>
            <a:off x="1109662" y="4384675"/>
            <a:ext cx="6707187" cy="1174750"/>
          </a:xfrm>
          <a:prstGeom prst="rect">
            <a:avLst/>
          </a:prstGeom>
          <a:solidFill>
            <a:schemeClr val="l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400" b="1" i="0" u="none" dirty="0">
                <a:solidFill>
                  <a:schemeClr val="dk1"/>
                </a:solidFill>
                <a:latin typeface="Calibri"/>
                <a:ea typeface="Calibri"/>
                <a:cs typeface="Calibri"/>
                <a:sym typeface="Calibri"/>
              </a:rPr>
              <a:t>Flexible Core Courses can be found:</a:t>
            </a:r>
            <a:endParaRPr dirty="0"/>
          </a:p>
          <a:p>
            <a:pPr marL="0" marR="0" lvl="0" indent="-88900" algn="l" rtl="0">
              <a:lnSpc>
                <a:spcPct val="100000"/>
              </a:lnSpc>
              <a:spcBef>
                <a:spcPts val="0"/>
              </a:spcBef>
              <a:spcAft>
                <a:spcPts val="0"/>
              </a:spcAft>
              <a:buClr>
                <a:schemeClr val="dk1"/>
              </a:buClr>
              <a:buSzPts val="1400"/>
              <a:buFont typeface="Arial"/>
              <a:buChar char="•"/>
            </a:pPr>
            <a:r>
              <a:rPr lang="en-US" sz="1400" b="0" i="0" u="none" dirty="0">
                <a:solidFill>
                  <a:schemeClr val="dk1"/>
                </a:solidFill>
                <a:latin typeface="Calibri"/>
                <a:ea typeface="Calibri"/>
                <a:cs typeface="Calibri"/>
                <a:sym typeface="Calibri"/>
              </a:rPr>
              <a:t>Pathways Course Offerings –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Pathways</a:t>
            </a:r>
            <a:endParaRPr lang="en-US" sz="1400" b="0" i="0" u="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Academic Advising website: </a:t>
            </a:r>
            <a:r>
              <a:rPr lang="en-US" sz="1400" b="0" i="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www.qc.cuny.edu/qcdegreerequirements</a:t>
            </a:r>
            <a:endParaRPr lang="en-US" dirty="0">
              <a:solidFill>
                <a:schemeClr val="dk1"/>
              </a:solidFill>
              <a:hlinkClick r:id="rId6">
                <a:extLst>
                  <a:ext uri="{A12FA001-AC4F-418D-AE19-62706E023703}">
                    <ahyp:hlinkClr xmlns:ahyp="http://schemas.microsoft.com/office/drawing/2018/hyperlinkcolor" val="tx"/>
                  </a:ext>
                </a:extLst>
              </a:hlinkClick>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General Education at Queens College website: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gened.qc.cuny.edu</a:t>
            </a:r>
            <a:endParaRPr lang="en-US" dirty="0">
              <a:solidFill>
                <a:schemeClr val="dk1"/>
              </a:solidFil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endParaRPr sz="1400" b="0"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p:nvPr/>
        </p:nvSpPr>
        <p:spPr>
          <a:xfrm>
            <a:off x="1593850" y="10414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39" name="Google Shape;139;p7"/>
          <p:cNvSpPr txBox="1"/>
          <p:nvPr/>
        </p:nvSpPr>
        <p:spPr>
          <a:xfrm>
            <a:off x="0" y="-209550"/>
            <a:ext cx="6270625" cy="1122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The College Option</a:t>
            </a:r>
            <a:endParaRPr/>
          </a:p>
        </p:txBody>
      </p:sp>
      <p:pic>
        <p:nvPicPr>
          <p:cNvPr id="140" name="Google Shape;140;p7" descr="Gen-ed-3.png"/>
          <p:cNvPicPr preferRelativeResize="0">
            <a:picLocks noGrp="1"/>
          </p:cNvPicPr>
          <p:nvPr>
            <p:ph type="body" idx="1"/>
          </p:nvPr>
        </p:nvPicPr>
        <p:blipFill rotWithShape="1">
          <a:blip r:embed="rId3">
            <a:alphaModFix/>
          </a:blip>
          <a:srcRect/>
          <a:stretch/>
        </p:blipFill>
        <p:spPr>
          <a:xfrm>
            <a:off x="20637" y="2057400"/>
            <a:ext cx="4151312" cy="1949450"/>
          </a:xfrm>
          <a:prstGeom prst="rect">
            <a:avLst/>
          </a:prstGeom>
          <a:noFill/>
          <a:ln>
            <a:noFill/>
          </a:ln>
        </p:spPr>
      </p:pic>
      <p:sp>
        <p:nvSpPr>
          <p:cNvPr id="141" name="Google Shape;141;p7"/>
          <p:cNvSpPr txBox="1"/>
          <p:nvPr/>
        </p:nvSpPr>
        <p:spPr>
          <a:xfrm>
            <a:off x="1593850" y="1607960"/>
            <a:ext cx="6013450"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a:solidFill>
                  <a:schemeClr val="lt1"/>
                </a:solidFill>
                <a:latin typeface="Calibri"/>
                <a:ea typeface="Calibri"/>
                <a:cs typeface="Calibri"/>
                <a:sym typeface="Calibri"/>
              </a:rPr>
              <a:t>Cannot use Pass/No Credit Grading Option for any courses applying to QC Core requirements.</a:t>
            </a:r>
            <a:endParaRPr/>
          </a:p>
        </p:txBody>
      </p:sp>
      <p:pic>
        <p:nvPicPr>
          <p:cNvPr id="142" name="Google Shape;142;p7"/>
          <p:cNvPicPr preferRelativeResize="0"/>
          <p:nvPr/>
        </p:nvPicPr>
        <p:blipFill rotWithShape="1">
          <a:blip r:embed="rId4">
            <a:alphaModFix/>
          </a:blip>
          <a:srcRect/>
          <a:stretch/>
        </p:blipFill>
        <p:spPr>
          <a:xfrm>
            <a:off x="3941254" y="1997862"/>
            <a:ext cx="5270396" cy="2341168"/>
          </a:xfrm>
          <a:prstGeom prst="rect">
            <a:avLst/>
          </a:prstGeom>
          <a:noFill/>
          <a:ln>
            <a:noFill/>
          </a:ln>
        </p:spPr>
      </p:pic>
      <p:sp>
        <p:nvSpPr>
          <p:cNvPr id="143" name="Google Shape;143;p7"/>
          <p:cNvSpPr txBox="1"/>
          <p:nvPr/>
        </p:nvSpPr>
        <p:spPr>
          <a:xfrm>
            <a:off x="1109662" y="4286250"/>
            <a:ext cx="6707187" cy="1062037"/>
          </a:xfrm>
          <a:prstGeom prst="rect">
            <a:avLst/>
          </a:prstGeom>
          <a:solidFill>
            <a:schemeClr val="l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400" b="1" i="0" u="none" dirty="0">
                <a:solidFill>
                  <a:schemeClr val="dk1"/>
                </a:solidFill>
                <a:latin typeface="Calibri"/>
                <a:ea typeface="Calibri"/>
                <a:cs typeface="Calibri"/>
                <a:sym typeface="Calibri"/>
              </a:rPr>
              <a:t>College Option Courses can be found:</a:t>
            </a:r>
            <a:endParaRPr dirty="0"/>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Calibri"/>
                <a:ea typeface="Calibri"/>
                <a:cs typeface="Calibri"/>
                <a:sym typeface="Calibri"/>
              </a:rPr>
              <a:t>Pathways Course Offerings –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Pathways</a:t>
            </a:r>
            <a:endParaRPr lang="en-US" sz="1400" b="0" i="0" u="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Calibri"/>
                <a:ea typeface="Calibri"/>
                <a:cs typeface="Calibri"/>
                <a:sym typeface="Calibri"/>
              </a:rPr>
              <a:t>Academic Advising website: </a:t>
            </a:r>
            <a:r>
              <a:rPr lang="en-US" sz="1400" b="0" i="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www.qc.cuny.edu/qcdegreerequirements</a:t>
            </a:r>
            <a:endParaRPr lang="en-US" dirty="0">
              <a:solidFill>
                <a:schemeClr val="dk1"/>
              </a:solidFill>
              <a:hlinkClick r:id="rId6">
                <a:extLst>
                  <a:ext uri="{A12FA001-AC4F-418D-AE19-62706E023703}">
                    <ahyp:hlinkClr xmlns:ahyp="http://schemas.microsoft.com/office/drawing/2018/hyperlinkcolor" val="tx"/>
                  </a:ext>
                </a:extLst>
              </a:hlinkClick>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Calibri"/>
                <a:ea typeface="Calibri"/>
                <a:cs typeface="Calibri"/>
                <a:sym typeface="Calibri"/>
              </a:rPr>
              <a:t>General Education at Queens College website: </a:t>
            </a:r>
            <a:r>
              <a:rPr lang="en-US" sz="1400" b="0" i="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gened.qc.cuny.edu</a:t>
            </a:r>
            <a:endParaRPr lang="en-US" dirty="0">
              <a:solidFill>
                <a:schemeClr val="dk1"/>
              </a:solidFil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endParaRPr sz="1400" b="0" i="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p:nvPr/>
        </p:nvSpPr>
        <p:spPr>
          <a:xfrm>
            <a:off x="1593850" y="1003300"/>
            <a:ext cx="6013450" cy="461962"/>
          </a:xfrm>
          <a:prstGeom prst="rect">
            <a:avLst/>
          </a:prstGeom>
          <a:solidFill>
            <a:srgbClr val="E9193A"/>
          </a:solidFill>
          <a:ln w="9525" cap="flat" cmpd="sng">
            <a:solidFill>
              <a:srgbClr val="BE4B48"/>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QC Core Requirements (</a:t>
            </a:r>
            <a:r>
              <a:rPr lang="en-US" sz="2400" b="0" i="1" u="none">
                <a:solidFill>
                  <a:schemeClr val="lt1"/>
                </a:solidFill>
                <a:latin typeface="Calibri"/>
                <a:ea typeface="Calibri"/>
                <a:cs typeface="Calibri"/>
                <a:sym typeface="Calibri"/>
              </a:rPr>
              <a:t>CUNY Pathways</a:t>
            </a:r>
            <a:r>
              <a:rPr lang="en-US" sz="2400" b="0" i="0" u="none">
                <a:solidFill>
                  <a:schemeClr val="lt1"/>
                </a:solidFill>
                <a:latin typeface="Calibri"/>
                <a:ea typeface="Calibri"/>
                <a:cs typeface="Calibri"/>
                <a:sym typeface="Calibri"/>
              </a:rPr>
              <a:t>) </a:t>
            </a:r>
            <a:endParaRPr/>
          </a:p>
        </p:txBody>
      </p:sp>
      <p:sp>
        <p:nvSpPr>
          <p:cNvPr id="149" name="Google Shape;149;p8"/>
          <p:cNvSpPr txBox="1"/>
          <p:nvPr/>
        </p:nvSpPr>
        <p:spPr>
          <a:xfrm>
            <a:off x="0" y="-142875"/>
            <a:ext cx="6211887" cy="10683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Gill Sans"/>
              <a:buNone/>
            </a:pPr>
            <a:r>
              <a:rPr lang="en-US" sz="2800" b="1" i="0" u="none">
                <a:solidFill>
                  <a:schemeClr val="lt1"/>
                </a:solidFill>
                <a:latin typeface="Gill Sans"/>
                <a:ea typeface="Gill Sans"/>
                <a:cs typeface="Gill Sans"/>
                <a:sym typeface="Gill Sans"/>
              </a:rPr>
              <a:t>Your QC Bachelor’s Degree</a:t>
            </a:r>
            <a:endParaRPr/>
          </a:p>
          <a:p>
            <a:pPr marL="0" marR="0" lvl="0" indent="0" algn="l" rtl="0">
              <a:lnSpc>
                <a:spcPct val="100000"/>
              </a:lnSpc>
              <a:spcBef>
                <a:spcPts val="0"/>
              </a:spcBef>
              <a:spcAft>
                <a:spcPts val="0"/>
              </a:spcAft>
              <a:buClr>
                <a:schemeClr val="lt1"/>
              </a:buClr>
              <a:buSzPts val="2400"/>
              <a:buFont typeface="Gill Sans"/>
              <a:buNone/>
            </a:pPr>
            <a:r>
              <a:rPr lang="en-US" sz="2400" b="1" i="1" u="none">
                <a:solidFill>
                  <a:schemeClr val="lt1"/>
                </a:solidFill>
                <a:latin typeface="Gill Sans"/>
                <a:ea typeface="Gill Sans"/>
                <a:cs typeface="Gill Sans"/>
                <a:sym typeface="Gill Sans"/>
              </a:rPr>
              <a:t>Writing Intensive Requirement</a:t>
            </a:r>
            <a:endParaRPr/>
          </a:p>
        </p:txBody>
      </p:sp>
      <p:pic>
        <p:nvPicPr>
          <p:cNvPr id="150" name="Google Shape;150;p8" descr="Gen-ed-4.png"/>
          <p:cNvPicPr preferRelativeResize="0">
            <a:picLocks noGrp="1"/>
          </p:cNvPicPr>
          <p:nvPr>
            <p:ph type="body" idx="1"/>
          </p:nvPr>
        </p:nvPicPr>
        <p:blipFill rotWithShape="1">
          <a:blip r:embed="rId3">
            <a:alphaModFix/>
          </a:blip>
          <a:srcRect/>
          <a:stretch/>
        </p:blipFill>
        <p:spPr>
          <a:xfrm>
            <a:off x="406400" y="1998662"/>
            <a:ext cx="3983037" cy="2073275"/>
          </a:xfrm>
          <a:prstGeom prst="rect">
            <a:avLst/>
          </a:prstGeom>
          <a:noFill/>
          <a:ln>
            <a:noFill/>
          </a:ln>
        </p:spPr>
      </p:pic>
      <p:sp>
        <p:nvSpPr>
          <p:cNvPr id="151" name="Google Shape;151;p8"/>
          <p:cNvSpPr txBox="1"/>
          <p:nvPr/>
        </p:nvSpPr>
        <p:spPr>
          <a:xfrm>
            <a:off x="4389437" y="2154237"/>
            <a:ext cx="4754562" cy="206216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Students must complete </a:t>
            </a:r>
            <a:r>
              <a:rPr lang="en-US" sz="1600" b="1" i="0" u="sng">
                <a:solidFill>
                  <a:schemeClr val="dk1"/>
                </a:solidFill>
                <a:latin typeface="Calibri"/>
                <a:ea typeface="Calibri"/>
                <a:cs typeface="Calibri"/>
                <a:sym typeface="Calibri"/>
              </a:rPr>
              <a:t>two Writing-Intensive "W" courses</a:t>
            </a:r>
            <a:r>
              <a:rPr lang="en-US" sz="1600" b="0" i="0" u="none">
                <a:solidFill>
                  <a:schemeClr val="dk1"/>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At least one "W" must be completed </a:t>
            </a:r>
            <a:r>
              <a:rPr lang="en-US" sz="1600" b="1" i="1" u="none">
                <a:solidFill>
                  <a:schemeClr val="dk1"/>
                </a:solidFill>
                <a:latin typeface="Calibri"/>
                <a:ea typeface="Calibri"/>
                <a:cs typeface="Calibri"/>
                <a:sym typeface="Calibri"/>
              </a:rPr>
              <a:t>in residency </a:t>
            </a:r>
            <a:r>
              <a:rPr lang="en-US" sz="1600" b="0" i="0" u="none">
                <a:solidFill>
                  <a:schemeClr val="dk1"/>
                </a:solidFill>
                <a:latin typeface="Calibri"/>
                <a:ea typeface="Calibri"/>
                <a:cs typeface="Calibri"/>
                <a:sym typeface="Calibri"/>
              </a:rPr>
              <a:t>at QC.</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English 110 is a prerequisite for all "W" courses.</a:t>
            </a:r>
            <a:endParaRPr/>
          </a:p>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Calibri"/>
                <a:ea typeface="Calibri"/>
                <a:cs typeface="Calibri"/>
                <a:sym typeface="Calibri"/>
              </a:rPr>
              <a:t>“W” courses can overlap with QC Core requirements or, if available, major and/or minor requirements.  Discuss with an advisor.</a:t>
            </a:r>
            <a:endParaRPr/>
          </a:p>
        </p:txBody>
      </p:sp>
      <p:sp>
        <p:nvSpPr>
          <p:cNvPr id="152" name="Google Shape;152;p8"/>
          <p:cNvSpPr txBox="1"/>
          <p:nvPr/>
        </p:nvSpPr>
        <p:spPr>
          <a:xfrm>
            <a:off x="1593850" y="1569508"/>
            <a:ext cx="6022975" cy="276225"/>
          </a:xfrm>
          <a:prstGeom prst="rect">
            <a:avLst/>
          </a:prstGeom>
          <a:solidFill>
            <a:srgbClr val="E9193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200"/>
              <a:buFont typeface="Calibri"/>
              <a:buNone/>
            </a:pPr>
            <a:r>
              <a:rPr lang="en-US" sz="1200" b="0" i="0" u="none" dirty="0">
                <a:solidFill>
                  <a:schemeClr val="lt1"/>
                </a:solidFill>
                <a:latin typeface="Calibri"/>
                <a:ea typeface="Calibri"/>
                <a:cs typeface="Calibri"/>
                <a:sym typeface="Calibri"/>
              </a:rPr>
              <a:t>Cannot use Pass/No Credit Grading Option for any courses applying to QC Core requirements.</a:t>
            </a:r>
            <a:endParaRPr dirty="0"/>
          </a:p>
        </p:txBody>
      </p:sp>
      <p:sp>
        <p:nvSpPr>
          <p:cNvPr id="153" name="Google Shape;153;p8"/>
          <p:cNvSpPr txBox="1"/>
          <p:nvPr/>
        </p:nvSpPr>
        <p:spPr>
          <a:xfrm>
            <a:off x="1109662" y="4335462"/>
            <a:ext cx="6707187" cy="1092200"/>
          </a:xfrm>
          <a:prstGeom prst="rect">
            <a:avLst/>
          </a:prstGeom>
          <a:solidFill>
            <a:schemeClr val="l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400" b="1" i="0" u="none" dirty="0">
                <a:solidFill>
                  <a:schemeClr val="dk1"/>
                </a:solidFill>
                <a:latin typeface="Calibri"/>
                <a:ea typeface="Calibri"/>
                <a:cs typeface="Calibri"/>
                <a:sym typeface="Calibri"/>
              </a:rPr>
              <a:t>Writing Intensive Courses can be found:</a:t>
            </a:r>
            <a:endParaRPr dirty="0"/>
          </a:p>
          <a:p>
            <a:pPr marL="0" marR="0" lvl="0" indent="-88900" algn="l" rtl="0">
              <a:lnSpc>
                <a:spcPct val="100000"/>
              </a:lnSpc>
              <a:spcBef>
                <a:spcPts val="0"/>
              </a:spcBef>
              <a:spcAft>
                <a:spcPts val="0"/>
              </a:spcAft>
              <a:buClr>
                <a:schemeClr val="dk1"/>
              </a:buClr>
              <a:buSzPts val="1400"/>
              <a:buFont typeface="Arial"/>
              <a:buChar char="•"/>
            </a:pPr>
            <a:r>
              <a:rPr lang="en-US" sz="1400" b="0" i="0" u="none" dirty="0">
                <a:solidFill>
                  <a:schemeClr val="dk1"/>
                </a:solidFill>
                <a:latin typeface="Calibri"/>
                <a:ea typeface="Calibri"/>
                <a:cs typeface="Calibri"/>
                <a:sym typeface="Calibri"/>
              </a:rPr>
              <a:t>Pathways Course Offerings – </a:t>
            </a:r>
            <a:r>
              <a:rPr lang="en-US" sz="140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Pathways</a:t>
            </a:r>
            <a:endParaRPr lang="en-US" sz="1400" b="0" i="0" u="none" dirty="0">
              <a:solidFill>
                <a:schemeClr val="dk1"/>
              </a:solidFill>
              <a:latin typeface="Calibri"/>
              <a:ea typeface="Calibri"/>
              <a:cs typeface="Calibri"/>
              <a:sym typeface="Calibri"/>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Academic Advising website: </a:t>
            </a:r>
            <a:r>
              <a:rPr lang="en-US" sz="1400" b="0" i="0" u="sng" dirty="0">
                <a:solidFill>
                  <a:schemeClr val="dk1"/>
                </a:solidFill>
                <a:latin typeface="Calibri"/>
                <a:ea typeface="Calibri"/>
                <a:cs typeface="Calibri"/>
                <a:sym typeface="Calibri"/>
                <a:hlinkClick r:id="rId5"/>
              </a:rPr>
              <a:t>https://www.qc.cuny.edu/aac/degree-requirements/</a:t>
            </a:r>
            <a:endParaRPr lang="en-US" dirty="0"/>
          </a:p>
          <a:p>
            <a:pPr marL="0" marR="0" lvl="0" indent="-88900" algn="l" rtl="0">
              <a:lnSpc>
                <a:spcPct val="100000"/>
              </a:lnSpc>
              <a:spcBef>
                <a:spcPts val="0"/>
              </a:spcBef>
              <a:spcAft>
                <a:spcPts val="0"/>
              </a:spcAft>
              <a:buClr>
                <a:schemeClr val="dk1"/>
              </a:buClr>
              <a:buSzPts val="1400"/>
              <a:buFont typeface="Noto Sans Symbols"/>
              <a:buChar char="▪"/>
            </a:pPr>
            <a:r>
              <a:rPr lang="en-US" sz="1400" b="0" i="0" u="none" dirty="0">
                <a:solidFill>
                  <a:schemeClr val="dk1"/>
                </a:solidFill>
                <a:latin typeface="Calibri"/>
                <a:ea typeface="Calibri"/>
                <a:cs typeface="Calibri"/>
                <a:sym typeface="Calibri"/>
              </a:rPr>
              <a:t>General Education at Queens College website: </a:t>
            </a:r>
            <a:r>
              <a:rPr lang="en-US" sz="140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gened.qc.cuny.edu</a:t>
            </a:r>
            <a:endParaRPr lang="en-US" dirty="0">
              <a:solidFill>
                <a:schemeClr val="dk1"/>
              </a:solidFill>
            </a:endParaRPr>
          </a:p>
          <a:p>
            <a:pPr marL="0" marR="0" lvl="0" indent="0" algn="l" rtl="0">
              <a:lnSpc>
                <a:spcPct val="100000"/>
              </a:lnSpc>
              <a:spcBef>
                <a:spcPts val="0"/>
              </a:spcBef>
              <a:spcAft>
                <a:spcPts val="0"/>
              </a:spcAft>
              <a:buNone/>
            </a:pPr>
            <a:endParaRPr sz="1400" b="0" i="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p:txBody>
      </p:sp>
    </p:spTree>
  </p:cSld>
  <p:clrMapOvr>
    <a:masterClrMapping/>
  </p:clrMapOvr>
  <p:transition spd="med">
    <p:fade/>
  </p:transition>
</p:sld>
</file>

<file path=ppt/theme/theme1.xml><?xml version="1.0" encoding="utf-8"?>
<a:theme xmlns:a="http://schemas.openxmlformats.org/drawingml/2006/main" name="~055191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8CEF36CEF8848895E89A367D69978" ma:contentTypeVersion="8" ma:contentTypeDescription="Create a new document." ma:contentTypeScope="" ma:versionID="a6d860b0ee94a8735e3329c1f6743cf4">
  <xsd:schema xmlns:xsd="http://www.w3.org/2001/XMLSchema" xmlns:xs="http://www.w3.org/2001/XMLSchema" xmlns:p="http://schemas.microsoft.com/office/2006/metadata/properties" xmlns:ns2="ee6c6b76-b6c1-4950-9823-5085588403d7" xmlns:ns3="fb98c981-287d-468d-85c7-807096e21de6" targetNamespace="http://schemas.microsoft.com/office/2006/metadata/properties" ma:root="true" ma:fieldsID="ad7315d090d925eb0be93beb80d626e6" ns2:_="" ns3:_="">
    <xsd:import namespace="ee6c6b76-b6c1-4950-9823-5085588403d7"/>
    <xsd:import namespace="fb98c981-287d-468d-85c7-807096e21d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c6b76-b6c1-4950-9823-5085588403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8c981-287d-468d-85c7-807096e21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E318F-6D38-4BA3-9F99-88FB4AFBAFA3}">
  <ds:schemaRefs>
    <ds:schemaRef ds:uri="http://purl.org/dc/terms/"/>
    <ds:schemaRef ds:uri="http://schemas.microsoft.com/office/2006/metadata/properties"/>
    <ds:schemaRef ds:uri="http://purl.org/dc/dcmitype/"/>
    <ds:schemaRef ds:uri="ee6c6b76-b6c1-4950-9823-5085588403d7"/>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fb98c981-287d-468d-85c7-807096e21de6"/>
  </ds:schemaRefs>
</ds:datastoreItem>
</file>

<file path=customXml/itemProps2.xml><?xml version="1.0" encoding="utf-8"?>
<ds:datastoreItem xmlns:ds="http://schemas.openxmlformats.org/officeDocument/2006/customXml" ds:itemID="{4FFA4821-3754-415A-9246-512247CA1BD2}">
  <ds:schemaRefs>
    <ds:schemaRef ds:uri="http://schemas.microsoft.com/sharepoint/v3/contenttype/forms"/>
  </ds:schemaRefs>
</ds:datastoreItem>
</file>

<file path=customXml/itemProps3.xml><?xml version="1.0" encoding="utf-8"?>
<ds:datastoreItem xmlns:ds="http://schemas.openxmlformats.org/officeDocument/2006/customXml" ds:itemID="{946A6BC3-3808-493E-B412-A9B2B6001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6c6b76-b6c1-4950-9823-5085588403d7"/>
    <ds:schemaRef ds:uri="fb98c981-287d-468d-85c7-807096e21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36114</TotalTime>
  <Words>3288</Words>
  <Application>Microsoft Office PowerPoint</Application>
  <PresentationFormat>On-screen Show (4:3)</PresentationFormat>
  <Paragraphs>333</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Quintessential</vt:lpstr>
      <vt:lpstr>Gill Sans</vt:lpstr>
      <vt:lpstr>Calibri</vt:lpstr>
      <vt:lpstr>Arial</vt:lpstr>
      <vt:lpstr>Verdana</vt:lpstr>
      <vt:lpstr>Noto Sans Symbols</vt:lpstr>
      <vt:lpstr>Century Gothic</vt:lpstr>
      <vt:lpstr>Wingdings</vt:lpstr>
      <vt:lpstr>~0551918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QC Bachelor’s Degree Already have your AA or AS Degree?</vt:lpstr>
      <vt:lpstr>PowerPoint Presentation</vt:lpstr>
      <vt:lpstr>PowerPoint Presentation</vt:lpstr>
      <vt:lpstr>PowerPoint Presentation</vt:lpstr>
      <vt:lpstr>Your QC Bachelor’s Degree Majors with entrance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Immunization &amp; Coronavirus Guidance</vt:lpstr>
      <vt:lpstr>Resources for Queens College Students NYS Excelsior Scholarship </vt:lpstr>
      <vt:lpstr>PowerPoint Presentation</vt:lpstr>
      <vt:lpstr>The Billing Process</vt:lpstr>
      <vt:lpstr>QC Technology: Accounts &amp; Access</vt:lpstr>
      <vt:lpstr>Resources for Queens College Students  Veteran and Union Member Support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Upadhyay</dc:creator>
  <cp:lastModifiedBy>Catherine A Zonsky</cp:lastModifiedBy>
  <cp:revision>182</cp:revision>
  <dcterms:created xsi:type="dcterms:W3CDTF">2010-05-06T01:13:37Z</dcterms:created>
  <dcterms:modified xsi:type="dcterms:W3CDTF">2022-11-21T22:03:11Z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0x0101007578CEF36CEF8848895E89A367D69978</vt:lpwstr>
  </property>
  <property fmtid="{D5CDD505-2E9C-101B-9397-08002B2CF9AE}" pid="3" name="MSIP_Label_fa1855b2-0a05-4494-a903-f3f23f3f98e0_Enabled">
    <vt:lpwstr>true</vt:lpwstr>
  </property>
  <property fmtid="{D5CDD505-2E9C-101B-9397-08002B2CF9AE}" pid="4" name="MSIP_Label_fa1855b2-0a05-4494-a903-f3f23f3f98e0_SetDate">
    <vt:lpwstr>2022-09-22T21:06:22Z</vt:lpwstr>
  </property>
  <property fmtid="{D5CDD505-2E9C-101B-9397-08002B2CF9AE}" pid="5" name="MSIP_Label_fa1855b2-0a05-4494-a903-f3f23f3f98e0_Method">
    <vt:lpwstr>Standard</vt:lpwstr>
  </property>
  <property fmtid="{D5CDD505-2E9C-101B-9397-08002B2CF9AE}" pid="6" name="MSIP_Label_fa1855b2-0a05-4494-a903-f3f23f3f98e0_Name">
    <vt:lpwstr>defa4170-0d19-0005-0004-bc88714345d2</vt:lpwstr>
  </property>
  <property fmtid="{D5CDD505-2E9C-101B-9397-08002B2CF9AE}" pid="7" name="MSIP_Label_fa1855b2-0a05-4494-a903-f3f23f3f98e0_SiteId">
    <vt:lpwstr>6f60f0b3-5f06-4e09-9715-989dba8cc7d8</vt:lpwstr>
  </property>
  <property fmtid="{D5CDD505-2E9C-101B-9397-08002B2CF9AE}" pid="8" name="MSIP_Label_fa1855b2-0a05-4494-a903-f3f23f3f98e0_ActionId">
    <vt:lpwstr>904252d7-6455-4252-bd59-3cdc5bf682ba</vt:lpwstr>
  </property>
  <property fmtid="{D5CDD505-2E9C-101B-9397-08002B2CF9AE}" pid="9" name="MSIP_Label_fa1855b2-0a05-4494-a903-f3f23f3f98e0_ContentBits">
    <vt:lpwstr>0</vt:lpwstr>
  </property>
</Properties>
</file>