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33"/>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84" r:id="rId26"/>
    <p:sldId id="277" r:id="rId27"/>
    <p:sldId id="278" r:id="rId28"/>
    <p:sldId id="279" r:id="rId29"/>
    <p:sldId id="280" r:id="rId30"/>
    <p:sldId id="283" r:id="rId31"/>
    <p:sldId id="282" r:id="rId32"/>
  </p:sldIdLst>
  <p:sldSz cx="9144000" cy="6858000" type="screen4x3"/>
  <p:notesSz cx="6858000" cy="9144000"/>
  <p:embeddedFontLst>
    <p:embeddedFont>
      <p:font typeface="Calibri" panose="020F0502020204030204" pitchFamily="34" charset="0"/>
      <p:regular r:id="rId34"/>
      <p:bold r:id="rId35"/>
      <p:italic r:id="rId36"/>
      <p:boldItalic r:id="rId37"/>
    </p:embeddedFont>
    <p:embeddedFont>
      <p:font typeface="Gill Sans" panose="020B0604020202020204" charset="0"/>
      <p:regular r:id="rId38"/>
      <p:bold r:id="rId39"/>
    </p:embeddedFont>
    <p:embeddedFont>
      <p:font typeface="Nirmala UI" panose="020B0502040204020203" pitchFamily="34" charset="0"/>
      <p:regular r:id="rId40"/>
      <p:bold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6" roundtripDataSignature="AMtx7mj28QU4qgeC/TPWTYnghhNtxdeK6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1" d="100"/>
          <a:sy n="41" d="100"/>
        </p:scale>
        <p:origin x="1356" y="4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6.fntdata"/><Relationship Id="rId21" Type="http://schemas.openxmlformats.org/officeDocument/2006/relationships/slide" Target="slides/slide17.xml"/><Relationship Id="rId34" Type="http://schemas.openxmlformats.org/officeDocument/2006/relationships/font" Target="fonts/font1.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4.fntdata"/><Relationship Id="rId40" Type="http://schemas.openxmlformats.org/officeDocument/2006/relationships/font" Target="fonts/font7.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3.fntdata"/><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2.fntdata"/><Relationship Id="rId48"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font" Target="fonts/font5.fntdata"/><Relationship Id="rId46" Type="http://customschemas.google.com/relationships/presentationmetadata" Target="metadata"/><Relationship Id="rId20" Type="http://schemas.openxmlformats.org/officeDocument/2006/relationships/slide" Target="slides/slide16.xml"/><Relationship Id="rId41"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7"/>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2" y="0"/>
            <a:ext cx="2971800" cy="458787"/>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SzPts val="1400"/>
              <a:buNone/>
              <a:defRPr sz="12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8685212"/>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2" y="8685212"/>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a:t>
            </a:fld>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9" name="Google Shape;179;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 name="Google Shape;185;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7" name="Google Shape;197;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1" name="Google Shape;211;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3" name="Google Shape;223;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2" name="Google Shape;232;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9" name="Google Shape;239;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6" name="Google Shape;246;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3" name="Google Shape;253;p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59" name="Google Shape;259;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0" name="Google Shape;260;p24:notes"/>
          <p:cNvSpPr txBox="1"/>
          <p:nvPr/>
        </p:nvSpPr>
        <p:spPr>
          <a:xfrm>
            <a:off x="3884612" y="8685212"/>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a:solidFill>
                  <a:srgbClr val="000000"/>
                </a:solidFill>
                <a:latin typeface="Calibri"/>
                <a:ea typeface="Calibri"/>
                <a:cs typeface="Calibri"/>
                <a:sym typeface="Calibri"/>
              </a:rPr>
              <a:t>25</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6" name="Google Shape;266;p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7" name="Google Shape;287;p2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 name="Google Shape;103;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 name="Google Shape;126;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6" name="Google Shape;136;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 name="Google Shape;146;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9"/>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7" name="Google Shape;17;p29"/>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1"/>
        <p:cNvGrpSpPr/>
        <p:nvPr/>
      </p:nvGrpSpPr>
      <p:grpSpPr>
        <a:xfrm>
          <a:off x="0" y="0"/>
          <a:ext cx="0" cy="0"/>
          <a:chOff x="0" y="0"/>
          <a:chExt cx="0" cy="0"/>
        </a:xfrm>
      </p:grpSpPr>
      <p:sp>
        <p:nvSpPr>
          <p:cNvPr id="72" name="Google Shape;72;p3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3" name="Google Shape;73;p38"/>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74" name="Google Shape;74;p38"/>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75" name="Google Shape;75;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8"/>
        <p:cNvGrpSpPr/>
        <p:nvPr/>
      </p:nvGrpSpPr>
      <p:grpSpPr>
        <a:xfrm>
          <a:off x="0" y="0"/>
          <a:ext cx="0" cy="0"/>
          <a:chOff x="0" y="0"/>
          <a:chExt cx="0" cy="0"/>
        </a:xfrm>
      </p:grpSpPr>
      <p:sp>
        <p:nvSpPr>
          <p:cNvPr id="79" name="Google Shape;79;p39"/>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0" name="Google Shape;80;p39"/>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81" name="Google Shape;81;p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3" name="Google Shape;23;p30"/>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
        <p:cNvGrpSpPr/>
        <p:nvPr/>
      </p:nvGrpSpPr>
      <p:grpSpPr>
        <a:xfrm>
          <a:off x="0" y="0"/>
          <a:ext cx="0" cy="0"/>
          <a:chOff x="0" y="0"/>
          <a:chExt cx="0" cy="0"/>
        </a:xfrm>
      </p:grpSpPr>
      <p:sp>
        <p:nvSpPr>
          <p:cNvPr id="28" name="Google Shape;28;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1"/>
        <p:cNvGrpSpPr/>
        <p:nvPr/>
      </p:nvGrpSpPr>
      <p:grpSpPr>
        <a:xfrm>
          <a:off x="0" y="0"/>
          <a:ext cx="0" cy="0"/>
          <a:chOff x="0" y="0"/>
          <a:chExt cx="0" cy="0"/>
        </a:xfrm>
      </p:grpSpPr>
      <p:sp>
        <p:nvSpPr>
          <p:cNvPr id="32" name="Google Shape;32;p32"/>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3" name="Google Shape;33;p3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4" name="Google Shape;34;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7"/>
        <p:cNvGrpSpPr/>
        <p:nvPr/>
      </p:nvGrpSpPr>
      <p:grpSpPr>
        <a:xfrm>
          <a:off x="0" y="0"/>
          <a:ext cx="0" cy="0"/>
          <a:chOff x="0" y="0"/>
          <a:chExt cx="0" cy="0"/>
        </a:xfrm>
      </p:grpSpPr>
      <p:sp>
        <p:nvSpPr>
          <p:cNvPr id="38" name="Google Shape;38;p3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9" name="Google Shape;39;p33"/>
          <p:cNvSpPr txBox="1">
            <a:spLocks noGrp="1"/>
          </p:cNvSpPr>
          <p:nvPr>
            <p:ph type="body" idx="1"/>
          </p:nvPr>
        </p:nvSpPr>
        <p:spPr>
          <a:xfrm rot="5400000">
            <a:off x="2309019" y="-251619"/>
            <a:ext cx="4525962"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0" name="Google Shape;40;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3"/>
        <p:cNvGrpSpPr/>
        <p:nvPr/>
      </p:nvGrpSpPr>
      <p:grpSpPr>
        <a:xfrm>
          <a:off x="0" y="0"/>
          <a:ext cx="0" cy="0"/>
          <a:chOff x="0" y="0"/>
          <a:chExt cx="0" cy="0"/>
        </a:xfrm>
      </p:grpSpPr>
      <p:sp>
        <p:nvSpPr>
          <p:cNvPr id="44" name="Google Shape;44;p34"/>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5" name="Google Shape;45;p34"/>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46" name="Google Shape;46;p34"/>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47" name="Google Shape;47;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0"/>
        <p:cNvGrpSpPr/>
        <p:nvPr/>
      </p:nvGrpSpPr>
      <p:grpSpPr>
        <a:xfrm>
          <a:off x="0" y="0"/>
          <a:ext cx="0" cy="0"/>
          <a:chOff x="0" y="0"/>
          <a:chExt cx="0" cy="0"/>
        </a:xfrm>
      </p:grpSpPr>
      <p:sp>
        <p:nvSpPr>
          <p:cNvPr id="51" name="Google Shape;51;p35"/>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2" name="Google Shape;52;p35"/>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3" name="Google Shape;53;p35"/>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4" name="Google Shape;54;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7"/>
        <p:cNvGrpSpPr/>
        <p:nvPr/>
      </p:nvGrpSpPr>
      <p:grpSpPr>
        <a:xfrm>
          <a:off x="0" y="0"/>
          <a:ext cx="0" cy="0"/>
          <a:chOff x="0" y="0"/>
          <a:chExt cx="0" cy="0"/>
        </a:xfrm>
      </p:grpSpPr>
      <p:sp>
        <p:nvSpPr>
          <p:cNvPr id="58" name="Google Shape;58;p3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9" name="Google Shape;59;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2"/>
        <p:cNvGrpSpPr/>
        <p:nvPr/>
      </p:nvGrpSpPr>
      <p:grpSpPr>
        <a:xfrm>
          <a:off x="0" y="0"/>
          <a:ext cx="0" cy="0"/>
          <a:chOff x="0" y="0"/>
          <a:chExt cx="0" cy="0"/>
        </a:xfrm>
      </p:grpSpPr>
      <p:sp>
        <p:nvSpPr>
          <p:cNvPr id="63" name="Google Shape;63;p3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4" name="Google Shape;64;p3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65" name="Google Shape;65;p3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66" name="Google Shape;66;p3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67" name="Google Shape;67;p3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68" name="Google Shape;68;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2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1" name="Google Shape;11;p28"/>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qc.cuny.edu/aac/degree-programs-2021/"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hyperlink" Target="https://www.qc.cuny.edu/academics/eece/" TargetMode="External"/><Relationship Id="rId3" Type="http://schemas.openxmlformats.org/officeDocument/2006/relationships/hyperlink" Target="https://www.qc.cuny.edu/academics/music/" TargetMode="External"/><Relationship Id="rId7" Type="http://schemas.openxmlformats.org/officeDocument/2006/relationships/hyperlink" Target="https://www.qc.cuny.edu/academics/dtd/"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www.qc.cuny.edu/academics/lcd/" TargetMode="External"/><Relationship Id="rId11" Type="http://schemas.openxmlformats.org/officeDocument/2006/relationships/hyperlink" Target="https://www.qc.cuny.edu/academics/seys/" TargetMode="External"/><Relationship Id="rId5" Type="http://schemas.openxmlformats.org/officeDocument/2006/relationships/hyperlink" Target="https://www.qc.cuny.edu/academics/sb/" TargetMode="External"/><Relationship Id="rId10" Type="http://schemas.openxmlformats.org/officeDocument/2006/relationships/hyperlink" Target="https://www.qc.cuny.edu/academics/fnes/nutrition-dietetics-program/" TargetMode="External"/><Relationship Id="rId4" Type="http://schemas.openxmlformats.org/officeDocument/2006/relationships/hyperlink" Target="https://www.qc.cuny.edu/academics/art/" TargetMode="External"/><Relationship Id="rId9" Type="http://schemas.openxmlformats.org/officeDocument/2006/relationships/hyperlink" Target="https://www.qc.cuny.edu/academics/psychology/psychology-neuroscience-about/"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qc.cuny.edu/academics/ohs/"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hyperlink" Target="mailto:Transferhonors@qc.cuny.edu"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mailto:Uri.Samuni@qc.cuny.edu"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hyperlink" Target="mailto:BALA.Department@qc.cuny.edu" TargetMode="External"/><Relationship Id="rId5" Type="http://schemas.openxmlformats.org/officeDocument/2006/relationships/hyperlink" Target="mailto:Kara.Schlichting@qc.cuny.edu&#8203;" TargetMode="External"/><Relationship Id="rId4" Type="http://schemas.openxmlformats.org/officeDocument/2006/relationships/hyperlink" Target="mailto:Clare.Carroll@qc.cuny.edu"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qc.cuny.edu/academics/ohs/"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hyperlink" Target="mailto:honors@qc.cuny.edu"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forms.office.com/r/nv8MfY3hU4"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hyperlink" Target="https://www.qc.cuny.edu/br/" TargetMode="External"/><Relationship Id="rId4" Type="http://schemas.openxmlformats.org/officeDocument/2006/relationships/hyperlink" Target="https://www.qc.cuny.edu/admissions/summer-session-progra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hyperlink" Target="https://nam02.safelinks.protection.outlook.com/?url=https%3A%2F%2Fwww.qc.cuny.edu%2Fadmissions%2Finternational-baccalaureate%2F&amp;data=05%7C01%7CSourov.Ghosh%40qc.cuny.edu%7Cbe68233bf78144a59c9108dac668c9ca%7C6f60f0b35f064e099715989dba8cc7d8%7C0%7C0%7C638040450600899229%7CUnknown%7CTWFpbGZsb3d8eyJWIjoiMC4wLjAwMDAiLCJQIjoiV2luMzIiLCJBTiI6Ik1haWwiLCJXVCI6Mn0%3D%7C3000%7C%7C%7C&amp;sdata=iHI170eI527P%2FLPcRJCbgiZpYCkd0D89xOt0xJ%2FGZ38%3D&amp;reserved=0" TargetMode="External"/><Relationship Id="rId3" Type="http://schemas.openxmlformats.org/officeDocument/2006/relationships/hyperlink" Target="https://nam02.safelinks.protection.outlook.com/?url=https%3A%2F%2Fwww.qc.cuny.edu%2Fadmissions%2Fadvanced-placement-ap%2F&amp;data=05%7C01%7CSourov.Ghosh%40qc.cuny.edu%7Cbe68233bf78144a59c9108dac668c9ca%7C6f60f0b35f064e099715989dba8cc7d8%7C0%7C0%7C638040450600899229%7CUnknown%7CTWFpbGZsb3d8eyJWIjoiMC4wLjAwMDAiLCJQIjoiV2luMzIiLCJBTiI6Ik1haWwiLCJXVCI6Mn0%3D%7C3000%7C%7C%7C&amp;sdata=Dq7qzWagUYDGebDv%2FXKSY9B9gwjqeZZ8bwTtrRSYxu4%3D&amp;reserved=0" TargetMode="External"/><Relationship Id="rId7" Type="http://schemas.openxmlformats.org/officeDocument/2006/relationships/hyperlink" Target="https://nam02.safelinks.protection.outlook.com/?url=https%3A%2F%2Fwww.dliflc.edu%2F&amp;data=05%7C01%7CSourov.Ghosh%40qc.cuny.edu%7Cbe68233bf78144a59c9108dac668c9ca%7C6f60f0b35f064e099715989dba8cc7d8%7C0%7C0%7C638040450600899229%7CUnknown%7CTWFpbGZsb3d8eyJWIjoiMC4wLjAwMDAiLCJQIjoiV2luMzIiLCJBTiI6Ik1haWwiLCJXVCI6Mn0%3D%7C3000%7C%7C%7C&amp;sdata=swTIfVtpglObb2D1%2FO2STwkh57aSpq0nXyMflhWhS%2FU%3D&amp;reserved=0"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hyperlink" Target="https://nam02.safelinks.protection.outlook.com/?url=https%3A%2F%2Fclep.collegeboard.org%2F&amp;data=05%7C01%7CSourov.Ghosh%40qc.cuny.edu%7Cbe68233bf78144a59c9108dac668c9ca%7C6f60f0b35f064e099715989dba8cc7d8%7C0%7C0%7C638040450600899229%7CUnknown%7CTWFpbGZsb3d8eyJWIjoiMC4wLjAwMDAiLCJQIjoiV2luMzIiLCJBTiI6Ik1haWwiLCJXVCI6Mn0%3D%7C3000%7C%7C%7C&amp;sdata=3KkBvj6yX2987ChnP9vbFeZpTZ7ic6EcdcTCbuMb2NE%3D&amp;reserved=0" TargetMode="External"/><Relationship Id="rId11" Type="http://schemas.openxmlformats.org/officeDocument/2006/relationships/hyperlink" Target="mailto:Admissions@qc.cuny.edu" TargetMode="External"/><Relationship Id="rId5" Type="http://schemas.openxmlformats.org/officeDocument/2006/relationships/hyperlink" Target="https://nam02.safelinks.protection.outlook.com/?url=https%3A%2F%2Fwww.cambridgeinternational.org%2Fprogrammes-and-qualifications%2Fcambridge-advanced%2Fcambridge-aice-diploma%2F&amp;data=05%7C01%7CSourov.Ghosh%40qc.cuny.edu%7Cbe68233bf78144a59c9108dac668c9ca%7C6f60f0b35f064e099715989dba8cc7d8%7C0%7C0%7C638040450600899229%7CUnknown%7CTWFpbGZsb3d8eyJWIjoiMC4wLjAwMDAiLCJQIjoiV2luMzIiLCJBTiI6Ik1haWwiLCJXVCI6Mn0%3D%7C3000%7C%7C%7C&amp;sdata=yz4%2Boaa6R%2FxGQiGkSuXNQg5Gk%2FEn6hL%2FJ%2BPag5GQW%2Bs%3D&amp;reserved=0" TargetMode="External"/><Relationship Id="rId10" Type="http://schemas.openxmlformats.org/officeDocument/2006/relationships/hyperlink" Target="https://www.qc.cuny.edu/admissions/undergraduate/" TargetMode="External"/><Relationship Id="rId4" Type="http://schemas.openxmlformats.org/officeDocument/2006/relationships/hyperlink" Target="https://nam02.safelinks.protection.outlook.com/?url=https%3A%2F%2Fwww.qc.cuny.edu%2Fadmissions%2Fwp-content%2Fuploads%2Fsites%2F30%2F2022%2F07%2FAP-Rules-as-of-June-2022-1.pdf&amp;data=05%7C01%7CSourov.Ghosh%40qc.cuny.edu%7Cbe68233bf78144a59c9108dac668c9ca%7C6f60f0b35f064e099715989dba8cc7d8%7C0%7C0%7C638040450600899229%7CUnknown%7CTWFpbGZsb3d8eyJWIjoiMC4wLjAwMDAiLCJQIjoiV2luMzIiLCJBTiI6Ik1haWwiLCJXVCI6Mn0%3D%7C3000%7C%7C%7C&amp;sdata=J28IRbccuZ8Y%2Fpwq77CzsDWY%2BFpwJcgQh%2FuUCh%2BPxOY%3D&amp;reserved=0" TargetMode="External"/><Relationship Id="rId9" Type="http://schemas.openxmlformats.org/officeDocument/2006/relationships/hyperlink" Target="https://www.cuny.edu/academics/academic-policy/credit-prior-learning/#1628603428435-d5e9f0fa-3c35"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cunyithelp.cuny.edu/sp?id=kb_article_view&amp;sysparm_article=KB0012414&amp;sys_kb_id=e2794d9b1b253c1014a8c99f1d4bcb8b" TargetMode="External"/><Relationship Id="rId2" Type="http://schemas.openxmlformats.org/officeDocument/2006/relationships/hyperlink" Target="https://www.cuny.edu/coronavirus/" TargetMode="External"/><Relationship Id="rId1" Type="http://schemas.openxmlformats.org/officeDocument/2006/relationships/slideLayout" Target="../slideLayouts/slideLayout2.xml"/><Relationship Id="rId5" Type="http://schemas.openxmlformats.org/officeDocument/2006/relationships/hyperlink" Target="mailto:Healthquestions@qc.cuny.edu" TargetMode="External"/><Relationship Id="rId4" Type="http://schemas.openxmlformats.org/officeDocument/2006/relationships/hyperlink" Target="https://www.qc.cuny.edu/health/"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www.hesc.ny.gov/excelsior"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hyperlink" Target="mailto:qchub@qc.cuny.edu"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www.qc.cuny.edu/br/"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hyperlink" Target="mailto:Helpdesk@qc.cuny.edu" TargetMode="External"/><Relationship Id="rId3" Type="http://schemas.openxmlformats.org/officeDocument/2006/relationships/image" Target="../media/image18.png"/><Relationship Id="rId7" Type="http://schemas.openxmlformats.org/officeDocument/2006/relationships/hyperlink" Target="https://www.qc.cuny.edu/its/"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qc.cuny.edu/aac/incoming-transfer-know-b4u-go/"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hyperlink" Target="https://gened.commons.gc.cuny.edu/"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www.qc.cuny.edu/aac/degree-requirements/" TargetMode="External"/><Relationship Id="rId5" Type="http://schemas.openxmlformats.org/officeDocument/2006/relationships/hyperlink" Target="https://senate.qc.cuny.edu/Curriculum/Approved_Courses/offered_gened.py" TargetMode="Externa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hyperlink" Target="https://gened.commons.gc.cuny.edu/"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www.qc.cuny.edu/aac/degree-requirements/" TargetMode="External"/><Relationship Id="rId5" Type="http://schemas.openxmlformats.org/officeDocument/2006/relationships/hyperlink" Target="https://senate.qc.cuny.edu/Curriculum/Approved_Courses/offered_gened.py" TargetMode="Externa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hyperlink" Target="https://gened.commons.gc.cuny.edu/"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www.qc.cuny.edu/aac/degree-requirements/" TargetMode="External"/><Relationship Id="rId5" Type="http://schemas.openxmlformats.org/officeDocument/2006/relationships/hyperlink" Target="https://senate.qc.cuny.edu/Curriculum/Approved_Courses/offered_gened.py" TargetMode="Externa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gened.commons.gc.cuny.edu/" TargetMode="External"/><Relationship Id="rId5" Type="http://schemas.openxmlformats.org/officeDocument/2006/relationships/hyperlink" Target="https://www.qc.cuny.edu/aac/degree-requirements/" TargetMode="External"/><Relationship Id="rId4" Type="http://schemas.openxmlformats.org/officeDocument/2006/relationships/hyperlink" Target="https://senate.qc.cuny.edu/Curriculum/Approved_Courses/offered_gened.py"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p:nvPr/>
        </p:nvSpPr>
        <p:spPr>
          <a:xfrm>
            <a:off x="0" y="220662"/>
            <a:ext cx="5905500" cy="584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3200"/>
              <a:buFont typeface="Gill Sans"/>
              <a:buNone/>
            </a:pPr>
            <a:r>
              <a:rPr lang="en-US" sz="3200" b="1" i="1" u="none" strike="noStrike" cap="none">
                <a:solidFill>
                  <a:schemeClr val="lt1"/>
                </a:solidFill>
                <a:latin typeface="Gill Sans"/>
                <a:ea typeface="Gill Sans"/>
                <a:cs typeface="Gill Sans"/>
                <a:sym typeface="Gill Sans"/>
              </a:rPr>
              <a:t>Welcome to Queens College!</a:t>
            </a:r>
            <a:endParaRPr/>
          </a:p>
        </p:txBody>
      </p:sp>
      <p:sp>
        <p:nvSpPr>
          <p:cNvPr id="89" name="Google Shape;89;p1"/>
          <p:cNvSpPr txBox="1"/>
          <p:nvPr/>
        </p:nvSpPr>
        <p:spPr>
          <a:xfrm>
            <a:off x="0" y="940526"/>
            <a:ext cx="9085811" cy="646331"/>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0000"/>
              </a:buClr>
              <a:buSzPts val="3600"/>
              <a:buFont typeface="Arial"/>
              <a:buNone/>
            </a:pPr>
            <a:r>
              <a:rPr lang="en-US" sz="3600" b="1" i="0" u="none" strike="noStrike" cap="none">
                <a:solidFill>
                  <a:srgbClr val="FF0000"/>
                </a:solidFill>
                <a:latin typeface="Gill Sans"/>
                <a:ea typeface="Gill Sans"/>
                <a:cs typeface="Gill Sans"/>
                <a:sym typeface="Gill Sans"/>
              </a:rPr>
              <a:t>Congratulations on your acceptance!</a:t>
            </a:r>
            <a:endParaRPr/>
          </a:p>
        </p:txBody>
      </p:sp>
      <p:pic>
        <p:nvPicPr>
          <p:cNvPr id="90" name="Google Shape;90;p1"/>
          <p:cNvPicPr preferRelativeResize="0"/>
          <p:nvPr/>
        </p:nvPicPr>
        <p:blipFill rotWithShape="1">
          <a:blip r:embed="rId3">
            <a:alphaModFix/>
          </a:blip>
          <a:srcRect/>
          <a:stretch/>
        </p:blipFill>
        <p:spPr>
          <a:xfrm>
            <a:off x="4541837" y="6091237"/>
            <a:ext cx="4602162" cy="766762"/>
          </a:xfrm>
          <a:prstGeom prst="rect">
            <a:avLst/>
          </a:prstGeom>
          <a:noFill/>
          <a:ln>
            <a:noFill/>
          </a:ln>
        </p:spPr>
      </p:pic>
      <p:sp>
        <p:nvSpPr>
          <p:cNvPr id="91" name="Google Shape;91;p1"/>
          <p:cNvSpPr txBox="1"/>
          <p:nvPr/>
        </p:nvSpPr>
        <p:spPr>
          <a:xfrm>
            <a:off x="-84137" y="1727200"/>
            <a:ext cx="9228137" cy="163036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000"/>
              <a:buFont typeface="Gill Sans"/>
              <a:buNone/>
            </a:pPr>
            <a:r>
              <a:rPr lang="en-US" sz="2000" b="1" i="0" u="none" strike="noStrike" cap="none" dirty="0">
                <a:solidFill>
                  <a:schemeClr val="dk1"/>
                </a:solidFill>
                <a:latin typeface="Gill Sans"/>
                <a:ea typeface="Gill Sans"/>
                <a:cs typeface="Gill Sans"/>
                <a:sym typeface="Gill Sans"/>
              </a:rPr>
              <a:t>Fall </a:t>
            </a:r>
            <a:r>
              <a:rPr lang="en-US" sz="2000" b="1" dirty="0">
                <a:solidFill>
                  <a:schemeClr val="dk1"/>
                </a:solidFill>
                <a:latin typeface="Gill Sans"/>
                <a:ea typeface="Gill Sans"/>
                <a:cs typeface="Gill Sans"/>
                <a:sym typeface="Gill Sans"/>
              </a:rPr>
              <a:t>2023</a:t>
            </a:r>
            <a:r>
              <a:rPr lang="en-US" sz="2000" b="1" i="0" u="none" strike="noStrike" cap="none" dirty="0">
                <a:solidFill>
                  <a:schemeClr val="dk1"/>
                </a:solidFill>
                <a:latin typeface="Gill Sans"/>
                <a:ea typeface="Gill Sans"/>
                <a:cs typeface="Gill Sans"/>
                <a:sym typeface="Gill Sans"/>
              </a:rPr>
              <a:t> New</a:t>
            </a:r>
            <a:r>
              <a:rPr lang="en-US" sz="2000" b="1" dirty="0">
                <a:solidFill>
                  <a:schemeClr val="dk1"/>
                </a:solidFill>
                <a:latin typeface="Gill Sans"/>
                <a:ea typeface="Gill Sans"/>
                <a:cs typeface="Gill Sans"/>
                <a:sym typeface="Gill Sans"/>
              </a:rPr>
              <a:t> </a:t>
            </a:r>
            <a:r>
              <a:rPr lang="en-US" sz="2000" b="1" i="0" u="none" strike="noStrike" cap="none" dirty="0">
                <a:solidFill>
                  <a:schemeClr val="dk1"/>
                </a:solidFill>
                <a:latin typeface="Gill Sans"/>
                <a:ea typeface="Gill Sans"/>
                <a:cs typeface="Gill Sans"/>
                <a:sym typeface="Gill Sans"/>
              </a:rPr>
              <a:t>Transfer Student Online Advising Presentation</a:t>
            </a:r>
            <a:endParaRPr dirty="0">
              <a:solidFill>
                <a:schemeClr val="dk1"/>
              </a:solidFill>
            </a:endParaRPr>
          </a:p>
          <a:p>
            <a:pPr marL="0" marR="0" lvl="0" indent="0" algn="ctr" rtl="0">
              <a:lnSpc>
                <a:spcPct val="100000"/>
              </a:lnSpc>
              <a:spcBef>
                <a:spcPts val="0"/>
              </a:spcBef>
              <a:spcAft>
                <a:spcPts val="0"/>
              </a:spcAft>
              <a:buClr>
                <a:schemeClr val="dk1"/>
              </a:buClr>
              <a:buSzPts val="2000"/>
              <a:buFont typeface="Calibri"/>
              <a:buNone/>
            </a:pPr>
            <a:endParaRPr sz="2000" b="1" i="0" u="none" strike="noStrike" cap="none" dirty="0">
              <a:solidFill>
                <a:schemeClr val="dk1"/>
              </a:solidFill>
              <a:latin typeface="Gill Sans"/>
              <a:ea typeface="Gill Sans"/>
              <a:cs typeface="Gill Sans"/>
              <a:sym typeface="Gill Sans"/>
            </a:endParaRPr>
          </a:p>
          <a:p>
            <a:pPr marL="0" marR="0" lvl="0" indent="0" algn="ctr" rtl="0">
              <a:lnSpc>
                <a:spcPct val="100000"/>
              </a:lnSpc>
              <a:spcBef>
                <a:spcPts val="0"/>
              </a:spcBef>
              <a:spcAft>
                <a:spcPts val="0"/>
              </a:spcAft>
              <a:buClr>
                <a:schemeClr val="dk1"/>
              </a:buClr>
              <a:buSzPts val="2000"/>
              <a:buFont typeface="Gill Sans"/>
              <a:buNone/>
            </a:pPr>
            <a:r>
              <a:rPr lang="en-US" sz="2000" b="1" i="0" u="none" strike="noStrike" cap="none" dirty="0">
                <a:solidFill>
                  <a:schemeClr val="dk1"/>
                </a:solidFill>
                <a:latin typeface="Gill Sans"/>
                <a:ea typeface="Gill Sans"/>
                <a:cs typeface="Gill Sans"/>
                <a:sym typeface="Gill Sans"/>
              </a:rPr>
              <a:t>This activity precedes your individual</a:t>
            </a:r>
            <a:endParaRPr dirty="0"/>
          </a:p>
          <a:p>
            <a:pPr marL="0" marR="0" lvl="0" indent="0" algn="ctr" rtl="0">
              <a:lnSpc>
                <a:spcPct val="100000"/>
              </a:lnSpc>
              <a:spcBef>
                <a:spcPts val="0"/>
              </a:spcBef>
              <a:spcAft>
                <a:spcPts val="0"/>
              </a:spcAft>
              <a:buClr>
                <a:schemeClr val="dk1"/>
              </a:buClr>
              <a:buSzPts val="2000"/>
              <a:buFont typeface="Gill Sans"/>
              <a:buNone/>
            </a:pPr>
            <a:r>
              <a:rPr lang="en-US" sz="2000" b="1" i="0" u="none" strike="noStrike" cap="none" dirty="0">
                <a:solidFill>
                  <a:schemeClr val="dk1"/>
                </a:solidFill>
                <a:latin typeface="Gill Sans"/>
                <a:ea typeface="Gill Sans"/>
                <a:cs typeface="Gill Sans"/>
                <a:sym typeface="Gill Sans"/>
              </a:rPr>
              <a:t>virtual advising session with an academic advisor</a:t>
            </a:r>
            <a:endParaRPr dirty="0">
              <a:solidFill>
                <a:schemeClr val="dk1"/>
              </a:solidFill>
            </a:endParaRPr>
          </a:p>
          <a:p>
            <a:pPr marL="0" marR="0" lvl="0" indent="0" algn="ctr" rtl="0">
              <a:lnSpc>
                <a:spcPct val="100000"/>
              </a:lnSpc>
              <a:spcBef>
                <a:spcPts val="0"/>
              </a:spcBef>
              <a:spcAft>
                <a:spcPts val="0"/>
              </a:spcAft>
              <a:buClr>
                <a:schemeClr val="dk1"/>
              </a:buClr>
              <a:buSzPts val="2000"/>
              <a:buFont typeface="Gill Sans"/>
              <a:buNone/>
            </a:pPr>
            <a:r>
              <a:rPr lang="en-US" sz="2000" b="1" i="0" u="none" strike="noStrike" cap="none" dirty="0">
                <a:solidFill>
                  <a:schemeClr val="dk1"/>
                </a:solidFill>
                <a:latin typeface="Gill Sans"/>
                <a:ea typeface="Gill Sans"/>
                <a:cs typeface="Gill Sans"/>
                <a:sym typeface="Gill Sans"/>
              </a:rPr>
              <a:t> </a:t>
            </a:r>
            <a:endParaRPr dirty="0"/>
          </a:p>
        </p:txBody>
      </p:sp>
      <p:pic>
        <p:nvPicPr>
          <p:cNvPr id="92" name="Google Shape;92;p1"/>
          <p:cNvPicPr preferRelativeResize="0"/>
          <p:nvPr/>
        </p:nvPicPr>
        <p:blipFill rotWithShape="1">
          <a:blip r:embed="rId4">
            <a:alphaModFix/>
          </a:blip>
          <a:srcRect/>
          <a:stretch/>
        </p:blipFill>
        <p:spPr>
          <a:xfrm>
            <a:off x="0" y="3197225"/>
            <a:ext cx="9144000" cy="1711325"/>
          </a:xfrm>
          <a:prstGeom prst="rect">
            <a:avLst/>
          </a:prstGeom>
          <a:noFill/>
          <a:ln>
            <a:noFill/>
          </a:ln>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Google Shape;164;p10" descr="Major Requirments.png"/>
          <p:cNvPicPr preferRelativeResize="0">
            <a:picLocks noGrp="1"/>
          </p:cNvPicPr>
          <p:nvPr>
            <p:ph type="body" idx="1"/>
          </p:nvPr>
        </p:nvPicPr>
        <p:blipFill rotWithShape="1">
          <a:blip r:embed="rId3">
            <a:alphaModFix/>
          </a:blip>
          <a:srcRect/>
          <a:stretch/>
        </p:blipFill>
        <p:spPr>
          <a:xfrm>
            <a:off x="196850" y="1906588"/>
            <a:ext cx="2885017" cy="2774594"/>
          </a:xfrm>
          <a:prstGeom prst="rect">
            <a:avLst/>
          </a:prstGeom>
          <a:noFill/>
          <a:ln>
            <a:noFill/>
          </a:ln>
        </p:spPr>
      </p:pic>
      <p:sp>
        <p:nvSpPr>
          <p:cNvPr id="165" name="Google Shape;165;p10"/>
          <p:cNvSpPr txBox="1"/>
          <p:nvPr/>
        </p:nvSpPr>
        <p:spPr>
          <a:xfrm>
            <a:off x="1763712" y="1028700"/>
            <a:ext cx="5878512" cy="461962"/>
          </a:xfrm>
          <a:prstGeom prst="rect">
            <a:avLst/>
          </a:prstGeom>
          <a:solidFill>
            <a:srgbClr val="E9193A"/>
          </a:solidFill>
          <a:ln w="9525" cap="flat" cmpd="sng">
            <a:solidFill>
              <a:srgbClr val="BE4B48"/>
            </a:solidFill>
            <a:prstDash val="solid"/>
            <a:miter lim="800000"/>
            <a:headEnd type="none" w="sm" len="sm"/>
            <a:tailEnd type="none" w="sm" len="sm"/>
          </a:ln>
          <a:effectLst>
            <a:outerShdw blurRad="63500" dist="23000" dir="5400000">
              <a:srgbClr val="000000">
                <a:alpha val="34901"/>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2400"/>
              <a:buFont typeface="Calibri"/>
              <a:buNone/>
            </a:pPr>
            <a:r>
              <a:rPr lang="en-US" sz="2400" b="0" i="0" u="none">
                <a:solidFill>
                  <a:schemeClr val="lt1"/>
                </a:solidFill>
                <a:latin typeface="Calibri"/>
                <a:ea typeface="Calibri"/>
                <a:cs typeface="Calibri"/>
                <a:sym typeface="Calibri"/>
              </a:rPr>
              <a:t>QC Major Requirements</a:t>
            </a:r>
            <a:endParaRPr/>
          </a:p>
        </p:txBody>
      </p:sp>
      <p:sp>
        <p:nvSpPr>
          <p:cNvPr id="166" name="Google Shape;166;p10"/>
          <p:cNvSpPr txBox="1"/>
          <p:nvPr/>
        </p:nvSpPr>
        <p:spPr>
          <a:xfrm>
            <a:off x="0" y="-180975"/>
            <a:ext cx="6211887" cy="11684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2800"/>
              <a:buFont typeface="Gill Sans"/>
              <a:buNone/>
            </a:pPr>
            <a:r>
              <a:rPr lang="en-US" sz="2800" b="1" i="0" u="none">
                <a:solidFill>
                  <a:schemeClr val="lt1"/>
                </a:solidFill>
                <a:latin typeface="Gill Sans"/>
                <a:ea typeface="Gill Sans"/>
                <a:cs typeface="Gill Sans"/>
                <a:sym typeface="Gill Sans"/>
              </a:rPr>
              <a:t>Your QC Bachelor’s Degree</a:t>
            </a:r>
            <a:endParaRPr/>
          </a:p>
          <a:p>
            <a:pPr marL="0" marR="0" lvl="0" indent="0" algn="l" rtl="0">
              <a:lnSpc>
                <a:spcPct val="100000"/>
              </a:lnSpc>
              <a:spcBef>
                <a:spcPts val="0"/>
              </a:spcBef>
              <a:spcAft>
                <a:spcPts val="0"/>
              </a:spcAft>
              <a:buClr>
                <a:schemeClr val="lt1"/>
              </a:buClr>
              <a:buSzPts val="2400"/>
              <a:buFont typeface="Gill Sans"/>
              <a:buNone/>
            </a:pPr>
            <a:r>
              <a:rPr lang="en-US" sz="2400" b="1" i="1" u="none">
                <a:solidFill>
                  <a:schemeClr val="lt1"/>
                </a:solidFill>
                <a:latin typeface="Gill Sans"/>
                <a:ea typeface="Gill Sans"/>
                <a:cs typeface="Gill Sans"/>
                <a:sym typeface="Gill Sans"/>
              </a:rPr>
              <a:t>The Major</a:t>
            </a:r>
            <a:endParaRPr/>
          </a:p>
        </p:txBody>
      </p:sp>
      <p:sp>
        <p:nvSpPr>
          <p:cNvPr id="167" name="Google Shape;167;p10"/>
          <p:cNvSpPr txBox="1"/>
          <p:nvPr/>
        </p:nvSpPr>
        <p:spPr>
          <a:xfrm>
            <a:off x="3033713" y="2179405"/>
            <a:ext cx="5913437" cy="2939226"/>
          </a:xfrm>
          <a:prstGeom prst="rect">
            <a:avLst/>
          </a:prstGeom>
          <a:solidFill>
            <a:schemeClr val="lt1"/>
          </a:solidFill>
          <a:ln w="9525" cap="flat" cmpd="sng">
            <a:solidFill>
              <a:schemeClr val="lt1"/>
            </a:solidFill>
            <a:prstDash val="solid"/>
            <a:miter lim="800000"/>
            <a:headEnd type="none" w="sm" len="sm"/>
            <a:tailEnd type="none" w="sm" len="sm"/>
          </a:ln>
        </p:spPr>
        <p:txBody>
          <a:bodyPr spcFirstLastPara="1" wrap="square" lIns="91425" tIns="45700" rIns="91425" bIns="45700" anchor="t" anchorCtr="0">
            <a:spAutoFit/>
          </a:bodyPr>
          <a:lstStyle/>
          <a:p>
            <a:pPr marL="342900" indent="-342900">
              <a:buClr>
                <a:schemeClr val="dk1"/>
              </a:buClr>
              <a:buSzPts val="1600"/>
              <a:buFont typeface="Arial"/>
              <a:buChar char="•"/>
            </a:pPr>
            <a:r>
              <a:rPr lang="en-US" sz="1800" b="0" i="0" u="none" dirty="0">
                <a:solidFill>
                  <a:schemeClr val="dk1"/>
                </a:solidFill>
                <a:latin typeface="Calibri"/>
                <a:ea typeface="Calibri"/>
                <a:cs typeface="Calibri"/>
                <a:sym typeface="Calibri"/>
              </a:rPr>
              <a:t>Majors vary in the number of credits and courses required.</a:t>
            </a:r>
            <a:r>
              <a:rPr lang="en-US" sz="1800" dirty="0">
                <a:solidFill>
                  <a:schemeClr val="dk1"/>
                </a:solidFill>
                <a:latin typeface="Calibri"/>
                <a:ea typeface="Calibri"/>
                <a:cs typeface="Calibri"/>
                <a:sym typeface="Calibri"/>
              </a:rPr>
              <a:t> </a:t>
            </a:r>
            <a:endParaRPr lang="en-US" sz="1600" dirty="0"/>
          </a:p>
          <a:p>
            <a:pPr marL="342900" indent="-342900">
              <a:buClr>
                <a:schemeClr val="dk1"/>
              </a:buClr>
              <a:buSzPts val="1600"/>
              <a:buFont typeface="Arial"/>
              <a:buChar char="•"/>
            </a:pPr>
            <a:r>
              <a:rPr lang="en-US" sz="1800" b="0" i="0" u="none" dirty="0">
                <a:solidFill>
                  <a:schemeClr val="dk1"/>
                </a:solidFill>
                <a:latin typeface="Calibri"/>
                <a:ea typeface="Calibri"/>
                <a:cs typeface="Calibri"/>
                <a:sym typeface="Calibri"/>
              </a:rPr>
              <a:t>At Queens College, the total number of credits in a major can range from 31 credits to 79 credits.</a:t>
            </a:r>
            <a:r>
              <a:rPr lang="en-US" sz="1800" dirty="0">
                <a:solidFill>
                  <a:schemeClr val="dk1"/>
                </a:solidFill>
                <a:latin typeface="Calibri"/>
                <a:ea typeface="Calibri"/>
                <a:cs typeface="Calibri"/>
                <a:sym typeface="Calibri"/>
              </a:rPr>
              <a:t> </a:t>
            </a:r>
            <a:endParaRPr sz="1600" dirty="0"/>
          </a:p>
          <a:p>
            <a:pPr marL="342900" indent="-342900">
              <a:buClr>
                <a:schemeClr val="dk1"/>
              </a:buClr>
              <a:buSzPts val="1600"/>
              <a:buFont typeface="Arial"/>
              <a:buChar char="•"/>
            </a:pPr>
            <a:r>
              <a:rPr lang="en-US" sz="1800" b="0" i="0" u="none" dirty="0">
                <a:solidFill>
                  <a:schemeClr val="dk1"/>
                </a:solidFill>
                <a:latin typeface="Calibri"/>
                <a:ea typeface="Calibri"/>
                <a:cs typeface="Calibri"/>
                <a:sym typeface="Calibri"/>
              </a:rPr>
              <a:t>Some majors have entrance requirements and/or an application process.</a:t>
            </a:r>
            <a:r>
              <a:rPr lang="en-US" sz="1800" dirty="0">
                <a:solidFill>
                  <a:schemeClr val="dk1"/>
                </a:solidFill>
                <a:latin typeface="Calibri"/>
                <a:ea typeface="Calibri"/>
                <a:cs typeface="Calibri"/>
                <a:sym typeface="Calibri"/>
              </a:rPr>
              <a:t>  </a:t>
            </a:r>
            <a:endParaRPr sz="1600" dirty="0"/>
          </a:p>
          <a:p>
            <a:pPr marL="342900" marR="0" lvl="0" indent="-342900" algn="l" rtl="0">
              <a:lnSpc>
                <a:spcPct val="100000"/>
              </a:lnSpc>
              <a:spcBef>
                <a:spcPts val="0"/>
              </a:spcBef>
              <a:spcAft>
                <a:spcPts val="0"/>
              </a:spcAft>
              <a:buClr>
                <a:schemeClr val="dk1"/>
              </a:buClr>
              <a:buSzPts val="1600"/>
              <a:buFont typeface="Arial"/>
              <a:buChar char="•"/>
            </a:pPr>
            <a:r>
              <a:rPr lang="en-US" sz="1800" b="0" i="0" u="none" dirty="0">
                <a:solidFill>
                  <a:schemeClr val="dk1"/>
                </a:solidFill>
                <a:latin typeface="Calibri"/>
                <a:ea typeface="Calibri"/>
                <a:cs typeface="Calibri"/>
                <a:sym typeface="Calibri"/>
              </a:rPr>
              <a:t>Most majors have maintenance and graduation criteria.</a:t>
            </a:r>
            <a:endParaRPr sz="1800" dirty="0">
              <a:solidFill>
                <a:schemeClr val="dk1"/>
              </a:solidFill>
            </a:endParaRPr>
          </a:p>
          <a:p>
            <a:pPr marL="342900" marR="0" lvl="0" indent="-342900" algn="l" rtl="0">
              <a:lnSpc>
                <a:spcPct val="100000"/>
              </a:lnSpc>
              <a:spcBef>
                <a:spcPts val="320"/>
              </a:spcBef>
              <a:spcAft>
                <a:spcPts val="0"/>
              </a:spcAft>
              <a:buClr>
                <a:schemeClr val="dk1"/>
              </a:buClr>
              <a:buSzPts val="1600"/>
              <a:buFont typeface="Arial"/>
              <a:buChar char="•"/>
            </a:pPr>
            <a:r>
              <a:rPr lang="en-US" sz="1800" b="0" i="0" u="none" dirty="0">
                <a:solidFill>
                  <a:schemeClr val="dk1"/>
                </a:solidFill>
                <a:latin typeface="Calibri"/>
                <a:ea typeface="Calibri"/>
                <a:cs typeface="Calibri"/>
                <a:sym typeface="Calibri"/>
              </a:rPr>
              <a:t>See </a:t>
            </a:r>
            <a:r>
              <a:rPr lang="en-US" sz="1800" b="1" dirty="0">
                <a:solidFill>
                  <a:schemeClr val="dk1"/>
                </a:solidFill>
                <a:latin typeface="Calibri"/>
                <a:ea typeface="Calibri"/>
                <a:cs typeface="Calibri"/>
                <a:sym typeface="Calibri"/>
                <a:hlinkClick r:id="rId4"/>
              </a:rPr>
              <a:t>A</a:t>
            </a:r>
            <a:r>
              <a:rPr lang="en-US" sz="1800" b="1" i="0" u="none" dirty="0">
                <a:solidFill>
                  <a:schemeClr val="dk1"/>
                </a:solidFill>
                <a:latin typeface="Calibri"/>
                <a:ea typeface="Calibri"/>
                <a:cs typeface="Calibri"/>
                <a:sym typeface="Calibri"/>
                <a:hlinkClick r:id="rId4"/>
              </a:rPr>
              <a:t>cademic </a:t>
            </a:r>
            <a:r>
              <a:rPr lang="en-US" sz="1800" b="1" dirty="0">
                <a:solidFill>
                  <a:schemeClr val="dk1"/>
                </a:solidFill>
                <a:latin typeface="Calibri"/>
                <a:ea typeface="Calibri"/>
                <a:cs typeface="Calibri"/>
                <a:sym typeface="Calibri"/>
                <a:hlinkClick r:id="rId4"/>
              </a:rPr>
              <a:t>P</a:t>
            </a:r>
            <a:r>
              <a:rPr lang="en-US" sz="1800" b="1" i="0" u="none" dirty="0">
                <a:solidFill>
                  <a:schemeClr val="dk1"/>
                </a:solidFill>
                <a:latin typeface="Calibri"/>
                <a:ea typeface="Calibri"/>
                <a:cs typeface="Calibri"/>
                <a:sym typeface="Calibri"/>
                <a:hlinkClick r:id="rId4"/>
              </a:rPr>
              <a:t>rogram Maps </a:t>
            </a:r>
            <a:r>
              <a:rPr lang="en-US" sz="1800" b="0" i="0" u="none" dirty="0">
                <a:solidFill>
                  <a:schemeClr val="dk1"/>
                </a:solidFill>
                <a:latin typeface="Calibri"/>
                <a:ea typeface="Calibri"/>
                <a:cs typeface="Calibri"/>
                <a:sym typeface="Calibri"/>
              </a:rPr>
              <a:t>on Advising Center’s website.</a:t>
            </a:r>
            <a:r>
              <a:rPr lang="en-US" sz="1800" b="0" i="0" u="sng" dirty="0">
                <a:solidFill>
                  <a:schemeClr val="dk1"/>
                </a:solidFill>
                <a:latin typeface="Calibri"/>
                <a:ea typeface="Calibri"/>
                <a:cs typeface="Calibri"/>
                <a:sym typeface="Calibri"/>
              </a:rPr>
              <a:t> </a:t>
            </a:r>
          </a:p>
          <a:p>
            <a:pPr marL="342900" marR="0" lvl="0" indent="-342900" algn="l" rtl="0">
              <a:lnSpc>
                <a:spcPct val="100000"/>
              </a:lnSpc>
              <a:spcBef>
                <a:spcPts val="320"/>
              </a:spcBef>
              <a:spcAft>
                <a:spcPts val="0"/>
              </a:spcAft>
              <a:buClr>
                <a:schemeClr val="dk1"/>
              </a:buClr>
              <a:buSzPts val="1600"/>
              <a:buFont typeface="Arial"/>
              <a:buChar char="•"/>
            </a:pPr>
            <a:r>
              <a:rPr lang="en-US" sz="1800" b="0" i="0" u="none" dirty="0">
                <a:solidFill>
                  <a:schemeClr val="dk1"/>
                </a:solidFill>
                <a:latin typeface="Calibri"/>
                <a:ea typeface="Calibri"/>
                <a:cs typeface="Calibri"/>
                <a:sym typeface="Calibri"/>
              </a:rPr>
              <a:t>Visit departmental websites for more information. </a:t>
            </a:r>
            <a:endParaRPr sz="1800" dirty="0">
              <a:solidFill>
                <a:schemeClr val="dk1"/>
              </a:solidFill>
            </a:endParaRPr>
          </a:p>
        </p:txBody>
      </p:sp>
      <p:sp>
        <p:nvSpPr>
          <p:cNvPr id="168" name="Google Shape;168;p10"/>
          <p:cNvSpPr txBox="1"/>
          <p:nvPr/>
        </p:nvSpPr>
        <p:spPr>
          <a:xfrm>
            <a:off x="1757362" y="1582737"/>
            <a:ext cx="5878512" cy="277812"/>
          </a:xfrm>
          <a:prstGeom prst="rect">
            <a:avLst/>
          </a:prstGeom>
          <a:solidFill>
            <a:srgbClr val="E9193A"/>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1200"/>
              <a:buFont typeface="Calibri"/>
              <a:buNone/>
            </a:pPr>
            <a:r>
              <a:rPr lang="en-US" sz="1200" b="0" i="0" u="none">
                <a:solidFill>
                  <a:schemeClr val="lt1"/>
                </a:solidFill>
                <a:latin typeface="Calibri"/>
                <a:ea typeface="Calibri"/>
                <a:cs typeface="Calibri"/>
                <a:sym typeface="Calibri"/>
              </a:rPr>
              <a:t>Cannot use Pass/No Credit Grading Option for any courses applying to Pathways.</a:t>
            </a:r>
            <a:endParaRPr/>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1"/>
          <p:cNvSpPr txBox="1"/>
          <p:nvPr/>
        </p:nvSpPr>
        <p:spPr>
          <a:xfrm>
            <a:off x="1593850" y="1041400"/>
            <a:ext cx="6013450" cy="461962"/>
          </a:xfrm>
          <a:prstGeom prst="rect">
            <a:avLst/>
          </a:prstGeom>
          <a:solidFill>
            <a:srgbClr val="E9193A"/>
          </a:solidFill>
          <a:ln w="9525" cap="flat" cmpd="sng">
            <a:solidFill>
              <a:srgbClr val="BE4B48"/>
            </a:solidFill>
            <a:prstDash val="solid"/>
            <a:miter lim="800000"/>
            <a:headEnd type="none" w="sm" len="sm"/>
            <a:tailEnd type="none" w="sm" len="sm"/>
          </a:ln>
          <a:effectLst>
            <a:outerShdw blurRad="63500" dist="23000" dir="5400000">
              <a:srgbClr val="000000">
                <a:alpha val="34901"/>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2400"/>
              <a:buFont typeface="Calibri"/>
              <a:buNone/>
            </a:pPr>
            <a:r>
              <a:rPr lang="en-US" sz="2400" b="0" i="0" u="none">
                <a:solidFill>
                  <a:schemeClr val="lt1"/>
                </a:solidFill>
                <a:latin typeface="Calibri"/>
                <a:ea typeface="Calibri"/>
                <a:cs typeface="Calibri"/>
                <a:sym typeface="Calibri"/>
              </a:rPr>
              <a:t>QC Electives</a:t>
            </a:r>
            <a:endParaRPr/>
          </a:p>
        </p:txBody>
      </p:sp>
      <p:sp>
        <p:nvSpPr>
          <p:cNvPr id="174" name="Google Shape;174;p11"/>
          <p:cNvSpPr txBox="1"/>
          <p:nvPr/>
        </p:nvSpPr>
        <p:spPr>
          <a:xfrm>
            <a:off x="0" y="0"/>
            <a:ext cx="6211887" cy="84613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2800"/>
              <a:buFont typeface="Gill Sans"/>
              <a:buNone/>
            </a:pPr>
            <a:r>
              <a:rPr lang="en-US" sz="2800" b="1" i="0" u="none">
                <a:solidFill>
                  <a:schemeClr val="lt1"/>
                </a:solidFill>
                <a:latin typeface="Gill Sans"/>
                <a:ea typeface="Gill Sans"/>
                <a:cs typeface="Gill Sans"/>
                <a:sym typeface="Gill Sans"/>
              </a:rPr>
              <a:t>Your QC Bachelor’s Degree</a:t>
            </a:r>
            <a:endParaRPr/>
          </a:p>
          <a:p>
            <a:pPr marL="0" marR="0" lvl="0" indent="0" algn="l" rtl="0">
              <a:lnSpc>
                <a:spcPct val="100000"/>
              </a:lnSpc>
              <a:spcBef>
                <a:spcPts val="0"/>
              </a:spcBef>
              <a:spcAft>
                <a:spcPts val="0"/>
              </a:spcAft>
              <a:buClr>
                <a:schemeClr val="lt1"/>
              </a:buClr>
              <a:buSzPts val="2800"/>
              <a:buFont typeface="Gill Sans"/>
              <a:buNone/>
            </a:pPr>
            <a:r>
              <a:rPr lang="en-US" sz="2800" b="1" i="1" u="none">
                <a:solidFill>
                  <a:schemeClr val="lt1"/>
                </a:solidFill>
                <a:latin typeface="Gill Sans"/>
                <a:ea typeface="Gill Sans"/>
                <a:cs typeface="Gill Sans"/>
                <a:sym typeface="Gill Sans"/>
              </a:rPr>
              <a:t>Electives</a:t>
            </a:r>
            <a:endParaRPr/>
          </a:p>
        </p:txBody>
      </p:sp>
      <p:sp>
        <p:nvSpPr>
          <p:cNvPr id="175" name="Google Shape;175;p11"/>
          <p:cNvSpPr txBox="1"/>
          <p:nvPr/>
        </p:nvSpPr>
        <p:spPr>
          <a:xfrm>
            <a:off x="146050" y="1619250"/>
            <a:ext cx="5827712" cy="4708941"/>
          </a:xfrm>
          <a:prstGeom prst="rect">
            <a:avLst/>
          </a:prstGeom>
          <a:solidFill>
            <a:schemeClr val="bg1"/>
          </a:solidFill>
          <a:ln w="9525" cap="flat" cmpd="sng">
            <a:solidFill>
              <a:schemeClr val="lt1"/>
            </a:solidFill>
            <a:prstDash val="solid"/>
            <a:miter lim="800000"/>
            <a:headEnd type="none" w="sm" len="sm"/>
            <a:tailEnd type="none" w="sm" len="sm"/>
          </a:ln>
        </p:spPr>
        <p:txBody>
          <a:bodyPr spcFirstLastPara="1" wrap="square" lIns="91425" tIns="45700" rIns="91425" bIns="45700" anchor="t" anchorCtr="0">
            <a:spAutoFit/>
          </a:bodyPr>
          <a:lstStyle/>
          <a:p>
            <a:pPr marL="342900" marR="0" lvl="0" indent="-215900" algn="l" rtl="0">
              <a:lnSpc>
                <a:spcPct val="100000"/>
              </a:lnSpc>
              <a:spcBef>
                <a:spcPts val="0"/>
              </a:spcBef>
              <a:spcAft>
                <a:spcPts val="0"/>
              </a:spcAft>
              <a:buClr>
                <a:schemeClr val="dk1"/>
              </a:buClr>
              <a:buSzPts val="2000"/>
              <a:buFont typeface="Arial"/>
              <a:buNone/>
            </a:pPr>
            <a:endParaRPr lang="en-US" sz="2400" b="0" i="0" u="none" dirty="0">
              <a:solidFill>
                <a:schemeClr val="dk1"/>
              </a:solidFill>
              <a:latin typeface="Calibri"/>
              <a:ea typeface="Calibri"/>
              <a:cs typeface="Calibri"/>
            </a:endParaRPr>
          </a:p>
          <a:p>
            <a:pPr marL="342900" marR="0" lvl="0" indent="-342900" algn="l" rtl="0">
              <a:lnSpc>
                <a:spcPct val="100000"/>
              </a:lnSpc>
              <a:spcBef>
                <a:spcPts val="0"/>
              </a:spcBef>
              <a:spcAft>
                <a:spcPts val="0"/>
              </a:spcAft>
              <a:buClr>
                <a:schemeClr val="dk1"/>
              </a:buClr>
              <a:buSzPts val="1600"/>
              <a:buFont typeface="Arial"/>
              <a:buChar char="•"/>
            </a:pPr>
            <a:r>
              <a:rPr lang="en-US" sz="1800" b="0" i="0" u="none" dirty="0">
                <a:solidFill>
                  <a:schemeClr val="dk1"/>
                </a:solidFill>
                <a:latin typeface="Calibri"/>
                <a:ea typeface="Calibri"/>
                <a:cs typeface="Calibri"/>
                <a:sym typeface="Calibri"/>
              </a:rPr>
              <a:t>If you transfer in 75 or fewer credits, you must reach at least 120 credits (</a:t>
            </a:r>
            <a:r>
              <a:rPr lang="en-US" sz="1800" b="0" i="1" u="none" dirty="0">
                <a:solidFill>
                  <a:schemeClr val="dk1"/>
                </a:solidFill>
                <a:latin typeface="Calibri"/>
                <a:ea typeface="Calibri"/>
                <a:cs typeface="Calibri"/>
                <a:sym typeface="Calibri"/>
              </a:rPr>
              <a:t>minimum 45 credits in residency</a:t>
            </a:r>
            <a:r>
              <a:rPr lang="en-US" sz="1800" b="0" i="0" u="none" dirty="0">
                <a:solidFill>
                  <a:schemeClr val="dk1"/>
                </a:solidFill>
                <a:latin typeface="Calibri"/>
                <a:ea typeface="Calibri"/>
                <a:cs typeface="Calibri"/>
                <a:sym typeface="Calibri"/>
              </a:rPr>
              <a:t>).</a:t>
            </a:r>
            <a:endParaRPr sz="1800" dirty="0">
              <a:solidFill>
                <a:schemeClr val="dk1"/>
              </a:solidFill>
            </a:endParaRPr>
          </a:p>
          <a:p>
            <a:pPr marL="342900" marR="0" lvl="0" indent="-342900" algn="l" rtl="0">
              <a:lnSpc>
                <a:spcPct val="100000"/>
              </a:lnSpc>
              <a:spcBef>
                <a:spcPts val="0"/>
              </a:spcBef>
              <a:spcAft>
                <a:spcPts val="0"/>
              </a:spcAft>
              <a:buClr>
                <a:schemeClr val="dk1"/>
              </a:buClr>
              <a:buSzPts val="1600"/>
              <a:buFont typeface="Calibri"/>
              <a:buNone/>
            </a:pPr>
            <a:endParaRPr sz="1800" b="0" i="0" u="none" dirty="0">
              <a:solidFill>
                <a:schemeClr val="dk1"/>
              </a:solidFill>
              <a:latin typeface="Calibri"/>
              <a:ea typeface="Calibri"/>
              <a:cs typeface="Calibri"/>
            </a:endParaRPr>
          </a:p>
          <a:p>
            <a:pPr marL="342900" marR="0" lvl="0" indent="-342900" algn="l" rtl="0">
              <a:lnSpc>
                <a:spcPct val="100000"/>
              </a:lnSpc>
              <a:spcBef>
                <a:spcPts val="0"/>
              </a:spcBef>
              <a:spcAft>
                <a:spcPts val="0"/>
              </a:spcAft>
              <a:buClr>
                <a:schemeClr val="dk1"/>
              </a:buClr>
              <a:buSzPts val="1800"/>
              <a:buFont typeface="Arial"/>
              <a:buChar char="•"/>
            </a:pPr>
            <a:r>
              <a:rPr lang="en-US" sz="2000" b="1" i="0" u="none" dirty="0">
                <a:solidFill>
                  <a:schemeClr val="dk1"/>
                </a:solidFill>
                <a:latin typeface="Calibri"/>
                <a:ea typeface="Calibri"/>
                <a:cs typeface="Calibri"/>
                <a:sym typeface="Calibri"/>
              </a:rPr>
              <a:t>If you transfer in 76 or more credits, you must complete a minimum of 45 credits in residency and </a:t>
            </a:r>
            <a:r>
              <a:rPr lang="en-US" sz="2000" b="1" i="1" u="none" dirty="0">
                <a:solidFill>
                  <a:schemeClr val="dk1"/>
                </a:solidFill>
                <a:latin typeface="Calibri"/>
                <a:ea typeface="Calibri"/>
                <a:cs typeface="Calibri"/>
                <a:sym typeface="Calibri"/>
              </a:rPr>
              <a:t>will need to exceed 120 credits</a:t>
            </a:r>
            <a:r>
              <a:rPr lang="en-US" sz="2000" b="1" i="0" u="none" dirty="0">
                <a:solidFill>
                  <a:schemeClr val="dk1"/>
                </a:solidFill>
                <a:latin typeface="Calibri"/>
                <a:ea typeface="Calibri"/>
                <a:cs typeface="Calibri"/>
                <a:sym typeface="Calibri"/>
              </a:rPr>
              <a:t>.</a:t>
            </a:r>
            <a:endParaRPr sz="2000" dirty="0">
              <a:solidFill>
                <a:schemeClr val="dk1"/>
              </a:solidFill>
            </a:endParaRPr>
          </a:p>
          <a:p>
            <a:pPr marL="342900" marR="0" lvl="0" indent="-342900" algn="l" rtl="0">
              <a:lnSpc>
                <a:spcPct val="100000"/>
              </a:lnSpc>
              <a:spcBef>
                <a:spcPts val="0"/>
              </a:spcBef>
              <a:spcAft>
                <a:spcPts val="0"/>
              </a:spcAft>
              <a:buClr>
                <a:schemeClr val="dk1"/>
              </a:buClr>
              <a:buSzPts val="1600"/>
              <a:buFont typeface="Calibri"/>
              <a:buNone/>
            </a:pPr>
            <a:endParaRPr sz="1800" b="0" i="0" u="none" dirty="0">
              <a:solidFill>
                <a:schemeClr val="dk1"/>
              </a:solidFill>
              <a:latin typeface="Calibri"/>
              <a:ea typeface="Calibri"/>
              <a:cs typeface="Calibri"/>
            </a:endParaRPr>
          </a:p>
          <a:p>
            <a:pPr marL="342900" indent="-342900">
              <a:buClr>
                <a:schemeClr val="dk1"/>
              </a:buClr>
              <a:buSzPts val="1600"/>
              <a:buFont typeface="Arial"/>
              <a:buChar char="•"/>
            </a:pPr>
            <a:r>
              <a:rPr lang="en-US" sz="1800" b="0" i="0" u="none" dirty="0">
                <a:solidFill>
                  <a:schemeClr val="dk1"/>
                </a:solidFill>
                <a:latin typeface="Calibri"/>
                <a:ea typeface="Calibri"/>
                <a:cs typeface="Calibri"/>
                <a:sym typeface="Calibri"/>
              </a:rPr>
              <a:t>If your transfer credits, plus your remaining QC Core and remaining major requirements do not add up to 120 credits (</a:t>
            </a:r>
            <a:r>
              <a:rPr lang="en-US" sz="1800" b="0" i="1" u="none" dirty="0">
                <a:solidFill>
                  <a:schemeClr val="dk1"/>
                </a:solidFill>
                <a:latin typeface="Calibri"/>
                <a:ea typeface="Calibri"/>
                <a:cs typeface="Calibri"/>
                <a:sym typeface="Calibri"/>
              </a:rPr>
              <a:t>with 45 credits in residency</a:t>
            </a:r>
            <a:r>
              <a:rPr lang="en-US" sz="1800" b="0" i="0" u="none" dirty="0">
                <a:solidFill>
                  <a:schemeClr val="dk1"/>
                </a:solidFill>
                <a:latin typeface="Calibri"/>
                <a:ea typeface="Calibri"/>
                <a:cs typeface="Calibri"/>
                <a:sym typeface="Calibri"/>
              </a:rPr>
              <a:t>) elective credits are needed.</a:t>
            </a:r>
            <a:r>
              <a:rPr lang="en-US" sz="1800" dirty="0">
                <a:solidFill>
                  <a:schemeClr val="dk1"/>
                </a:solidFill>
                <a:latin typeface="Calibri"/>
                <a:ea typeface="Calibri"/>
                <a:cs typeface="Calibri"/>
                <a:sym typeface="Calibri"/>
              </a:rPr>
              <a:t> </a:t>
            </a:r>
            <a:endParaRPr sz="1600" dirty="0"/>
          </a:p>
          <a:p>
            <a:pPr marL="342900" marR="0" lvl="0" indent="-241300" algn="l" rtl="0">
              <a:lnSpc>
                <a:spcPct val="100000"/>
              </a:lnSpc>
              <a:spcBef>
                <a:spcPts val="0"/>
              </a:spcBef>
              <a:spcAft>
                <a:spcPts val="0"/>
              </a:spcAft>
              <a:buClr>
                <a:schemeClr val="dk1"/>
              </a:buClr>
              <a:buSzPts val="1600"/>
              <a:buFont typeface="Arial"/>
              <a:buNone/>
            </a:pPr>
            <a:endParaRPr sz="1800" b="0" i="0" u="none" dirty="0">
              <a:solidFill>
                <a:schemeClr val="dk1"/>
              </a:solidFill>
              <a:latin typeface="Calibri"/>
              <a:ea typeface="Calibri"/>
              <a:cs typeface="Calibri"/>
            </a:endParaRPr>
          </a:p>
          <a:p>
            <a:pPr marL="342900" marR="0" lvl="0" indent="-342900" algn="l" rtl="0">
              <a:lnSpc>
                <a:spcPct val="100000"/>
              </a:lnSpc>
              <a:spcBef>
                <a:spcPts val="0"/>
              </a:spcBef>
              <a:spcAft>
                <a:spcPts val="0"/>
              </a:spcAft>
              <a:buClr>
                <a:schemeClr val="dk1"/>
              </a:buClr>
              <a:buSzPts val="1600"/>
              <a:buFont typeface="Arial"/>
              <a:buChar char="•"/>
            </a:pPr>
            <a:r>
              <a:rPr lang="en-US" sz="1800" b="0" i="0" u="none" dirty="0">
                <a:solidFill>
                  <a:schemeClr val="dk1"/>
                </a:solidFill>
                <a:latin typeface="Calibri"/>
                <a:ea typeface="Calibri"/>
                <a:cs typeface="Calibri"/>
                <a:sym typeface="Calibri"/>
              </a:rPr>
              <a:t>Consider an internship, minor, or study abroad as options!</a:t>
            </a:r>
            <a:endParaRPr sz="1800" dirty="0">
              <a:solidFill>
                <a:schemeClr val="dk1"/>
              </a:solidFill>
            </a:endParaRPr>
          </a:p>
          <a:p>
            <a:pPr marL="0" marR="0" lvl="0" indent="0" algn="l" rtl="0">
              <a:lnSpc>
                <a:spcPct val="100000"/>
              </a:lnSpc>
              <a:spcBef>
                <a:spcPts val="0"/>
              </a:spcBef>
              <a:spcAft>
                <a:spcPts val="0"/>
              </a:spcAft>
              <a:buNone/>
            </a:pPr>
            <a:endParaRPr sz="1800" b="0" i="0" u="none" dirty="0">
              <a:solidFill>
                <a:schemeClr val="dk1"/>
              </a:solidFill>
              <a:latin typeface="Calibri"/>
              <a:ea typeface="Calibri"/>
              <a:cs typeface="Calibri"/>
            </a:endParaRPr>
          </a:p>
        </p:txBody>
      </p:sp>
      <p:pic>
        <p:nvPicPr>
          <p:cNvPr id="176" name="Google Shape;176;p11"/>
          <p:cNvPicPr preferRelativeResize="0">
            <a:picLocks noGrp="1"/>
          </p:cNvPicPr>
          <p:nvPr>
            <p:ph type="body" idx="1"/>
          </p:nvPr>
        </p:nvPicPr>
        <p:blipFill rotWithShape="1">
          <a:blip r:embed="rId3">
            <a:alphaModFix/>
          </a:blip>
          <a:srcRect/>
          <a:stretch/>
        </p:blipFill>
        <p:spPr>
          <a:xfrm>
            <a:off x="5973761" y="1698625"/>
            <a:ext cx="2651623" cy="4415572"/>
          </a:xfrm>
          <a:prstGeom prst="rect">
            <a:avLst/>
          </a:prstGeom>
          <a:noFill/>
          <a:ln>
            <a:noFill/>
          </a:ln>
        </p:spPr>
      </p:pic>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2"/>
          <p:cNvSpPr txBox="1"/>
          <p:nvPr/>
        </p:nvSpPr>
        <p:spPr>
          <a:xfrm>
            <a:off x="0" y="0"/>
            <a:ext cx="7035800" cy="90487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2800"/>
              <a:buFont typeface="Gill Sans"/>
              <a:buNone/>
            </a:pPr>
            <a:r>
              <a:rPr lang="en-US" sz="2800" b="1" i="0" u="none">
                <a:solidFill>
                  <a:schemeClr val="lt1"/>
                </a:solidFill>
                <a:latin typeface="Gill Sans"/>
                <a:ea typeface="Gill Sans"/>
                <a:cs typeface="Gill Sans"/>
                <a:sym typeface="Gill Sans"/>
              </a:rPr>
              <a:t>Your QC Bachelor’s Degree</a:t>
            </a:r>
            <a:endParaRPr/>
          </a:p>
          <a:p>
            <a:pPr marL="0" marR="0" lvl="0" indent="0" algn="l" rtl="0">
              <a:lnSpc>
                <a:spcPct val="100000"/>
              </a:lnSpc>
              <a:spcBef>
                <a:spcPts val="0"/>
              </a:spcBef>
              <a:spcAft>
                <a:spcPts val="0"/>
              </a:spcAft>
              <a:buClr>
                <a:schemeClr val="lt1"/>
              </a:buClr>
              <a:buSzPts val="2800"/>
              <a:buFont typeface="Gill Sans"/>
              <a:buNone/>
            </a:pPr>
            <a:r>
              <a:rPr lang="en-US" sz="2800" b="1" i="1" u="none">
                <a:solidFill>
                  <a:schemeClr val="lt1"/>
                </a:solidFill>
                <a:latin typeface="Gill Sans"/>
                <a:ea typeface="Gill Sans"/>
                <a:cs typeface="Gill Sans"/>
                <a:sym typeface="Gill Sans"/>
              </a:rPr>
              <a:t>Declaring Your Major</a:t>
            </a:r>
            <a:endParaRPr/>
          </a:p>
        </p:txBody>
      </p:sp>
      <p:sp>
        <p:nvSpPr>
          <p:cNvPr id="182" name="Google Shape;182;p12"/>
          <p:cNvSpPr txBox="1"/>
          <p:nvPr/>
        </p:nvSpPr>
        <p:spPr>
          <a:xfrm>
            <a:off x="204715" y="951613"/>
            <a:ext cx="8666329" cy="4216499"/>
          </a:xfrm>
          <a:prstGeom prst="rect">
            <a:avLst/>
          </a:prstGeom>
          <a:solidFill>
            <a:schemeClr val="bg1"/>
          </a:solidFill>
          <a:ln>
            <a:solidFill>
              <a:schemeClr val="bg1"/>
            </a:solid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000"/>
              <a:buFont typeface="Calibri"/>
              <a:buNone/>
            </a:pPr>
            <a:endParaRPr sz="2000" b="0" i="0" u="none" dirty="0">
              <a:solidFill>
                <a:schemeClr val="dk1"/>
              </a:solidFill>
              <a:latin typeface="Calibri"/>
              <a:ea typeface="Calibri"/>
              <a:cs typeface="Calibri"/>
              <a:sym typeface="Calibri"/>
            </a:endParaRPr>
          </a:p>
          <a:p>
            <a:pPr>
              <a:buClr>
                <a:schemeClr val="dk1"/>
              </a:buClr>
              <a:buSzPts val="2000"/>
            </a:pPr>
            <a:r>
              <a:rPr lang="en-US" sz="2000" b="0" i="0" u="none" dirty="0">
                <a:solidFill>
                  <a:schemeClr val="dk1"/>
                </a:solidFill>
                <a:latin typeface="Calibri"/>
                <a:ea typeface="Calibri"/>
                <a:cs typeface="Calibri"/>
                <a:sym typeface="Calibri"/>
              </a:rPr>
              <a:t>When you speak with your academic advisor, you will learn the process for declaring the particular major in which you are interested if you have not already done so through the Admissions application.</a:t>
            </a:r>
            <a:r>
              <a:rPr lang="en-US" sz="2000" dirty="0">
                <a:solidFill>
                  <a:schemeClr val="dk1"/>
                </a:solidFill>
                <a:latin typeface="Calibri"/>
                <a:ea typeface="Calibri"/>
                <a:cs typeface="Calibri"/>
                <a:sym typeface="Calibri"/>
              </a:rPr>
              <a:t> </a:t>
            </a:r>
            <a:endParaRPr dirty="0">
              <a:solidFill>
                <a:schemeClr val="dk1"/>
              </a:solidFill>
            </a:endParaRPr>
          </a:p>
          <a:p>
            <a:pPr marL="0" marR="0" lvl="0" indent="0" algn="l" rtl="0">
              <a:lnSpc>
                <a:spcPct val="100000"/>
              </a:lnSpc>
              <a:spcBef>
                <a:spcPts val="0"/>
              </a:spcBef>
              <a:spcAft>
                <a:spcPts val="0"/>
              </a:spcAft>
              <a:buClr>
                <a:schemeClr val="dk1"/>
              </a:buClr>
              <a:buSzPts val="2000"/>
              <a:buFont typeface="Calibri"/>
              <a:buNone/>
            </a:pPr>
            <a:endParaRPr sz="2000" b="0" i="0" u="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000"/>
              <a:buFont typeface="Calibri"/>
              <a:buNone/>
            </a:pPr>
            <a:r>
              <a:rPr lang="en-US" sz="2000" b="0" i="0" u="none" dirty="0">
                <a:solidFill>
                  <a:schemeClr val="dk1"/>
                </a:solidFill>
                <a:latin typeface="Calibri"/>
                <a:ea typeface="Calibri"/>
                <a:cs typeface="Calibri"/>
                <a:sym typeface="Calibri"/>
              </a:rPr>
              <a:t>Please note that you must declare your major </a:t>
            </a:r>
            <a:r>
              <a:rPr lang="en-US" sz="2000" b="0" i="1" u="none" dirty="0">
                <a:solidFill>
                  <a:schemeClr val="dk1"/>
                </a:solidFill>
                <a:latin typeface="Calibri"/>
                <a:ea typeface="Calibri"/>
                <a:cs typeface="Calibri"/>
                <a:sym typeface="Calibri"/>
              </a:rPr>
              <a:t>by your 60</a:t>
            </a:r>
            <a:r>
              <a:rPr lang="en-US" sz="2000" b="0" i="1" u="none" baseline="30000" dirty="0">
                <a:solidFill>
                  <a:schemeClr val="dk1"/>
                </a:solidFill>
                <a:latin typeface="Calibri"/>
                <a:ea typeface="Calibri"/>
                <a:cs typeface="Calibri"/>
                <a:sym typeface="Calibri"/>
              </a:rPr>
              <a:t>th</a:t>
            </a:r>
            <a:r>
              <a:rPr lang="en-US" sz="2000" b="0" i="1" u="none" dirty="0">
                <a:solidFill>
                  <a:schemeClr val="dk1"/>
                </a:solidFill>
                <a:latin typeface="Calibri"/>
                <a:ea typeface="Calibri"/>
                <a:cs typeface="Calibri"/>
                <a:sym typeface="Calibri"/>
              </a:rPr>
              <a:t> completed credit</a:t>
            </a:r>
            <a:r>
              <a:rPr lang="en-US" sz="2000" b="0" i="0" u="none" dirty="0">
                <a:solidFill>
                  <a:schemeClr val="dk1"/>
                </a:solidFill>
                <a:latin typeface="Calibri"/>
                <a:ea typeface="Calibri"/>
                <a:cs typeface="Calibri"/>
                <a:sym typeface="Calibri"/>
              </a:rPr>
              <a:t>. This is required by CUNY and Financial Aid. </a:t>
            </a:r>
            <a:endParaRPr dirty="0"/>
          </a:p>
          <a:p>
            <a:pPr marL="0" marR="0" lvl="0" indent="0" algn="l" rtl="0">
              <a:lnSpc>
                <a:spcPct val="100000"/>
              </a:lnSpc>
              <a:spcBef>
                <a:spcPts val="0"/>
              </a:spcBef>
              <a:spcAft>
                <a:spcPts val="0"/>
              </a:spcAft>
              <a:buClr>
                <a:schemeClr val="dk1"/>
              </a:buClr>
              <a:buSzPts val="2000"/>
              <a:buFont typeface="Calibri"/>
              <a:buNone/>
            </a:pPr>
            <a:endParaRPr sz="2000" b="0" i="0" u="none" dirty="0">
              <a:solidFill>
                <a:schemeClr val="dk1"/>
              </a:solidFill>
              <a:latin typeface="Calibri"/>
              <a:ea typeface="Calibri"/>
              <a:cs typeface="Calibri"/>
              <a:sym typeface="Calibri"/>
            </a:endParaRPr>
          </a:p>
          <a:p>
            <a:pPr>
              <a:buClr>
                <a:srgbClr val="FF0000"/>
              </a:buClr>
              <a:buSzPts val="2000"/>
            </a:pPr>
            <a:r>
              <a:rPr lang="en-US" sz="2800" b="1" i="0" u="none" dirty="0">
                <a:solidFill>
                  <a:srgbClr val="FF0000"/>
                </a:solidFill>
                <a:latin typeface="Calibri"/>
                <a:ea typeface="Calibri"/>
                <a:cs typeface="Calibri"/>
                <a:sym typeface="Calibri"/>
              </a:rPr>
              <a:t>The Fall 2023</a:t>
            </a:r>
            <a:r>
              <a:rPr lang="en-US" sz="2800" b="1" dirty="0">
                <a:solidFill>
                  <a:srgbClr val="FF0000"/>
                </a:solidFill>
                <a:latin typeface="Calibri"/>
                <a:ea typeface="Calibri"/>
                <a:cs typeface="Calibri"/>
                <a:sym typeface="Calibri"/>
              </a:rPr>
              <a:t> </a:t>
            </a:r>
            <a:r>
              <a:rPr lang="en-US" sz="2800" b="1" i="0" u="none" dirty="0">
                <a:solidFill>
                  <a:srgbClr val="FF0000"/>
                </a:solidFill>
                <a:latin typeface="Calibri"/>
                <a:ea typeface="Calibri"/>
                <a:cs typeface="Calibri"/>
                <a:sym typeface="Calibri"/>
              </a:rPr>
              <a:t>deadline is </a:t>
            </a:r>
            <a:r>
              <a:rPr lang="en-US" sz="2800" b="1" dirty="0">
                <a:solidFill>
                  <a:srgbClr val="FF0000"/>
                </a:solidFill>
                <a:latin typeface="Calibri"/>
                <a:ea typeface="Calibri"/>
                <a:cs typeface="Calibri"/>
                <a:sym typeface="Calibri"/>
              </a:rPr>
              <a:t>Thursday</a:t>
            </a:r>
            <a:r>
              <a:rPr lang="en-US" sz="2800" b="1" i="0" u="none" dirty="0">
                <a:solidFill>
                  <a:srgbClr val="FF0000"/>
                </a:solidFill>
                <a:latin typeface="Calibri"/>
                <a:ea typeface="Calibri"/>
                <a:cs typeface="Calibri"/>
                <a:sym typeface="Calibri"/>
              </a:rPr>
              <a:t>, August 31, </a:t>
            </a:r>
            <a:r>
              <a:rPr lang="en-US" sz="2800" b="1" dirty="0">
                <a:solidFill>
                  <a:srgbClr val="FF0000"/>
                </a:solidFill>
                <a:latin typeface="Calibri"/>
                <a:ea typeface="Calibri"/>
                <a:cs typeface="Calibri"/>
                <a:sym typeface="Calibri"/>
              </a:rPr>
              <a:t>2023</a:t>
            </a:r>
            <a:r>
              <a:rPr lang="en-US" sz="2800" b="1" i="0" u="none" dirty="0">
                <a:solidFill>
                  <a:srgbClr val="FF0000"/>
                </a:solidFill>
                <a:latin typeface="Calibri"/>
                <a:ea typeface="Calibri"/>
                <a:cs typeface="Calibri"/>
                <a:sym typeface="Calibri"/>
              </a:rPr>
              <a:t>.</a:t>
            </a:r>
            <a:r>
              <a:rPr lang="en-US" sz="2800" b="1" dirty="0">
                <a:solidFill>
                  <a:srgbClr val="FF0000"/>
                </a:solidFill>
                <a:latin typeface="Calibri"/>
                <a:ea typeface="Calibri"/>
                <a:cs typeface="Calibri"/>
                <a:sym typeface="Calibri"/>
              </a:rPr>
              <a:t>  </a:t>
            </a:r>
            <a:endParaRPr sz="2800" b="1" dirty="0"/>
          </a:p>
          <a:p>
            <a:pPr marL="0" marR="0" lvl="0" indent="0" algn="l" rtl="0">
              <a:lnSpc>
                <a:spcPct val="100000"/>
              </a:lnSpc>
              <a:spcBef>
                <a:spcPts val="0"/>
              </a:spcBef>
              <a:spcAft>
                <a:spcPts val="0"/>
              </a:spcAft>
              <a:buClr>
                <a:schemeClr val="dk1"/>
              </a:buClr>
              <a:buSzPts val="2000"/>
              <a:buFont typeface="Calibri"/>
              <a:buNone/>
            </a:pPr>
            <a:endParaRPr sz="2000" b="1" i="0" u="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000"/>
              <a:buFont typeface="Calibri"/>
              <a:buNone/>
            </a:pPr>
            <a:r>
              <a:rPr lang="en-US" sz="2000" b="0" i="0" u="none" dirty="0">
                <a:solidFill>
                  <a:schemeClr val="dk1"/>
                </a:solidFill>
                <a:latin typeface="Calibri"/>
                <a:ea typeface="Calibri"/>
                <a:cs typeface="Calibri"/>
                <a:sym typeface="Calibri"/>
              </a:rPr>
              <a:t>Students who have completed 60 or more transfer credits who do not declare their majors by the deadline are in jeopardy of losing their NYS TAP award.</a:t>
            </a:r>
            <a:endParaRPr sz="2000" b="0" i="0" u="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000"/>
              <a:buFont typeface="Calibri"/>
              <a:buNone/>
            </a:pPr>
            <a:endParaRPr sz="2000" b="0" i="0" u="none" dirty="0">
              <a:solidFill>
                <a:schemeClr val="dk1"/>
              </a:solidFill>
              <a:latin typeface="Calibri"/>
              <a:ea typeface="Calibri"/>
              <a:cs typeface="Calibri"/>
              <a:sym typeface="Calibri"/>
            </a:endParaRPr>
          </a:p>
        </p:txBody>
      </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13"/>
          <p:cNvSpPr txBox="1">
            <a:spLocks noGrp="1"/>
          </p:cNvSpPr>
          <p:nvPr>
            <p:ph type="title"/>
          </p:nvPr>
        </p:nvSpPr>
        <p:spPr>
          <a:xfrm>
            <a:off x="0" y="0"/>
            <a:ext cx="6388100" cy="992187"/>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2800"/>
              <a:buFont typeface="Gill Sans"/>
              <a:buNone/>
            </a:pPr>
            <a:r>
              <a:rPr lang="en-US" sz="2800" b="1" i="0" u="none">
                <a:solidFill>
                  <a:schemeClr val="lt1"/>
                </a:solidFill>
                <a:latin typeface="Gill Sans"/>
                <a:ea typeface="Gill Sans"/>
                <a:cs typeface="Gill Sans"/>
                <a:sym typeface="Gill Sans"/>
              </a:rPr>
              <a:t>Your QC Bachelor’s Degree</a:t>
            </a:r>
            <a:br>
              <a:rPr lang="en-US" sz="2800" b="1" i="0" u="none">
                <a:solidFill>
                  <a:schemeClr val="lt1"/>
                </a:solidFill>
                <a:latin typeface="Gill Sans"/>
                <a:ea typeface="Gill Sans"/>
                <a:cs typeface="Gill Sans"/>
                <a:sym typeface="Gill Sans"/>
              </a:rPr>
            </a:br>
            <a:r>
              <a:rPr lang="en-US" sz="2800" b="1" i="1" u="none">
                <a:solidFill>
                  <a:schemeClr val="lt1"/>
                </a:solidFill>
                <a:latin typeface="Gill Sans"/>
                <a:ea typeface="Gill Sans"/>
                <a:cs typeface="Gill Sans"/>
                <a:sym typeface="Gill Sans"/>
              </a:rPr>
              <a:t>Majors with entrance criteria</a:t>
            </a:r>
            <a:endParaRPr/>
          </a:p>
        </p:txBody>
      </p:sp>
      <p:sp>
        <p:nvSpPr>
          <p:cNvPr id="188" name="Google Shape;188;p13"/>
          <p:cNvSpPr txBox="1">
            <a:spLocks noGrp="1"/>
          </p:cNvSpPr>
          <p:nvPr>
            <p:ph type="body" idx="1"/>
          </p:nvPr>
        </p:nvSpPr>
        <p:spPr>
          <a:xfrm>
            <a:off x="122830" y="942975"/>
            <a:ext cx="8849720" cy="4529777"/>
          </a:xfrm>
          <a:prstGeom prst="rect">
            <a:avLst/>
          </a:prstGeom>
          <a:solidFill>
            <a:schemeClr val="bg1"/>
          </a:solidFill>
          <a:ln>
            <a:noFill/>
          </a:ln>
        </p:spPr>
        <p:txBody>
          <a:bodyPr spcFirstLastPara="1" wrap="square" lIns="91425" tIns="45700" rIns="91425" bIns="45700" anchor="t" anchorCtr="0">
            <a:noAutofit/>
          </a:bodyPr>
          <a:lstStyle/>
          <a:p>
            <a:pPr marL="342900">
              <a:spcBef>
                <a:spcPts val="0"/>
              </a:spcBef>
              <a:buSzPts val="1600"/>
              <a:buNone/>
            </a:pPr>
            <a:r>
              <a:rPr lang="en-US" sz="1600" b="0" i="0" u="none" strike="noStrike" cap="none" dirty="0">
                <a:latin typeface="Calibri"/>
                <a:ea typeface="Calibri"/>
                <a:cs typeface="Calibri"/>
                <a:sym typeface="Calibri"/>
              </a:rPr>
              <a:t>	The Queens College programs listed below have entrance criteria, pre-requisites, and/or application requirements.</a:t>
            </a:r>
            <a:r>
              <a:rPr lang="en-US" sz="1600" dirty="0"/>
              <a:t> </a:t>
            </a:r>
            <a:r>
              <a:rPr lang="en-US" sz="1600" b="0" i="0" u="none" strike="noStrike" cap="none" dirty="0">
                <a:latin typeface="Calibri"/>
                <a:ea typeface="Calibri"/>
                <a:cs typeface="Calibri"/>
                <a:sym typeface="Calibri"/>
              </a:rPr>
              <a:t> If you are not yet ready to apply, advisors will discuss options with you.</a:t>
            </a:r>
            <a:r>
              <a:rPr lang="en-US" sz="1600" dirty="0"/>
              <a:t> </a:t>
            </a:r>
            <a:endParaRPr lang="en-US" sz="1600" dirty="0">
              <a:latin typeface="Arial"/>
              <a:cs typeface="Arial"/>
            </a:endParaRPr>
          </a:p>
          <a:p>
            <a:pPr>
              <a:lnSpc>
                <a:spcPct val="100000"/>
              </a:lnSpc>
              <a:spcBef>
                <a:spcPts val="40"/>
              </a:spcBef>
            </a:pPr>
            <a:endParaRPr lang="en-US" sz="1800" dirty="0">
              <a:latin typeface="Arial"/>
              <a:cs typeface="Arial"/>
            </a:endParaRPr>
          </a:p>
          <a:p>
            <a:pPr marL="355600" indent="-342900">
              <a:spcBef>
                <a:spcPts val="5"/>
              </a:spcBef>
              <a:buFont typeface="Calibri"/>
              <a:buChar char="▪"/>
              <a:tabLst>
                <a:tab pos="354965" algn="l"/>
                <a:tab pos="355600" algn="l"/>
              </a:tabLst>
            </a:pPr>
            <a:r>
              <a:rPr lang="en-US" sz="1600" u="sng" dirty="0">
                <a:uFill>
                  <a:solidFill>
                    <a:srgbClr val="000000"/>
                  </a:solidFill>
                </a:uFill>
                <a:latin typeface="Arial"/>
                <a:cs typeface="Arial"/>
                <a:hlinkClick r:id="rId3"/>
              </a:rPr>
              <a:t>Aaron Copland School of Music</a:t>
            </a:r>
            <a:endParaRPr lang="en-US" sz="1600" u="sng" dirty="0">
              <a:uFill>
                <a:solidFill>
                  <a:srgbClr val="000000"/>
                </a:solidFill>
              </a:uFill>
              <a:latin typeface="Arial"/>
              <a:cs typeface="Arial"/>
              <a:hlinkClick r:id="rId4"/>
            </a:endParaRPr>
          </a:p>
          <a:p>
            <a:pPr marL="355600" indent="-342900">
              <a:spcBef>
                <a:spcPts val="5"/>
              </a:spcBef>
              <a:buFont typeface="Calibri"/>
              <a:buChar char="▪"/>
              <a:tabLst>
                <a:tab pos="354965" algn="l"/>
                <a:tab pos="355600" algn="l"/>
              </a:tabLst>
            </a:pPr>
            <a:r>
              <a:rPr lang="en-US" sz="1600" u="sng" dirty="0">
                <a:uFill>
                  <a:solidFill>
                    <a:srgbClr val="000000"/>
                  </a:solidFill>
                </a:uFill>
                <a:latin typeface="Arial"/>
                <a:cs typeface="Arial"/>
                <a:hlinkClick r:id="rId4"/>
              </a:rPr>
              <a:t>BFA</a:t>
            </a:r>
            <a:r>
              <a:rPr lang="en-US" sz="1600" u="sng" spc="-20" dirty="0">
                <a:uFill>
                  <a:solidFill>
                    <a:srgbClr val="000000"/>
                  </a:solidFill>
                </a:uFill>
                <a:latin typeface="Arial"/>
                <a:cs typeface="Arial"/>
                <a:hlinkClick r:id="rId4"/>
              </a:rPr>
              <a:t> </a:t>
            </a:r>
            <a:r>
              <a:rPr lang="en-US" sz="1600" u="sng" dirty="0">
                <a:uFill>
                  <a:solidFill>
                    <a:srgbClr val="000000"/>
                  </a:solidFill>
                </a:uFill>
                <a:latin typeface="Arial"/>
                <a:cs typeface="Arial"/>
                <a:hlinkClick r:id="rId4"/>
              </a:rPr>
              <a:t>in</a:t>
            </a:r>
            <a:r>
              <a:rPr lang="en-US" sz="1600" u="sng" spc="-10" dirty="0">
                <a:uFill>
                  <a:solidFill>
                    <a:srgbClr val="000000"/>
                  </a:solidFill>
                </a:uFill>
                <a:latin typeface="Arial"/>
                <a:cs typeface="Arial"/>
                <a:hlinkClick r:id="rId4"/>
              </a:rPr>
              <a:t> </a:t>
            </a:r>
            <a:r>
              <a:rPr lang="en-US" sz="1600" u="sng" dirty="0">
                <a:uFill>
                  <a:solidFill>
                    <a:srgbClr val="000000"/>
                  </a:solidFill>
                </a:uFill>
                <a:latin typeface="Arial"/>
                <a:cs typeface="Arial"/>
                <a:hlinkClick r:id="rId4"/>
              </a:rPr>
              <a:t>Studio</a:t>
            </a:r>
            <a:r>
              <a:rPr lang="en-US" sz="1600" u="sng" spc="-10" dirty="0">
                <a:uFill>
                  <a:solidFill>
                    <a:srgbClr val="000000"/>
                  </a:solidFill>
                </a:uFill>
                <a:latin typeface="Arial"/>
                <a:cs typeface="Arial"/>
                <a:hlinkClick r:id="rId4"/>
              </a:rPr>
              <a:t> </a:t>
            </a:r>
            <a:r>
              <a:rPr lang="en-US" sz="1600" u="sng" dirty="0">
                <a:uFill>
                  <a:solidFill>
                    <a:srgbClr val="000000"/>
                  </a:solidFill>
                </a:uFill>
                <a:latin typeface="Arial"/>
                <a:cs typeface="Arial"/>
                <a:hlinkClick r:id="rId4"/>
              </a:rPr>
              <a:t>Art</a:t>
            </a:r>
            <a:r>
              <a:rPr lang="en-US" sz="1600" spc="-30" dirty="0">
                <a:latin typeface="Arial"/>
                <a:cs typeface="Arial"/>
                <a:hlinkClick r:id="rId4"/>
              </a:rPr>
              <a:t> </a:t>
            </a:r>
            <a:endParaRPr lang="en-US" sz="1200" dirty="0">
              <a:latin typeface="Arial"/>
              <a:cs typeface="Arial"/>
            </a:endParaRPr>
          </a:p>
          <a:p>
            <a:pPr marL="354965" marR="5080" indent="-342900">
              <a:spcBef>
                <a:spcPts val="380"/>
              </a:spcBef>
              <a:buFont typeface="Calibri"/>
              <a:buChar char="▪"/>
              <a:tabLst>
                <a:tab pos="354965" algn="l"/>
                <a:tab pos="355600" algn="l"/>
              </a:tabLst>
            </a:pPr>
            <a:r>
              <a:rPr lang="en-US" sz="1600" u="sng" dirty="0">
                <a:uFill>
                  <a:solidFill>
                    <a:srgbClr val="000000"/>
                  </a:solidFill>
                </a:uFill>
                <a:latin typeface="Arial"/>
                <a:cs typeface="Arial"/>
                <a:hlinkClick r:id="rId5"/>
              </a:rPr>
              <a:t>Business</a:t>
            </a:r>
            <a:r>
              <a:rPr lang="en-US" sz="1600" u="sng" spc="-85" dirty="0">
                <a:uFill>
                  <a:solidFill>
                    <a:srgbClr val="000000"/>
                  </a:solidFill>
                </a:uFill>
                <a:latin typeface="Arial"/>
                <a:cs typeface="Arial"/>
                <a:hlinkClick r:id="rId5"/>
              </a:rPr>
              <a:t> </a:t>
            </a:r>
            <a:r>
              <a:rPr lang="en-US" sz="1600" u="sng" dirty="0">
                <a:uFill>
                  <a:solidFill>
                    <a:srgbClr val="000000"/>
                  </a:solidFill>
                </a:uFill>
                <a:latin typeface="Arial"/>
                <a:cs typeface="Arial"/>
                <a:hlinkClick r:id="rId5"/>
              </a:rPr>
              <a:t>Administration</a:t>
            </a:r>
            <a:r>
              <a:rPr lang="en-US" sz="1600" spc="-80" dirty="0">
                <a:latin typeface="Arial"/>
                <a:cs typeface="Arial"/>
                <a:hlinkClick r:id="rId5"/>
              </a:rPr>
              <a:t> </a:t>
            </a:r>
            <a:r>
              <a:rPr lang="en-US" sz="1200" dirty="0">
                <a:latin typeface="Arial"/>
                <a:cs typeface="Arial"/>
              </a:rPr>
              <a:t>(Corporate</a:t>
            </a:r>
            <a:r>
              <a:rPr lang="en-US" sz="1200" spc="-20" dirty="0">
                <a:latin typeface="Arial"/>
                <a:cs typeface="Arial"/>
              </a:rPr>
              <a:t> </a:t>
            </a:r>
            <a:r>
              <a:rPr lang="en-US" sz="1200" dirty="0">
                <a:latin typeface="Arial"/>
                <a:cs typeface="Arial"/>
              </a:rPr>
              <a:t>Finance,</a:t>
            </a:r>
            <a:r>
              <a:rPr lang="en-US" sz="1200" spc="-55" dirty="0">
                <a:latin typeface="Arial"/>
                <a:cs typeface="Arial"/>
              </a:rPr>
              <a:t> </a:t>
            </a:r>
            <a:r>
              <a:rPr lang="en-US" sz="1200" dirty="0">
                <a:latin typeface="Arial"/>
                <a:cs typeface="Arial"/>
              </a:rPr>
              <a:t>International</a:t>
            </a:r>
            <a:r>
              <a:rPr lang="en-US" sz="1200" spc="-35" dirty="0">
                <a:latin typeface="Arial"/>
                <a:cs typeface="Arial"/>
              </a:rPr>
              <a:t> </a:t>
            </a:r>
            <a:r>
              <a:rPr lang="en-US" sz="1200" dirty="0">
                <a:latin typeface="Arial"/>
                <a:cs typeface="Arial"/>
              </a:rPr>
              <a:t>Business,</a:t>
            </a:r>
            <a:r>
              <a:rPr lang="en-US" sz="1200" spc="-70" dirty="0">
                <a:latin typeface="Arial"/>
                <a:cs typeface="Arial"/>
              </a:rPr>
              <a:t> </a:t>
            </a:r>
            <a:r>
              <a:rPr lang="en-US" sz="1200" dirty="0">
                <a:latin typeface="Arial"/>
                <a:cs typeface="Arial"/>
              </a:rPr>
              <a:t>or</a:t>
            </a:r>
            <a:r>
              <a:rPr lang="en-US" sz="1200" spc="-30" dirty="0">
                <a:latin typeface="Arial"/>
                <a:cs typeface="Arial"/>
              </a:rPr>
              <a:t> </a:t>
            </a:r>
            <a:r>
              <a:rPr lang="en-US" sz="1200" spc="-10" dirty="0">
                <a:latin typeface="Arial"/>
                <a:cs typeface="Arial"/>
              </a:rPr>
              <a:t>Actuarial Studies)</a:t>
            </a:r>
            <a:endParaRPr lang="en-US" sz="1200" dirty="0">
              <a:latin typeface="Arial"/>
              <a:cs typeface="Arial"/>
            </a:endParaRPr>
          </a:p>
          <a:p>
            <a:pPr marL="355600" indent="-342900">
              <a:spcBef>
                <a:spcPts val="5"/>
              </a:spcBef>
              <a:buFont typeface="Calibri"/>
              <a:buChar char="▪"/>
              <a:tabLst>
                <a:tab pos="354965" algn="l"/>
                <a:tab pos="355600" algn="l"/>
              </a:tabLst>
            </a:pPr>
            <a:r>
              <a:rPr lang="en-US" sz="1600" u="sng" dirty="0">
                <a:uFill>
                  <a:solidFill>
                    <a:srgbClr val="000000"/>
                  </a:solidFill>
                </a:uFill>
                <a:latin typeface="Arial"/>
                <a:cs typeface="Arial"/>
                <a:hlinkClick r:id="rId6"/>
              </a:rPr>
              <a:t>Communication</a:t>
            </a:r>
            <a:r>
              <a:rPr lang="en-US" sz="1600" u="sng" spc="-60" dirty="0">
                <a:uFill>
                  <a:solidFill>
                    <a:srgbClr val="000000"/>
                  </a:solidFill>
                </a:uFill>
                <a:latin typeface="Arial"/>
                <a:cs typeface="Arial"/>
                <a:hlinkClick r:id="rId6"/>
              </a:rPr>
              <a:t> </a:t>
            </a:r>
            <a:r>
              <a:rPr lang="en-US" sz="1600" u="sng" dirty="0">
                <a:uFill>
                  <a:solidFill>
                    <a:srgbClr val="000000"/>
                  </a:solidFill>
                </a:uFill>
                <a:latin typeface="Arial"/>
                <a:cs typeface="Arial"/>
                <a:hlinkClick r:id="rId6"/>
              </a:rPr>
              <a:t>Sciences</a:t>
            </a:r>
            <a:r>
              <a:rPr lang="en-US" sz="1600" u="sng" spc="-40" dirty="0">
                <a:uFill>
                  <a:solidFill>
                    <a:srgbClr val="000000"/>
                  </a:solidFill>
                </a:uFill>
                <a:latin typeface="Arial"/>
                <a:cs typeface="Arial"/>
                <a:hlinkClick r:id="rId6"/>
              </a:rPr>
              <a:t> </a:t>
            </a:r>
            <a:r>
              <a:rPr lang="en-US" sz="1600" u="sng" dirty="0">
                <a:uFill>
                  <a:solidFill>
                    <a:srgbClr val="000000"/>
                  </a:solidFill>
                </a:uFill>
                <a:latin typeface="Arial"/>
                <a:cs typeface="Arial"/>
                <a:hlinkClick r:id="rId6"/>
              </a:rPr>
              <a:t>and</a:t>
            </a:r>
            <a:r>
              <a:rPr lang="en-US" sz="1600" u="sng" spc="-25" dirty="0">
                <a:uFill>
                  <a:solidFill>
                    <a:srgbClr val="000000"/>
                  </a:solidFill>
                </a:uFill>
                <a:latin typeface="Arial"/>
                <a:cs typeface="Arial"/>
                <a:hlinkClick r:id="rId6"/>
              </a:rPr>
              <a:t> </a:t>
            </a:r>
            <a:r>
              <a:rPr lang="en-US" sz="1600" u="sng" dirty="0">
                <a:uFill>
                  <a:solidFill>
                    <a:srgbClr val="000000"/>
                  </a:solidFill>
                </a:uFill>
                <a:latin typeface="Arial"/>
                <a:cs typeface="Arial"/>
                <a:hlinkClick r:id="rId6"/>
              </a:rPr>
              <a:t>Disorders</a:t>
            </a:r>
            <a:r>
              <a:rPr lang="en-US" sz="1600" spc="-45" dirty="0">
                <a:latin typeface="Arial"/>
                <a:cs typeface="Arial"/>
                <a:hlinkClick r:id="rId6"/>
              </a:rPr>
              <a:t> </a:t>
            </a:r>
            <a:r>
              <a:rPr lang="en-US" sz="1200" dirty="0">
                <a:latin typeface="Arial"/>
                <a:cs typeface="Arial"/>
              </a:rPr>
              <a:t>(Speech</a:t>
            </a:r>
            <a:r>
              <a:rPr lang="en-US" sz="1200" spc="-5" dirty="0">
                <a:latin typeface="Arial"/>
                <a:cs typeface="Arial"/>
              </a:rPr>
              <a:t> </a:t>
            </a:r>
            <a:r>
              <a:rPr lang="en-US" sz="1200" spc="-10" dirty="0">
                <a:latin typeface="Arial"/>
                <a:cs typeface="Arial"/>
              </a:rPr>
              <a:t>Pathology)</a:t>
            </a:r>
            <a:endParaRPr lang="en-US" sz="1600" dirty="0">
              <a:latin typeface="Arial"/>
              <a:cs typeface="Arial"/>
            </a:endParaRPr>
          </a:p>
          <a:p>
            <a:pPr marL="355600" indent="-342900">
              <a:buFont typeface="Calibri"/>
              <a:buChar char="▪"/>
              <a:tabLst>
                <a:tab pos="354965" algn="l"/>
                <a:tab pos="355600" algn="l"/>
              </a:tabLst>
            </a:pPr>
            <a:r>
              <a:rPr lang="en-US" sz="1600" u="sng" spc="-10" dirty="0" err="1">
                <a:uFill>
                  <a:solidFill>
                    <a:srgbClr val="000000"/>
                  </a:solidFill>
                </a:uFill>
                <a:latin typeface="Arial"/>
                <a:cs typeface="Arial"/>
                <a:hlinkClick r:id="rId7"/>
              </a:rPr>
              <a:t>Drama,Theatre</a:t>
            </a:r>
            <a:r>
              <a:rPr lang="en-US" sz="1600" u="sng" spc="-10" dirty="0">
                <a:uFill>
                  <a:solidFill>
                    <a:srgbClr val="000000"/>
                  </a:solidFill>
                </a:uFill>
                <a:latin typeface="Arial"/>
                <a:cs typeface="Arial"/>
                <a:hlinkClick r:id="rId7"/>
              </a:rPr>
              <a:t> &amp; Dance </a:t>
            </a:r>
            <a:endParaRPr lang="en-US" sz="1600" dirty="0">
              <a:latin typeface="Arial"/>
              <a:cs typeface="Arial"/>
            </a:endParaRPr>
          </a:p>
          <a:p>
            <a:pPr marL="355600" indent="-342900">
              <a:buFont typeface="Calibri"/>
              <a:buChar char="▪"/>
              <a:tabLst>
                <a:tab pos="354965" algn="l"/>
                <a:tab pos="355600" algn="l"/>
              </a:tabLst>
            </a:pPr>
            <a:r>
              <a:rPr lang="en-US" sz="1600" u="sng" dirty="0">
                <a:uFill>
                  <a:solidFill>
                    <a:srgbClr val="000000"/>
                  </a:solidFill>
                </a:uFill>
                <a:latin typeface="Arial"/>
                <a:cs typeface="Arial"/>
                <a:hlinkClick r:id="rId8"/>
              </a:rPr>
              <a:t>Elementary/Childhood</a:t>
            </a:r>
            <a:r>
              <a:rPr lang="en-US" sz="1600" u="sng" spc="-95" dirty="0">
                <a:uFill>
                  <a:solidFill>
                    <a:srgbClr val="000000"/>
                  </a:solidFill>
                </a:uFill>
                <a:latin typeface="Arial"/>
                <a:cs typeface="Arial"/>
                <a:hlinkClick r:id="rId8"/>
              </a:rPr>
              <a:t> </a:t>
            </a:r>
            <a:r>
              <a:rPr lang="en-US" sz="1600" u="sng" spc="-10" dirty="0">
                <a:uFill>
                  <a:solidFill>
                    <a:srgbClr val="000000"/>
                  </a:solidFill>
                </a:uFill>
                <a:latin typeface="Arial"/>
                <a:cs typeface="Arial"/>
                <a:hlinkClick r:id="rId8"/>
              </a:rPr>
              <a:t>Education</a:t>
            </a:r>
            <a:endParaRPr lang="en-US" sz="1600" dirty="0">
              <a:latin typeface="Arial"/>
              <a:cs typeface="Arial"/>
            </a:endParaRPr>
          </a:p>
          <a:p>
            <a:pPr marL="355600" indent="-342900">
              <a:buFont typeface="Calibri"/>
              <a:buChar char="▪"/>
              <a:tabLst>
                <a:tab pos="354965" algn="l"/>
                <a:tab pos="355600" algn="l"/>
              </a:tabLst>
            </a:pPr>
            <a:r>
              <a:rPr lang="en-US" sz="1600" u="sng" spc="-10" dirty="0">
                <a:uFill>
                  <a:solidFill>
                    <a:srgbClr val="000000"/>
                  </a:solidFill>
                </a:uFill>
                <a:latin typeface="Arial"/>
                <a:cs typeface="Arial"/>
                <a:hlinkClick r:id="rId9"/>
              </a:rPr>
              <a:t>Neuroscience</a:t>
            </a:r>
            <a:endParaRPr lang="en-US" sz="1600" dirty="0">
              <a:latin typeface="Arial"/>
              <a:cs typeface="Arial"/>
            </a:endParaRPr>
          </a:p>
          <a:p>
            <a:pPr marL="355600" indent="-342900">
              <a:buFont typeface="Calibri"/>
              <a:buChar char="▪"/>
              <a:tabLst>
                <a:tab pos="354965" algn="l"/>
                <a:tab pos="355600" algn="l"/>
              </a:tabLst>
            </a:pPr>
            <a:r>
              <a:rPr lang="en-US" sz="1600" dirty="0">
                <a:uFill>
                  <a:solidFill>
                    <a:srgbClr val="000000"/>
                  </a:solidFill>
                </a:uFill>
                <a:latin typeface="Arial"/>
                <a:cs typeface="Arial"/>
                <a:hlinkClick r:id="rId10"/>
              </a:rPr>
              <a:t>Nutrition</a:t>
            </a:r>
            <a:r>
              <a:rPr lang="en-US" sz="1600" spc="-30" dirty="0">
                <a:uFill>
                  <a:solidFill>
                    <a:srgbClr val="000000"/>
                  </a:solidFill>
                </a:uFill>
                <a:latin typeface="Arial"/>
                <a:cs typeface="Arial"/>
                <a:hlinkClick r:id="rId10"/>
              </a:rPr>
              <a:t> </a:t>
            </a:r>
            <a:r>
              <a:rPr lang="en-US" sz="1600" dirty="0">
                <a:uFill>
                  <a:solidFill>
                    <a:srgbClr val="000000"/>
                  </a:solidFill>
                </a:uFill>
                <a:latin typeface="Arial"/>
                <a:cs typeface="Arial"/>
                <a:hlinkClick r:id="rId10"/>
              </a:rPr>
              <a:t>and</a:t>
            </a:r>
            <a:r>
              <a:rPr lang="en-US" sz="1600" spc="-30" dirty="0">
                <a:uFill>
                  <a:solidFill>
                    <a:srgbClr val="000000"/>
                  </a:solidFill>
                </a:uFill>
                <a:latin typeface="Arial"/>
                <a:cs typeface="Arial"/>
                <a:hlinkClick r:id="rId10"/>
              </a:rPr>
              <a:t> </a:t>
            </a:r>
            <a:r>
              <a:rPr lang="en-US" sz="1600" spc="-10" dirty="0">
                <a:uFill>
                  <a:solidFill>
                    <a:srgbClr val="000000"/>
                  </a:solidFill>
                </a:uFill>
                <a:latin typeface="Arial"/>
                <a:cs typeface="Arial"/>
                <a:hlinkClick r:id="rId10"/>
              </a:rPr>
              <a:t>Dietetics</a:t>
            </a:r>
            <a:endParaRPr lang="en-US" sz="1600" dirty="0">
              <a:latin typeface="Arial"/>
              <a:cs typeface="Arial"/>
            </a:endParaRPr>
          </a:p>
          <a:p>
            <a:pPr marL="355600" indent="-342900">
              <a:buFont typeface="Calibri"/>
              <a:buChar char="▪"/>
              <a:tabLst>
                <a:tab pos="354965" algn="l"/>
                <a:tab pos="355600" algn="l"/>
              </a:tabLst>
            </a:pPr>
            <a:r>
              <a:rPr lang="en-US" sz="1600" u="sng" dirty="0">
                <a:uFill>
                  <a:solidFill>
                    <a:srgbClr val="000000"/>
                  </a:solidFill>
                </a:uFill>
                <a:latin typeface="Arial"/>
                <a:cs typeface="Arial"/>
                <a:hlinkClick r:id="rId11"/>
              </a:rPr>
              <a:t>Secondary</a:t>
            </a:r>
            <a:r>
              <a:rPr lang="en-US" sz="1600" u="sng" spc="-75" dirty="0">
                <a:uFill>
                  <a:solidFill>
                    <a:srgbClr val="000000"/>
                  </a:solidFill>
                </a:uFill>
                <a:latin typeface="Arial"/>
                <a:cs typeface="Arial"/>
                <a:hlinkClick r:id="rId11"/>
              </a:rPr>
              <a:t> </a:t>
            </a:r>
            <a:r>
              <a:rPr lang="en-US" sz="1600" u="sng" spc="-10" dirty="0">
                <a:uFill>
                  <a:solidFill>
                    <a:srgbClr val="000000"/>
                  </a:solidFill>
                </a:uFill>
                <a:latin typeface="Arial"/>
                <a:cs typeface="Arial"/>
                <a:hlinkClick r:id="rId11"/>
              </a:rPr>
              <a:t>Education</a:t>
            </a:r>
            <a:endParaRPr lang="en-US" sz="1600" dirty="0">
              <a:latin typeface="Arial"/>
              <a:cs typeface="Arial"/>
            </a:endParaRPr>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4"/>
          <p:cNvSpPr txBox="1"/>
          <p:nvPr/>
        </p:nvSpPr>
        <p:spPr>
          <a:xfrm>
            <a:off x="0" y="101600"/>
            <a:ext cx="7099300" cy="66675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2800"/>
              <a:buFont typeface="Gill Sans"/>
              <a:buNone/>
            </a:pPr>
            <a:r>
              <a:rPr lang="en-US" sz="2800" b="1" i="0" u="none">
                <a:solidFill>
                  <a:schemeClr val="lt1"/>
                </a:solidFill>
                <a:latin typeface="Gill Sans"/>
                <a:ea typeface="Gill Sans"/>
                <a:cs typeface="Gill Sans"/>
                <a:sym typeface="Gill Sans"/>
              </a:rPr>
              <a:t>Your QC Bachelor’s Degree</a:t>
            </a:r>
            <a:endParaRPr/>
          </a:p>
          <a:p>
            <a:pPr marL="0" marR="0" lvl="0" indent="0" algn="l" rtl="0">
              <a:lnSpc>
                <a:spcPct val="100000"/>
              </a:lnSpc>
              <a:spcBef>
                <a:spcPts val="0"/>
              </a:spcBef>
              <a:spcAft>
                <a:spcPts val="0"/>
              </a:spcAft>
              <a:buClr>
                <a:schemeClr val="lt1"/>
              </a:buClr>
              <a:buSzPts val="2800"/>
              <a:buFont typeface="Gill Sans"/>
              <a:buNone/>
            </a:pPr>
            <a:r>
              <a:rPr lang="en-US" sz="2800" b="1" i="1" u="none">
                <a:solidFill>
                  <a:schemeClr val="lt1"/>
                </a:solidFill>
                <a:latin typeface="Gill Sans"/>
                <a:ea typeface="Gill Sans"/>
                <a:cs typeface="Gill Sans"/>
                <a:sym typeface="Gill Sans"/>
              </a:rPr>
              <a:t>Transfer Honors Program</a:t>
            </a:r>
            <a:endParaRPr/>
          </a:p>
        </p:txBody>
      </p:sp>
      <p:sp>
        <p:nvSpPr>
          <p:cNvPr id="194" name="Google Shape;194;p14"/>
          <p:cNvSpPr txBox="1"/>
          <p:nvPr/>
        </p:nvSpPr>
        <p:spPr>
          <a:xfrm>
            <a:off x="171742" y="1261543"/>
            <a:ext cx="8807674" cy="3908722"/>
          </a:xfrm>
          <a:prstGeom prst="rect">
            <a:avLst/>
          </a:prstGeom>
          <a:solidFill>
            <a:schemeClr val="bg1"/>
          </a:solidFill>
          <a:ln w="9525" cap="flat" cmpd="sng">
            <a:solidFill>
              <a:schemeClr val="lt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212121"/>
              </a:buClr>
              <a:buSzPts val="1600"/>
              <a:buFont typeface="Calibri"/>
              <a:buNone/>
            </a:pPr>
            <a:r>
              <a:rPr lang="en-US" sz="1600" b="1" i="0" u="none" dirty="0">
                <a:solidFill>
                  <a:srgbClr val="212121"/>
                </a:solidFill>
                <a:latin typeface="Calibri"/>
                <a:ea typeface="Calibri"/>
                <a:cs typeface="Calibri"/>
                <a:sym typeface="Calibri"/>
              </a:rPr>
              <a:t>The Queens College Transfer Honors </a:t>
            </a:r>
            <a:r>
              <a:rPr lang="en-US" sz="1600" b="0" i="0" u="none" dirty="0">
                <a:solidFill>
                  <a:srgbClr val="212121"/>
                </a:solidFill>
                <a:latin typeface="Calibri"/>
                <a:ea typeface="Calibri"/>
                <a:cs typeface="Calibri"/>
                <a:sym typeface="Calibri"/>
              </a:rPr>
              <a:t>Program is for highly motivated students like you!</a:t>
            </a:r>
            <a:endParaRPr dirty="0"/>
          </a:p>
          <a:p>
            <a:pPr marL="0" marR="0" lvl="0" indent="0" algn="l" rtl="0">
              <a:lnSpc>
                <a:spcPct val="100000"/>
              </a:lnSpc>
              <a:spcBef>
                <a:spcPts val="0"/>
              </a:spcBef>
              <a:spcAft>
                <a:spcPts val="0"/>
              </a:spcAft>
              <a:buClr>
                <a:schemeClr val="dk1"/>
              </a:buClr>
              <a:buSzPts val="1600"/>
              <a:buFont typeface="Arial"/>
              <a:buNone/>
            </a:pPr>
            <a:endParaRPr sz="1600" b="0" i="0" u="none" dirty="0">
              <a:solidFill>
                <a:srgbClr val="212121"/>
              </a:solidFill>
              <a:latin typeface="Calibri"/>
              <a:ea typeface="Calibri"/>
              <a:cs typeface="Calibri"/>
              <a:sym typeface="Calibri"/>
            </a:endParaRPr>
          </a:p>
          <a:p>
            <a:pPr indent="-101600">
              <a:buClr>
                <a:srgbClr val="212121"/>
              </a:buClr>
              <a:buSzPts val="1600"/>
              <a:buFont typeface="Arial"/>
              <a:buChar char="•"/>
            </a:pPr>
            <a:r>
              <a:rPr lang="en-US" sz="1600" b="0" i="0" u="none" dirty="0">
                <a:solidFill>
                  <a:srgbClr val="212121"/>
                </a:solidFill>
                <a:latin typeface="Calibri"/>
                <a:ea typeface="Calibri"/>
                <a:cs typeface="Calibri"/>
                <a:sym typeface="Calibri"/>
              </a:rPr>
              <a:t>​</a:t>
            </a:r>
            <a:r>
              <a:rPr lang="en-US" sz="1600" dirty="0">
                <a:solidFill>
                  <a:srgbClr val="212121"/>
                </a:solidFill>
                <a:latin typeface="Calibri"/>
                <a:ea typeface="Calibri"/>
                <a:cs typeface="Calibri"/>
                <a:sym typeface="Calibri"/>
              </a:rPr>
              <a:t> </a:t>
            </a:r>
            <a:r>
              <a:rPr lang="en-US" sz="1800" b="0" i="0" u="none" dirty="0">
                <a:solidFill>
                  <a:srgbClr val="212121"/>
                </a:solidFill>
                <a:latin typeface="Calibri"/>
                <a:ea typeface="Calibri"/>
                <a:cs typeface="Calibri"/>
                <a:sym typeface="Calibri"/>
              </a:rPr>
              <a:t> Scholarships ranging from $1,000 to full-tuition per semester for up to two years</a:t>
            </a:r>
            <a:r>
              <a:rPr lang="en-US" sz="1800" b="0" i="1" u="none" dirty="0">
                <a:solidFill>
                  <a:srgbClr val="212121"/>
                </a:solidFill>
                <a:latin typeface="Calibri"/>
                <a:ea typeface="Calibri"/>
                <a:cs typeface="Calibri"/>
                <a:sym typeface="Calibri"/>
              </a:rPr>
              <a:t>.</a:t>
            </a:r>
            <a:endParaRPr sz="1800" b="0" i="0" u="none" dirty="0">
              <a:solidFill>
                <a:schemeClr val="dk1"/>
              </a:solidFill>
              <a:latin typeface="Calibri"/>
              <a:ea typeface="Calibri"/>
              <a:cs typeface="Calibri"/>
            </a:endParaRPr>
          </a:p>
          <a:p>
            <a:pPr indent="-101600">
              <a:buClr>
                <a:srgbClr val="212121"/>
              </a:buClr>
              <a:buSzPts val="1600"/>
              <a:buFont typeface="Arial"/>
              <a:buChar char="•"/>
            </a:pPr>
            <a:r>
              <a:rPr lang="en-US" sz="1800" dirty="0">
                <a:solidFill>
                  <a:srgbClr val="212121"/>
                </a:solidFill>
                <a:latin typeface="Calibri"/>
                <a:ea typeface="Calibri"/>
                <a:cs typeface="Calibri"/>
                <a:sym typeface="Calibri"/>
              </a:rPr>
              <a:t> </a:t>
            </a:r>
            <a:r>
              <a:rPr lang="en-US" sz="1800" b="0" i="0" u="none" dirty="0">
                <a:solidFill>
                  <a:srgbClr val="212121"/>
                </a:solidFill>
                <a:latin typeface="Calibri"/>
                <a:ea typeface="Calibri"/>
                <a:cs typeface="Calibri"/>
                <a:sym typeface="Calibri"/>
              </a:rPr>
              <a:t> Small honors classes that emphasize discussion and group projects. </a:t>
            </a:r>
            <a:endParaRPr sz="1800" b="0" i="0" u="none" dirty="0">
              <a:solidFill>
                <a:schemeClr val="dk1"/>
              </a:solidFill>
              <a:latin typeface="Calibri"/>
              <a:ea typeface="Calibri"/>
              <a:cs typeface="Calibri"/>
            </a:endParaRPr>
          </a:p>
          <a:p>
            <a:pPr indent="-101600">
              <a:buClr>
                <a:srgbClr val="212121"/>
              </a:buClr>
              <a:buSzPts val="1600"/>
              <a:buFont typeface="Arial"/>
              <a:buChar char="•"/>
            </a:pPr>
            <a:r>
              <a:rPr lang="en-US" sz="1800" dirty="0">
                <a:solidFill>
                  <a:srgbClr val="212121"/>
                </a:solidFill>
                <a:latin typeface="Calibri"/>
                <a:ea typeface="Calibri"/>
                <a:cs typeface="Calibri"/>
                <a:sym typeface="Calibri"/>
              </a:rPr>
              <a:t> </a:t>
            </a:r>
            <a:r>
              <a:rPr lang="en-US" sz="1800" b="0" i="0" u="none" dirty="0">
                <a:solidFill>
                  <a:srgbClr val="212121"/>
                </a:solidFill>
                <a:latin typeface="Calibri"/>
                <a:ea typeface="Calibri"/>
                <a:cs typeface="Calibri"/>
                <a:sym typeface="Calibri"/>
              </a:rPr>
              <a:t> Dedicated academic advisors who support your transition to QC and provide assistance</a:t>
            </a:r>
            <a:r>
              <a:rPr lang="en-US" sz="1800" dirty="0">
                <a:solidFill>
                  <a:srgbClr val="212121"/>
                </a:solidFill>
                <a:latin typeface="Calibri"/>
                <a:ea typeface="Calibri"/>
                <a:cs typeface="Calibri"/>
                <a:sym typeface="Calibri"/>
              </a:rPr>
              <a:t> </a:t>
            </a:r>
            <a:endParaRPr lang="en-US" sz="1600" dirty="0">
              <a:ea typeface="Calibri"/>
              <a:sym typeface="Calibri"/>
            </a:endParaRPr>
          </a:p>
          <a:p>
            <a:pPr>
              <a:buClr>
                <a:srgbClr val="212121"/>
              </a:buClr>
              <a:buSzPts val="1600"/>
            </a:pPr>
            <a:r>
              <a:rPr lang="en-US" sz="1800" dirty="0">
                <a:solidFill>
                  <a:srgbClr val="212121"/>
                </a:solidFill>
                <a:latin typeface="Calibri"/>
                <a:ea typeface="Calibri"/>
                <a:cs typeface="Calibri"/>
                <a:sym typeface="Calibri"/>
              </a:rPr>
              <a:t>    in identifying </a:t>
            </a:r>
            <a:r>
              <a:rPr lang="en-US" sz="1800" b="0" i="0" u="none" dirty="0">
                <a:solidFill>
                  <a:srgbClr val="212121"/>
                </a:solidFill>
                <a:latin typeface="Calibri"/>
                <a:ea typeface="Calibri"/>
                <a:cs typeface="Calibri"/>
                <a:sym typeface="Calibri"/>
              </a:rPr>
              <a:t>mentors, applying for awards, and preparing for graduate study or career</a:t>
            </a:r>
            <a:r>
              <a:rPr lang="en-US" sz="1800" dirty="0">
                <a:solidFill>
                  <a:srgbClr val="212121"/>
                </a:solidFill>
                <a:latin typeface="Calibri"/>
                <a:ea typeface="Calibri"/>
                <a:cs typeface="Calibri"/>
                <a:sym typeface="Calibri"/>
              </a:rPr>
              <a:t> </a:t>
            </a:r>
            <a:endParaRPr lang="en-US" sz="1800" dirty="0">
              <a:latin typeface="Calibri"/>
              <a:ea typeface="Calibri"/>
              <a:cs typeface="Calibri"/>
              <a:sym typeface="Calibri"/>
            </a:endParaRPr>
          </a:p>
          <a:p>
            <a:pPr>
              <a:buSzPts val="1600"/>
            </a:pPr>
            <a:r>
              <a:rPr lang="en-US" sz="1800" dirty="0">
                <a:solidFill>
                  <a:srgbClr val="212121"/>
                </a:solidFill>
                <a:latin typeface="Calibri"/>
                <a:ea typeface="Calibri"/>
                <a:cs typeface="Calibri"/>
                <a:sym typeface="Calibri"/>
              </a:rPr>
              <a:t>    </a:t>
            </a:r>
            <a:r>
              <a:rPr lang="en-US" sz="1800" b="0" i="0" u="none" dirty="0">
                <a:solidFill>
                  <a:srgbClr val="212121"/>
                </a:solidFill>
                <a:latin typeface="Calibri"/>
                <a:ea typeface="Calibri"/>
                <a:cs typeface="Calibri"/>
                <a:sym typeface="Calibri"/>
              </a:rPr>
              <a:t>placement. </a:t>
            </a:r>
            <a:endParaRPr sz="1800" b="0" i="0" u="none" dirty="0">
              <a:solidFill>
                <a:schemeClr val="dk1"/>
              </a:solidFill>
              <a:latin typeface="Calibri"/>
              <a:ea typeface="Calibri"/>
              <a:cs typeface="Calibri"/>
            </a:endParaRPr>
          </a:p>
          <a:p>
            <a:pPr indent="-101600">
              <a:buClr>
                <a:srgbClr val="212121"/>
              </a:buClr>
              <a:buSzPts val="1600"/>
              <a:buFont typeface="Arial"/>
              <a:buChar char="•"/>
            </a:pPr>
            <a:r>
              <a:rPr lang="en-US" sz="1800" dirty="0">
                <a:solidFill>
                  <a:srgbClr val="212121"/>
                </a:solidFill>
                <a:latin typeface="Calibri"/>
                <a:ea typeface="Calibri"/>
                <a:cs typeface="Calibri"/>
                <a:sym typeface="Calibri"/>
              </a:rPr>
              <a:t> </a:t>
            </a:r>
            <a:r>
              <a:rPr lang="en-US" sz="1800" b="0" i="0" u="none" dirty="0">
                <a:solidFill>
                  <a:srgbClr val="212121"/>
                </a:solidFill>
                <a:latin typeface="Calibri"/>
                <a:ea typeface="Calibri"/>
                <a:cs typeface="Calibri"/>
                <a:sym typeface="Calibri"/>
              </a:rPr>
              <a:t> Priority consideration to competitive majors and honors programs. </a:t>
            </a:r>
            <a:endParaRPr sz="1800" b="0" i="0" u="none" dirty="0">
              <a:solidFill>
                <a:schemeClr val="dk1"/>
              </a:solidFill>
              <a:latin typeface="Calibri"/>
              <a:ea typeface="Calibri"/>
              <a:cs typeface="Calibri"/>
            </a:endParaRPr>
          </a:p>
          <a:p>
            <a:pPr indent="-101600">
              <a:buClr>
                <a:srgbClr val="212121"/>
              </a:buClr>
              <a:buSzPts val="1600"/>
              <a:buFont typeface="Arial"/>
              <a:buChar char="•"/>
            </a:pPr>
            <a:r>
              <a:rPr lang="en-US" sz="1800" dirty="0">
                <a:solidFill>
                  <a:srgbClr val="212121"/>
                </a:solidFill>
                <a:latin typeface="Calibri"/>
                <a:ea typeface="Calibri"/>
                <a:cs typeface="Calibri"/>
                <a:sym typeface="Calibri"/>
              </a:rPr>
              <a:t> </a:t>
            </a:r>
            <a:r>
              <a:rPr lang="en-US" sz="1800" b="0" i="0" u="none" dirty="0">
                <a:solidFill>
                  <a:srgbClr val="212121"/>
                </a:solidFill>
                <a:latin typeface="Calibri"/>
                <a:ea typeface="Calibri"/>
                <a:cs typeface="Calibri"/>
                <a:sym typeface="Calibri"/>
              </a:rPr>
              <a:t> Priority registration.</a:t>
            </a:r>
            <a:endParaRPr sz="1800" b="0" i="0" u="none" dirty="0">
              <a:solidFill>
                <a:schemeClr val="dk1"/>
              </a:solidFill>
              <a:latin typeface="Calibri"/>
              <a:ea typeface="Calibri"/>
              <a:cs typeface="Calibri"/>
            </a:endParaRPr>
          </a:p>
          <a:p>
            <a:pPr indent="-101600">
              <a:buClr>
                <a:srgbClr val="212121"/>
              </a:buClr>
              <a:buSzPts val="1600"/>
              <a:buFont typeface="Arial"/>
              <a:buChar char="•"/>
            </a:pPr>
            <a:r>
              <a:rPr lang="en-US" sz="1800" dirty="0">
                <a:solidFill>
                  <a:srgbClr val="212121"/>
                </a:solidFill>
                <a:latin typeface="Calibri"/>
                <a:ea typeface="Calibri"/>
                <a:cs typeface="Calibri"/>
                <a:sym typeface="Calibri"/>
              </a:rPr>
              <a:t> </a:t>
            </a:r>
            <a:r>
              <a:rPr lang="en-US" sz="1800" b="0" i="0" u="none" dirty="0">
                <a:solidFill>
                  <a:srgbClr val="212121"/>
                </a:solidFill>
                <a:latin typeface="Calibri"/>
                <a:ea typeface="Calibri"/>
                <a:cs typeface="Calibri"/>
                <a:sym typeface="Calibri"/>
              </a:rPr>
              <a:t> Preferred consideration for on-campus housing. </a:t>
            </a:r>
            <a:endParaRPr sz="1800" b="0" i="0" u="none" dirty="0">
              <a:solidFill>
                <a:schemeClr val="dk1"/>
              </a:solidFill>
              <a:latin typeface="Calibri"/>
              <a:ea typeface="Calibri"/>
              <a:cs typeface="Calibri"/>
            </a:endParaRPr>
          </a:p>
          <a:p>
            <a:pPr marL="0" marR="0" lvl="0" indent="0" algn="ctr" rtl="0">
              <a:lnSpc>
                <a:spcPct val="100000"/>
              </a:lnSpc>
              <a:spcBef>
                <a:spcPts val="0"/>
              </a:spcBef>
              <a:spcAft>
                <a:spcPts val="0"/>
              </a:spcAft>
              <a:buClr>
                <a:schemeClr val="dk1"/>
              </a:buClr>
              <a:buSzPts val="1600"/>
              <a:buFont typeface="Calibri"/>
              <a:buNone/>
            </a:pPr>
            <a:endParaRPr sz="1800" b="0" i="0" u="none" dirty="0">
              <a:solidFill>
                <a:schemeClr val="dk1"/>
              </a:solidFill>
              <a:latin typeface="Calibri"/>
              <a:ea typeface="Calibri"/>
              <a:cs typeface="Calibri"/>
            </a:endParaRPr>
          </a:p>
          <a:p>
            <a:pPr algn="ctr">
              <a:buClr>
                <a:srgbClr val="212121"/>
              </a:buClr>
              <a:buSzPts val="1600"/>
            </a:pPr>
            <a:r>
              <a:rPr lang="en-US" sz="1800" b="0" i="0" u="none" dirty="0">
                <a:solidFill>
                  <a:srgbClr val="212121"/>
                </a:solidFill>
                <a:latin typeface="Calibri"/>
                <a:ea typeface="Calibri"/>
                <a:cs typeface="Calibri"/>
                <a:sym typeface="Calibri"/>
              </a:rPr>
              <a:t>To be eligible, you must have a minimum cumulative GPA of 3.5+ and at least 60 credits</a:t>
            </a:r>
            <a:r>
              <a:rPr lang="en-US" sz="1800" dirty="0">
                <a:solidFill>
                  <a:srgbClr val="212121"/>
                </a:solidFill>
                <a:latin typeface="Calibri"/>
                <a:ea typeface="Calibri"/>
                <a:cs typeface="Calibri"/>
                <a:sym typeface="Calibri"/>
              </a:rPr>
              <a:t> </a:t>
            </a:r>
            <a:endParaRPr sz="1600" dirty="0"/>
          </a:p>
          <a:p>
            <a:pPr algn="ctr">
              <a:buClr>
                <a:srgbClr val="212121"/>
              </a:buClr>
              <a:buSzPts val="1600"/>
            </a:pPr>
            <a:r>
              <a:rPr lang="en-US" sz="1800" b="0" i="0" u="none" dirty="0">
                <a:solidFill>
                  <a:srgbClr val="212121"/>
                </a:solidFill>
                <a:latin typeface="Calibri"/>
                <a:ea typeface="Calibri"/>
                <a:cs typeface="Calibri"/>
                <a:sym typeface="Calibri"/>
              </a:rPr>
              <a:t>upon entry to Queens College.</a:t>
            </a:r>
            <a:r>
              <a:rPr lang="en-US" sz="1800" dirty="0">
                <a:solidFill>
                  <a:srgbClr val="212121"/>
                </a:solidFill>
                <a:latin typeface="Calibri"/>
                <a:ea typeface="Calibri"/>
                <a:cs typeface="Calibri"/>
                <a:sym typeface="Calibri"/>
              </a:rPr>
              <a:t> </a:t>
            </a:r>
            <a:r>
              <a:rPr lang="en-US" sz="1800" b="0" i="0" u="none" dirty="0">
                <a:solidFill>
                  <a:srgbClr val="212121"/>
                </a:solidFill>
                <a:latin typeface="Calibri"/>
                <a:ea typeface="Calibri"/>
                <a:cs typeface="Calibri"/>
                <a:sym typeface="Calibri"/>
              </a:rPr>
              <a:t> Receipt of Associate Degree Preferred.</a:t>
            </a:r>
            <a:r>
              <a:rPr lang="en-US" sz="1800" dirty="0">
                <a:solidFill>
                  <a:srgbClr val="212121"/>
                </a:solidFill>
                <a:latin typeface="Calibri"/>
                <a:ea typeface="Calibri"/>
                <a:cs typeface="Calibri"/>
                <a:sym typeface="Calibri"/>
              </a:rPr>
              <a:t> </a:t>
            </a:r>
            <a:endParaRPr sz="1600" dirty="0"/>
          </a:p>
          <a:p>
            <a:pPr marL="0" marR="0" lvl="0" indent="0" algn="ctr" rtl="0">
              <a:lnSpc>
                <a:spcPct val="100000"/>
              </a:lnSpc>
              <a:spcBef>
                <a:spcPts val="0"/>
              </a:spcBef>
              <a:spcAft>
                <a:spcPts val="0"/>
              </a:spcAft>
              <a:buClr>
                <a:schemeClr val="dk1"/>
              </a:buClr>
              <a:buSzPts val="1600"/>
              <a:buFont typeface="Calibri"/>
              <a:buNone/>
            </a:pPr>
            <a:endParaRPr sz="1800" b="0" i="0" u="none" dirty="0">
              <a:solidFill>
                <a:schemeClr val="dk1"/>
              </a:solidFill>
              <a:latin typeface="Calibri"/>
              <a:ea typeface="Calibri"/>
              <a:cs typeface="Calibri"/>
            </a:endParaRPr>
          </a:p>
        </p:txBody>
      </p:sp>
      <p:sp>
        <p:nvSpPr>
          <p:cNvPr id="2" name="Google Shape;208;p16">
            <a:extLst>
              <a:ext uri="{FF2B5EF4-FFF2-40B4-BE49-F238E27FC236}">
                <a16:creationId xmlns:a16="http://schemas.microsoft.com/office/drawing/2014/main" id="{82C8AABD-9978-286D-6C96-A41E7DA765D3}"/>
              </a:ext>
            </a:extLst>
          </p:cNvPr>
          <p:cNvSpPr txBox="1"/>
          <p:nvPr/>
        </p:nvSpPr>
        <p:spPr>
          <a:xfrm>
            <a:off x="3054611" y="5322054"/>
            <a:ext cx="3221298" cy="1046400"/>
          </a:xfrm>
          <a:prstGeom prst="rect">
            <a:avLst/>
          </a:prstGeom>
          <a:solidFill>
            <a:schemeClr val="lt1"/>
          </a:solidFill>
          <a:ln w="9525" cap="flat" cmpd="sng">
            <a:solidFill>
              <a:schemeClr val="accent2"/>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600"/>
              <a:buFont typeface="Calibri"/>
              <a:buNone/>
            </a:pPr>
            <a:r>
              <a:rPr lang="en-US" sz="1600" b="1" i="0" u="none" dirty="0">
                <a:solidFill>
                  <a:schemeClr val="dk1"/>
                </a:solidFill>
                <a:latin typeface="Calibri"/>
                <a:ea typeface="Calibri"/>
                <a:cs typeface="Calibri"/>
                <a:sym typeface="Calibri"/>
              </a:rPr>
              <a:t>For more information contact:</a:t>
            </a:r>
            <a:endParaRPr dirty="0"/>
          </a:p>
          <a:p>
            <a:pPr marL="0" marR="0" lvl="0" indent="0" algn="ctr" rtl="0">
              <a:lnSpc>
                <a:spcPct val="100000"/>
              </a:lnSpc>
              <a:spcBef>
                <a:spcPts val="0"/>
              </a:spcBef>
              <a:spcAft>
                <a:spcPts val="0"/>
              </a:spcAft>
              <a:buClr>
                <a:schemeClr val="dk1"/>
              </a:buClr>
              <a:buSzPts val="1600"/>
              <a:buFont typeface="Calibri"/>
              <a:buNone/>
            </a:pPr>
            <a:r>
              <a:rPr lang="en-US" sz="1600" b="1" i="0" u="none" dirty="0">
                <a:solidFill>
                  <a:schemeClr val="dk1"/>
                </a:solidFill>
                <a:latin typeface="Calibri"/>
                <a:ea typeface="Calibri"/>
                <a:cs typeface="Calibri"/>
                <a:sym typeface="Calibri"/>
                <a:hlinkClick r:id="rId3"/>
              </a:rPr>
              <a:t>Office of Honors &amp; Scholarships</a:t>
            </a:r>
            <a:endParaRPr dirty="0"/>
          </a:p>
          <a:p>
            <a:pPr algn="ctr">
              <a:buClr>
                <a:schemeClr val="dk1"/>
              </a:buClr>
              <a:buSzPts val="1600"/>
              <a:buFont typeface="Calibri"/>
            </a:pPr>
            <a:r>
              <a:rPr lang="en-US" sz="1600" b="1"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Transferhonors@qc.cuny.edu</a:t>
            </a:r>
            <a:r>
              <a:rPr lang="en-US" sz="1600" dirty="0">
                <a:solidFill>
                  <a:schemeClr val="dk1"/>
                </a:solidFill>
                <a:latin typeface="Calibri"/>
                <a:ea typeface="Calibri"/>
                <a:cs typeface="Calibri"/>
                <a:sym typeface="Calibri"/>
              </a:rPr>
              <a:t> </a:t>
            </a:r>
            <a:br>
              <a:rPr lang="en-US" sz="1600" b="0" i="0" u="none" dirty="0">
                <a:solidFill>
                  <a:schemeClr val="dk1"/>
                </a:solidFill>
                <a:latin typeface="Calibri"/>
                <a:ea typeface="Calibri"/>
                <a:cs typeface="Calibri"/>
                <a:sym typeface="Calibri"/>
              </a:rPr>
            </a:br>
            <a:endParaRPr/>
          </a:p>
        </p:txBody>
      </p:sp>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15"/>
          <p:cNvSpPr txBox="1"/>
          <p:nvPr/>
        </p:nvSpPr>
        <p:spPr>
          <a:xfrm>
            <a:off x="0" y="101600"/>
            <a:ext cx="7099300" cy="66675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2800"/>
              <a:buFont typeface="Gill Sans"/>
              <a:buNone/>
            </a:pPr>
            <a:r>
              <a:rPr lang="en-US" sz="2800" b="1" i="0" u="none">
                <a:solidFill>
                  <a:schemeClr val="lt1"/>
                </a:solidFill>
                <a:latin typeface="Gill Sans"/>
                <a:ea typeface="Gill Sans"/>
                <a:cs typeface="Gill Sans"/>
                <a:sym typeface="Gill Sans"/>
              </a:rPr>
              <a:t>Your QC Bachelor’s Degree</a:t>
            </a:r>
            <a:endParaRPr/>
          </a:p>
          <a:p>
            <a:pPr marL="0" marR="0" lvl="0" indent="0" algn="l" rtl="0">
              <a:lnSpc>
                <a:spcPct val="100000"/>
              </a:lnSpc>
              <a:spcBef>
                <a:spcPts val="0"/>
              </a:spcBef>
              <a:spcAft>
                <a:spcPts val="0"/>
              </a:spcAft>
              <a:buClr>
                <a:schemeClr val="lt1"/>
              </a:buClr>
              <a:buSzPts val="2800"/>
              <a:buFont typeface="Gill Sans"/>
              <a:buNone/>
            </a:pPr>
            <a:r>
              <a:rPr lang="en-US" sz="2800" b="1" i="1" u="none">
                <a:solidFill>
                  <a:schemeClr val="lt1"/>
                </a:solidFill>
                <a:latin typeface="Gill Sans"/>
                <a:ea typeface="Gill Sans"/>
                <a:cs typeface="Gill Sans"/>
                <a:sym typeface="Gill Sans"/>
              </a:rPr>
              <a:t>Honors Minors </a:t>
            </a:r>
            <a:endParaRPr/>
          </a:p>
        </p:txBody>
      </p:sp>
      <p:sp>
        <p:nvSpPr>
          <p:cNvPr id="200" name="Google Shape;200;p15"/>
          <p:cNvSpPr txBox="1"/>
          <p:nvPr/>
        </p:nvSpPr>
        <p:spPr>
          <a:xfrm>
            <a:off x="28106" y="1064588"/>
            <a:ext cx="9115892" cy="5509160"/>
          </a:xfrm>
          <a:prstGeom prst="rect">
            <a:avLst/>
          </a:prstGeom>
          <a:solidFill>
            <a:schemeClr val="bg1"/>
          </a:solidFill>
          <a:ln w="9525" cap="flat" cmpd="sng">
            <a:solidFill>
              <a:schemeClr val="lt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200"/>
              <a:buFont typeface="Calibri"/>
              <a:buNone/>
            </a:pPr>
            <a:r>
              <a:rPr lang="en-US" sz="1600" b="1" i="0" u="none" dirty="0">
                <a:solidFill>
                  <a:schemeClr val="dk1"/>
                </a:solidFill>
                <a:latin typeface="Calibri"/>
                <a:ea typeface="Calibri"/>
                <a:cs typeface="Calibri"/>
                <a:sym typeface="Calibri"/>
              </a:rPr>
              <a:t>Honors in the Math and Natural Sciences</a:t>
            </a:r>
            <a:endParaRPr sz="1800" dirty="0"/>
          </a:p>
          <a:p>
            <a:pPr marL="0" marR="0" lvl="0" indent="0" algn="ctr" rtl="0">
              <a:lnSpc>
                <a:spcPct val="100000"/>
              </a:lnSpc>
              <a:spcBef>
                <a:spcPts val="240"/>
              </a:spcBef>
              <a:spcAft>
                <a:spcPts val="0"/>
              </a:spcAft>
              <a:buClr>
                <a:schemeClr val="dk1"/>
              </a:buClr>
              <a:buSzPts val="1200"/>
              <a:buFont typeface="Calibri"/>
              <a:buNone/>
            </a:pPr>
            <a:r>
              <a:rPr lang="en-US" b="0" i="0" u="none" dirty="0">
                <a:solidFill>
                  <a:schemeClr val="dk1"/>
                </a:solidFill>
                <a:latin typeface="Calibri"/>
                <a:ea typeface="Calibri"/>
                <a:cs typeface="Calibri"/>
                <a:sym typeface="Calibri"/>
              </a:rPr>
              <a:t>A 12-credit program to enhance the undergraduate education of students interested in careers in the mathematical and natural sciences.</a:t>
            </a:r>
            <a:endParaRPr dirty="0">
              <a:solidFill>
                <a:schemeClr val="dk1"/>
              </a:solidFill>
            </a:endParaRPr>
          </a:p>
          <a:p>
            <a:pPr marL="0" marR="0" lvl="0" indent="0" algn="ctr" rtl="0">
              <a:lnSpc>
                <a:spcPct val="100000"/>
              </a:lnSpc>
              <a:spcBef>
                <a:spcPts val="240"/>
              </a:spcBef>
              <a:spcAft>
                <a:spcPts val="0"/>
              </a:spcAft>
              <a:buClr>
                <a:schemeClr val="dk1"/>
              </a:buClr>
              <a:buSzPts val="1200"/>
              <a:buFont typeface="Calibri"/>
              <a:buNone/>
            </a:pPr>
            <a:r>
              <a:rPr lang="en-US" b="0" i="0" u="none" dirty="0">
                <a:solidFill>
                  <a:schemeClr val="dk1"/>
                </a:solidFill>
                <a:latin typeface="Calibri"/>
                <a:ea typeface="Calibri"/>
                <a:cs typeface="Calibri"/>
                <a:sym typeface="Calibri"/>
              </a:rPr>
              <a:t>Director: Dr. Uri </a:t>
            </a:r>
            <a:r>
              <a:rPr lang="en-US" b="0" i="0" u="none" dirty="0" err="1">
                <a:solidFill>
                  <a:schemeClr val="dk1"/>
                </a:solidFill>
                <a:latin typeface="Calibri"/>
                <a:ea typeface="Calibri"/>
                <a:cs typeface="Calibri"/>
                <a:sym typeface="Calibri"/>
              </a:rPr>
              <a:t>Samuni</a:t>
            </a:r>
            <a:endParaRPr lang="en-US" dirty="0"/>
          </a:p>
          <a:p>
            <a:pPr marL="0" marR="0" lvl="0" indent="0" algn="ctr" rtl="0">
              <a:lnSpc>
                <a:spcPct val="100000"/>
              </a:lnSpc>
              <a:spcBef>
                <a:spcPts val="240"/>
              </a:spcBef>
              <a:spcAft>
                <a:spcPts val="0"/>
              </a:spcAft>
              <a:buClr>
                <a:schemeClr val="dk1"/>
              </a:buClr>
              <a:buSzPts val="1200"/>
              <a:buFont typeface="Calibri"/>
              <a:buNone/>
            </a:pPr>
            <a:r>
              <a:rPr lang="en-US" u="sng" dirty="0">
                <a:solidFill>
                  <a:schemeClr val="dk1"/>
                </a:solidFill>
                <a:latin typeface="Calibri"/>
                <a:cs typeface="Calibri"/>
                <a:hlinkClick r:id="rId3"/>
              </a:rPr>
              <a:t>Uri.Samuni@qc.cuny.edu</a:t>
            </a:r>
            <a:endParaRPr lang="en-US" u="sng" dirty="0">
              <a:solidFill>
                <a:schemeClr val="dk1"/>
              </a:solidFill>
              <a:latin typeface="Calibri"/>
              <a:cs typeface="Calibri"/>
            </a:endParaRPr>
          </a:p>
          <a:p>
            <a:pPr marL="0" marR="0" lvl="0" indent="0" algn="ctr" rtl="0">
              <a:lnSpc>
                <a:spcPct val="100000"/>
              </a:lnSpc>
              <a:spcBef>
                <a:spcPts val="240"/>
              </a:spcBef>
              <a:spcAft>
                <a:spcPts val="0"/>
              </a:spcAft>
              <a:buClr>
                <a:schemeClr val="dk1"/>
              </a:buClr>
              <a:buSzPts val="1200"/>
              <a:buFont typeface="Calibri"/>
              <a:buNone/>
            </a:pPr>
            <a:endParaRPr sz="1600" b="0" i="0" u="sng" dirty="0">
              <a:solidFill>
                <a:schemeClr val="dk1"/>
              </a:solidFill>
              <a:latin typeface="Calibri"/>
              <a:ea typeface="Calibri"/>
              <a:cs typeface="Calibri"/>
              <a:sym typeface="Calibri"/>
            </a:endParaRPr>
          </a:p>
          <a:p>
            <a:pPr marL="0" marR="0" lvl="0" indent="0" algn="ctr" rtl="0">
              <a:lnSpc>
                <a:spcPct val="100000"/>
              </a:lnSpc>
              <a:spcBef>
                <a:spcPts val="240"/>
              </a:spcBef>
              <a:spcAft>
                <a:spcPts val="0"/>
              </a:spcAft>
              <a:buClr>
                <a:schemeClr val="dk1"/>
              </a:buClr>
              <a:buSzPts val="1200"/>
              <a:buFont typeface="Calibri"/>
              <a:buNone/>
            </a:pPr>
            <a:r>
              <a:rPr lang="en-US" sz="1600" b="1" i="0" u="none" dirty="0">
                <a:solidFill>
                  <a:schemeClr val="dk1"/>
                </a:solidFill>
                <a:latin typeface="Calibri"/>
                <a:ea typeface="Calibri"/>
                <a:cs typeface="Calibri"/>
                <a:sym typeface="Calibri"/>
              </a:rPr>
              <a:t>Honors in the Humanities</a:t>
            </a:r>
            <a:endParaRPr sz="1800" dirty="0"/>
          </a:p>
          <a:p>
            <a:pPr marL="0" marR="0" lvl="0" indent="0" algn="ctr" rtl="0">
              <a:lnSpc>
                <a:spcPct val="100000"/>
              </a:lnSpc>
              <a:spcBef>
                <a:spcPts val="240"/>
              </a:spcBef>
              <a:spcAft>
                <a:spcPts val="0"/>
              </a:spcAft>
              <a:buClr>
                <a:schemeClr val="dk1"/>
              </a:buClr>
              <a:buSzPts val="1200"/>
              <a:buFont typeface="Calibri"/>
              <a:buNone/>
            </a:pPr>
            <a:r>
              <a:rPr lang="en-US" b="0" i="0" u="none" dirty="0">
                <a:solidFill>
                  <a:schemeClr val="dk1"/>
                </a:solidFill>
                <a:latin typeface="Calibri"/>
                <a:ea typeface="Calibri"/>
                <a:cs typeface="Calibri"/>
                <a:sym typeface="Calibri"/>
              </a:rPr>
              <a:t>An 18-credit minor designed for students who wish to explore and understand the origins and history of our contemporary artistic and intellectual culture. (24 credit Sequence in the Humanities)</a:t>
            </a:r>
            <a:endParaRPr dirty="0">
              <a:solidFill>
                <a:schemeClr val="dk1"/>
              </a:solidFill>
            </a:endParaRPr>
          </a:p>
          <a:p>
            <a:pPr marL="0" marR="0" lvl="0" indent="0" algn="ctr" rtl="0">
              <a:lnSpc>
                <a:spcPct val="100000"/>
              </a:lnSpc>
              <a:spcBef>
                <a:spcPts val="240"/>
              </a:spcBef>
              <a:spcAft>
                <a:spcPts val="0"/>
              </a:spcAft>
              <a:buClr>
                <a:schemeClr val="dk1"/>
              </a:buClr>
              <a:buSzPts val="1200"/>
              <a:buFont typeface="Calibri"/>
              <a:buNone/>
            </a:pPr>
            <a:r>
              <a:rPr lang="en-US" b="0" i="0" u="none" dirty="0">
                <a:solidFill>
                  <a:schemeClr val="dk1"/>
                </a:solidFill>
                <a:latin typeface="Calibri"/>
                <a:ea typeface="Calibri"/>
                <a:cs typeface="Calibri"/>
                <a:sym typeface="Calibri"/>
              </a:rPr>
              <a:t>Director: Dr. Clare Carroll</a:t>
            </a:r>
            <a:endParaRPr sz="1600" dirty="0"/>
          </a:p>
          <a:p>
            <a:pPr marL="0" marR="0" lvl="0" indent="0" algn="ctr" rtl="0">
              <a:lnSpc>
                <a:spcPct val="100000"/>
              </a:lnSpc>
              <a:spcBef>
                <a:spcPts val="240"/>
              </a:spcBef>
              <a:spcAft>
                <a:spcPts val="0"/>
              </a:spcAft>
              <a:buClr>
                <a:schemeClr val="dk1"/>
              </a:buClr>
              <a:buSzPts val="1200"/>
              <a:buFont typeface="Calibri"/>
              <a:buNone/>
            </a:pPr>
            <a:r>
              <a:rPr lang="en-US" b="0" i="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Clare.Carroll@qc.cuny.edu</a:t>
            </a:r>
            <a:endParaRPr sz="1600" dirty="0"/>
          </a:p>
          <a:p>
            <a:pPr marL="0" marR="0" lvl="0" indent="0" algn="ctr" rtl="0">
              <a:lnSpc>
                <a:spcPct val="100000"/>
              </a:lnSpc>
              <a:spcBef>
                <a:spcPts val="240"/>
              </a:spcBef>
              <a:spcAft>
                <a:spcPts val="0"/>
              </a:spcAft>
              <a:buClr>
                <a:schemeClr val="dk1"/>
              </a:buClr>
              <a:buSzPts val="1200"/>
              <a:buFont typeface="Calibri"/>
              <a:buNone/>
            </a:pPr>
            <a:endParaRPr sz="1800" dirty="0"/>
          </a:p>
          <a:p>
            <a:pPr marL="0" marR="0" lvl="0" indent="0" algn="ctr" rtl="0">
              <a:lnSpc>
                <a:spcPct val="100000"/>
              </a:lnSpc>
              <a:spcBef>
                <a:spcPts val="240"/>
              </a:spcBef>
              <a:spcAft>
                <a:spcPts val="0"/>
              </a:spcAft>
              <a:buClr>
                <a:schemeClr val="dk1"/>
              </a:buClr>
              <a:buSzPts val="1200"/>
              <a:buFont typeface="Calibri"/>
              <a:buNone/>
            </a:pPr>
            <a:r>
              <a:rPr lang="en-US" sz="1600" b="1" i="0" u="none" dirty="0">
                <a:solidFill>
                  <a:schemeClr val="dk1"/>
                </a:solidFill>
                <a:latin typeface="Calibri"/>
                <a:ea typeface="Calibri"/>
                <a:cs typeface="Calibri"/>
                <a:sym typeface="Calibri"/>
              </a:rPr>
              <a:t>Honors in the Social Sciences</a:t>
            </a:r>
            <a:endParaRPr sz="1800" dirty="0"/>
          </a:p>
          <a:p>
            <a:pPr marL="0" marR="0" lvl="0" indent="0" algn="ctr" rtl="0">
              <a:lnSpc>
                <a:spcPct val="100000"/>
              </a:lnSpc>
              <a:spcBef>
                <a:spcPts val="240"/>
              </a:spcBef>
              <a:spcAft>
                <a:spcPts val="0"/>
              </a:spcAft>
              <a:buClr>
                <a:schemeClr val="dk1"/>
              </a:buClr>
              <a:buSzPts val="1200"/>
              <a:buFont typeface="Calibri"/>
              <a:buNone/>
            </a:pPr>
            <a:r>
              <a:rPr lang="en-US" b="0" i="0" u="none" dirty="0">
                <a:solidFill>
                  <a:schemeClr val="dk1"/>
                </a:solidFill>
                <a:latin typeface="Calibri"/>
                <a:ea typeface="Calibri"/>
                <a:cs typeface="Calibri"/>
                <a:sym typeface="Calibri"/>
              </a:rPr>
              <a:t>A 21-credit minor that encourages students to gain an in-depth understanding of social science traditions and methods.</a:t>
            </a:r>
            <a:endParaRPr dirty="0">
              <a:solidFill>
                <a:schemeClr val="dk1"/>
              </a:solidFill>
            </a:endParaRPr>
          </a:p>
          <a:p>
            <a:pPr marL="0" marR="0" lvl="0" indent="0" algn="ctr" rtl="0">
              <a:lnSpc>
                <a:spcPct val="100000"/>
              </a:lnSpc>
              <a:spcBef>
                <a:spcPts val="240"/>
              </a:spcBef>
              <a:spcAft>
                <a:spcPts val="0"/>
              </a:spcAft>
              <a:buClr>
                <a:schemeClr val="dk1"/>
              </a:buClr>
              <a:buSzPts val="1200"/>
              <a:buFont typeface="Calibri"/>
              <a:buNone/>
            </a:pPr>
            <a:r>
              <a:rPr lang="en-US" b="0" i="0" u="none" dirty="0">
                <a:solidFill>
                  <a:schemeClr val="dk1"/>
                </a:solidFill>
                <a:latin typeface="Calibri"/>
                <a:ea typeface="Calibri"/>
                <a:cs typeface="Calibri"/>
                <a:sym typeface="Calibri"/>
              </a:rPr>
              <a:t>Director: Dr. Thomas Ort</a:t>
            </a:r>
            <a:endParaRPr lang="en-US" dirty="0"/>
          </a:p>
          <a:p>
            <a:pPr algn="ctr">
              <a:spcBef>
                <a:spcPts val="240"/>
              </a:spcBef>
              <a:buClr>
                <a:schemeClr val="dk1"/>
              </a:buClr>
              <a:buSzPts val="1200"/>
            </a:pPr>
            <a:r>
              <a:rPr lang="en-US" u="sng" dirty="0">
                <a:solidFill>
                  <a:schemeClr val="dk1"/>
                </a:solidFill>
                <a:latin typeface="Calibri"/>
                <a:cs typeface="Calibri"/>
                <a:hlinkClick r:id="rId5">
                  <a:extLst>
                    <a:ext uri="{A12FA001-AC4F-418D-AE19-62706E023703}">
                      <ahyp:hlinkClr xmlns:ahyp="http://schemas.microsoft.com/office/drawing/2018/hyperlinkcolor" val="tx"/>
                    </a:ext>
                  </a:extLst>
                </a:hlinkClick>
              </a:rPr>
              <a:t>Thomas.Ort@qc.cuny.edu​</a:t>
            </a:r>
            <a:endParaRPr lang="en-US" u="sng" dirty="0">
              <a:solidFill>
                <a:schemeClr val="dk1"/>
              </a:solidFill>
              <a:latin typeface="Calibri"/>
              <a:cs typeface="Calibri"/>
            </a:endParaRPr>
          </a:p>
          <a:p>
            <a:pPr algn="ctr">
              <a:spcBef>
                <a:spcPts val="240"/>
              </a:spcBef>
              <a:buSzPts val="1200"/>
            </a:pPr>
            <a:endParaRPr lang="en-US" u="sng" dirty="0">
              <a:solidFill>
                <a:schemeClr val="dk1"/>
              </a:solidFill>
              <a:ea typeface="Calibri"/>
              <a:cs typeface="Calibri"/>
              <a:sym typeface="Calibri"/>
            </a:endParaRPr>
          </a:p>
          <a:p>
            <a:pPr marL="0" marR="0" lvl="0" indent="0" algn="ctr" rtl="0">
              <a:lnSpc>
                <a:spcPct val="100000"/>
              </a:lnSpc>
              <a:spcBef>
                <a:spcPts val="240"/>
              </a:spcBef>
              <a:spcAft>
                <a:spcPts val="0"/>
              </a:spcAft>
              <a:buClr>
                <a:srgbClr val="000000"/>
              </a:buClr>
              <a:buSzPts val="1200"/>
              <a:buFont typeface="Calibri"/>
              <a:buNone/>
            </a:pPr>
            <a:r>
              <a:rPr lang="en-US" sz="1600" b="1" i="0" u="none" dirty="0">
                <a:solidFill>
                  <a:srgbClr val="000000"/>
                </a:solidFill>
                <a:latin typeface="Calibri"/>
                <a:ea typeface="Calibri"/>
                <a:cs typeface="Calibri"/>
                <a:sym typeface="Calibri"/>
              </a:rPr>
              <a:t>Honors in Business and Liberal Arts (BALA)</a:t>
            </a:r>
            <a:endParaRPr sz="1800" dirty="0"/>
          </a:p>
          <a:p>
            <a:pPr marL="0" marR="0" lvl="0" indent="0" algn="ctr" rtl="0">
              <a:lnSpc>
                <a:spcPct val="100000"/>
              </a:lnSpc>
              <a:spcBef>
                <a:spcPts val="240"/>
              </a:spcBef>
              <a:spcAft>
                <a:spcPts val="0"/>
              </a:spcAft>
              <a:buClr>
                <a:srgbClr val="000000"/>
              </a:buClr>
              <a:buSzPts val="1200"/>
              <a:buFont typeface="Calibri"/>
              <a:buNone/>
            </a:pPr>
            <a:r>
              <a:rPr lang="en-US" b="0" i="0" u="none" dirty="0">
                <a:solidFill>
                  <a:srgbClr val="000000"/>
                </a:solidFill>
                <a:latin typeface="Calibri"/>
                <a:ea typeface="Calibri"/>
                <a:cs typeface="Calibri"/>
                <a:sym typeface="Calibri"/>
              </a:rPr>
              <a:t>A 24-credit minor designed to teach students in all academic disciplines the business skills necessary to succeed in today’s fast paced global economy.</a:t>
            </a:r>
            <a:endParaRPr dirty="0"/>
          </a:p>
          <a:p>
            <a:pPr marL="0" marR="0" lvl="0" indent="0" algn="ctr" rtl="0">
              <a:lnSpc>
                <a:spcPct val="100000"/>
              </a:lnSpc>
              <a:spcBef>
                <a:spcPts val="240"/>
              </a:spcBef>
              <a:spcAft>
                <a:spcPts val="0"/>
              </a:spcAft>
              <a:buClr>
                <a:srgbClr val="000000"/>
              </a:buClr>
              <a:buSzPts val="1200"/>
              <a:buFont typeface="Calibri"/>
              <a:buNone/>
            </a:pPr>
            <a:r>
              <a:rPr lang="en-US" b="0" i="0" u="none" dirty="0">
                <a:solidFill>
                  <a:srgbClr val="000000"/>
                </a:solidFill>
                <a:latin typeface="Calibri"/>
                <a:ea typeface="Calibri"/>
                <a:cs typeface="Calibri"/>
                <a:sym typeface="Calibri"/>
              </a:rPr>
              <a:t>Director: </a:t>
            </a:r>
            <a:r>
              <a:rPr lang="en-US" dirty="0">
                <a:solidFill>
                  <a:schemeClr val="dk1"/>
                </a:solidFill>
                <a:latin typeface="Calibri"/>
                <a:cs typeface="Calibri"/>
              </a:rPr>
              <a:t>Schiro </a:t>
            </a:r>
            <a:r>
              <a:rPr lang="en-US" dirty="0" err="1">
                <a:solidFill>
                  <a:schemeClr val="dk1"/>
                </a:solidFill>
                <a:latin typeface="Calibri"/>
                <a:cs typeface="Calibri"/>
              </a:rPr>
              <a:t>Withanachchi</a:t>
            </a:r>
            <a:endParaRPr lang="en-US" dirty="0">
              <a:solidFill>
                <a:schemeClr val="dk1"/>
              </a:solidFill>
              <a:latin typeface="Calibri"/>
              <a:cs typeface="Calibri"/>
            </a:endParaRPr>
          </a:p>
          <a:p>
            <a:pPr marL="0" marR="0" lvl="0" indent="0" algn="ctr" rtl="0">
              <a:lnSpc>
                <a:spcPct val="100000"/>
              </a:lnSpc>
              <a:spcBef>
                <a:spcPts val="240"/>
              </a:spcBef>
              <a:spcAft>
                <a:spcPts val="0"/>
              </a:spcAft>
              <a:buClr>
                <a:srgbClr val="000000"/>
              </a:buClr>
              <a:buSzPts val="1200"/>
              <a:buFont typeface="Calibri"/>
              <a:buNone/>
            </a:pPr>
            <a:r>
              <a:rPr lang="en-US" u="sng" dirty="0">
                <a:solidFill>
                  <a:schemeClr val="dk1"/>
                </a:solidFill>
                <a:latin typeface="Calibri"/>
                <a:cs typeface="Calibri"/>
                <a:hlinkClick r:id="rId6">
                  <a:extLst>
                    <a:ext uri="{A12FA001-AC4F-418D-AE19-62706E023703}">
                      <ahyp:hlinkClr xmlns:ahyp="http://schemas.microsoft.com/office/drawing/2018/hyperlinkcolor" val="tx"/>
                    </a:ext>
                  </a:extLst>
                </a:hlinkClick>
              </a:rPr>
              <a:t>BALA.Department@qc.cuny.edu</a:t>
            </a:r>
            <a:endParaRPr u="sng" dirty="0">
              <a:solidFill>
                <a:schemeClr val="dk1"/>
              </a:solidFill>
              <a:latin typeface="Calibri"/>
              <a:cs typeface="Calibri"/>
            </a:endParaRPr>
          </a:p>
        </p:txBody>
      </p:sp>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6"/>
          <p:cNvSpPr txBox="1"/>
          <p:nvPr/>
        </p:nvSpPr>
        <p:spPr>
          <a:xfrm>
            <a:off x="228600" y="42862"/>
            <a:ext cx="5257800" cy="89058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4000"/>
              <a:buFont typeface="Calibri"/>
              <a:buNone/>
            </a:pPr>
            <a:r>
              <a:rPr lang="en-US" sz="4000" b="1" i="0" u="none">
                <a:solidFill>
                  <a:schemeClr val="dk1"/>
                </a:solidFill>
                <a:latin typeface="Calibri"/>
                <a:ea typeface="Calibri"/>
                <a:cs typeface="Calibri"/>
                <a:sym typeface="Calibri"/>
              </a:rPr>
              <a:t>Graduate With Honors!</a:t>
            </a:r>
            <a:endParaRPr/>
          </a:p>
        </p:txBody>
      </p:sp>
      <p:sp>
        <p:nvSpPr>
          <p:cNvPr id="206" name="Google Shape;206;p16"/>
          <p:cNvSpPr txBox="1"/>
          <p:nvPr/>
        </p:nvSpPr>
        <p:spPr>
          <a:xfrm>
            <a:off x="381000" y="1017587"/>
            <a:ext cx="8488362" cy="3140075"/>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Calibri"/>
              <a:buNone/>
            </a:pPr>
            <a:r>
              <a:rPr lang="en-US" sz="1800" b="1" i="0" u="none">
                <a:solidFill>
                  <a:schemeClr val="dk1"/>
                </a:solidFill>
                <a:latin typeface="Calibri"/>
                <a:ea typeface="Calibri"/>
                <a:cs typeface="Calibri"/>
                <a:sym typeface="Calibri"/>
              </a:rPr>
              <a:t>General College Honors</a:t>
            </a:r>
            <a:endParaRPr/>
          </a:p>
          <a:p>
            <a:pPr marL="0" marR="0" lvl="0" indent="-114300" algn="l" rtl="0">
              <a:lnSpc>
                <a:spcPct val="100000"/>
              </a:lnSpc>
              <a:spcBef>
                <a:spcPts val="0"/>
              </a:spcBef>
              <a:spcAft>
                <a:spcPts val="0"/>
              </a:spcAft>
              <a:buClr>
                <a:schemeClr val="dk1"/>
              </a:buClr>
              <a:buSzPts val="1800"/>
              <a:buFont typeface="Noto Sans Symbols"/>
              <a:buChar char="▪"/>
            </a:pPr>
            <a:r>
              <a:rPr lang="en-US" sz="1800" b="0" i="0" u="none">
                <a:solidFill>
                  <a:schemeClr val="dk1"/>
                </a:solidFill>
                <a:latin typeface="Calibri"/>
                <a:ea typeface="Calibri"/>
                <a:cs typeface="Calibri"/>
                <a:sym typeface="Calibri"/>
              </a:rPr>
              <a:t>Requires a minimum 3.5 GPA.</a:t>
            </a:r>
            <a:endParaRPr/>
          </a:p>
          <a:p>
            <a:pPr marL="0" marR="0" lvl="0" indent="0" algn="l" rtl="0">
              <a:lnSpc>
                <a:spcPct val="100000"/>
              </a:lnSpc>
              <a:spcBef>
                <a:spcPts val="0"/>
              </a:spcBef>
              <a:spcAft>
                <a:spcPts val="0"/>
              </a:spcAft>
              <a:buClr>
                <a:schemeClr val="dk1"/>
              </a:buClr>
              <a:buSzPts val="1800"/>
              <a:buFont typeface="Calibri"/>
              <a:buNone/>
            </a:pPr>
            <a:r>
              <a:rPr lang="en-US" sz="1800" b="0" i="0" u="none">
                <a:solidFill>
                  <a:schemeClr val="dk1"/>
                </a:solidFill>
                <a:latin typeface="Calibri"/>
                <a:ea typeface="Calibri"/>
                <a:cs typeface="Calibri"/>
                <a:sym typeface="Calibri"/>
              </a:rPr>
              <a:t>      Keep In Mind: Most graduate schools accept a minimum of 3.0 GPA</a:t>
            </a:r>
            <a:endParaRPr/>
          </a:p>
          <a:p>
            <a:pPr marL="0" marR="0" lvl="0" indent="-114300" algn="l" rtl="0">
              <a:lnSpc>
                <a:spcPct val="100000"/>
              </a:lnSpc>
              <a:spcBef>
                <a:spcPts val="0"/>
              </a:spcBef>
              <a:spcAft>
                <a:spcPts val="0"/>
              </a:spcAft>
              <a:buClr>
                <a:schemeClr val="dk1"/>
              </a:buClr>
              <a:buSzPts val="1800"/>
              <a:buFont typeface="Noto Sans Symbols"/>
              <a:buChar char="▪"/>
            </a:pPr>
            <a:r>
              <a:rPr lang="en-US" sz="1800" b="0" i="0" u="none">
                <a:solidFill>
                  <a:schemeClr val="dk1"/>
                </a:solidFill>
                <a:latin typeface="Calibri"/>
                <a:ea typeface="Calibri"/>
                <a:cs typeface="Calibri"/>
                <a:sym typeface="Calibri"/>
              </a:rPr>
              <a:t>Complete a minimum of 45 residency credits in QC</a:t>
            </a:r>
            <a:endParaRPr/>
          </a:p>
          <a:p>
            <a:pPr marL="0" marR="0" lvl="0" indent="-114300" algn="l" rtl="0">
              <a:lnSpc>
                <a:spcPct val="100000"/>
              </a:lnSpc>
              <a:spcBef>
                <a:spcPts val="0"/>
              </a:spcBef>
              <a:spcAft>
                <a:spcPts val="0"/>
              </a:spcAft>
              <a:buClr>
                <a:schemeClr val="dk1"/>
              </a:buClr>
              <a:buSzPts val="1800"/>
              <a:buFont typeface="Noto Sans Symbols"/>
              <a:buChar char="▪"/>
            </a:pPr>
            <a:r>
              <a:rPr lang="en-US" sz="1800" b="0" i="0" u="none">
                <a:solidFill>
                  <a:schemeClr val="dk1"/>
                </a:solidFill>
                <a:latin typeface="Calibri"/>
                <a:ea typeface="Calibri"/>
                <a:cs typeface="Calibri"/>
                <a:sym typeface="Calibri"/>
              </a:rPr>
              <a:t>Pass/No Credit (P/NC) grades </a:t>
            </a:r>
            <a:r>
              <a:rPr lang="en-US" sz="1800" b="0" i="0" u="sng">
                <a:solidFill>
                  <a:schemeClr val="dk1"/>
                </a:solidFill>
                <a:latin typeface="Calibri"/>
                <a:ea typeface="Calibri"/>
                <a:cs typeface="Calibri"/>
                <a:sym typeface="Calibri"/>
              </a:rPr>
              <a:t>are not counted </a:t>
            </a:r>
            <a:r>
              <a:rPr lang="en-US" sz="1800" b="0" i="0" u="none">
                <a:solidFill>
                  <a:schemeClr val="dk1"/>
                </a:solidFill>
                <a:latin typeface="Calibri"/>
                <a:ea typeface="Calibri"/>
                <a:cs typeface="Calibri"/>
                <a:sym typeface="Calibri"/>
              </a:rPr>
              <a:t>towards the 45 residency credits</a:t>
            </a:r>
            <a:endParaRPr/>
          </a:p>
          <a:p>
            <a:pPr marL="0" marR="0" lvl="0" indent="-114300" algn="l" rtl="0">
              <a:lnSpc>
                <a:spcPct val="100000"/>
              </a:lnSpc>
              <a:spcBef>
                <a:spcPts val="0"/>
              </a:spcBef>
              <a:spcAft>
                <a:spcPts val="0"/>
              </a:spcAft>
              <a:buClr>
                <a:schemeClr val="dk1"/>
              </a:buClr>
              <a:buSzPts val="1800"/>
              <a:buFont typeface="Noto Sans Symbols"/>
              <a:buChar char="▪"/>
            </a:pPr>
            <a:r>
              <a:rPr lang="en-US" sz="1800" b="0" i="0" u="none">
                <a:solidFill>
                  <a:schemeClr val="dk1"/>
                </a:solidFill>
                <a:latin typeface="Calibri"/>
                <a:ea typeface="Calibri"/>
                <a:cs typeface="Calibri"/>
                <a:sym typeface="Calibri"/>
              </a:rPr>
              <a:t>For details on how your honors GPA is calculated (which includes transfer plus QC coursework), please see the Office of Honors &amp; Scholarships.</a:t>
            </a:r>
            <a:endParaRPr/>
          </a:p>
          <a:p>
            <a:pPr marL="0" marR="0" lvl="0" indent="0" algn="l" rtl="0">
              <a:lnSpc>
                <a:spcPct val="100000"/>
              </a:lnSpc>
              <a:spcBef>
                <a:spcPts val="0"/>
              </a:spcBef>
              <a:spcAft>
                <a:spcPts val="0"/>
              </a:spcAft>
              <a:buClr>
                <a:schemeClr val="dk1"/>
              </a:buClr>
              <a:buSzPts val="1800"/>
              <a:buFont typeface="Calibri"/>
              <a:buNone/>
            </a:pPr>
            <a:endParaRPr sz="1800" b="1" i="0" u="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r>
              <a:rPr lang="en-US" sz="1800" b="1" i="0" u="none">
                <a:solidFill>
                  <a:schemeClr val="dk1"/>
                </a:solidFill>
                <a:latin typeface="Calibri"/>
                <a:ea typeface="Calibri"/>
                <a:cs typeface="Calibri"/>
                <a:sym typeface="Calibri"/>
              </a:rPr>
              <a:t>Departmental Honors</a:t>
            </a:r>
            <a:endParaRPr/>
          </a:p>
          <a:p>
            <a:pPr marL="0" marR="0" lvl="0" indent="-114300" algn="l" rtl="0">
              <a:lnSpc>
                <a:spcPct val="100000"/>
              </a:lnSpc>
              <a:spcBef>
                <a:spcPts val="0"/>
              </a:spcBef>
              <a:spcAft>
                <a:spcPts val="0"/>
              </a:spcAft>
              <a:buClr>
                <a:schemeClr val="dk1"/>
              </a:buClr>
              <a:buSzPts val="1800"/>
              <a:buFont typeface="Noto Sans Symbols"/>
              <a:buChar char="▪"/>
            </a:pPr>
            <a:r>
              <a:rPr lang="en-US" sz="1800" b="0" i="0" u="none">
                <a:solidFill>
                  <a:schemeClr val="dk1"/>
                </a:solidFill>
                <a:latin typeface="Calibri"/>
                <a:ea typeface="Calibri"/>
                <a:cs typeface="Calibri"/>
                <a:sym typeface="Calibri"/>
              </a:rPr>
              <a:t>Check with academic department(s) for specific requirements</a:t>
            </a:r>
            <a:endParaRPr/>
          </a:p>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07" name="Google Shape;207;p16"/>
          <p:cNvSpPr txBox="1"/>
          <p:nvPr/>
        </p:nvSpPr>
        <p:spPr>
          <a:xfrm>
            <a:off x="2325687" y="4268787"/>
            <a:ext cx="4725987" cy="1076325"/>
          </a:xfrm>
          <a:prstGeom prst="rect">
            <a:avLst/>
          </a:prstGeom>
          <a:solidFill>
            <a:schemeClr val="lt1"/>
          </a:solidFill>
          <a:ln w="9525" cap="flat" cmpd="sng">
            <a:solidFill>
              <a:schemeClr val="accent2"/>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0000"/>
              </a:buClr>
              <a:buSzPts val="1600"/>
              <a:buFont typeface="Calibri"/>
              <a:buNone/>
            </a:pPr>
            <a:r>
              <a:rPr lang="en-US" sz="1600" b="1" i="0" u="none">
                <a:solidFill>
                  <a:srgbClr val="FF0000"/>
                </a:solidFill>
                <a:latin typeface="Calibri"/>
                <a:ea typeface="Calibri"/>
                <a:cs typeface="Calibri"/>
                <a:sym typeface="Calibri"/>
              </a:rPr>
              <a:t>College Honors</a:t>
            </a:r>
            <a:r>
              <a:rPr lang="en-US" sz="1600" b="0" i="0" u="none">
                <a:solidFill>
                  <a:schemeClr val="dk1"/>
                </a:solidFill>
                <a:latin typeface="Calibri"/>
                <a:ea typeface="Calibri"/>
                <a:cs typeface="Calibri"/>
                <a:sym typeface="Calibri"/>
              </a:rPr>
              <a:t>​</a:t>
            </a:r>
            <a:endParaRPr/>
          </a:p>
          <a:p>
            <a:pPr marL="0" marR="0" lvl="0" indent="0" algn="ctr" rtl="0">
              <a:lnSpc>
                <a:spcPct val="100000"/>
              </a:lnSpc>
              <a:spcBef>
                <a:spcPts val="0"/>
              </a:spcBef>
              <a:spcAft>
                <a:spcPts val="0"/>
              </a:spcAft>
              <a:buClr>
                <a:schemeClr val="dk1"/>
              </a:buClr>
              <a:buSzPts val="1600"/>
              <a:buFont typeface="Calibri"/>
              <a:buNone/>
            </a:pPr>
            <a:r>
              <a:rPr lang="en-US" sz="1600" b="1" i="0" u="none">
                <a:solidFill>
                  <a:schemeClr val="dk1"/>
                </a:solidFill>
                <a:latin typeface="Calibri"/>
                <a:ea typeface="Calibri"/>
                <a:cs typeface="Calibri"/>
                <a:sym typeface="Calibri"/>
              </a:rPr>
              <a:t>Cum Laude (3.5-3.749)</a:t>
            </a:r>
            <a:endParaRPr/>
          </a:p>
          <a:p>
            <a:pPr marL="0" marR="0" lvl="0" indent="0" algn="ctr" rtl="0">
              <a:lnSpc>
                <a:spcPct val="100000"/>
              </a:lnSpc>
              <a:spcBef>
                <a:spcPts val="0"/>
              </a:spcBef>
              <a:spcAft>
                <a:spcPts val="0"/>
              </a:spcAft>
              <a:buClr>
                <a:schemeClr val="dk1"/>
              </a:buClr>
              <a:buSzPts val="1600"/>
              <a:buFont typeface="Calibri"/>
              <a:buNone/>
            </a:pPr>
            <a:r>
              <a:rPr lang="en-US" sz="1600" b="1" i="0" u="none">
                <a:solidFill>
                  <a:schemeClr val="dk1"/>
                </a:solidFill>
                <a:latin typeface="Calibri"/>
                <a:ea typeface="Calibri"/>
                <a:cs typeface="Calibri"/>
                <a:sym typeface="Calibri"/>
              </a:rPr>
              <a:t>Magna Cum Laude (3.75-3.899)</a:t>
            </a:r>
            <a:endParaRPr/>
          </a:p>
          <a:p>
            <a:pPr marL="0" marR="0" lvl="0" indent="0" algn="ctr" rtl="0">
              <a:lnSpc>
                <a:spcPct val="100000"/>
              </a:lnSpc>
              <a:spcBef>
                <a:spcPts val="0"/>
              </a:spcBef>
              <a:spcAft>
                <a:spcPts val="0"/>
              </a:spcAft>
              <a:buClr>
                <a:schemeClr val="dk1"/>
              </a:buClr>
              <a:buSzPts val="1600"/>
              <a:buFont typeface="Calibri"/>
              <a:buNone/>
            </a:pPr>
            <a:r>
              <a:rPr lang="en-US" sz="1600" b="1" i="0" u="none">
                <a:solidFill>
                  <a:schemeClr val="dk1"/>
                </a:solidFill>
                <a:latin typeface="Calibri"/>
                <a:ea typeface="Calibri"/>
                <a:cs typeface="Calibri"/>
                <a:sym typeface="Calibri"/>
              </a:rPr>
              <a:t>Summa Cum Laude (3.9-4.0)</a:t>
            </a:r>
            <a:endParaRPr/>
          </a:p>
        </p:txBody>
      </p:sp>
      <p:sp>
        <p:nvSpPr>
          <p:cNvPr id="208" name="Google Shape;208;p16"/>
          <p:cNvSpPr txBox="1"/>
          <p:nvPr/>
        </p:nvSpPr>
        <p:spPr>
          <a:xfrm>
            <a:off x="2117725" y="5462587"/>
            <a:ext cx="5141912" cy="1077912"/>
          </a:xfrm>
          <a:prstGeom prst="rect">
            <a:avLst/>
          </a:prstGeom>
          <a:solidFill>
            <a:schemeClr val="lt1"/>
          </a:solidFill>
          <a:ln w="9525" cap="flat" cmpd="sng">
            <a:solidFill>
              <a:schemeClr val="accent2"/>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600"/>
              <a:buFont typeface="Calibri"/>
              <a:buNone/>
            </a:pPr>
            <a:r>
              <a:rPr lang="en-US" sz="1600" b="1" i="0" u="none" dirty="0">
                <a:solidFill>
                  <a:schemeClr val="dk1"/>
                </a:solidFill>
                <a:latin typeface="Calibri"/>
                <a:ea typeface="Calibri"/>
                <a:cs typeface="Calibri"/>
                <a:sym typeface="Calibri"/>
              </a:rPr>
              <a:t>For more information contact:</a:t>
            </a:r>
            <a:endParaRPr dirty="0"/>
          </a:p>
          <a:p>
            <a:pPr marL="0" marR="0" lvl="0" indent="0" algn="ctr" rtl="0">
              <a:lnSpc>
                <a:spcPct val="100000"/>
              </a:lnSpc>
              <a:spcBef>
                <a:spcPts val="0"/>
              </a:spcBef>
              <a:spcAft>
                <a:spcPts val="0"/>
              </a:spcAft>
              <a:buClr>
                <a:schemeClr val="dk1"/>
              </a:buClr>
              <a:buSzPts val="1600"/>
              <a:buFont typeface="Calibri"/>
              <a:buNone/>
            </a:pPr>
            <a:r>
              <a:rPr lang="en-US" sz="1600" b="1" i="0" u="none" dirty="0">
                <a:solidFill>
                  <a:schemeClr val="dk1"/>
                </a:solidFill>
                <a:latin typeface="Calibri"/>
                <a:ea typeface="Calibri"/>
                <a:cs typeface="Calibri"/>
                <a:sym typeface="Calibri"/>
                <a:hlinkClick r:id="rId3"/>
              </a:rPr>
              <a:t>Office of Honors &amp; Scholarships</a:t>
            </a:r>
            <a:endParaRPr dirty="0"/>
          </a:p>
          <a:p>
            <a:pPr marL="0" marR="0" lvl="0" indent="0" algn="ctr" rtl="0">
              <a:lnSpc>
                <a:spcPct val="100000"/>
              </a:lnSpc>
              <a:spcBef>
                <a:spcPts val="0"/>
              </a:spcBef>
              <a:spcAft>
                <a:spcPts val="0"/>
              </a:spcAft>
              <a:buClr>
                <a:schemeClr val="dk1"/>
              </a:buClr>
              <a:buSzPts val="1600"/>
              <a:buFont typeface="Calibri"/>
              <a:buNone/>
            </a:pPr>
            <a:r>
              <a:rPr lang="en-US" sz="1600" b="1" u="sng" dirty="0">
                <a:solidFill>
                  <a:schemeClr val="dk1"/>
                </a:solidFill>
                <a:latin typeface="Calibri"/>
                <a:ea typeface="Calibri"/>
                <a:cs typeface="Calibri"/>
                <a:sym typeface="Calibri"/>
              </a:rPr>
              <a:t>qc </a:t>
            </a:r>
            <a:r>
              <a:rPr lang="en-US" sz="1600" b="1" dirty="0">
                <a:solidFill>
                  <a:schemeClr val="dk1"/>
                </a:solidFill>
                <a:latin typeface="Calibri"/>
                <a:ea typeface="Calibri"/>
                <a:cs typeface="Calibri"/>
                <a:sym typeface="Calibri"/>
              </a:rPr>
              <a:t>_</a:t>
            </a:r>
            <a:r>
              <a:rPr lang="en-US" sz="1600" b="1" i="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honors@qc.cuny.edu</a:t>
            </a:r>
            <a:r>
              <a:rPr lang="en-US" sz="1600" b="1" i="0" u="none" dirty="0">
                <a:solidFill>
                  <a:schemeClr val="dk1"/>
                </a:solidFill>
                <a:latin typeface="Calibri"/>
                <a:ea typeface="Calibri"/>
                <a:cs typeface="Calibri"/>
                <a:sym typeface="Calibri"/>
              </a:rPr>
              <a:t> |</a:t>
            </a:r>
            <a:r>
              <a:rPr lang="en-US" sz="1600" b="0" i="0" u="none" dirty="0">
                <a:solidFill>
                  <a:schemeClr val="dk1"/>
                </a:solidFill>
                <a:latin typeface="Calibri"/>
                <a:ea typeface="Calibri"/>
                <a:cs typeface="Calibri"/>
                <a:sym typeface="Calibri"/>
              </a:rPr>
              <a:t>718-997-5502 </a:t>
            </a:r>
            <a:br>
              <a:rPr lang="en-US" sz="1600" b="0" i="0" u="none" dirty="0">
                <a:solidFill>
                  <a:schemeClr val="dk1"/>
                </a:solidFill>
                <a:latin typeface="Calibri"/>
                <a:ea typeface="Calibri"/>
                <a:cs typeface="Calibri"/>
                <a:sym typeface="Calibri"/>
              </a:rPr>
            </a:br>
            <a:endParaRPr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17"/>
          <p:cNvSpPr txBox="1"/>
          <p:nvPr/>
        </p:nvSpPr>
        <p:spPr>
          <a:xfrm>
            <a:off x="0" y="169862"/>
            <a:ext cx="6783387" cy="53498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2800"/>
              <a:buFont typeface="Gill Sans"/>
              <a:buNone/>
            </a:pPr>
            <a:r>
              <a:rPr lang="en-US" sz="2800" b="1" i="0" u="none">
                <a:solidFill>
                  <a:schemeClr val="lt1"/>
                </a:solidFill>
                <a:latin typeface="Gill Sans"/>
                <a:ea typeface="Gill Sans"/>
                <a:cs typeface="Gill Sans"/>
                <a:sym typeface="Gill Sans"/>
              </a:rPr>
              <a:t>Your QC Bachelor’s Degree</a:t>
            </a:r>
            <a:endParaRPr/>
          </a:p>
          <a:p>
            <a:pPr marL="0" marR="0" lvl="0" indent="0" algn="l" rtl="0">
              <a:lnSpc>
                <a:spcPct val="100000"/>
              </a:lnSpc>
              <a:spcBef>
                <a:spcPts val="0"/>
              </a:spcBef>
              <a:spcAft>
                <a:spcPts val="0"/>
              </a:spcAft>
              <a:buClr>
                <a:schemeClr val="lt1"/>
              </a:buClr>
              <a:buSzPts val="2800"/>
              <a:buFont typeface="Gill Sans"/>
              <a:buNone/>
            </a:pPr>
            <a:r>
              <a:rPr lang="en-US" sz="2800" b="1" i="1" u="none">
                <a:solidFill>
                  <a:schemeClr val="lt1"/>
                </a:solidFill>
                <a:latin typeface="Gill Sans"/>
                <a:ea typeface="Gill Sans"/>
                <a:cs typeface="Gill Sans"/>
                <a:sym typeface="Gill Sans"/>
              </a:rPr>
              <a:t>Residency Requirements Reminder!</a:t>
            </a:r>
            <a:endParaRPr/>
          </a:p>
        </p:txBody>
      </p:sp>
      <p:sp>
        <p:nvSpPr>
          <p:cNvPr id="214" name="Google Shape;214;p17"/>
          <p:cNvSpPr txBox="1"/>
          <p:nvPr/>
        </p:nvSpPr>
        <p:spPr>
          <a:xfrm>
            <a:off x="258151" y="1054100"/>
            <a:ext cx="8684137" cy="3693278"/>
          </a:xfrm>
          <a:prstGeom prst="rect">
            <a:avLst/>
          </a:prstGeom>
          <a:solidFill>
            <a:schemeClr val="bg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Calibri"/>
              <a:buNone/>
            </a:pPr>
            <a:r>
              <a:rPr lang="en-US" sz="2400" b="1" i="0" u="none" dirty="0">
                <a:solidFill>
                  <a:schemeClr val="dk1"/>
                </a:solidFill>
                <a:latin typeface="Calibri"/>
                <a:ea typeface="Calibri"/>
                <a:cs typeface="Calibri"/>
                <a:sym typeface="Calibri"/>
              </a:rPr>
              <a:t>Remember:</a:t>
            </a:r>
            <a:endParaRPr b="1" dirty="0">
              <a:solidFill>
                <a:schemeClr val="dk1"/>
              </a:solidFill>
            </a:endParaRPr>
          </a:p>
          <a:p>
            <a:pPr marL="0" marR="0" lvl="0" indent="-152400" algn="l" rtl="0">
              <a:lnSpc>
                <a:spcPct val="100000"/>
              </a:lnSpc>
              <a:spcBef>
                <a:spcPts val="0"/>
              </a:spcBef>
              <a:spcAft>
                <a:spcPts val="0"/>
              </a:spcAft>
              <a:buClr>
                <a:schemeClr val="dk1"/>
              </a:buClr>
              <a:buSzPts val="2400"/>
              <a:buFont typeface="Arial"/>
              <a:buChar char="•"/>
            </a:pPr>
            <a:r>
              <a:rPr lang="en-US" sz="2400" b="0" i="0" u="none" dirty="0">
                <a:solidFill>
                  <a:schemeClr val="dk1"/>
                </a:solidFill>
                <a:latin typeface="Calibri"/>
                <a:ea typeface="Calibri"/>
                <a:cs typeface="Calibri"/>
                <a:sym typeface="Calibri"/>
              </a:rPr>
              <a:t> 120 credit minimum if you are transferring in 75 or fewer</a:t>
            </a:r>
            <a:endParaRPr lang="en-US" dirty="0">
              <a:ea typeface="Calibri"/>
            </a:endParaRPr>
          </a:p>
          <a:p>
            <a:pPr>
              <a:buClr>
                <a:schemeClr val="dk1"/>
              </a:buClr>
              <a:buSzPts val="2400"/>
            </a:pPr>
            <a:r>
              <a:rPr lang="en-US" sz="2400" dirty="0">
                <a:solidFill>
                  <a:schemeClr val="dk1"/>
                </a:solidFill>
                <a:latin typeface="Calibri"/>
                <a:ea typeface="Calibri"/>
                <a:cs typeface="Calibri"/>
                <a:sym typeface="Calibri"/>
              </a:rPr>
              <a:t>   credits.</a:t>
            </a:r>
          </a:p>
          <a:p>
            <a:pPr>
              <a:buClr>
                <a:schemeClr val="dk1"/>
              </a:buClr>
              <a:buSzPts val="2400"/>
            </a:pPr>
            <a:endParaRPr sz="1200" b="0" i="0" u="none" strike="noStrike" cap="none" dirty="0">
              <a:solidFill>
                <a:schemeClr val="dk1"/>
              </a:solidFill>
              <a:latin typeface="Calibri"/>
              <a:ea typeface="Calibri"/>
              <a:cs typeface="Calibri"/>
              <a:sym typeface="Calibri"/>
            </a:endParaRPr>
          </a:p>
          <a:p>
            <a:pPr marL="0" marR="0" lvl="0" indent="-152400" algn="l" rtl="0">
              <a:lnSpc>
                <a:spcPct val="100000"/>
              </a:lnSpc>
              <a:spcBef>
                <a:spcPts val="0"/>
              </a:spcBef>
              <a:spcAft>
                <a:spcPts val="0"/>
              </a:spcAft>
              <a:buClr>
                <a:schemeClr val="dk1"/>
              </a:buClr>
              <a:buSzPts val="2400"/>
              <a:buFont typeface="Arial"/>
              <a:buChar char="•"/>
            </a:pPr>
            <a:r>
              <a:rPr lang="en-US" sz="2400" b="0" i="0" u="sng" dirty="0">
                <a:solidFill>
                  <a:schemeClr val="dk1"/>
                </a:solidFill>
                <a:latin typeface="Calibri"/>
                <a:ea typeface="Calibri"/>
                <a:cs typeface="Calibri"/>
                <a:sym typeface="Calibri"/>
              </a:rPr>
              <a:t>At least 45 credits must be done in residency </a:t>
            </a:r>
            <a:r>
              <a:rPr lang="en-US" sz="2400" b="0" i="0" u="none" dirty="0">
                <a:solidFill>
                  <a:schemeClr val="dk1"/>
                </a:solidFill>
                <a:latin typeface="Calibri"/>
                <a:ea typeface="Calibri"/>
                <a:cs typeface="Calibri"/>
                <a:sym typeface="Calibri"/>
              </a:rPr>
              <a:t>at Queens College</a:t>
            </a:r>
          </a:p>
          <a:p>
            <a:pPr marR="0" lvl="0" algn="l" rtl="0">
              <a:lnSpc>
                <a:spcPct val="100000"/>
              </a:lnSpc>
              <a:spcBef>
                <a:spcPts val="0"/>
              </a:spcBef>
              <a:spcAft>
                <a:spcPts val="0"/>
              </a:spcAft>
              <a:buClr>
                <a:schemeClr val="dk1"/>
              </a:buClr>
              <a:buSzPts val="2400"/>
            </a:pPr>
            <a:r>
              <a:rPr lang="en-US" sz="2400" dirty="0">
                <a:solidFill>
                  <a:schemeClr val="dk1"/>
                </a:solidFill>
                <a:latin typeface="Calibri"/>
                <a:ea typeface="Calibri"/>
                <a:cs typeface="Calibri"/>
                <a:sym typeface="Calibri"/>
              </a:rPr>
              <a:t>  </a:t>
            </a:r>
            <a:r>
              <a:rPr lang="en-US" sz="2400" b="0" i="0" u="none" dirty="0">
                <a:solidFill>
                  <a:schemeClr val="dk1"/>
                </a:solidFill>
                <a:latin typeface="Calibri"/>
                <a:ea typeface="Calibri"/>
                <a:cs typeface="Calibri"/>
                <a:sym typeface="Calibri"/>
              </a:rPr>
              <a:t>for transfers with 76 or more transfer credits. </a:t>
            </a:r>
          </a:p>
          <a:p>
            <a:pPr marR="0" lvl="0" algn="l" rtl="0">
              <a:lnSpc>
                <a:spcPct val="100000"/>
              </a:lnSpc>
              <a:spcBef>
                <a:spcPts val="0"/>
              </a:spcBef>
              <a:spcAft>
                <a:spcPts val="0"/>
              </a:spcAft>
              <a:buClr>
                <a:schemeClr val="dk1"/>
              </a:buClr>
              <a:buSzPts val="2400"/>
            </a:pPr>
            <a:endParaRPr dirty="0"/>
          </a:p>
          <a:p>
            <a:pPr indent="-152400">
              <a:buClr>
                <a:schemeClr val="dk1"/>
              </a:buClr>
              <a:buSzPts val="2400"/>
              <a:buFont typeface="Arial"/>
              <a:buChar char="•"/>
            </a:pPr>
            <a:r>
              <a:rPr lang="en-US" sz="2400" b="0" i="1" u="none" dirty="0">
                <a:solidFill>
                  <a:schemeClr val="dk1"/>
                </a:solidFill>
                <a:latin typeface="Calibri"/>
                <a:ea typeface="Calibri"/>
                <a:cs typeface="Calibri"/>
                <a:sym typeface="Calibri"/>
              </a:rPr>
              <a:t>Minimum</a:t>
            </a:r>
            <a:r>
              <a:rPr lang="en-US" sz="2400" b="0" i="0" u="none" dirty="0">
                <a:solidFill>
                  <a:schemeClr val="dk1"/>
                </a:solidFill>
                <a:latin typeface="Calibri"/>
                <a:ea typeface="Calibri"/>
                <a:cs typeface="Calibri"/>
                <a:sym typeface="Calibri"/>
              </a:rPr>
              <a:t> of one Writing Intensive course in residency.</a:t>
            </a:r>
            <a:r>
              <a:rPr lang="en-US" sz="2400" dirty="0">
                <a:solidFill>
                  <a:schemeClr val="dk1"/>
                </a:solidFill>
                <a:latin typeface="Calibri"/>
                <a:ea typeface="Calibri"/>
                <a:cs typeface="Calibri"/>
                <a:sym typeface="Calibri"/>
              </a:rPr>
              <a:t>  </a:t>
            </a:r>
          </a:p>
          <a:p>
            <a:pPr>
              <a:buClr>
                <a:schemeClr val="dk1"/>
              </a:buClr>
              <a:buSzPts val="2400"/>
            </a:pPr>
            <a:endParaRPr lang="en-US" dirty="0">
              <a:solidFill>
                <a:schemeClr val="dk1"/>
              </a:solidFill>
              <a:latin typeface="Calibri"/>
              <a:ea typeface="Calibri"/>
              <a:cs typeface="Calibri"/>
            </a:endParaRPr>
          </a:p>
          <a:p>
            <a:pPr marL="0" marR="0" lvl="0" indent="-152400" algn="l" rtl="0">
              <a:lnSpc>
                <a:spcPct val="100000"/>
              </a:lnSpc>
              <a:spcBef>
                <a:spcPts val="0"/>
              </a:spcBef>
              <a:spcAft>
                <a:spcPts val="0"/>
              </a:spcAft>
              <a:buClr>
                <a:schemeClr val="dk1"/>
              </a:buClr>
              <a:buSzPts val="2400"/>
              <a:buFont typeface="Arial"/>
              <a:buChar char="•"/>
            </a:pPr>
            <a:r>
              <a:rPr lang="en-US" sz="2400" b="0" i="0" u="none" dirty="0">
                <a:solidFill>
                  <a:schemeClr val="dk1"/>
                </a:solidFill>
                <a:latin typeface="Calibri"/>
                <a:ea typeface="Calibri"/>
                <a:cs typeface="Calibri"/>
                <a:sym typeface="Calibri"/>
              </a:rPr>
              <a:t>Your major {and minor} at Queens might have additional</a:t>
            </a:r>
            <a:r>
              <a:rPr lang="en-US" sz="2400" dirty="0">
                <a:solidFill>
                  <a:schemeClr val="dk1"/>
                </a:solidFill>
                <a:latin typeface="Calibri"/>
                <a:ea typeface="Calibri"/>
                <a:cs typeface="Calibri"/>
                <a:sym typeface="Calibri"/>
              </a:rPr>
              <a:t> </a:t>
            </a:r>
            <a:endParaRPr lang="en-US" sz="2400" b="0" i="0" u="none" dirty="0">
              <a:solidFill>
                <a:schemeClr val="dk1"/>
              </a:solidFill>
              <a:latin typeface="Calibri"/>
              <a:ea typeface="Calibri"/>
              <a:cs typeface="Calibri"/>
            </a:endParaRPr>
          </a:p>
          <a:p>
            <a:pPr marR="0" lvl="0" algn="l" rtl="0">
              <a:lnSpc>
                <a:spcPct val="100000"/>
              </a:lnSpc>
              <a:spcBef>
                <a:spcPts val="0"/>
              </a:spcBef>
              <a:spcAft>
                <a:spcPts val="0"/>
              </a:spcAft>
              <a:buClr>
                <a:schemeClr val="dk1"/>
              </a:buClr>
              <a:buSzPts val="2400"/>
            </a:pPr>
            <a:r>
              <a:rPr lang="en-US" sz="2400" dirty="0">
                <a:solidFill>
                  <a:schemeClr val="dk1"/>
                </a:solidFill>
                <a:latin typeface="Calibri"/>
                <a:ea typeface="Calibri"/>
                <a:cs typeface="Calibri"/>
                <a:sym typeface="Calibri"/>
              </a:rPr>
              <a:t>  </a:t>
            </a:r>
            <a:r>
              <a:rPr lang="en-US" sz="2400" b="0" i="0" u="none" dirty="0">
                <a:solidFill>
                  <a:schemeClr val="dk1"/>
                </a:solidFill>
                <a:latin typeface="Calibri"/>
                <a:ea typeface="Calibri"/>
                <a:cs typeface="Calibri"/>
                <a:sym typeface="Calibri"/>
              </a:rPr>
              <a:t>residency requirements.  </a:t>
            </a:r>
            <a:r>
              <a:rPr lang="en-US" sz="2400" b="0" i="0" u="sng" dirty="0">
                <a:solidFill>
                  <a:schemeClr val="dk1"/>
                </a:solidFill>
                <a:latin typeface="Calibri"/>
                <a:ea typeface="Calibri"/>
                <a:cs typeface="Calibri"/>
                <a:sym typeface="Calibri"/>
              </a:rPr>
              <a:t>Consult with your faculty advisor.</a:t>
            </a:r>
            <a:endParaRPr dirty="0"/>
          </a:p>
        </p:txBody>
      </p:sp>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18"/>
          <p:cNvSpPr txBox="1"/>
          <p:nvPr/>
        </p:nvSpPr>
        <p:spPr>
          <a:xfrm>
            <a:off x="0" y="0"/>
            <a:ext cx="7035800" cy="90487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2800"/>
              <a:buFont typeface="Gill Sans"/>
              <a:buNone/>
            </a:pPr>
            <a:r>
              <a:rPr lang="en-US" sz="2800" b="1" i="0" u="none">
                <a:solidFill>
                  <a:schemeClr val="lt1"/>
                </a:solidFill>
                <a:latin typeface="Gill Sans"/>
                <a:ea typeface="Gill Sans"/>
                <a:cs typeface="Gill Sans"/>
                <a:sym typeface="Gill Sans"/>
              </a:rPr>
              <a:t>Your QC Bachelor’s Degree</a:t>
            </a:r>
            <a:endParaRPr/>
          </a:p>
          <a:p>
            <a:pPr marL="0" marR="0" lvl="0" indent="0" algn="l" rtl="0">
              <a:lnSpc>
                <a:spcPct val="100000"/>
              </a:lnSpc>
              <a:spcBef>
                <a:spcPts val="0"/>
              </a:spcBef>
              <a:spcAft>
                <a:spcPts val="0"/>
              </a:spcAft>
              <a:buClr>
                <a:schemeClr val="lt1"/>
              </a:buClr>
              <a:buSzPts val="2800"/>
              <a:buFont typeface="Gill Sans"/>
              <a:buNone/>
            </a:pPr>
            <a:r>
              <a:rPr lang="en-US" sz="2800" b="1" i="1" u="none">
                <a:solidFill>
                  <a:schemeClr val="lt1"/>
                </a:solidFill>
                <a:latin typeface="Gill Sans"/>
                <a:ea typeface="Gill Sans"/>
                <a:cs typeface="Gill Sans"/>
                <a:sym typeface="Gill Sans"/>
              </a:rPr>
              <a:t>Stay on Track “Take 15”</a:t>
            </a:r>
            <a:endParaRPr/>
          </a:p>
        </p:txBody>
      </p:sp>
      <p:pic>
        <p:nvPicPr>
          <p:cNvPr id="220" name="Google Shape;220;p18"/>
          <p:cNvPicPr preferRelativeResize="0"/>
          <p:nvPr/>
        </p:nvPicPr>
        <p:blipFill rotWithShape="1">
          <a:blip r:embed="rId3">
            <a:alphaModFix/>
          </a:blip>
          <a:srcRect/>
          <a:stretch/>
        </p:blipFill>
        <p:spPr>
          <a:xfrm>
            <a:off x="693737" y="1130300"/>
            <a:ext cx="7596187" cy="4305300"/>
          </a:xfrm>
          <a:prstGeom prst="rect">
            <a:avLst/>
          </a:prstGeom>
          <a:noFill/>
          <a:ln>
            <a:noFill/>
          </a:ln>
        </p:spPr>
      </p:pic>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19"/>
          <p:cNvSpPr txBox="1"/>
          <p:nvPr/>
        </p:nvSpPr>
        <p:spPr>
          <a:xfrm>
            <a:off x="552450" y="990600"/>
            <a:ext cx="7818437" cy="6461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Calibri"/>
              <a:buNone/>
            </a:pPr>
            <a:endParaRPr sz="1800" b="0" i="0" u="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26" name="Google Shape;226;p19"/>
          <p:cNvSpPr txBox="1"/>
          <p:nvPr/>
        </p:nvSpPr>
        <p:spPr>
          <a:xfrm>
            <a:off x="0" y="0"/>
            <a:ext cx="6950075" cy="90487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2800"/>
              <a:buFont typeface="Gill Sans"/>
              <a:buNone/>
            </a:pPr>
            <a:r>
              <a:rPr lang="en-US" sz="2800" b="1" i="0" u="none" dirty="0">
                <a:solidFill>
                  <a:schemeClr val="lt1"/>
                </a:solidFill>
                <a:latin typeface="Gill Sans"/>
                <a:ea typeface="Gill Sans"/>
                <a:cs typeface="Gill Sans"/>
                <a:sym typeface="Gill Sans"/>
              </a:rPr>
              <a:t>Your QC Bachelor’s Degree</a:t>
            </a:r>
            <a:endParaRPr dirty="0"/>
          </a:p>
          <a:p>
            <a:pPr marL="0" marR="0" lvl="0" indent="0" algn="l" rtl="0">
              <a:lnSpc>
                <a:spcPct val="100000"/>
              </a:lnSpc>
              <a:spcBef>
                <a:spcPts val="0"/>
              </a:spcBef>
              <a:spcAft>
                <a:spcPts val="0"/>
              </a:spcAft>
              <a:buClr>
                <a:schemeClr val="lt1"/>
              </a:buClr>
              <a:buSzPts val="2800"/>
              <a:buFont typeface="Gill Sans"/>
              <a:buNone/>
            </a:pPr>
            <a:r>
              <a:rPr lang="en-US" sz="2800" b="1" i="1" u="none" dirty="0">
                <a:solidFill>
                  <a:schemeClr val="lt1"/>
                </a:solidFill>
                <a:latin typeface="Gill Sans"/>
                <a:ea typeface="Gill Sans"/>
                <a:cs typeface="Gill Sans"/>
                <a:sym typeface="Gill Sans"/>
              </a:rPr>
              <a:t>Get a Head Start this Summer!</a:t>
            </a:r>
            <a:endParaRPr dirty="0"/>
          </a:p>
        </p:txBody>
      </p:sp>
      <p:sp>
        <p:nvSpPr>
          <p:cNvPr id="227" name="Google Shape;227;p19"/>
          <p:cNvSpPr txBox="1"/>
          <p:nvPr/>
        </p:nvSpPr>
        <p:spPr>
          <a:xfrm>
            <a:off x="107950" y="2500312"/>
            <a:ext cx="8907462" cy="70802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000"/>
              <a:buFont typeface="Calibri"/>
              <a:buNone/>
            </a:pPr>
            <a:r>
              <a:rPr lang="en-US" sz="2000" b="0" i="0" u="none">
                <a:solidFill>
                  <a:schemeClr val="dk1"/>
                </a:solidFill>
                <a:latin typeface="Calibri"/>
                <a:ea typeface="Calibri"/>
                <a:cs typeface="Calibri"/>
                <a:sym typeface="Calibri"/>
              </a:rPr>
              <a:t> </a:t>
            </a:r>
            <a:endParaRPr sz="2400" b="0" i="0" u="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2400" b="0" i="0" u="none">
              <a:solidFill>
                <a:schemeClr val="dk1"/>
              </a:solidFill>
              <a:latin typeface="Calibri"/>
              <a:ea typeface="Calibri"/>
              <a:cs typeface="Calibri"/>
              <a:sym typeface="Calibri"/>
            </a:endParaRPr>
          </a:p>
        </p:txBody>
      </p:sp>
      <p:sp>
        <p:nvSpPr>
          <p:cNvPr id="7" name="TextBox 1">
            <a:extLst>
              <a:ext uri="{FF2B5EF4-FFF2-40B4-BE49-F238E27FC236}">
                <a16:creationId xmlns:a16="http://schemas.microsoft.com/office/drawing/2014/main" id="{2F840759-075B-4C22-910F-40F918ED068E}"/>
              </a:ext>
            </a:extLst>
          </p:cNvPr>
          <p:cNvSpPr txBox="1">
            <a:spLocks noChangeArrowheads="1"/>
          </p:cNvSpPr>
          <p:nvPr/>
        </p:nvSpPr>
        <p:spPr bwMode="auto">
          <a:xfrm>
            <a:off x="227481" y="1131182"/>
            <a:ext cx="8750457" cy="513063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None/>
            </a:pPr>
            <a:r>
              <a:rPr lang="en-US" altLang="en-US" sz="2000" dirty="0">
                <a:latin typeface="Calibri"/>
              </a:rPr>
              <a:t> </a:t>
            </a:r>
            <a:r>
              <a:rPr lang="en-US" altLang="en-US" sz="2400" b="1" dirty="0">
                <a:latin typeface="Calibri"/>
              </a:rPr>
              <a:t>New transfers may get a head start with Summer 2023 classes!</a:t>
            </a:r>
            <a:r>
              <a:rPr lang="en-US" altLang="en-US" sz="2400" dirty="0">
                <a:latin typeface="Calibri"/>
              </a:rPr>
              <a:t> </a:t>
            </a:r>
            <a:endParaRPr lang="en-US" altLang="en-US" sz="1800" dirty="0"/>
          </a:p>
          <a:p>
            <a:pPr algn="ctr">
              <a:buNone/>
            </a:pPr>
            <a:endParaRPr lang="en-US" altLang="en-US" sz="2400" dirty="0">
              <a:latin typeface="Calibri"/>
            </a:endParaRPr>
          </a:p>
          <a:p>
            <a:pPr>
              <a:spcBef>
                <a:spcPct val="0"/>
              </a:spcBef>
              <a:buFont typeface="Arial" panose="020B0604020202020204" pitchFamily="34" charset="0"/>
              <a:buNone/>
            </a:pPr>
            <a:r>
              <a:rPr lang="en-US" altLang="en-US" sz="1800" dirty="0"/>
              <a:t>Summer &amp; Winter Sessions are a great way to make progress toward your degree and stay in compliance with NYS TAP (and other Financial Aid) and the NYS Excelsior Scholarship!</a:t>
            </a:r>
          </a:p>
          <a:p>
            <a:pPr>
              <a:buFont typeface="Arial" panose="020B0604020202020204" pitchFamily="34" charset="0"/>
              <a:buNone/>
            </a:pPr>
            <a:endParaRPr lang="en-US" altLang="en-US" sz="1800" u="sng" dirty="0"/>
          </a:p>
          <a:p>
            <a:pPr algn="ctr">
              <a:spcBef>
                <a:spcPts val="0"/>
              </a:spcBef>
              <a:buNone/>
            </a:pPr>
            <a:r>
              <a:rPr lang="en-US" sz="1800" b="1" u="sng" dirty="0"/>
              <a:t>2023 Summer Session Dates</a:t>
            </a:r>
            <a:br>
              <a:rPr lang="en-US" sz="1800" dirty="0"/>
            </a:br>
            <a:r>
              <a:rPr lang="en-US" sz="1800" dirty="0"/>
              <a:t>Take up to a maximum of 15 credits</a:t>
            </a:r>
            <a:br>
              <a:rPr lang="en-US" sz="1800" dirty="0"/>
            </a:br>
            <a:r>
              <a:rPr lang="en-US" sz="1800" dirty="0"/>
              <a:t>Summer Session 1 – (4 Weeks) │June 5 to June 29</a:t>
            </a:r>
            <a:br>
              <a:rPr lang="en-US" sz="1800" dirty="0"/>
            </a:br>
            <a:r>
              <a:rPr lang="en-US" sz="1800" dirty="0"/>
              <a:t>Summer Session 2 – (4 Weeks) │July 5 to July 31</a:t>
            </a:r>
            <a:br>
              <a:rPr lang="en-US" sz="1800" dirty="0"/>
            </a:br>
            <a:r>
              <a:rPr lang="en-US" sz="1800" dirty="0"/>
              <a:t>Summer Session 3 – (6 Weeks) │ July 5 to August 15</a:t>
            </a:r>
            <a:br>
              <a:rPr lang="en-US" sz="1800" dirty="0"/>
            </a:br>
            <a:r>
              <a:rPr lang="en-US" sz="1800" dirty="0"/>
              <a:t>Summer Session 4 – (10 Weeks) │ June 5 to August 15</a:t>
            </a:r>
            <a:br>
              <a:rPr lang="en-US" sz="1100" b="0" dirty="0">
                <a:effectLst/>
              </a:rPr>
            </a:br>
            <a:r>
              <a:rPr lang="en-US" sz="1400" b="0" i="1" u="none" strike="noStrike" dirty="0">
                <a:effectLst/>
                <a:latin typeface="Calibri"/>
              </a:rPr>
              <a:t> CUNY’s Summer </a:t>
            </a:r>
            <a:r>
              <a:rPr lang="en-US" sz="1400" i="1" dirty="0">
                <a:latin typeface="Calibri"/>
              </a:rPr>
              <a:t>2023 </a:t>
            </a:r>
            <a:r>
              <a:rPr lang="en-US" sz="1400" b="0" i="1" u="none" strike="noStrike" dirty="0">
                <a:effectLst/>
                <a:latin typeface="Calibri"/>
              </a:rPr>
              <a:t>course offerings will be </a:t>
            </a:r>
            <a:r>
              <a:rPr lang="en-US" sz="1400" i="1" dirty="0">
                <a:latin typeface="Calibri"/>
              </a:rPr>
              <a:t>conducted online, in person and in hybrid format.  </a:t>
            </a:r>
            <a:endParaRPr lang="en-US" sz="1400" i="1" dirty="0"/>
          </a:p>
          <a:p>
            <a:pPr algn="ctr">
              <a:spcBef>
                <a:spcPts val="0"/>
              </a:spcBef>
              <a:buNone/>
            </a:pPr>
            <a:r>
              <a:rPr lang="en-US" sz="1400" i="1" dirty="0">
                <a:latin typeface="Calibri"/>
              </a:rPr>
              <a:t>Please see </a:t>
            </a:r>
            <a:r>
              <a:rPr lang="en-US" sz="1400" i="1" dirty="0" err="1">
                <a:latin typeface="Calibri"/>
              </a:rPr>
              <a:t>CUNYfirst</a:t>
            </a:r>
            <a:r>
              <a:rPr lang="en-US" sz="1400" i="1" dirty="0">
                <a:latin typeface="Calibri"/>
              </a:rPr>
              <a:t> for mode of instruction.</a:t>
            </a:r>
            <a:endParaRPr lang="en-US" sz="1400" b="0" i="1" dirty="0">
              <a:effectLst/>
            </a:endParaRPr>
          </a:p>
          <a:p>
            <a:pPr algn="ctr">
              <a:spcBef>
                <a:spcPts val="5"/>
              </a:spcBef>
              <a:buNone/>
            </a:pPr>
            <a:br>
              <a:rPr lang="en-US" sz="1100" b="0" dirty="0">
                <a:effectLst/>
              </a:rPr>
            </a:br>
            <a:r>
              <a:rPr lang="en-US" sz="1400" dirty="0">
                <a:latin typeface="Arial"/>
              </a:rPr>
              <a:t>If you wish to take classes during Summer 2023, complete the </a:t>
            </a:r>
            <a:endParaRPr lang="en-US" sz="1400" dirty="0">
              <a:latin typeface="Calibri"/>
              <a:cs typeface="Calibri"/>
            </a:endParaRPr>
          </a:p>
          <a:p>
            <a:pPr algn="ctr">
              <a:spcBef>
                <a:spcPts val="5"/>
              </a:spcBef>
              <a:buNone/>
            </a:pPr>
            <a:r>
              <a:rPr lang="en-US" sz="1400" b="1" dirty="0">
                <a:latin typeface="Arial"/>
                <a:hlinkClick r:id="rId3"/>
              </a:rPr>
              <a:t>Transfer Summer Session Request Form</a:t>
            </a:r>
            <a:r>
              <a:rPr lang="en-US" sz="1400" dirty="0">
                <a:latin typeface="Arial"/>
                <a:hlinkClick r:id="rId3"/>
              </a:rPr>
              <a:t>.</a:t>
            </a:r>
            <a:endParaRPr lang="en-US" sz="1400" dirty="0">
              <a:latin typeface="Calibri"/>
              <a:cs typeface="Calibri"/>
            </a:endParaRPr>
          </a:p>
          <a:p>
            <a:pPr algn="ctr">
              <a:spcBef>
                <a:spcPts val="5"/>
              </a:spcBef>
              <a:buNone/>
            </a:pPr>
            <a:endParaRPr lang="en-US" sz="1400" dirty="0">
              <a:latin typeface="Calibri"/>
              <a:cs typeface="Calibri"/>
            </a:endParaRPr>
          </a:p>
          <a:p>
            <a:pPr marL="355600" indent="-343535">
              <a:spcBef>
                <a:spcPts val="0"/>
              </a:spcBef>
              <a:buFont typeface="Wingdings,Sans-Serif" panose="020B0604020202020204" pitchFamily="34" charset="0"/>
              <a:buChar char=""/>
            </a:pPr>
            <a:r>
              <a:rPr lang="en-US" sz="1400" b="0" i="0" u="none" strike="noStrike" dirty="0">
                <a:solidFill>
                  <a:srgbClr val="404040"/>
                </a:solidFill>
                <a:effectLst/>
                <a:latin typeface="Arial"/>
              </a:rPr>
              <a:t>For</a:t>
            </a:r>
            <a:r>
              <a:rPr lang="en-US" sz="1400" dirty="0">
                <a:solidFill>
                  <a:srgbClr val="404040"/>
                </a:solidFill>
                <a:latin typeface="Arial"/>
              </a:rPr>
              <a:t> </a:t>
            </a:r>
            <a:r>
              <a:rPr lang="en-US" sz="1400" b="0" i="0" u="none" strike="noStrike" dirty="0">
                <a:solidFill>
                  <a:srgbClr val="404040"/>
                </a:solidFill>
                <a:effectLst/>
                <a:latin typeface="Arial"/>
              </a:rPr>
              <a:t>session</a:t>
            </a:r>
            <a:r>
              <a:rPr lang="en-US" sz="1400" dirty="0">
                <a:solidFill>
                  <a:srgbClr val="404040"/>
                </a:solidFill>
                <a:latin typeface="Arial"/>
              </a:rPr>
              <a:t> </a:t>
            </a:r>
            <a:r>
              <a:rPr lang="en-US" sz="1400" b="0" i="0" u="none" strike="noStrike" dirty="0">
                <a:solidFill>
                  <a:srgbClr val="404040"/>
                </a:solidFill>
                <a:effectLst/>
                <a:latin typeface="Arial"/>
              </a:rPr>
              <a:t>information,</a:t>
            </a:r>
            <a:r>
              <a:rPr lang="en-US" sz="1400" dirty="0">
                <a:solidFill>
                  <a:srgbClr val="404040"/>
                </a:solidFill>
                <a:latin typeface="Arial"/>
              </a:rPr>
              <a:t> </a:t>
            </a:r>
            <a:r>
              <a:rPr lang="en-US" sz="1400" b="0" i="0" u="none" strike="noStrike" dirty="0">
                <a:solidFill>
                  <a:srgbClr val="404040"/>
                </a:solidFill>
                <a:effectLst/>
                <a:latin typeface="Arial"/>
              </a:rPr>
              <a:t>please</a:t>
            </a:r>
            <a:r>
              <a:rPr lang="en-US" sz="1400" dirty="0">
                <a:solidFill>
                  <a:srgbClr val="404040"/>
                </a:solidFill>
                <a:latin typeface="Arial"/>
              </a:rPr>
              <a:t> </a:t>
            </a:r>
            <a:r>
              <a:rPr lang="en-US" sz="1400" b="0" i="0" u="none" strike="noStrike" dirty="0">
                <a:solidFill>
                  <a:srgbClr val="404040"/>
                </a:solidFill>
                <a:effectLst/>
                <a:latin typeface="Arial"/>
              </a:rPr>
              <a:t>refer</a:t>
            </a:r>
            <a:r>
              <a:rPr lang="en-US" sz="1400" dirty="0">
                <a:solidFill>
                  <a:srgbClr val="404040"/>
                </a:solidFill>
                <a:latin typeface="Arial"/>
              </a:rPr>
              <a:t> </a:t>
            </a:r>
            <a:r>
              <a:rPr lang="en-US" sz="1400" b="0" i="0" u="none" strike="noStrike" dirty="0">
                <a:solidFill>
                  <a:srgbClr val="404040"/>
                </a:solidFill>
                <a:effectLst/>
                <a:latin typeface="Arial"/>
              </a:rPr>
              <a:t>to</a:t>
            </a:r>
            <a:r>
              <a:rPr lang="en-US" sz="1400" dirty="0">
                <a:solidFill>
                  <a:srgbClr val="404040"/>
                </a:solidFill>
                <a:latin typeface="Arial"/>
              </a:rPr>
              <a:t> </a:t>
            </a:r>
            <a:r>
              <a:rPr lang="en-US" sz="1400" b="0" i="0" u="none" strike="noStrike" dirty="0">
                <a:solidFill>
                  <a:srgbClr val="404040"/>
                </a:solidFill>
                <a:effectLst/>
                <a:latin typeface="Arial"/>
              </a:rPr>
              <a:t>the</a:t>
            </a:r>
            <a:r>
              <a:rPr lang="en-US" sz="1400" dirty="0">
                <a:solidFill>
                  <a:srgbClr val="404040"/>
                </a:solidFill>
                <a:latin typeface="Arial"/>
              </a:rPr>
              <a:t> </a:t>
            </a:r>
            <a:r>
              <a:rPr lang="en-US" sz="1400" b="1" i="0" u="sng" strike="noStrike" dirty="0">
                <a:solidFill>
                  <a:srgbClr val="2997E2"/>
                </a:solidFill>
                <a:effectLst/>
                <a:latin typeface="Arial"/>
                <a:hlinkClick r:id="rId4">
                  <a:extLst>
                    <a:ext uri="{A12FA001-AC4F-418D-AE19-62706E023703}">
                      <ahyp:hlinkClr xmlns:ahyp="http://schemas.microsoft.com/office/drawing/2018/hyperlinkcolor" val="tx"/>
                    </a:ext>
                  </a:extLst>
                </a:hlinkClick>
              </a:rPr>
              <a:t>Summer Session</a:t>
            </a:r>
            <a:r>
              <a:rPr lang="en-US" sz="1400" b="1" u="sng" dirty="0">
                <a:solidFill>
                  <a:srgbClr val="2997E2"/>
                </a:solidFill>
                <a:latin typeface="Arial"/>
                <a:hlinkClick r:id="rId4"/>
              </a:rPr>
              <a:t> Program</a:t>
            </a:r>
            <a:r>
              <a:rPr lang="en-US" sz="1400" b="1" i="0" u="sng" strike="noStrike" dirty="0">
                <a:solidFill>
                  <a:srgbClr val="2997E2"/>
                </a:solidFill>
                <a:effectLst/>
                <a:latin typeface="Arial"/>
                <a:hlinkClick r:id="rId4">
                  <a:extLst>
                    <a:ext uri="{A12FA001-AC4F-418D-AE19-62706E023703}">
                      <ahyp:hlinkClr xmlns:ahyp="http://schemas.microsoft.com/office/drawing/2018/hyperlinkcolor" val="tx"/>
                    </a:ext>
                  </a:extLst>
                </a:hlinkClick>
              </a:rPr>
              <a:t>.</a:t>
            </a:r>
            <a:endParaRPr lang="en-US" sz="1400" b="0" i="0" u="none" strike="noStrike" dirty="0">
              <a:effectLst/>
              <a:latin typeface="Calibri" panose="020F0502020204030204" pitchFamily="34" charset="0"/>
              <a:cs typeface="Calibri"/>
            </a:endParaRPr>
          </a:p>
          <a:p>
            <a:pPr marL="355600" indent="-343535">
              <a:spcBef>
                <a:spcPts val="0"/>
              </a:spcBef>
              <a:buFont typeface="Wingdings,Sans-Serif" panose="020B0604020202020204" pitchFamily="34" charset="0"/>
              <a:buChar char=""/>
            </a:pPr>
            <a:r>
              <a:rPr lang="en-US" sz="1400" b="0" i="0" u="none" strike="noStrike" dirty="0">
                <a:effectLst/>
                <a:latin typeface="Arial"/>
              </a:rPr>
              <a:t>For Summer tuition information, please refer to the</a:t>
            </a:r>
            <a:r>
              <a:rPr lang="en-US" sz="1400" b="1" dirty="0">
                <a:latin typeface="Arial"/>
              </a:rPr>
              <a:t> </a:t>
            </a:r>
            <a:r>
              <a:rPr lang="en-US" sz="1400" b="1" dirty="0">
                <a:latin typeface="Arial"/>
                <a:hlinkClick r:id="rId5"/>
              </a:rPr>
              <a:t>Bursar</a:t>
            </a:r>
            <a:r>
              <a:rPr lang="en-US" sz="1400" b="1" i="0" u="none" strike="noStrike" dirty="0">
                <a:effectLst/>
                <a:latin typeface="Arial"/>
              </a:rPr>
              <a:t>.</a:t>
            </a:r>
            <a:endParaRPr lang="en-US" sz="1400" dirty="0">
              <a:latin typeface="Arial"/>
            </a:endParaRPr>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txBox="1"/>
          <p:nvPr/>
        </p:nvSpPr>
        <p:spPr>
          <a:xfrm>
            <a:off x="76200" y="0"/>
            <a:ext cx="7591425" cy="9540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800"/>
              <a:buFont typeface="Gill Sans"/>
              <a:buNone/>
            </a:pPr>
            <a:r>
              <a:rPr lang="en-US" sz="2800" b="1" i="0" u="none" strike="noStrike" cap="none">
                <a:solidFill>
                  <a:schemeClr val="lt1"/>
                </a:solidFill>
                <a:latin typeface="Gill Sans"/>
                <a:ea typeface="Gill Sans"/>
                <a:cs typeface="Gill Sans"/>
                <a:sym typeface="Gill Sans"/>
              </a:rPr>
              <a:t>Online Advising Presentation </a:t>
            </a:r>
            <a:endParaRPr/>
          </a:p>
          <a:p>
            <a:pPr marL="0" marR="0" lvl="0" indent="0" algn="l" rtl="0">
              <a:lnSpc>
                <a:spcPct val="100000"/>
              </a:lnSpc>
              <a:spcBef>
                <a:spcPts val="0"/>
              </a:spcBef>
              <a:spcAft>
                <a:spcPts val="0"/>
              </a:spcAft>
              <a:buClr>
                <a:schemeClr val="lt1"/>
              </a:buClr>
              <a:buSzPts val="2800"/>
              <a:buFont typeface="Gill Sans"/>
              <a:buNone/>
            </a:pPr>
            <a:r>
              <a:rPr lang="en-US" sz="2800" b="1" i="1" u="none" strike="noStrike" cap="none">
                <a:solidFill>
                  <a:schemeClr val="lt1"/>
                </a:solidFill>
                <a:latin typeface="Gill Sans"/>
                <a:ea typeface="Gill Sans"/>
                <a:cs typeface="Gill Sans"/>
                <a:sym typeface="Gill Sans"/>
              </a:rPr>
              <a:t>Goals &amp; Objectives</a:t>
            </a:r>
            <a:endParaRPr/>
          </a:p>
        </p:txBody>
      </p:sp>
      <p:sp>
        <p:nvSpPr>
          <p:cNvPr id="98" name="Google Shape;98;p2"/>
          <p:cNvSpPr txBox="1"/>
          <p:nvPr/>
        </p:nvSpPr>
        <p:spPr>
          <a:xfrm>
            <a:off x="76200" y="1016000"/>
            <a:ext cx="8991600" cy="4158494"/>
          </a:xfrm>
          <a:prstGeom prst="rect">
            <a:avLst/>
          </a:prstGeom>
          <a:solidFill>
            <a:schemeClr val="lt1"/>
          </a:solidFill>
          <a:ln>
            <a:noFill/>
          </a:ln>
        </p:spPr>
        <p:txBody>
          <a:bodyPr spcFirstLastPara="1" wrap="square" lIns="91425" tIns="45700" rIns="91425" bIns="45700" anchor="t" anchorCtr="0">
            <a:noAutofit/>
          </a:bodyPr>
          <a:lstStyle/>
          <a:p>
            <a:pPr marL="800100" marR="0" lvl="2" indent="-342900" algn="l" rtl="0">
              <a:lnSpc>
                <a:spcPct val="150000"/>
              </a:lnSpc>
              <a:spcBef>
                <a:spcPts val="0"/>
              </a:spcBef>
              <a:spcAft>
                <a:spcPts val="0"/>
              </a:spcAft>
              <a:buClr>
                <a:schemeClr val="dk1"/>
              </a:buClr>
              <a:buSzPts val="2000"/>
              <a:buFont typeface="Noto Sans Symbols"/>
              <a:buChar char="▪"/>
            </a:pPr>
            <a:r>
              <a:rPr lang="en-US" sz="2000" b="0" i="0" u="none" strike="noStrike" cap="none" dirty="0">
                <a:solidFill>
                  <a:schemeClr val="dk1"/>
                </a:solidFill>
                <a:latin typeface="Calibri"/>
                <a:ea typeface="Calibri"/>
                <a:cs typeface="Calibri"/>
                <a:sym typeface="Calibri"/>
              </a:rPr>
              <a:t>Academic Advising at Queens College ─ </a:t>
            </a:r>
            <a:r>
              <a:rPr lang="en-US" sz="2000" b="0" i="1" u="none" strike="noStrike" cap="none" dirty="0">
                <a:solidFill>
                  <a:schemeClr val="dk1"/>
                </a:solidFill>
                <a:latin typeface="Calibri"/>
                <a:ea typeface="Calibri"/>
                <a:cs typeface="Calibri"/>
                <a:sym typeface="Calibri"/>
              </a:rPr>
              <a:t>A Shared Model</a:t>
            </a:r>
            <a:endParaRPr dirty="0">
              <a:solidFill>
                <a:schemeClr val="dk1"/>
              </a:solidFill>
            </a:endParaRPr>
          </a:p>
          <a:p>
            <a:pPr marL="800100" marR="0" lvl="2" indent="-342900" algn="l" rtl="0">
              <a:lnSpc>
                <a:spcPct val="150000"/>
              </a:lnSpc>
              <a:spcBef>
                <a:spcPts val="400"/>
              </a:spcBef>
              <a:spcAft>
                <a:spcPts val="0"/>
              </a:spcAft>
              <a:buClr>
                <a:schemeClr val="dk1"/>
              </a:buClr>
              <a:buSzPts val="2000"/>
              <a:buFont typeface="Noto Sans Symbols"/>
              <a:buChar char="▪"/>
            </a:pPr>
            <a:r>
              <a:rPr lang="en-US" sz="2000" b="0" i="0" u="none" strike="noStrike" cap="none" dirty="0">
                <a:solidFill>
                  <a:schemeClr val="dk1"/>
                </a:solidFill>
                <a:latin typeface="Calibri"/>
                <a:ea typeface="Calibri"/>
                <a:cs typeface="Calibri"/>
                <a:sym typeface="Calibri"/>
              </a:rPr>
              <a:t>Overview of your Queens College Bachelor’s Degree</a:t>
            </a:r>
            <a:endParaRPr dirty="0">
              <a:solidFill>
                <a:schemeClr val="dk1"/>
              </a:solidFill>
            </a:endParaRPr>
          </a:p>
          <a:p>
            <a:pPr marL="800100" marR="0" lvl="2" indent="-342900" algn="l" rtl="0">
              <a:lnSpc>
                <a:spcPct val="150000"/>
              </a:lnSpc>
              <a:spcBef>
                <a:spcPts val="400"/>
              </a:spcBef>
              <a:spcAft>
                <a:spcPts val="0"/>
              </a:spcAft>
              <a:buClr>
                <a:schemeClr val="dk1"/>
              </a:buClr>
              <a:buSzPts val="2000"/>
              <a:buFont typeface="Noto Sans Symbols"/>
              <a:buChar char="▪"/>
            </a:pPr>
            <a:r>
              <a:rPr lang="en-US" sz="2000" b="0" i="0" u="none" strike="noStrike" cap="none" dirty="0">
                <a:solidFill>
                  <a:schemeClr val="dk1"/>
                </a:solidFill>
                <a:latin typeface="Calibri"/>
                <a:ea typeface="Calibri"/>
                <a:cs typeface="Calibri"/>
                <a:sym typeface="Calibri"/>
              </a:rPr>
              <a:t>Academic Policies &amp; Procedures</a:t>
            </a:r>
            <a:endParaRPr dirty="0">
              <a:solidFill>
                <a:schemeClr val="dk1"/>
              </a:solidFill>
            </a:endParaRPr>
          </a:p>
          <a:p>
            <a:pPr marL="800100" marR="0" lvl="2" indent="-342900" algn="l" rtl="0">
              <a:lnSpc>
                <a:spcPct val="150000"/>
              </a:lnSpc>
              <a:spcBef>
                <a:spcPts val="400"/>
              </a:spcBef>
              <a:spcAft>
                <a:spcPts val="0"/>
              </a:spcAft>
              <a:buClr>
                <a:schemeClr val="dk1"/>
              </a:buClr>
              <a:buSzPts val="2000"/>
              <a:buFont typeface="Noto Sans Symbols"/>
              <a:buChar char="▪"/>
            </a:pPr>
            <a:r>
              <a:rPr lang="en-US" sz="2000" b="0" i="0" u="none" strike="noStrike" cap="none" dirty="0">
                <a:solidFill>
                  <a:schemeClr val="dk1"/>
                </a:solidFill>
                <a:latin typeface="Calibri"/>
                <a:ea typeface="Calibri"/>
                <a:cs typeface="Calibri"/>
                <a:sym typeface="Calibri"/>
              </a:rPr>
              <a:t>Resources for Queens College Students</a:t>
            </a:r>
            <a:endParaRPr dirty="0">
              <a:solidFill>
                <a:schemeClr val="dk1"/>
              </a:solidFill>
            </a:endParaRPr>
          </a:p>
          <a:p>
            <a:pPr marL="800100" lvl="2" indent="-342900">
              <a:lnSpc>
                <a:spcPct val="150000"/>
              </a:lnSpc>
              <a:spcBef>
                <a:spcPts val="400"/>
              </a:spcBef>
              <a:buClr>
                <a:schemeClr val="dk1"/>
              </a:buClr>
              <a:buSzPts val="2000"/>
              <a:buFont typeface="Arial"/>
              <a:buChar char="•"/>
            </a:pPr>
            <a:r>
              <a:rPr lang="en-US" sz="2000" dirty="0">
                <a:solidFill>
                  <a:schemeClr val="dk1"/>
                </a:solidFill>
                <a:latin typeface="Calibri"/>
                <a:ea typeface="Calibri"/>
                <a:cs typeface="Calibri"/>
                <a:sym typeface="Calibri"/>
              </a:rPr>
              <a:t>"</a:t>
            </a:r>
            <a:r>
              <a:rPr lang="en-US" sz="2000" b="0" i="0" u="none" strike="noStrike" cap="none" dirty="0">
                <a:solidFill>
                  <a:schemeClr val="dk1"/>
                </a:solidFill>
                <a:latin typeface="Calibri"/>
                <a:ea typeface="Calibri"/>
                <a:cs typeface="Calibri"/>
                <a:sym typeface="Calibri"/>
              </a:rPr>
              <a:t>Must have</a:t>
            </a:r>
            <a:r>
              <a:rPr lang="en-US" sz="2000" dirty="0">
                <a:solidFill>
                  <a:schemeClr val="dk1"/>
                </a:solidFill>
                <a:latin typeface="Calibri"/>
                <a:ea typeface="Calibri"/>
                <a:cs typeface="Calibri"/>
                <a:sym typeface="Calibri"/>
              </a:rPr>
              <a:t>"</a:t>
            </a:r>
            <a:r>
              <a:rPr lang="en-US" sz="2000" b="0" i="0" u="none" strike="noStrike" cap="none" dirty="0">
                <a:solidFill>
                  <a:schemeClr val="dk1"/>
                </a:solidFill>
                <a:latin typeface="Calibri"/>
                <a:ea typeface="Calibri"/>
                <a:cs typeface="Calibri"/>
                <a:sym typeface="Calibri"/>
              </a:rPr>
              <a:t> Electronic Accounts </a:t>
            </a:r>
            <a:endParaRPr lang="en-US" sz="1800" dirty="0">
              <a:solidFill>
                <a:schemeClr val="dk1"/>
              </a:solidFill>
              <a:ea typeface="Calibri"/>
              <a:sym typeface="Calibri"/>
            </a:endParaRPr>
          </a:p>
          <a:p>
            <a:pPr marL="457200" lvl="2">
              <a:lnSpc>
                <a:spcPct val="150000"/>
              </a:lnSpc>
              <a:spcBef>
                <a:spcPts val="400"/>
              </a:spcBef>
              <a:buClr>
                <a:schemeClr val="dk1"/>
              </a:buClr>
              <a:buSzPts val="2000"/>
            </a:pPr>
            <a:r>
              <a:rPr lang="en-US" sz="2000" dirty="0">
                <a:solidFill>
                  <a:schemeClr val="dk1"/>
                </a:solidFill>
                <a:latin typeface="Calibri"/>
                <a:ea typeface="Calibri"/>
                <a:cs typeface="Calibri"/>
                <a:sym typeface="Calibri"/>
              </a:rPr>
              <a:t>         </a:t>
            </a:r>
            <a:r>
              <a:rPr lang="en-US" sz="2000" b="0" i="0" u="none" strike="noStrike" cap="none" dirty="0">
                <a:solidFill>
                  <a:schemeClr val="dk1"/>
                </a:solidFill>
                <a:latin typeface="Calibri"/>
                <a:ea typeface="Calibri"/>
                <a:cs typeface="Calibri"/>
                <a:sym typeface="Calibri"/>
              </a:rPr>
              <a:t>– </a:t>
            </a:r>
            <a:r>
              <a:rPr lang="en-US" sz="1800" b="0" i="0" u="none" strike="noStrike" cap="none" dirty="0">
                <a:ea typeface="Calibri"/>
                <a:sym typeface="Calibri"/>
              </a:rPr>
              <a:t>CAMS, </a:t>
            </a:r>
            <a:r>
              <a:rPr lang="en-US" sz="1800" dirty="0" err="1">
                <a:ea typeface="Calibri"/>
                <a:sym typeface="Calibri"/>
              </a:rPr>
              <a:t>CUNYfirst</a:t>
            </a:r>
            <a:r>
              <a:rPr lang="en-US" sz="1800" dirty="0">
                <a:ea typeface="Calibri"/>
                <a:sym typeface="Calibri"/>
              </a:rPr>
              <a:t>”, </a:t>
            </a:r>
            <a:r>
              <a:rPr lang="en-US" sz="1800" dirty="0" err="1">
                <a:ea typeface="Calibri"/>
                <a:sym typeface="Calibri"/>
              </a:rPr>
              <a:t>QMail</a:t>
            </a:r>
            <a:r>
              <a:rPr lang="en-US" sz="1800" dirty="0">
                <a:ea typeface="Calibri"/>
                <a:sym typeface="Calibri"/>
              </a:rPr>
              <a:t> (Office 365) </a:t>
            </a:r>
            <a:r>
              <a:rPr lang="en-US" sz="1800" b="0" i="0" u="none" strike="noStrike" cap="none" dirty="0">
                <a:ea typeface="Calibri"/>
                <a:sym typeface="Calibri"/>
              </a:rPr>
              <a:t>and </a:t>
            </a:r>
            <a:r>
              <a:rPr lang="en-US" sz="1800" dirty="0">
                <a:ea typeface="Calibri"/>
                <a:sym typeface="Calibri"/>
              </a:rPr>
              <a:t>QC Navigate</a:t>
            </a:r>
            <a:endParaRPr lang="en-US" sz="1800">
              <a:solidFill>
                <a:schemeClr val="dk1"/>
              </a:solidFill>
              <a:ea typeface="Calibri"/>
            </a:endParaRPr>
          </a:p>
          <a:p>
            <a:pPr marL="800100" lvl="2" indent="-342900">
              <a:lnSpc>
                <a:spcPct val="150000"/>
              </a:lnSpc>
              <a:spcBef>
                <a:spcPts val="400"/>
              </a:spcBef>
              <a:buClr>
                <a:schemeClr val="dk1"/>
              </a:buClr>
              <a:buSzPts val="2000"/>
              <a:buFont typeface="Noto Sans Symbols"/>
              <a:buChar char="▪"/>
            </a:pPr>
            <a:r>
              <a:rPr lang="en-US" sz="2000" dirty="0">
                <a:solidFill>
                  <a:schemeClr val="dk1"/>
                </a:solidFill>
                <a:latin typeface="Calibri"/>
                <a:ea typeface="Calibri"/>
                <a:cs typeface="Calibri"/>
                <a:sym typeface="Calibri"/>
              </a:rPr>
              <a:t>How to Prepare</a:t>
            </a:r>
            <a:r>
              <a:rPr lang="en-US" sz="2000" b="0" i="0" u="none" strike="noStrike" cap="none" dirty="0">
                <a:solidFill>
                  <a:schemeClr val="dk1"/>
                </a:solidFill>
                <a:latin typeface="Calibri"/>
                <a:ea typeface="Calibri"/>
                <a:cs typeface="Calibri"/>
                <a:sym typeface="Calibri"/>
              </a:rPr>
              <a:t> for your advising session</a:t>
            </a:r>
            <a:endParaRPr dirty="0">
              <a:solidFill>
                <a:schemeClr val="dk1"/>
              </a:solidFill>
            </a:endParaRPr>
          </a:p>
          <a:p>
            <a:pPr marL="457200" lvl="1">
              <a:spcBef>
                <a:spcPts val="400"/>
              </a:spcBef>
              <a:buClr>
                <a:srgbClr val="898989"/>
              </a:buClr>
              <a:buSzPts val="2000"/>
            </a:pPr>
            <a:endParaRPr/>
          </a:p>
          <a:p>
            <a:pPr marL="457200" marR="0" lvl="1" indent="0" algn="l" rtl="0">
              <a:lnSpc>
                <a:spcPct val="100000"/>
              </a:lnSpc>
              <a:spcBef>
                <a:spcPts val="400"/>
              </a:spcBef>
              <a:spcAft>
                <a:spcPts val="0"/>
              </a:spcAft>
              <a:buClr>
                <a:schemeClr val="dk1"/>
              </a:buClr>
              <a:buSzPts val="2000"/>
              <a:buFont typeface="Calibri"/>
              <a:buNone/>
            </a:pPr>
            <a:endParaRPr sz="2000" b="0" i="0" u="none" strike="noStrike" cap="none">
              <a:solidFill>
                <a:srgbClr val="898989"/>
              </a:solidFill>
              <a:latin typeface="Calibri"/>
              <a:ea typeface="Calibri"/>
              <a:cs typeface="Calibri"/>
              <a:sym typeface="Calibri"/>
            </a:endParaRPr>
          </a:p>
          <a:p>
            <a:pPr marL="0" marR="0" lvl="0" indent="0" algn="l" rtl="0">
              <a:lnSpc>
                <a:spcPct val="100000"/>
              </a:lnSpc>
              <a:spcBef>
                <a:spcPts val="0"/>
              </a:spcBef>
              <a:spcAft>
                <a:spcPts val="0"/>
              </a:spcAft>
              <a:buNone/>
            </a:pPr>
            <a:endParaRPr sz="2000" b="0" i="0" u="none" strike="noStrike" cap="none">
              <a:solidFill>
                <a:srgbClr val="898989"/>
              </a:solidFill>
              <a:latin typeface="Calibri"/>
              <a:ea typeface="Calibri"/>
              <a:cs typeface="Calibri"/>
              <a:sym typeface="Calibri"/>
            </a:endParaRPr>
          </a:p>
        </p:txBody>
      </p:sp>
      <p:pic>
        <p:nvPicPr>
          <p:cNvPr id="99" name="Google Shape;99;p2"/>
          <p:cNvPicPr preferRelativeResize="0"/>
          <p:nvPr/>
        </p:nvPicPr>
        <p:blipFill rotWithShape="1">
          <a:blip r:embed="rId3">
            <a:alphaModFix/>
          </a:blip>
          <a:srcRect/>
          <a:stretch/>
        </p:blipFill>
        <p:spPr>
          <a:xfrm>
            <a:off x="0" y="5095875"/>
            <a:ext cx="1758950" cy="1836737"/>
          </a:xfrm>
          <a:prstGeom prst="rect">
            <a:avLst/>
          </a:prstGeom>
          <a:noFill/>
          <a:ln>
            <a:noFill/>
          </a:ln>
        </p:spPr>
      </p:pic>
      <p:pic>
        <p:nvPicPr>
          <p:cNvPr id="100" name="Google Shape;100;p2"/>
          <p:cNvPicPr preferRelativeResize="0"/>
          <p:nvPr/>
        </p:nvPicPr>
        <p:blipFill rotWithShape="1">
          <a:blip r:embed="rId4">
            <a:alphaModFix/>
          </a:blip>
          <a:srcRect/>
          <a:stretch/>
        </p:blipFill>
        <p:spPr>
          <a:xfrm>
            <a:off x="7073900" y="5213350"/>
            <a:ext cx="2070100" cy="1644650"/>
          </a:xfrm>
          <a:prstGeom prst="rect">
            <a:avLst/>
          </a:prstGeom>
          <a:noFill/>
          <a:ln>
            <a:noFill/>
          </a:ln>
        </p:spPr>
      </p:pic>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5" name="Google Shape;235;p20"/>
          <p:cNvSpPr txBox="1"/>
          <p:nvPr/>
        </p:nvSpPr>
        <p:spPr>
          <a:xfrm>
            <a:off x="177421" y="995362"/>
            <a:ext cx="8857397" cy="4070305"/>
          </a:xfrm>
          <a:prstGeom prst="rect">
            <a:avLst/>
          </a:prstGeom>
          <a:solidFill>
            <a:schemeClr val="bg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600"/>
              <a:buFont typeface="Calibri"/>
              <a:buNone/>
            </a:pPr>
            <a:endParaRPr sz="1600" b="0" i="0" u="none" dirty="0">
              <a:solidFill>
                <a:schemeClr val="dk1"/>
              </a:solidFill>
              <a:latin typeface="Calibri"/>
              <a:ea typeface="Calibri"/>
              <a:cs typeface="Calibri"/>
              <a:sym typeface="Calibri"/>
            </a:endParaRPr>
          </a:p>
          <a:p>
            <a:pPr indent="-101600">
              <a:spcBef>
                <a:spcPts val="320"/>
              </a:spcBef>
              <a:buClr>
                <a:schemeClr val="dk1"/>
              </a:buClr>
              <a:buSzPts val="1600"/>
              <a:buFont typeface="Arial"/>
              <a:buChar char="•"/>
            </a:pPr>
            <a:r>
              <a:rPr lang="en-US" sz="1600" dirty="0">
                <a:solidFill>
                  <a:schemeClr val="dk1"/>
                </a:solidFill>
                <a:latin typeface="Calibri"/>
                <a:ea typeface="Calibri"/>
                <a:cs typeface="Calibri"/>
                <a:sym typeface="Calibri"/>
              </a:rPr>
              <a:t> </a:t>
            </a:r>
            <a:r>
              <a:rPr lang="en-US" sz="1800" b="0" i="0" u="none" dirty="0">
                <a:solidFill>
                  <a:schemeClr val="dk1"/>
                </a:solidFill>
                <a:latin typeface="Calibri"/>
                <a:ea typeface="Calibri"/>
                <a:cs typeface="Calibri"/>
                <a:sym typeface="Calibri"/>
              </a:rPr>
              <a:t>Submit final transcripts and score reports to the Undergraduate Admissions Office. Visit the</a:t>
            </a:r>
            <a:r>
              <a:rPr lang="en-US" sz="1800" dirty="0">
                <a:solidFill>
                  <a:schemeClr val="dk1"/>
                </a:solidFill>
                <a:latin typeface="Calibri"/>
                <a:ea typeface="Calibri"/>
                <a:cs typeface="Calibri"/>
                <a:sym typeface="Calibri"/>
              </a:rPr>
              <a:t> </a:t>
            </a:r>
            <a:r>
              <a:rPr lang="en-US" sz="1800" b="0" i="0" u="none" dirty="0">
                <a:solidFill>
                  <a:schemeClr val="dk1"/>
                </a:solidFill>
                <a:latin typeface="Calibri"/>
                <a:ea typeface="Calibri"/>
                <a:cs typeface="Calibri"/>
                <a:sym typeface="Calibri"/>
              </a:rPr>
              <a:t>website for information on virtual document submission of:  </a:t>
            </a:r>
            <a:endParaRPr sz="1800" dirty="0">
              <a:solidFill>
                <a:schemeClr val="dk1"/>
              </a:solidFill>
            </a:endParaRPr>
          </a:p>
          <a:p>
            <a:pPr marL="285750" lvl="5" indent="-285750" fontAlgn="base">
              <a:buFont typeface="Arial" panose="020B0604020202020204" pitchFamily="34" charset="0"/>
              <a:buChar char="•"/>
            </a:pPr>
            <a:r>
              <a:rPr lang="en-US" b="1" u="sng" dirty="0">
                <a:hlinkClick r:id="rId3"/>
              </a:rPr>
              <a:t>Advanced Placement (AP)</a:t>
            </a:r>
            <a:r>
              <a:rPr lang="en-US" b="1" dirty="0"/>
              <a:t> – </a:t>
            </a:r>
            <a:r>
              <a:rPr lang="en-US" b="1" u="sng" dirty="0">
                <a:hlinkClick r:id="rId4"/>
              </a:rPr>
              <a:t>see how your scores will transfer</a:t>
            </a:r>
            <a:endParaRPr lang="en-US" dirty="0"/>
          </a:p>
          <a:p>
            <a:pPr marL="285750" lvl="5" indent="-285750" fontAlgn="base">
              <a:buFont typeface="Arial" panose="020B0604020202020204" pitchFamily="34" charset="0"/>
              <a:buChar char="•"/>
            </a:pPr>
            <a:r>
              <a:rPr lang="en-US" b="1" u="sng" dirty="0">
                <a:hlinkClick r:id="rId5"/>
              </a:rPr>
              <a:t>Advanced International Certificate of Education Program (AICE)</a:t>
            </a:r>
            <a:endParaRPr lang="en-US" dirty="0"/>
          </a:p>
          <a:p>
            <a:pPr marL="285750" lvl="5" indent="-285750" fontAlgn="base">
              <a:buFont typeface="Arial" panose="020B0604020202020204" pitchFamily="34" charset="0"/>
              <a:buChar char="•"/>
            </a:pPr>
            <a:r>
              <a:rPr lang="en-US" b="1" u="sng" dirty="0">
                <a:hlinkClick r:id="rId6"/>
              </a:rPr>
              <a:t>College Level Examination Program (CLEP)</a:t>
            </a:r>
            <a:endParaRPr lang="en-US" dirty="0"/>
          </a:p>
          <a:p>
            <a:pPr marL="285750" lvl="5" indent="-285750" fontAlgn="base">
              <a:buFont typeface="Arial" panose="020B0604020202020204" pitchFamily="34" charset="0"/>
              <a:buChar char="•"/>
            </a:pPr>
            <a:r>
              <a:rPr lang="en-US" b="1" u="sng" dirty="0">
                <a:hlinkClick r:id="rId7"/>
              </a:rPr>
              <a:t>Defense Language Proficiency Tests (DLPT)</a:t>
            </a:r>
            <a:endParaRPr lang="en-US" dirty="0"/>
          </a:p>
          <a:p>
            <a:pPr marL="285750" lvl="5" indent="-285750" fontAlgn="base">
              <a:buFont typeface="Arial" panose="020B0604020202020204" pitchFamily="34" charset="0"/>
              <a:buChar char="•"/>
            </a:pPr>
            <a:r>
              <a:rPr lang="en-US" b="1" u="sng" dirty="0">
                <a:hlinkClick r:id="rId8"/>
              </a:rPr>
              <a:t>International Baccalaureate (IB)</a:t>
            </a:r>
            <a:endParaRPr lang="en-US" dirty="0"/>
          </a:p>
          <a:p>
            <a:pPr fontAlgn="base"/>
            <a:endParaRPr lang="en-US" dirty="0"/>
          </a:p>
          <a:p>
            <a:pPr fontAlgn="base"/>
            <a:r>
              <a:rPr lang="en-US" dirty="0"/>
              <a:t>For comprehensive information on transferring credits through Industry Credentials, Portfolio Assessment, DSST Credit by Examination Program and Military Training and Occupations please see the </a:t>
            </a:r>
            <a:r>
              <a:rPr lang="en-US" b="1" u="sng" dirty="0">
                <a:hlinkClick r:id="rId9"/>
              </a:rPr>
              <a:t>CUNY – Credit for Prior Learning website.</a:t>
            </a:r>
            <a:endParaRPr lang="en-US" dirty="0"/>
          </a:p>
          <a:p>
            <a:pPr marL="457200" marR="0" lvl="1" algn="l" rtl="0">
              <a:lnSpc>
                <a:spcPct val="100000"/>
              </a:lnSpc>
              <a:spcBef>
                <a:spcPts val="320"/>
              </a:spcBef>
              <a:spcAft>
                <a:spcPts val="0"/>
              </a:spcAft>
              <a:buClr>
                <a:schemeClr val="dk1"/>
              </a:buClr>
              <a:buSzPts val="1600"/>
            </a:pPr>
            <a:endParaRPr sz="1800" dirty="0">
              <a:solidFill>
                <a:schemeClr val="dk1"/>
              </a:solidFill>
            </a:endParaRPr>
          </a:p>
          <a:p>
            <a:pPr algn="ctr">
              <a:spcBef>
                <a:spcPts val="320"/>
              </a:spcBef>
              <a:buClr>
                <a:schemeClr val="dk1"/>
              </a:buClr>
              <a:buSzPts val="1600"/>
            </a:pPr>
            <a:r>
              <a:rPr lang="en-US" sz="1800" b="1" i="0" u="none" dirty="0">
                <a:solidFill>
                  <a:schemeClr val="dk1"/>
                </a:solidFill>
                <a:latin typeface="Calibri"/>
                <a:ea typeface="Calibri"/>
                <a:cs typeface="Calibri"/>
                <a:sym typeface="Calibri"/>
              </a:rPr>
              <a:t>CUNY </a:t>
            </a:r>
            <a:r>
              <a:rPr lang="en-US" sz="1800" b="1" i="1" u="sng" dirty="0">
                <a:solidFill>
                  <a:schemeClr val="dk1"/>
                </a:solidFill>
                <a:latin typeface="Calibri"/>
                <a:ea typeface="Calibri"/>
                <a:cs typeface="Calibri"/>
                <a:sym typeface="Calibri"/>
              </a:rPr>
              <a:t>College Now </a:t>
            </a:r>
            <a:r>
              <a:rPr lang="en-US" sz="1800" b="1" i="0" u="none" dirty="0">
                <a:solidFill>
                  <a:schemeClr val="dk1"/>
                </a:solidFill>
                <a:latin typeface="Calibri"/>
                <a:ea typeface="Calibri"/>
                <a:cs typeface="Calibri"/>
                <a:sym typeface="Calibri"/>
              </a:rPr>
              <a:t>courses and credits (but not grades) </a:t>
            </a:r>
            <a:endParaRPr sz="1800" b="0" i="0" u="none" dirty="0">
              <a:solidFill>
                <a:schemeClr val="dk1"/>
              </a:solidFill>
              <a:latin typeface="Calibri"/>
              <a:ea typeface="Calibri"/>
              <a:cs typeface="Calibri"/>
            </a:endParaRPr>
          </a:p>
          <a:p>
            <a:pPr marL="0" marR="0" lvl="0" indent="0" algn="ctr" rtl="0">
              <a:lnSpc>
                <a:spcPct val="100000"/>
              </a:lnSpc>
              <a:spcBef>
                <a:spcPts val="320"/>
              </a:spcBef>
              <a:spcAft>
                <a:spcPts val="0"/>
              </a:spcAft>
              <a:buClr>
                <a:schemeClr val="dk1"/>
              </a:buClr>
              <a:buSzPts val="1600"/>
              <a:buFont typeface="Calibri"/>
              <a:buNone/>
            </a:pPr>
            <a:r>
              <a:rPr lang="en-US" sz="1800" b="1" i="0" u="none" dirty="0">
                <a:solidFill>
                  <a:schemeClr val="dk1"/>
                </a:solidFill>
                <a:latin typeface="Calibri"/>
                <a:ea typeface="Calibri"/>
                <a:cs typeface="Calibri"/>
                <a:sym typeface="Calibri"/>
              </a:rPr>
              <a:t>will automatically be applied to your QC record.</a:t>
            </a:r>
            <a:endParaRPr sz="1800" b="0" i="0" u="none" dirty="0">
              <a:solidFill>
                <a:schemeClr val="dk1"/>
              </a:solidFill>
              <a:latin typeface="Calibri"/>
              <a:ea typeface="Calibri"/>
              <a:cs typeface="Calibri"/>
            </a:endParaRPr>
          </a:p>
          <a:p>
            <a:pPr marL="577850" marR="570230" indent="50165" algn="ctr">
              <a:lnSpc>
                <a:spcPct val="100000"/>
              </a:lnSpc>
              <a:spcBef>
                <a:spcPts val="310"/>
              </a:spcBef>
            </a:pPr>
            <a:endParaRPr sz="1400" b="0" i="0" u="none" dirty="0">
              <a:solidFill>
                <a:schemeClr val="dk1"/>
              </a:solidFill>
              <a:latin typeface="Calibri"/>
              <a:ea typeface="Calibri"/>
              <a:cs typeface="Calibri"/>
              <a:sym typeface="Calibri"/>
            </a:endParaRPr>
          </a:p>
        </p:txBody>
      </p:sp>
      <p:sp>
        <p:nvSpPr>
          <p:cNvPr id="236" name="Google Shape;236;p20"/>
          <p:cNvSpPr txBox="1"/>
          <p:nvPr/>
        </p:nvSpPr>
        <p:spPr>
          <a:xfrm>
            <a:off x="0" y="0"/>
            <a:ext cx="6211887" cy="90487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2800"/>
              <a:buFont typeface="Gill Sans"/>
              <a:buNone/>
            </a:pPr>
            <a:r>
              <a:rPr lang="en-US" sz="2800" b="1" i="0" u="none">
                <a:solidFill>
                  <a:schemeClr val="lt1"/>
                </a:solidFill>
                <a:latin typeface="Gill Sans"/>
                <a:ea typeface="Gill Sans"/>
                <a:cs typeface="Gill Sans"/>
                <a:sym typeface="Gill Sans"/>
              </a:rPr>
              <a:t>Academic Policies &amp; Procedures</a:t>
            </a:r>
            <a:endParaRPr/>
          </a:p>
          <a:p>
            <a:pPr marL="0" marR="0" lvl="0" indent="0" algn="l" rtl="0">
              <a:lnSpc>
                <a:spcPct val="100000"/>
              </a:lnSpc>
              <a:spcBef>
                <a:spcPts val="0"/>
              </a:spcBef>
              <a:spcAft>
                <a:spcPts val="0"/>
              </a:spcAft>
              <a:buClr>
                <a:schemeClr val="lt1"/>
              </a:buClr>
              <a:buSzPts val="2800"/>
              <a:buFont typeface="Gill Sans"/>
              <a:buNone/>
            </a:pPr>
            <a:r>
              <a:rPr lang="en-US" sz="2800" b="1" i="1" u="none">
                <a:solidFill>
                  <a:schemeClr val="lt1"/>
                </a:solidFill>
                <a:latin typeface="Gill Sans"/>
                <a:ea typeface="Gill Sans"/>
                <a:cs typeface="Gill Sans"/>
                <a:sym typeface="Gill Sans"/>
              </a:rPr>
              <a:t>Complete Your Transfer File</a:t>
            </a:r>
            <a:endParaRPr/>
          </a:p>
        </p:txBody>
      </p:sp>
      <p:sp>
        <p:nvSpPr>
          <p:cNvPr id="4" name="object 7">
            <a:extLst>
              <a:ext uri="{FF2B5EF4-FFF2-40B4-BE49-F238E27FC236}">
                <a16:creationId xmlns:a16="http://schemas.microsoft.com/office/drawing/2014/main" id="{9DCC8B11-BA41-45E5-AA22-7B5A489E40C7}"/>
              </a:ext>
            </a:extLst>
          </p:cNvPr>
          <p:cNvSpPr txBox="1"/>
          <p:nvPr/>
        </p:nvSpPr>
        <p:spPr>
          <a:xfrm>
            <a:off x="2452996" y="5199636"/>
            <a:ext cx="4306245" cy="663002"/>
          </a:xfrm>
          <a:prstGeom prst="rect">
            <a:avLst/>
          </a:prstGeom>
          <a:solidFill>
            <a:srgbClr val="FFFFFF"/>
          </a:solidFill>
          <a:ln w="19050">
            <a:solidFill>
              <a:srgbClr val="ED0000"/>
            </a:solidFill>
          </a:ln>
        </p:spPr>
        <p:txBody>
          <a:bodyPr vert="horz" wrap="square" lIns="0" tIns="39370" rIns="0" bIns="0" rtlCol="0">
            <a:spAutoFit/>
          </a:bodyPr>
          <a:lstStyle/>
          <a:p>
            <a:pPr marL="577850" marR="570230" indent="50165" algn="ctr">
              <a:lnSpc>
                <a:spcPct val="100000"/>
              </a:lnSpc>
              <a:spcBef>
                <a:spcPts val="310"/>
              </a:spcBef>
            </a:pPr>
            <a:r>
              <a:rPr b="1" u="sng" spc="-10" dirty="0">
                <a:solidFill>
                  <a:srgbClr val="006FC0"/>
                </a:solidFill>
                <a:uFill>
                  <a:solidFill>
                    <a:srgbClr val="006FC0"/>
                  </a:solidFill>
                </a:uFill>
                <a:latin typeface="Arial"/>
                <a:cs typeface="Arial"/>
                <a:hlinkClick r:id="rId10"/>
              </a:rPr>
              <a:t>Undergraduate</a:t>
            </a:r>
            <a:r>
              <a:rPr b="1" u="sng" spc="-55" dirty="0">
                <a:solidFill>
                  <a:srgbClr val="006FC0"/>
                </a:solidFill>
                <a:uFill>
                  <a:solidFill>
                    <a:srgbClr val="006FC0"/>
                  </a:solidFill>
                </a:uFill>
                <a:latin typeface="Arial"/>
                <a:cs typeface="Arial"/>
                <a:hlinkClick r:id="rId10"/>
              </a:rPr>
              <a:t> </a:t>
            </a:r>
            <a:r>
              <a:rPr b="1" u="sng" dirty="0">
                <a:solidFill>
                  <a:srgbClr val="006FC0"/>
                </a:solidFill>
                <a:uFill>
                  <a:solidFill>
                    <a:srgbClr val="006FC0"/>
                  </a:solidFill>
                </a:uFill>
                <a:latin typeface="Arial"/>
                <a:cs typeface="Arial"/>
                <a:hlinkClick r:id="rId10"/>
              </a:rPr>
              <a:t>Admissions </a:t>
            </a:r>
            <a:r>
              <a:rPr b="1" u="sng" spc="-10" dirty="0">
                <a:solidFill>
                  <a:srgbClr val="006FC0"/>
                </a:solidFill>
                <a:uFill>
                  <a:solidFill>
                    <a:srgbClr val="006FC0"/>
                  </a:solidFill>
                </a:uFill>
                <a:latin typeface="Arial"/>
                <a:cs typeface="Arial"/>
                <a:hlinkClick r:id="rId10"/>
              </a:rPr>
              <a:t>Office</a:t>
            </a:r>
            <a:r>
              <a:rPr b="1" spc="-10" dirty="0">
                <a:solidFill>
                  <a:srgbClr val="006FC0"/>
                </a:solidFill>
                <a:latin typeface="Arial"/>
                <a:cs typeface="Arial"/>
                <a:hlinkClick r:id="rId10"/>
              </a:rPr>
              <a:t> </a:t>
            </a:r>
            <a:r>
              <a:rPr sz="1200" b="1" u="sng" spc="-10" dirty="0">
                <a:uFill>
                  <a:solidFill>
                    <a:srgbClr val="000000"/>
                  </a:solidFill>
                </a:uFill>
                <a:latin typeface="Arial"/>
                <a:cs typeface="Arial"/>
                <a:hlinkClick r:id="rId11"/>
              </a:rPr>
              <a:t>Admissions@qc.cuny.edu</a:t>
            </a:r>
            <a:endParaRPr lang="en-US" sz="1200" b="1" u="sng" spc="20" dirty="0">
              <a:uFill>
                <a:solidFill>
                  <a:srgbClr val="000000"/>
                </a:solidFill>
              </a:uFill>
              <a:latin typeface="Arial"/>
              <a:cs typeface="Arial"/>
            </a:endParaRPr>
          </a:p>
          <a:p>
            <a:pPr marL="577850" marR="570230" indent="50165" algn="just">
              <a:lnSpc>
                <a:spcPct val="100000"/>
              </a:lnSpc>
              <a:spcBef>
                <a:spcPts val="310"/>
              </a:spcBef>
            </a:pPr>
            <a:r>
              <a:rPr sz="1200" dirty="0">
                <a:latin typeface="Arial"/>
                <a:cs typeface="Arial"/>
              </a:rPr>
              <a:t>Jefferson</a:t>
            </a:r>
            <a:r>
              <a:rPr sz="1200" spc="-40" dirty="0">
                <a:latin typeface="Arial"/>
                <a:cs typeface="Arial"/>
              </a:rPr>
              <a:t> </a:t>
            </a:r>
            <a:r>
              <a:rPr sz="1200" dirty="0">
                <a:latin typeface="Arial"/>
                <a:cs typeface="Arial"/>
              </a:rPr>
              <a:t>Hall,</a:t>
            </a:r>
            <a:r>
              <a:rPr sz="1200" spc="-40" dirty="0">
                <a:latin typeface="Arial"/>
                <a:cs typeface="Arial"/>
              </a:rPr>
              <a:t> </a:t>
            </a:r>
            <a:r>
              <a:rPr sz="1200" dirty="0">
                <a:latin typeface="Arial"/>
                <a:cs typeface="Arial"/>
              </a:rPr>
              <a:t>Room</a:t>
            </a:r>
            <a:r>
              <a:rPr sz="1200" spc="-45" dirty="0">
                <a:latin typeface="Arial"/>
                <a:cs typeface="Arial"/>
              </a:rPr>
              <a:t> </a:t>
            </a:r>
            <a:r>
              <a:rPr sz="1200" dirty="0">
                <a:latin typeface="Arial"/>
                <a:cs typeface="Arial"/>
              </a:rPr>
              <a:t>105</a:t>
            </a:r>
            <a:r>
              <a:rPr sz="1200" spc="-20" dirty="0">
                <a:latin typeface="Arial"/>
                <a:cs typeface="Arial"/>
              </a:rPr>
              <a:t> </a:t>
            </a:r>
            <a:r>
              <a:rPr sz="1200" b="1" dirty="0">
                <a:solidFill>
                  <a:srgbClr val="FF0000"/>
                </a:solidFill>
                <a:latin typeface="Arial"/>
                <a:cs typeface="Arial"/>
              </a:rPr>
              <a:t>│</a:t>
            </a:r>
            <a:r>
              <a:rPr sz="1200" b="1" spc="-30" dirty="0">
                <a:solidFill>
                  <a:srgbClr val="FF0000"/>
                </a:solidFill>
                <a:latin typeface="Arial"/>
                <a:cs typeface="Arial"/>
              </a:rPr>
              <a:t> </a:t>
            </a:r>
            <a:r>
              <a:rPr sz="1200" spc="-10" dirty="0">
                <a:latin typeface="Arial"/>
                <a:cs typeface="Arial"/>
              </a:rPr>
              <a:t>718-997-</a:t>
            </a:r>
            <a:r>
              <a:rPr sz="1200" spc="-20" dirty="0">
                <a:latin typeface="Arial"/>
                <a:cs typeface="Arial"/>
              </a:rPr>
              <a:t>5600</a:t>
            </a:r>
            <a:endParaRPr sz="1200" dirty="0">
              <a:latin typeface="Arial"/>
              <a:cs typeface="Arial"/>
            </a:endParaRPr>
          </a:p>
        </p:txBody>
      </p:sp>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21"/>
          <p:cNvSpPr txBox="1"/>
          <p:nvPr/>
        </p:nvSpPr>
        <p:spPr>
          <a:xfrm>
            <a:off x="598487" y="979487"/>
            <a:ext cx="7988300" cy="70802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000"/>
              <a:buFont typeface="Calibri"/>
              <a:buNone/>
            </a:pPr>
            <a:r>
              <a:rPr lang="en-US" sz="2000" b="1" i="0" u="none">
                <a:solidFill>
                  <a:schemeClr val="dk1"/>
                </a:solidFill>
                <a:latin typeface="Calibri"/>
                <a:ea typeface="Calibri"/>
                <a:cs typeface="Calibri"/>
                <a:sym typeface="Calibri"/>
              </a:rPr>
              <a:t>NYS Aid (TAP) prohibits repeating a course for which you have received transfer credits &amp; an acceptable grade.  </a:t>
            </a:r>
            <a:endParaRPr/>
          </a:p>
        </p:txBody>
      </p:sp>
      <p:sp>
        <p:nvSpPr>
          <p:cNvPr id="242" name="Google Shape;242;p21"/>
          <p:cNvSpPr txBox="1"/>
          <p:nvPr/>
        </p:nvSpPr>
        <p:spPr>
          <a:xfrm>
            <a:off x="100012" y="1673961"/>
            <a:ext cx="8905875" cy="4462720"/>
          </a:xfrm>
          <a:prstGeom prst="rect">
            <a:avLst/>
          </a:prstGeom>
          <a:solidFill>
            <a:schemeClr val="bg1"/>
          </a:solidFill>
          <a:ln>
            <a:noFill/>
          </a:ln>
        </p:spPr>
        <p:txBody>
          <a:bodyPr spcFirstLastPara="1" wrap="square" lIns="91425" tIns="45700" rIns="91425" bIns="45700" anchor="t" anchorCtr="0">
            <a:spAutoFit/>
          </a:bodyPr>
          <a:lstStyle/>
          <a:p>
            <a:pPr marL="342900" marR="0" lvl="0" indent="-241300" algn="l" rtl="0">
              <a:lnSpc>
                <a:spcPct val="100000"/>
              </a:lnSpc>
              <a:spcBef>
                <a:spcPts val="0"/>
              </a:spcBef>
              <a:spcAft>
                <a:spcPts val="0"/>
              </a:spcAft>
              <a:buClr>
                <a:schemeClr val="dk1"/>
              </a:buClr>
              <a:buSzPts val="1600"/>
              <a:buFont typeface="Arial"/>
              <a:buNone/>
            </a:pPr>
            <a:endParaRPr sz="1600" b="0" i="0" u="none" dirty="0">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600"/>
              <a:buFont typeface="Arial"/>
              <a:buChar char="•"/>
            </a:pPr>
            <a:r>
              <a:rPr lang="en-US" sz="1800" b="0" i="0" u="none" dirty="0">
                <a:solidFill>
                  <a:schemeClr val="dk1"/>
                </a:solidFill>
                <a:latin typeface="Calibri"/>
                <a:ea typeface="Calibri"/>
                <a:cs typeface="Calibri"/>
                <a:sym typeface="Calibri"/>
              </a:rPr>
              <a:t>Full time credits required each semester (ideally 15 credits per semester, </a:t>
            </a:r>
            <a:r>
              <a:rPr lang="en-US" sz="1800" b="0" i="0" u="sng" dirty="0">
                <a:solidFill>
                  <a:schemeClr val="dk1"/>
                </a:solidFill>
                <a:latin typeface="Calibri"/>
                <a:ea typeface="Calibri"/>
                <a:cs typeface="Calibri"/>
                <a:sym typeface="Calibri"/>
              </a:rPr>
              <a:t>minimum</a:t>
            </a:r>
            <a:r>
              <a:rPr lang="en-US" sz="1800" b="0" i="0" u="none" dirty="0">
                <a:solidFill>
                  <a:schemeClr val="dk1"/>
                </a:solidFill>
                <a:latin typeface="Calibri"/>
                <a:ea typeface="Calibri"/>
                <a:cs typeface="Calibri"/>
                <a:sym typeface="Calibri"/>
              </a:rPr>
              <a:t> 12 per semester)</a:t>
            </a:r>
            <a:endParaRPr sz="1800" dirty="0">
              <a:solidFill>
                <a:schemeClr val="dk1"/>
              </a:solidFill>
            </a:endParaRPr>
          </a:p>
          <a:p>
            <a:pPr marL="342900" marR="0" lvl="0" indent="-342900" algn="l" rtl="0">
              <a:lnSpc>
                <a:spcPct val="100000"/>
              </a:lnSpc>
              <a:spcBef>
                <a:spcPts val="0"/>
              </a:spcBef>
              <a:spcAft>
                <a:spcPts val="0"/>
              </a:spcAft>
              <a:buClr>
                <a:schemeClr val="dk1"/>
              </a:buClr>
              <a:buSzPts val="1600"/>
              <a:buFont typeface="Arial"/>
              <a:buChar char="•"/>
            </a:pPr>
            <a:r>
              <a:rPr lang="en-US" sz="1800" b="0" i="0" u="none" dirty="0">
                <a:solidFill>
                  <a:schemeClr val="dk1"/>
                </a:solidFill>
                <a:latin typeface="Calibri"/>
                <a:ea typeface="Calibri"/>
                <a:cs typeface="Calibri"/>
                <a:sym typeface="Calibri"/>
              </a:rPr>
              <a:t>Courses must apply towards your declared major, minor, General Education requirements, or necessary electives as applicable.</a:t>
            </a:r>
            <a:endParaRPr sz="1800" dirty="0">
              <a:solidFill>
                <a:schemeClr val="dk1"/>
              </a:solidFill>
            </a:endParaRPr>
          </a:p>
          <a:p>
            <a:pPr marL="342900" indent="-342900">
              <a:buClr>
                <a:schemeClr val="dk1"/>
              </a:buClr>
              <a:buSzPts val="1600"/>
              <a:buFont typeface="Arial"/>
              <a:buChar char="•"/>
            </a:pPr>
            <a:r>
              <a:rPr lang="en-US" sz="1800" b="0" i="0" u="none" dirty="0">
                <a:solidFill>
                  <a:schemeClr val="dk1"/>
                </a:solidFill>
                <a:latin typeface="Calibri"/>
                <a:ea typeface="Calibri"/>
                <a:cs typeface="Calibri"/>
                <a:sym typeface="Calibri"/>
              </a:rPr>
              <a:t>Do not repeat courses taken previously.</a:t>
            </a:r>
            <a:r>
              <a:rPr lang="en-US" sz="1800" dirty="0">
                <a:solidFill>
                  <a:schemeClr val="dk1"/>
                </a:solidFill>
                <a:latin typeface="Calibri"/>
                <a:ea typeface="Calibri"/>
                <a:cs typeface="Calibri"/>
                <a:sym typeface="Calibri"/>
              </a:rPr>
              <a:t> </a:t>
            </a:r>
            <a:r>
              <a:rPr lang="en-US" sz="1800" b="0" i="0" u="none" dirty="0">
                <a:solidFill>
                  <a:schemeClr val="dk1"/>
                </a:solidFill>
                <a:latin typeface="Calibri"/>
                <a:ea typeface="Calibri"/>
                <a:cs typeface="Calibri"/>
                <a:sym typeface="Calibri"/>
              </a:rPr>
              <a:t> Discuss with an advisor and check your credit evaluation.</a:t>
            </a:r>
            <a:endParaRPr sz="1800" dirty="0">
              <a:solidFill>
                <a:schemeClr val="dk1"/>
              </a:solidFill>
            </a:endParaRPr>
          </a:p>
          <a:p>
            <a:pPr marL="342900" marR="0" lvl="0" indent="-342900" algn="l" rtl="0">
              <a:lnSpc>
                <a:spcPct val="100000"/>
              </a:lnSpc>
              <a:spcBef>
                <a:spcPts val="0"/>
              </a:spcBef>
              <a:spcAft>
                <a:spcPts val="0"/>
              </a:spcAft>
              <a:buClr>
                <a:schemeClr val="dk1"/>
              </a:buClr>
              <a:buSzPts val="1600"/>
              <a:buFont typeface="Arial"/>
              <a:buChar char="•"/>
            </a:pPr>
            <a:r>
              <a:rPr lang="en-US" sz="1800" b="0" i="0" u="none" dirty="0">
                <a:solidFill>
                  <a:schemeClr val="dk1"/>
                </a:solidFill>
                <a:latin typeface="Calibri"/>
                <a:ea typeface="Calibri"/>
                <a:cs typeface="Calibri"/>
                <a:sym typeface="Calibri"/>
              </a:rPr>
              <a:t>Last day to add Fall 2023 course(s) for Financial Aid Certification – </a:t>
            </a:r>
            <a:r>
              <a:rPr lang="en-US" sz="1800" b="1" u="sng" dirty="0">
                <a:solidFill>
                  <a:schemeClr val="dk1"/>
                </a:solidFill>
                <a:latin typeface="Calibri"/>
                <a:ea typeface="Calibri"/>
                <a:cs typeface="Calibri"/>
                <a:sym typeface="Calibri"/>
              </a:rPr>
              <a:t>Thursday</a:t>
            </a:r>
            <a:r>
              <a:rPr lang="en-US" sz="1800" b="1" i="0" u="sng" dirty="0">
                <a:solidFill>
                  <a:schemeClr val="dk1"/>
                </a:solidFill>
                <a:latin typeface="Calibri"/>
                <a:ea typeface="Calibri"/>
                <a:cs typeface="Calibri"/>
                <a:sym typeface="Calibri"/>
              </a:rPr>
              <a:t>, August 31, </a:t>
            </a:r>
            <a:r>
              <a:rPr lang="en-US" sz="1800" b="1" u="sng" dirty="0">
                <a:solidFill>
                  <a:schemeClr val="dk1"/>
                </a:solidFill>
                <a:latin typeface="Calibri"/>
                <a:ea typeface="Calibri"/>
                <a:cs typeface="Calibri"/>
                <a:sym typeface="Calibri"/>
              </a:rPr>
              <a:t>2023</a:t>
            </a:r>
            <a:r>
              <a:rPr lang="en-US" sz="1800" b="0" i="0" u="none" dirty="0">
                <a:solidFill>
                  <a:schemeClr val="dk1"/>
                </a:solidFill>
                <a:latin typeface="Calibri"/>
                <a:ea typeface="Calibri"/>
                <a:cs typeface="Calibri"/>
                <a:sym typeface="Calibri"/>
              </a:rPr>
              <a:t>.</a:t>
            </a:r>
            <a:endParaRPr sz="1800" dirty="0">
              <a:solidFill>
                <a:schemeClr val="dk1"/>
              </a:solidFill>
            </a:endParaRPr>
          </a:p>
          <a:p>
            <a:pPr marL="342900" lvl="0" indent="-342900">
              <a:buClr>
                <a:schemeClr val="dk1"/>
              </a:buClr>
              <a:buSzPts val="1600"/>
              <a:buFont typeface="Arial"/>
              <a:buChar char="•"/>
            </a:pPr>
            <a:r>
              <a:rPr lang="en-US" sz="1800" b="0" i="0" u="none" dirty="0">
                <a:solidFill>
                  <a:schemeClr val="dk1"/>
                </a:solidFill>
                <a:latin typeface="Calibri"/>
                <a:ea typeface="Calibri"/>
                <a:cs typeface="Calibri"/>
                <a:sym typeface="Calibri"/>
              </a:rPr>
              <a:t>Major declaration deadline – </a:t>
            </a:r>
            <a:r>
              <a:rPr lang="en-US" sz="1800" b="1" u="sng" dirty="0">
                <a:solidFill>
                  <a:schemeClr val="dk1"/>
                </a:solidFill>
                <a:latin typeface="Calibri"/>
                <a:ea typeface="Calibri"/>
                <a:cs typeface="Calibri"/>
                <a:sym typeface="Calibri"/>
              </a:rPr>
              <a:t>Thursday, August 31, 2023</a:t>
            </a:r>
            <a:r>
              <a:rPr lang="en-US" sz="1800" dirty="0">
                <a:solidFill>
                  <a:schemeClr val="dk1"/>
                </a:solidFill>
                <a:latin typeface="Calibri"/>
                <a:ea typeface="Calibri"/>
                <a:cs typeface="Calibri"/>
                <a:sym typeface="Calibri"/>
              </a:rPr>
              <a:t>.</a:t>
            </a:r>
          </a:p>
          <a:p>
            <a:pPr marL="342900" lvl="0" indent="-342900">
              <a:buClr>
                <a:schemeClr val="dk1"/>
              </a:buClr>
              <a:buSzPts val="1600"/>
              <a:buFont typeface="Arial"/>
              <a:buChar char="•"/>
            </a:pPr>
            <a:r>
              <a:rPr lang="en-US" sz="1800" dirty="0">
                <a:solidFill>
                  <a:schemeClr val="dk1"/>
                </a:solidFill>
                <a:latin typeface="Calibri"/>
                <a:ea typeface="Calibri"/>
                <a:cs typeface="Calibri"/>
                <a:sym typeface="Calibri"/>
              </a:rPr>
              <a:t>Maintain </a:t>
            </a:r>
            <a:r>
              <a:rPr lang="en-US" sz="1800" b="0" i="0" u="none" dirty="0">
                <a:solidFill>
                  <a:schemeClr val="dk1"/>
                </a:solidFill>
                <a:latin typeface="Calibri"/>
                <a:ea typeface="Calibri"/>
                <a:cs typeface="Calibri"/>
                <a:sym typeface="Calibri"/>
              </a:rPr>
              <a:t>acceptable GPA (min. of 2.0) &amp; demonstrate “Satisfactory Academic Progress</a:t>
            </a:r>
            <a:r>
              <a:rPr lang="en-US" sz="1800" dirty="0">
                <a:solidFill>
                  <a:schemeClr val="dk1"/>
                </a:solidFill>
                <a:latin typeface="Calibri"/>
                <a:ea typeface="Calibri"/>
                <a:cs typeface="Calibri"/>
                <a:sym typeface="Calibri"/>
              </a:rPr>
              <a:t>" </a:t>
            </a:r>
            <a:r>
              <a:rPr lang="en-US" sz="1800" b="0" i="0" u="none" dirty="0">
                <a:solidFill>
                  <a:schemeClr val="dk1"/>
                </a:solidFill>
                <a:latin typeface="Calibri"/>
                <a:ea typeface="Calibri"/>
                <a:cs typeface="Calibri"/>
                <a:sym typeface="Calibri"/>
              </a:rPr>
              <a:t>(SAP</a:t>
            </a:r>
            <a:r>
              <a:rPr lang="en-US" sz="1800" dirty="0">
                <a:solidFill>
                  <a:schemeClr val="dk1"/>
                </a:solidFill>
                <a:latin typeface="Calibri"/>
                <a:ea typeface="Calibri"/>
                <a:cs typeface="Calibri"/>
                <a:sym typeface="Calibri"/>
              </a:rPr>
              <a:t>).</a:t>
            </a:r>
            <a:endParaRPr lang="en-US" sz="1800" dirty="0">
              <a:solidFill>
                <a:schemeClr val="dk1"/>
              </a:solidFill>
              <a:latin typeface="Calibri"/>
              <a:ea typeface="Calibri"/>
              <a:cs typeface="Calibri"/>
            </a:endParaRPr>
          </a:p>
          <a:p>
            <a:pPr marL="342900" indent="-342900">
              <a:buClr>
                <a:schemeClr val="dk1"/>
              </a:buClr>
              <a:buSzPts val="1600"/>
              <a:buFont typeface="Arial"/>
              <a:buChar char="•"/>
            </a:pPr>
            <a:r>
              <a:rPr lang="en-US" sz="1800" b="0" i="0" u="none" dirty="0">
                <a:solidFill>
                  <a:schemeClr val="dk1"/>
                </a:solidFill>
                <a:latin typeface="Calibri"/>
                <a:ea typeface="Calibri"/>
                <a:cs typeface="Calibri"/>
                <a:sym typeface="Calibri"/>
              </a:rPr>
              <a:t>When in doubt, ask an advisor!</a:t>
            </a:r>
            <a:r>
              <a:rPr lang="en-US" sz="1800" dirty="0">
                <a:solidFill>
                  <a:schemeClr val="dk1"/>
                </a:solidFill>
                <a:latin typeface="Calibri"/>
                <a:ea typeface="Calibri"/>
                <a:cs typeface="Calibri"/>
                <a:sym typeface="Calibri"/>
              </a:rPr>
              <a:t> </a:t>
            </a:r>
            <a:endParaRPr sz="1600" dirty="0"/>
          </a:p>
          <a:p>
            <a:pPr marL="342900" marR="0" lvl="0" indent="-241300" algn="l" rtl="0">
              <a:lnSpc>
                <a:spcPct val="100000"/>
              </a:lnSpc>
              <a:spcBef>
                <a:spcPts val="0"/>
              </a:spcBef>
              <a:spcAft>
                <a:spcPts val="0"/>
              </a:spcAft>
              <a:buClr>
                <a:schemeClr val="dk1"/>
              </a:buClr>
              <a:buSzPts val="1600"/>
              <a:buFont typeface="Arial"/>
              <a:buNone/>
            </a:pPr>
            <a:endParaRPr sz="1800" b="0" i="0" u="none" dirty="0">
              <a:solidFill>
                <a:schemeClr val="dk1"/>
              </a:solidFill>
              <a:latin typeface="Calibri"/>
              <a:ea typeface="Calibri"/>
              <a:cs typeface="Calibri"/>
            </a:endParaRPr>
          </a:p>
          <a:p>
            <a:pPr marL="342900" marR="0" lvl="0" indent="-342900" algn="ctr" rtl="0">
              <a:lnSpc>
                <a:spcPct val="100000"/>
              </a:lnSpc>
              <a:spcBef>
                <a:spcPts val="0"/>
              </a:spcBef>
              <a:spcAft>
                <a:spcPts val="0"/>
              </a:spcAft>
              <a:buClr>
                <a:schemeClr val="dk1"/>
              </a:buClr>
              <a:buSzPts val="1600"/>
              <a:buFont typeface="Calibri"/>
              <a:buNone/>
            </a:pPr>
            <a:r>
              <a:rPr lang="en-US" sz="1800" b="0" i="0" u="none" dirty="0">
                <a:solidFill>
                  <a:schemeClr val="dk1"/>
                </a:solidFill>
                <a:latin typeface="Calibri"/>
                <a:ea typeface="Calibri"/>
                <a:cs typeface="Calibri"/>
                <a:sym typeface="Calibri"/>
              </a:rPr>
              <a:t>*If major requires entrance criteria/an application please consult with an advisor.</a:t>
            </a:r>
            <a:endParaRPr sz="1800" dirty="0">
              <a:solidFill>
                <a:schemeClr val="dk1"/>
              </a:solidFill>
            </a:endParaRPr>
          </a:p>
          <a:p>
            <a:pPr marL="0" marR="0" lvl="0" indent="0" algn="l" rtl="0">
              <a:lnSpc>
                <a:spcPct val="100000"/>
              </a:lnSpc>
              <a:spcBef>
                <a:spcPts val="0"/>
              </a:spcBef>
              <a:spcAft>
                <a:spcPts val="0"/>
              </a:spcAft>
              <a:buNone/>
            </a:pPr>
            <a:endParaRPr sz="1600" b="0" i="0" u="none" dirty="0">
              <a:solidFill>
                <a:schemeClr val="dk1"/>
              </a:solidFill>
              <a:latin typeface="Calibri"/>
              <a:ea typeface="Calibri"/>
              <a:cs typeface="Calibri"/>
              <a:sym typeface="Calibri"/>
            </a:endParaRPr>
          </a:p>
        </p:txBody>
      </p:sp>
      <p:sp>
        <p:nvSpPr>
          <p:cNvPr id="243" name="Google Shape;243;p21"/>
          <p:cNvSpPr txBox="1"/>
          <p:nvPr/>
        </p:nvSpPr>
        <p:spPr>
          <a:xfrm>
            <a:off x="100012" y="-20637"/>
            <a:ext cx="6599237" cy="9540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800"/>
              <a:buFont typeface="Gill Sans"/>
              <a:buNone/>
            </a:pPr>
            <a:r>
              <a:rPr lang="en-US" sz="2800" b="1" i="0" u="none">
                <a:solidFill>
                  <a:schemeClr val="lt1"/>
                </a:solidFill>
                <a:latin typeface="Gill Sans"/>
                <a:ea typeface="Gill Sans"/>
                <a:cs typeface="Gill Sans"/>
                <a:sym typeface="Gill Sans"/>
              </a:rPr>
              <a:t>Academic Policies &amp; Procedures</a:t>
            </a:r>
            <a:endParaRPr/>
          </a:p>
          <a:p>
            <a:pPr marL="0" marR="0" lvl="0" indent="0" algn="l" rtl="0">
              <a:lnSpc>
                <a:spcPct val="100000"/>
              </a:lnSpc>
              <a:spcBef>
                <a:spcPts val="0"/>
              </a:spcBef>
              <a:spcAft>
                <a:spcPts val="0"/>
              </a:spcAft>
              <a:buClr>
                <a:schemeClr val="lt1"/>
              </a:buClr>
              <a:buSzPts val="2800"/>
              <a:buFont typeface="Gill Sans"/>
              <a:buNone/>
            </a:pPr>
            <a:r>
              <a:rPr lang="en-US" sz="2800" b="1" i="1" u="none">
                <a:solidFill>
                  <a:schemeClr val="lt1"/>
                </a:solidFill>
                <a:latin typeface="Gill Sans"/>
                <a:ea typeface="Gill Sans"/>
                <a:cs typeface="Gill Sans"/>
                <a:sym typeface="Gill Sans"/>
              </a:rPr>
              <a:t>Decisions that Affect Your Financial Aid</a:t>
            </a:r>
            <a:endParaRPr/>
          </a:p>
        </p:txBody>
      </p:sp>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18274-6132-43D8-84BF-45669D2C9F6D}"/>
              </a:ext>
            </a:extLst>
          </p:cNvPr>
          <p:cNvSpPr>
            <a:spLocks noGrp="1"/>
          </p:cNvSpPr>
          <p:nvPr>
            <p:ph type="title"/>
          </p:nvPr>
        </p:nvSpPr>
        <p:spPr>
          <a:xfrm>
            <a:off x="44777" y="50750"/>
            <a:ext cx="8229600" cy="1143000"/>
          </a:xfrm>
        </p:spPr>
        <p:txBody>
          <a:bodyPr/>
          <a:lstStyle/>
          <a:p>
            <a:pPr algn="l"/>
            <a:r>
              <a:rPr lang="en-US" sz="2800" b="1" dirty="0">
                <a:solidFill>
                  <a:schemeClr val="lt1"/>
                </a:solidFill>
                <a:latin typeface="Gill Sans"/>
                <a:sym typeface="Arial"/>
              </a:rPr>
              <a:t>Immunization &amp; Coronavirus </a:t>
            </a:r>
            <a:r>
              <a:rPr lang="en-US" sz="2800" b="1">
                <a:solidFill>
                  <a:schemeClr val="lt1"/>
                </a:solidFill>
                <a:latin typeface="Gill Sans"/>
                <a:sym typeface="Arial"/>
              </a:rPr>
              <a:t>Guidance</a:t>
            </a:r>
            <a:endParaRPr lang="en-US"/>
          </a:p>
        </p:txBody>
      </p:sp>
      <p:sp>
        <p:nvSpPr>
          <p:cNvPr id="8" name="Google Shape;382;p26">
            <a:extLst>
              <a:ext uri="{FF2B5EF4-FFF2-40B4-BE49-F238E27FC236}">
                <a16:creationId xmlns:a16="http://schemas.microsoft.com/office/drawing/2014/main" id="{D5F03F53-C1E9-46D0-B1FB-C2E156F3439C}"/>
              </a:ext>
            </a:extLst>
          </p:cNvPr>
          <p:cNvSpPr txBox="1"/>
          <p:nvPr/>
        </p:nvSpPr>
        <p:spPr>
          <a:xfrm>
            <a:off x="178904" y="1106363"/>
            <a:ext cx="8786192" cy="800179"/>
          </a:xfrm>
          <a:prstGeom prst="rect">
            <a:avLst/>
          </a:prstGeom>
          <a:solidFill>
            <a:schemeClr val="lt1"/>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spAutoFit/>
          </a:bodyPr>
          <a:lstStyle/>
          <a:p>
            <a:pPr algn="just" fontAlgn="base"/>
            <a:r>
              <a:rPr lang="en-US" dirty="0"/>
              <a:t>As you prepare for your first semester at QC, visit the </a:t>
            </a:r>
            <a:r>
              <a:rPr lang="en-US" u="sng" dirty="0">
                <a:hlinkClick r:id="rId2"/>
              </a:rPr>
              <a:t>CUNY Coronavirus website</a:t>
            </a:r>
            <a:r>
              <a:rPr lang="en-US" dirty="0"/>
              <a:t> for vaccination guidance and deadline. For more information, please refer to the </a:t>
            </a:r>
            <a:r>
              <a:rPr lang="en-US" u="sng" dirty="0">
                <a:hlinkClick r:id="rId3"/>
              </a:rPr>
              <a:t>Student Guide to Vaccination Verification</a:t>
            </a:r>
            <a:r>
              <a:rPr lang="en-US" dirty="0"/>
              <a:t>. </a:t>
            </a:r>
            <a:endParaRPr lang="en-US" sz="1800" spc="-10" dirty="0">
              <a:latin typeface="Calibri"/>
              <a:cs typeface="Calibri"/>
            </a:endParaRPr>
          </a:p>
          <a:p>
            <a:pPr marL="12065" marR="379730" algn="just">
              <a:lnSpc>
                <a:spcPct val="100000"/>
              </a:lnSpc>
              <a:tabLst>
                <a:tab pos="299720" algn="l"/>
              </a:tabLst>
            </a:pPr>
            <a:endParaRPr lang="en-US" sz="1800" dirty="0">
              <a:latin typeface="Calibri"/>
              <a:cs typeface="Calibri"/>
            </a:endParaRPr>
          </a:p>
        </p:txBody>
      </p:sp>
      <p:sp>
        <p:nvSpPr>
          <p:cNvPr id="5" name="object 7">
            <a:extLst>
              <a:ext uri="{FF2B5EF4-FFF2-40B4-BE49-F238E27FC236}">
                <a16:creationId xmlns:a16="http://schemas.microsoft.com/office/drawing/2014/main" id="{D231C8A3-1ECD-48A5-8583-827D6E46C2C8}"/>
              </a:ext>
            </a:extLst>
          </p:cNvPr>
          <p:cNvSpPr txBox="1"/>
          <p:nvPr/>
        </p:nvSpPr>
        <p:spPr>
          <a:xfrm>
            <a:off x="2594192" y="5382305"/>
            <a:ext cx="3955616" cy="738664"/>
          </a:xfrm>
          <a:prstGeom prst="rect">
            <a:avLst/>
          </a:prstGeom>
          <a:solidFill>
            <a:srgbClr val="FFFFFF"/>
          </a:solidFill>
          <a:ln w="19050">
            <a:solidFill>
              <a:srgbClr val="F8921D"/>
            </a:solidFill>
          </a:ln>
        </p:spPr>
        <p:txBody>
          <a:bodyPr vert="horz" wrap="square" lIns="0" tIns="30480" rIns="0" bIns="0" rtlCol="0">
            <a:spAutoFit/>
          </a:bodyPr>
          <a:lstStyle/>
          <a:p>
            <a:pPr algn="ctr">
              <a:lnSpc>
                <a:spcPct val="100000"/>
              </a:lnSpc>
              <a:spcBef>
                <a:spcPts val="240"/>
              </a:spcBef>
            </a:pPr>
            <a:r>
              <a:rPr sz="1800" b="1" u="sng" dirty="0">
                <a:solidFill>
                  <a:srgbClr val="006FC0"/>
                </a:solidFill>
                <a:uFill>
                  <a:solidFill>
                    <a:srgbClr val="006FC0"/>
                  </a:solidFill>
                </a:uFill>
                <a:latin typeface="Calibri"/>
                <a:cs typeface="Calibri"/>
                <a:hlinkClick r:id="rId4"/>
              </a:rPr>
              <a:t>Health</a:t>
            </a:r>
            <a:r>
              <a:rPr sz="1800" b="1" u="sng" spc="-15" dirty="0">
                <a:solidFill>
                  <a:srgbClr val="006FC0"/>
                </a:solidFill>
                <a:uFill>
                  <a:solidFill>
                    <a:srgbClr val="006FC0"/>
                  </a:solidFill>
                </a:uFill>
                <a:latin typeface="Calibri"/>
                <a:cs typeface="Calibri"/>
                <a:hlinkClick r:id="rId4"/>
              </a:rPr>
              <a:t> </a:t>
            </a:r>
            <a:r>
              <a:rPr sz="1800" b="1" u="sng" dirty="0">
                <a:solidFill>
                  <a:srgbClr val="006FC0"/>
                </a:solidFill>
                <a:uFill>
                  <a:solidFill>
                    <a:srgbClr val="006FC0"/>
                  </a:solidFill>
                </a:uFill>
                <a:latin typeface="Calibri"/>
                <a:cs typeface="Calibri"/>
                <a:hlinkClick r:id="rId4"/>
              </a:rPr>
              <a:t>Services</a:t>
            </a:r>
            <a:r>
              <a:rPr sz="1800" b="1" u="sng" spc="-45" dirty="0">
                <a:solidFill>
                  <a:srgbClr val="006FC0"/>
                </a:solidFill>
                <a:uFill>
                  <a:solidFill>
                    <a:srgbClr val="006FC0"/>
                  </a:solidFill>
                </a:uFill>
                <a:latin typeface="Calibri"/>
                <a:cs typeface="Calibri"/>
                <a:hlinkClick r:id="rId4"/>
              </a:rPr>
              <a:t> </a:t>
            </a:r>
            <a:r>
              <a:rPr sz="1800" b="1" u="sng" spc="-10" dirty="0">
                <a:solidFill>
                  <a:srgbClr val="006FC0"/>
                </a:solidFill>
                <a:uFill>
                  <a:solidFill>
                    <a:srgbClr val="006FC0"/>
                  </a:solidFill>
                </a:uFill>
                <a:latin typeface="Calibri"/>
                <a:cs typeface="Calibri"/>
                <a:hlinkClick r:id="rId4"/>
              </a:rPr>
              <a:t>Office</a:t>
            </a:r>
            <a:endParaRPr sz="1800" dirty="0">
              <a:latin typeface="Calibri"/>
              <a:cs typeface="Calibri"/>
            </a:endParaRPr>
          </a:p>
          <a:p>
            <a:pPr algn="ctr">
              <a:lnSpc>
                <a:spcPct val="100000"/>
              </a:lnSpc>
              <a:spcBef>
                <a:spcPts val="40"/>
              </a:spcBef>
            </a:pPr>
            <a:r>
              <a:rPr sz="1400" b="1" u="sng" spc="-10" dirty="0">
                <a:uFill>
                  <a:solidFill>
                    <a:srgbClr val="000000"/>
                  </a:solidFill>
                </a:uFill>
                <a:latin typeface="Calibri"/>
                <a:cs typeface="Calibri"/>
                <a:hlinkClick r:id="rId5"/>
              </a:rPr>
              <a:t>Healthquestions@qc.cuny.edu</a:t>
            </a:r>
            <a:endParaRPr sz="1400" dirty="0">
              <a:latin typeface="Calibri"/>
              <a:cs typeface="Calibri"/>
            </a:endParaRPr>
          </a:p>
          <a:p>
            <a:pPr algn="ctr">
              <a:lnSpc>
                <a:spcPct val="100000"/>
              </a:lnSpc>
            </a:pPr>
            <a:r>
              <a:rPr sz="1400" dirty="0">
                <a:latin typeface="Calibri"/>
                <a:cs typeface="Calibri"/>
              </a:rPr>
              <a:t>Frese</a:t>
            </a:r>
            <a:r>
              <a:rPr sz="1400" spc="-10" dirty="0">
                <a:latin typeface="Calibri"/>
                <a:cs typeface="Calibri"/>
              </a:rPr>
              <a:t> </a:t>
            </a:r>
            <a:r>
              <a:rPr sz="1400" dirty="0">
                <a:latin typeface="Calibri"/>
                <a:cs typeface="Calibri"/>
              </a:rPr>
              <a:t>Hall,</a:t>
            </a:r>
            <a:r>
              <a:rPr sz="1400" spc="20" dirty="0">
                <a:latin typeface="Calibri"/>
                <a:cs typeface="Calibri"/>
              </a:rPr>
              <a:t> </a:t>
            </a:r>
            <a:r>
              <a:rPr sz="1400" dirty="0">
                <a:latin typeface="Calibri"/>
                <a:cs typeface="Calibri"/>
              </a:rPr>
              <a:t>3</a:t>
            </a:r>
            <a:r>
              <a:rPr sz="1350" baseline="24691" dirty="0">
                <a:latin typeface="Calibri"/>
                <a:cs typeface="Calibri"/>
              </a:rPr>
              <a:t>rd</a:t>
            </a:r>
            <a:r>
              <a:rPr sz="1350" spc="172" baseline="24691" dirty="0">
                <a:latin typeface="Calibri"/>
                <a:cs typeface="Calibri"/>
              </a:rPr>
              <a:t> </a:t>
            </a:r>
            <a:r>
              <a:rPr sz="1400" dirty="0">
                <a:latin typeface="Calibri"/>
                <a:cs typeface="Calibri"/>
              </a:rPr>
              <a:t>Floor</a:t>
            </a:r>
            <a:r>
              <a:rPr sz="1400" b="1" dirty="0">
                <a:solidFill>
                  <a:srgbClr val="FF0000"/>
                </a:solidFill>
                <a:latin typeface="Calibri"/>
                <a:cs typeface="Calibri"/>
              </a:rPr>
              <a:t>│</a:t>
            </a:r>
            <a:r>
              <a:rPr sz="1400" b="1" spc="-20" dirty="0">
                <a:solidFill>
                  <a:srgbClr val="FF0000"/>
                </a:solidFill>
                <a:latin typeface="Calibri"/>
                <a:cs typeface="Calibri"/>
              </a:rPr>
              <a:t> </a:t>
            </a:r>
            <a:r>
              <a:rPr sz="1400" spc="-10" dirty="0">
                <a:latin typeface="Calibri"/>
                <a:cs typeface="Calibri"/>
              </a:rPr>
              <a:t>718-997-</a:t>
            </a:r>
            <a:r>
              <a:rPr sz="1400" spc="-20" dirty="0">
                <a:latin typeface="Calibri"/>
                <a:cs typeface="Calibri"/>
              </a:rPr>
              <a:t>2760</a:t>
            </a:r>
            <a:endParaRPr sz="1400" dirty="0">
              <a:latin typeface="Calibri"/>
              <a:cs typeface="Calibri"/>
            </a:endParaRPr>
          </a:p>
        </p:txBody>
      </p:sp>
    </p:spTree>
    <p:extLst>
      <p:ext uri="{BB962C8B-B14F-4D97-AF65-F5344CB8AC3E}">
        <p14:creationId xmlns:p14="http://schemas.microsoft.com/office/powerpoint/2010/main" val="1506894668"/>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22"/>
          <p:cNvSpPr txBox="1">
            <a:spLocks noGrp="1"/>
          </p:cNvSpPr>
          <p:nvPr>
            <p:ph type="title" idx="4294967295"/>
          </p:nvPr>
        </p:nvSpPr>
        <p:spPr>
          <a:xfrm>
            <a:off x="0" y="152400"/>
            <a:ext cx="7080250" cy="61277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2800"/>
              <a:buFont typeface="Gill Sans"/>
              <a:buNone/>
            </a:pPr>
            <a:r>
              <a:rPr lang="en-US" sz="2800" b="1" i="0" u="none" strike="noStrike" cap="none">
                <a:solidFill>
                  <a:schemeClr val="lt1"/>
                </a:solidFill>
                <a:latin typeface="Gill Sans"/>
                <a:ea typeface="Gill Sans"/>
                <a:cs typeface="Gill Sans"/>
                <a:sym typeface="Gill Sans"/>
              </a:rPr>
              <a:t>Resources for Queens College Students</a:t>
            </a:r>
            <a:br>
              <a:rPr lang="en-US" sz="2800" b="1" i="0" u="none" strike="noStrike" cap="none">
                <a:solidFill>
                  <a:schemeClr val="lt1"/>
                </a:solidFill>
                <a:latin typeface="Gill Sans"/>
                <a:ea typeface="Gill Sans"/>
                <a:cs typeface="Gill Sans"/>
                <a:sym typeface="Gill Sans"/>
              </a:rPr>
            </a:br>
            <a:r>
              <a:rPr lang="en-US" sz="2800" b="1" i="1" u="none" strike="noStrike" cap="none">
                <a:solidFill>
                  <a:schemeClr val="lt1"/>
                </a:solidFill>
                <a:latin typeface="Gill Sans"/>
                <a:ea typeface="Gill Sans"/>
                <a:cs typeface="Gill Sans"/>
                <a:sym typeface="Gill Sans"/>
              </a:rPr>
              <a:t>NYS Excelsior Scholarship </a:t>
            </a:r>
            <a:endParaRPr/>
          </a:p>
        </p:txBody>
      </p:sp>
      <p:sp>
        <p:nvSpPr>
          <p:cNvPr id="249" name="Google Shape;249;p22"/>
          <p:cNvSpPr txBox="1"/>
          <p:nvPr/>
        </p:nvSpPr>
        <p:spPr>
          <a:xfrm>
            <a:off x="0" y="3087687"/>
            <a:ext cx="9144000" cy="3767137"/>
          </a:xfrm>
          <a:prstGeom prst="rect">
            <a:avLst/>
          </a:prstGeom>
          <a:solidFill>
            <a:schemeClr val="lt1"/>
          </a:solidFill>
          <a:ln w="19050" cap="flat" cmpd="sng">
            <a:solidFill>
              <a:schemeClr val="accent2"/>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600"/>
              <a:buFont typeface="Calibri"/>
              <a:buNone/>
            </a:pPr>
            <a:r>
              <a:rPr lang="en-US" sz="1600" b="1" i="0" u="none">
                <a:solidFill>
                  <a:schemeClr val="dk1"/>
                </a:solidFill>
                <a:latin typeface="Calibri"/>
                <a:ea typeface="Calibri"/>
                <a:cs typeface="Calibri"/>
                <a:sym typeface="Calibri"/>
              </a:rPr>
              <a:t>The Excelsior Scholarship, in combination with other student financial aid programs, allows students to attend a CUNY college tuition–free.</a:t>
            </a:r>
            <a:endParaRPr/>
          </a:p>
          <a:p>
            <a:pPr marL="0" marR="0" lvl="0" indent="0" algn="ctr" rtl="0">
              <a:lnSpc>
                <a:spcPct val="100000"/>
              </a:lnSpc>
              <a:spcBef>
                <a:spcPts val="0"/>
              </a:spcBef>
              <a:spcAft>
                <a:spcPts val="0"/>
              </a:spcAft>
              <a:buClr>
                <a:schemeClr val="dk1"/>
              </a:buClr>
              <a:buSzPts val="200"/>
              <a:buFont typeface="Calibri"/>
              <a:buNone/>
            </a:pPr>
            <a:endParaRPr sz="200" b="1" i="0" u="none">
              <a:solidFill>
                <a:schemeClr val="dk1"/>
              </a:solidFill>
              <a:latin typeface="Calibri"/>
              <a:ea typeface="Calibri"/>
              <a:cs typeface="Calibri"/>
              <a:sym typeface="Calibri"/>
            </a:endParaRPr>
          </a:p>
          <a:p>
            <a:pPr marL="0" marR="0" lvl="0" indent="0" algn="l" rtl="0">
              <a:lnSpc>
                <a:spcPct val="100000"/>
              </a:lnSpc>
              <a:spcBef>
                <a:spcPts val="400"/>
              </a:spcBef>
              <a:spcAft>
                <a:spcPts val="0"/>
              </a:spcAft>
              <a:buClr>
                <a:schemeClr val="dk1"/>
              </a:buClr>
              <a:buSzPts val="2000"/>
              <a:buFont typeface="Calibri"/>
              <a:buNone/>
            </a:pPr>
            <a:r>
              <a:rPr lang="en-US" sz="2000" b="1" i="0" u="none">
                <a:solidFill>
                  <a:schemeClr val="dk1"/>
                </a:solidFill>
                <a:latin typeface="Calibri"/>
                <a:ea typeface="Calibri"/>
                <a:cs typeface="Calibri"/>
                <a:sym typeface="Calibri"/>
              </a:rPr>
              <a:t>In order to apply, students must meet eligibility requirements, including:</a:t>
            </a:r>
            <a:endParaRPr sz="2000" b="0" i="0" u="none">
              <a:solidFill>
                <a:schemeClr val="dk1"/>
              </a:solidFill>
              <a:latin typeface="Calibri"/>
              <a:ea typeface="Calibri"/>
              <a:cs typeface="Calibri"/>
              <a:sym typeface="Calibri"/>
            </a:endParaRPr>
          </a:p>
          <a:p>
            <a:pPr marL="0" marR="0" lvl="0" indent="-101600" algn="l" rtl="0">
              <a:lnSpc>
                <a:spcPct val="100000"/>
              </a:lnSpc>
              <a:spcBef>
                <a:spcPts val="320"/>
              </a:spcBef>
              <a:spcAft>
                <a:spcPts val="0"/>
              </a:spcAft>
              <a:buClr>
                <a:schemeClr val="dk1"/>
              </a:buClr>
              <a:buSzPts val="1600"/>
              <a:buFont typeface="Noto Sans Symbols"/>
              <a:buChar char="▪"/>
            </a:pPr>
            <a:r>
              <a:rPr lang="en-US" sz="1600" b="0" i="0" u="none">
                <a:solidFill>
                  <a:schemeClr val="dk1"/>
                </a:solidFill>
                <a:latin typeface="Calibri"/>
                <a:ea typeface="Calibri"/>
                <a:cs typeface="Calibri"/>
                <a:sym typeface="Calibri"/>
              </a:rPr>
              <a:t>Be residents of New York State </a:t>
            </a:r>
            <a:endParaRPr/>
          </a:p>
          <a:p>
            <a:pPr marL="0" marR="0" lvl="0" indent="-101600" algn="l" rtl="0">
              <a:lnSpc>
                <a:spcPct val="100000"/>
              </a:lnSpc>
              <a:spcBef>
                <a:spcPts val="320"/>
              </a:spcBef>
              <a:spcAft>
                <a:spcPts val="0"/>
              </a:spcAft>
              <a:buClr>
                <a:schemeClr val="dk1"/>
              </a:buClr>
              <a:buSzPts val="1600"/>
              <a:buFont typeface="Noto Sans Symbols"/>
              <a:buChar char="▪"/>
            </a:pPr>
            <a:r>
              <a:rPr lang="en-US" sz="1600" b="0" i="0" u="none">
                <a:solidFill>
                  <a:schemeClr val="dk1"/>
                </a:solidFill>
                <a:latin typeface="Calibri"/>
                <a:ea typeface="Calibri"/>
                <a:cs typeface="Calibri"/>
                <a:sym typeface="Calibri"/>
              </a:rPr>
              <a:t>Plan to attend a CUNY or SUNY college or university in pursuit of a two-year or four-year degree</a:t>
            </a:r>
            <a:endParaRPr/>
          </a:p>
          <a:p>
            <a:pPr marL="0" marR="0" lvl="0" indent="-101600" algn="l" rtl="0">
              <a:lnSpc>
                <a:spcPct val="100000"/>
              </a:lnSpc>
              <a:spcBef>
                <a:spcPts val="320"/>
              </a:spcBef>
              <a:spcAft>
                <a:spcPts val="0"/>
              </a:spcAft>
              <a:buClr>
                <a:schemeClr val="dk1"/>
              </a:buClr>
              <a:buSzPts val="1600"/>
              <a:buFont typeface="Noto Sans Symbols"/>
              <a:buChar char="▪"/>
            </a:pPr>
            <a:r>
              <a:rPr lang="en-US" sz="1600" b="0" i="0" u="none">
                <a:solidFill>
                  <a:schemeClr val="dk1"/>
                </a:solidFill>
                <a:latin typeface="Calibri"/>
                <a:ea typeface="Calibri"/>
                <a:cs typeface="Calibri"/>
                <a:sym typeface="Calibri"/>
              </a:rPr>
              <a:t>Have a family federal adjusted gross income of $125,000 or less</a:t>
            </a:r>
            <a:endParaRPr/>
          </a:p>
          <a:p>
            <a:pPr marL="0" marR="0" lvl="0" indent="-101600" algn="l" rtl="0">
              <a:lnSpc>
                <a:spcPct val="100000"/>
              </a:lnSpc>
              <a:spcBef>
                <a:spcPts val="320"/>
              </a:spcBef>
              <a:spcAft>
                <a:spcPts val="0"/>
              </a:spcAft>
              <a:buClr>
                <a:schemeClr val="dk1"/>
              </a:buClr>
              <a:buSzPts val="1600"/>
              <a:buFont typeface="Noto Sans Symbols"/>
              <a:buChar char="▪"/>
            </a:pPr>
            <a:r>
              <a:rPr lang="en-US" sz="1600" b="0" i="0" u="none">
                <a:solidFill>
                  <a:schemeClr val="dk1"/>
                </a:solidFill>
                <a:latin typeface="Calibri"/>
                <a:ea typeface="Calibri"/>
                <a:cs typeface="Calibri"/>
                <a:sym typeface="Calibri"/>
              </a:rPr>
              <a:t>Be on track to graduate on time with an Associate’s Degree in two consecutive years or a Bachelor’s    Degree in four consecutive years </a:t>
            </a:r>
            <a:endParaRPr/>
          </a:p>
          <a:p>
            <a:pPr marL="0" marR="0" lvl="0" indent="-101600" algn="l" rtl="0">
              <a:lnSpc>
                <a:spcPct val="100000"/>
              </a:lnSpc>
              <a:spcBef>
                <a:spcPts val="400"/>
              </a:spcBef>
              <a:spcAft>
                <a:spcPts val="0"/>
              </a:spcAft>
              <a:buClr>
                <a:schemeClr val="dk1"/>
              </a:buClr>
              <a:buSzPts val="1600"/>
              <a:buFont typeface="Noto Sans Symbols"/>
              <a:buChar char="▪"/>
            </a:pPr>
            <a:r>
              <a:rPr lang="en-US" sz="1600" b="1" i="0" u="none">
                <a:solidFill>
                  <a:schemeClr val="dk1"/>
                </a:solidFill>
                <a:latin typeface="Calibri"/>
                <a:ea typeface="Calibri"/>
                <a:cs typeface="Calibri"/>
                <a:sym typeface="Calibri"/>
              </a:rPr>
              <a:t>Please visit </a:t>
            </a:r>
            <a:r>
              <a:rPr lang="en-US" sz="2000" b="1" i="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www.hesc.ny.gov/excelsior</a:t>
            </a:r>
            <a:r>
              <a:rPr lang="en-US" sz="1600" b="1" i="0" u="none">
                <a:solidFill>
                  <a:schemeClr val="dk1"/>
                </a:solidFill>
                <a:latin typeface="Calibri"/>
                <a:ea typeface="Calibri"/>
                <a:cs typeface="Calibri"/>
                <a:sym typeface="Calibri"/>
              </a:rPr>
              <a:t> for more information. </a:t>
            </a:r>
            <a:endParaRPr/>
          </a:p>
          <a:p>
            <a:pPr marL="0" marR="0" lvl="0" indent="-101600" algn="l" rtl="0">
              <a:lnSpc>
                <a:spcPct val="100000"/>
              </a:lnSpc>
              <a:spcBef>
                <a:spcPts val="320"/>
              </a:spcBef>
              <a:spcAft>
                <a:spcPts val="0"/>
              </a:spcAft>
              <a:buClr>
                <a:schemeClr val="dk1"/>
              </a:buClr>
              <a:buSzPts val="1600"/>
              <a:buFont typeface="Noto Sans Symbols"/>
              <a:buChar char="▪"/>
            </a:pPr>
            <a:r>
              <a:rPr lang="en-US" sz="1600" b="1" i="0" u="none">
                <a:solidFill>
                  <a:schemeClr val="dk1"/>
                </a:solidFill>
                <a:latin typeface="Calibri"/>
                <a:ea typeface="Calibri"/>
                <a:cs typeface="Calibri"/>
                <a:sym typeface="Calibri"/>
              </a:rPr>
              <a:t>Note: To apply for the Excelsior Scholarship you will need to complete the 2019 - 2020 FAFSA and TAP application. </a:t>
            </a:r>
            <a:endParaRPr sz="1100" b="1" i="0" u="none">
              <a:solidFill>
                <a:schemeClr val="dk1"/>
              </a:solidFill>
              <a:latin typeface="Calibri"/>
              <a:ea typeface="Calibri"/>
              <a:cs typeface="Calibri"/>
              <a:sym typeface="Calibri"/>
            </a:endParaRPr>
          </a:p>
          <a:p>
            <a:pPr marL="0" marR="0" lvl="0" indent="0" algn="ctr" rtl="0">
              <a:lnSpc>
                <a:spcPct val="100000"/>
              </a:lnSpc>
              <a:spcBef>
                <a:spcPts val="480"/>
              </a:spcBef>
              <a:spcAft>
                <a:spcPts val="0"/>
              </a:spcAft>
              <a:buClr>
                <a:schemeClr val="dk1"/>
              </a:buClr>
              <a:buSzPts val="2400"/>
              <a:buFont typeface="Calibri"/>
              <a:buNone/>
            </a:pPr>
            <a:r>
              <a:rPr lang="en-US" sz="2400" b="1" i="0" u="sng">
                <a:solidFill>
                  <a:schemeClr val="dk1"/>
                </a:solidFill>
                <a:latin typeface="Calibri"/>
                <a:ea typeface="Calibri"/>
                <a:cs typeface="Calibri"/>
                <a:sym typeface="Calibri"/>
              </a:rPr>
              <a:t>APPLY TODAY!!! (See HESC website for details and deadline)</a:t>
            </a:r>
            <a:endParaRPr/>
          </a:p>
        </p:txBody>
      </p:sp>
      <p:pic>
        <p:nvPicPr>
          <p:cNvPr id="250" name="Google Shape;250;p22"/>
          <p:cNvPicPr preferRelativeResize="0"/>
          <p:nvPr/>
        </p:nvPicPr>
        <p:blipFill rotWithShape="1">
          <a:blip r:embed="rId4">
            <a:alphaModFix/>
          </a:blip>
          <a:srcRect/>
          <a:stretch/>
        </p:blipFill>
        <p:spPr>
          <a:xfrm>
            <a:off x="0" y="938212"/>
            <a:ext cx="9144000" cy="2149475"/>
          </a:xfrm>
          <a:prstGeom prst="rect">
            <a:avLst/>
          </a:prstGeom>
          <a:noFill/>
          <a:ln>
            <a:noFill/>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48"/>
                                        </p:tgtEl>
                                        <p:attrNameLst>
                                          <p:attrName>style.visibility</p:attrName>
                                        </p:attrNameLst>
                                      </p:cBhvr>
                                      <p:to>
                                        <p:strVal val="visible"/>
                                      </p:to>
                                    </p:set>
                                    <p:anim calcmode="lin" valueType="num">
                                      <p:cBhvr additive="base">
                                        <p:cTn id="7" dur="100"/>
                                        <p:tgtEl>
                                          <p:spTgt spid="248"/>
                                        </p:tgtEl>
                                        <p:attrNameLst>
                                          <p:attrName>ppt_w</p:attrName>
                                        </p:attrNameLst>
                                      </p:cBhvr>
                                      <p:tavLst>
                                        <p:tav tm="0">
                                          <p:val>
                                            <p:strVal val="0"/>
                                          </p:val>
                                        </p:tav>
                                        <p:tav tm="100000">
                                          <p:val>
                                            <p:strVal val="#ppt_w"/>
                                          </p:val>
                                        </p:tav>
                                      </p:tavLst>
                                    </p:anim>
                                    <p:anim calcmode="lin" valueType="num">
                                      <p:cBhvr additive="base">
                                        <p:cTn id="8" dur="100"/>
                                        <p:tgtEl>
                                          <p:spTgt spid="248"/>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23"/>
          <p:cNvSpPr txBox="1"/>
          <p:nvPr/>
        </p:nvSpPr>
        <p:spPr>
          <a:xfrm>
            <a:off x="0" y="0"/>
            <a:ext cx="6988175" cy="89535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2800"/>
              <a:buFont typeface="Gill Sans"/>
              <a:buNone/>
            </a:pPr>
            <a:r>
              <a:rPr lang="en-US" sz="2800" b="1" i="0" u="none">
                <a:solidFill>
                  <a:schemeClr val="lt1"/>
                </a:solidFill>
                <a:latin typeface="Gill Sans"/>
                <a:ea typeface="Gill Sans"/>
                <a:cs typeface="Gill Sans"/>
                <a:sym typeface="Gill Sans"/>
              </a:rPr>
              <a:t>Academic Policies &amp; Procedures</a:t>
            </a:r>
            <a:endParaRPr/>
          </a:p>
          <a:p>
            <a:pPr marL="0" marR="0" lvl="0" indent="0" algn="l" rtl="0">
              <a:lnSpc>
                <a:spcPct val="100000"/>
              </a:lnSpc>
              <a:spcBef>
                <a:spcPts val="0"/>
              </a:spcBef>
              <a:spcAft>
                <a:spcPts val="0"/>
              </a:spcAft>
              <a:buClr>
                <a:schemeClr val="lt1"/>
              </a:buClr>
              <a:buSzPts val="2800"/>
              <a:buFont typeface="Gill Sans"/>
              <a:buNone/>
            </a:pPr>
            <a:r>
              <a:rPr lang="en-US" sz="2800" b="1" i="1" u="none">
                <a:solidFill>
                  <a:schemeClr val="lt1"/>
                </a:solidFill>
                <a:latin typeface="Gill Sans"/>
                <a:ea typeface="Gill Sans"/>
                <a:cs typeface="Gill Sans"/>
                <a:sym typeface="Gill Sans"/>
              </a:rPr>
              <a:t>Course Permit Process</a:t>
            </a:r>
            <a:endParaRPr/>
          </a:p>
        </p:txBody>
      </p:sp>
      <p:sp>
        <p:nvSpPr>
          <p:cNvPr id="256" name="Google Shape;256;p23"/>
          <p:cNvSpPr txBox="1"/>
          <p:nvPr/>
        </p:nvSpPr>
        <p:spPr>
          <a:xfrm>
            <a:off x="154629" y="1077644"/>
            <a:ext cx="8830101" cy="4524275"/>
          </a:xfrm>
          <a:prstGeom prst="rect">
            <a:avLst/>
          </a:prstGeom>
          <a:solidFill>
            <a:schemeClr val="bg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600"/>
              <a:buFont typeface="Calibri"/>
              <a:buNone/>
            </a:pPr>
            <a:r>
              <a:rPr lang="en-US" sz="1600" b="1" i="0" u="none" dirty="0">
                <a:solidFill>
                  <a:schemeClr val="dk1"/>
                </a:solidFill>
                <a:latin typeface="Calibri"/>
                <a:ea typeface="Calibri"/>
                <a:cs typeface="Calibri"/>
                <a:sym typeface="Calibri"/>
              </a:rPr>
              <a:t>Permit = taking coursework </a:t>
            </a:r>
            <a:r>
              <a:rPr lang="en-US" sz="1600" b="1" i="1" u="none" dirty="0">
                <a:solidFill>
                  <a:schemeClr val="dk1"/>
                </a:solidFill>
                <a:latin typeface="Calibri"/>
                <a:ea typeface="Calibri"/>
                <a:cs typeface="Calibri"/>
                <a:sym typeface="Calibri"/>
              </a:rPr>
              <a:t>post-transfer </a:t>
            </a:r>
            <a:r>
              <a:rPr lang="en-US" sz="1600" b="1" i="0" u="none" dirty="0">
                <a:solidFill>
                  <a:schemeClr val="dk1"/>
                </a:solidFill>
                <a:latin typeface="Calibri"/>
                <a:ea typeface="Calibri"/>
                <a:cs typeface="Calibri"/>
                <a:sym typeface="Calibri"/>
              </a:rPr>
              <a:t>outside of Queens College toward your QC degree </a:t>
            </a:r>
            <a:endParaRPr dirty="0"/>
          </a:p>
          <a:p>
            <a:pPr marL="0" marR="0" lvl="0" indent="0" algn="l" rtl="0">
              <a:lnSpc>
                <a:spcPct val="100000"/>
              </a:lnSpc>
              <a:spcBef>
                <a:spcPts val="0"/>
              </a:spcBef>
              <a:spcAft>
                <a:spcPts val="0"/>
              </a:spcAft>
              <a:buClr>
                <a:schemeClr val="dk1"/>
              </a:buClr>
              <a:buSzPts val="1600"/>
              <a:buFont typeface="Calibri"/>
              <a:buNone/>
            </a:pPr>
            <a:r>
              <a:rPr lang="en-US" sz="1600" b="1" i="0" u="none" dirty="0">
                <a:solidFill>
                  <a:schemeClr val="dk1"/>
                </a:solidFill>
                <a:latin typeface="Calibri"/>
                <a:ea typeface="Calibri"/>
                <a:cs typeface="Calibri"/>
                <a:sym typeface="Calibri"/>
              </a:rPr>
              <a:t> </a:t>
            </a:r>
            <a:endParaRPr dirty="0"/>
          </a:p>
          <a:p>
            <a:pPr marL="0" marR="0" lvl="0" indent="0" algn="l" rtl="0">
              <a:lnSpc>
                <a:spcPct val="100000"/>
              </a:lnSpc>
              <a:spcBef>
                <a:spcPts val="0"/>
              </a:spcBef>
              <a:spcAft>
                <a:spcPts val="0"/>
              </a:spcAft>
              <a:buClr>
                <a:schemeClr val="dk1"/>
              </a:buClr>
              <a:buSzPts val="1600"/>
              <a:buFont typeface="Calibri"/>
              <a:buNone/>
            </a:pPr>
            <a:r>
              <a:rPr lang="en-US" sz="1600" b="1" i="0" u="none" dirty="0">
                <a:solidFill>
                  <a:schemeClr val="dk1"/>
                </a:solidFill>
                <a:latin typeface="Calibri"/>
                <a:ea typeface="Calibri"/>
                <a:cs typeface="Calibri"/>
                <a:sym typeface="Calibri"/>
              </a:rPr>
              <a:t>General Rules:</a:t>
            </a:r>
            <a:endParaRPr dirty="0"/>
          </a:p>
          <a:p>
            <a:pPr marL="0" marR="0" lvl="0" indent="-101600" algn="l" rtl="0">
              <a:lnSpc>
                <a:spcPct val="100000"/>
              </a:lnSpc>
              <a:spcBef>
                <a:spcPts val="0"/>
              </a:spcBef>
              <a:spcAft>
                <a:spcPts val="0"/>
              </a:spcAft>
              <a:buClr>
                <a:srgbClr val="C00000"/>
              </a:buClr>
              <a:buSzPts val="1600"/>
              <a:buFont typeface="Arial"/>
              <a:buChar char="•"/>
            </a:pPr>
            <a:r>
              <a:rPr lang="en-US" sz="1600" b="0" i="0" u="none" dirty="0">
                <a:solidFill>
                  <a:srgbClr val="C00000"/>
                </a:solidFill>
                <a:latin typeface="Calibri"/>
                <a:ea typeface="Calibri"/>
                <a:cs typeface="Calibri"/>
                <a:sym typeface="Calibri"/>
              </a:rPr>
              <a:t>Prior approval from QC is required</a:t>
            </a:r>
            <a:endParaRPr dirty="0"/>
          </a:p>
          <a:p>
            <a:pPr marL="0" marR="0" lvl="0" indent="-101600" algn="l" rtl="0">
              <a:lnSpc>
                <a:spcPct val="100000"/>
              </a:lnSpc>
              <a:spcBef>
                <a:spcPts val="0"/>
              </a:spcBef>
              <a:spcAft>
                <a:spcPts val="0"/>
              </a:spcAft>
              <a:buClr>
                <a:schemeClr val="dk1"/>
              </a:buClr>
              <a:buSzPts val="1600"/>
              <a:buFont typeface="Arial"/>
              <a:buChar char="•"/>
            </a:pPr>
            <a:r>
              <a:rPr lang="en-US" sz="1600" b="0" i="0" u="none" dirty="0">
                <a:solidFill>
                  <a:schemeClr val="dk1"/>
                </a:solidFill>
                <a:latin typeface="Calibri"/>
                <a:ea typeface="Calibri"/>
                <a:cs typeface="Calibri"/>
                <a:sym typeface="Calibri"/>
              </a:rPr>
              <a:t>Must have an established GPA of at least 2.0 (C average)</a:t>
            </a:r>
            <a:endParaRPr dirty="0"/>
          </a:p>
          <a:p>
            <a:pPr marL="0" marR="0" lvl="0" indent="0" algn="l" rtl="0">
              <a:lnSpc>
                <a:spcPct val="100000"/>
              </a:lnSpc>
              <a:spcBef>
                <a:spcPts val="0"/>
              </a:spcBef>
              <a:spcAft>
                <a:spcPts val="0"/>
              </a:spcAft>
              <a:buClr>
                <a:schemeClr val="dk1"/>
              </a:buClr>
              <a:buSzPts val="1600"/>
              <a:buFont typeface="Calibri"/>
              <a:buNone/>
            </a:pPr>
            <a:endParaRPr sz="1600" b="1" i="0" u="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600"/>
              <a:buFont typeface="Calibri"/>
              <a:buNone/>
            </a:pPr>
            <a:r>
              <a:rPr lang="en-US" sz="1600" b="1" i="0" u="none" dirty="0">
                <a:solidFill>
                  <a:schemeClr val="dk1"/>
                </a:solidFill>
                <a:latin typeface="Calibri"/>
                <a:ea typeface="Calibri"/>
                <a:cs typeface="Calibri"/>
                <a:sym typeface="Calibri"/>
              </a:rPr>
              <a:t>Within CUNY  System (called an “</a:t>
            </a:r>
            <a:r>
              <a:rPr lang="en-US" sz="1600" b="1" i="0" u="none" dirty="0" err="1">
                <a:solidFill>
                  <a:schemeClr val="dk1"/>
                </a:solidFill>
                <a:latin typeface="Calibri"/>
                <a:ea typeface="Calibri"/>
                <a:cs typeface="Calibri"/>
                <a:sym typeface="Calibri"/>
              </a:rPr>
              <a:t>ePermit</a:t>
            </a:r>
            <a:r>
              <a:rPr lang="en-US" sz="1600" b="1" i="0" u="none" dirty="0">
                <a:solidFill>
                  <a:schemeClr val="dk1"/>
                </a:solidFill>
                <a:latin typeface="Calibri"/>
                <a:ea typeface="Calibri"/>
                <a:cs typeface="Calibri"/>
                <a:sym typeface="Calibri"/>
              </a:rPr>
              <a:t>”)</a:t>
            </a:r>
            <a:endParaRPr dirty="0"/>
          </a:p>
          <a:p>
            <a:pPr marL="0" marR="0" lvl="0" indent="-101600" algn="l" rtl="0">
              <a:lnSpc>
                <a:spcPct val="100000"/>
              </a:lnSpc>
              <a:spcBef>
                <a:spcPts val="0"/>
              </a:spcBef>
              <a:spcAft>
                <a:spcPts val="0"/>
              </a:spcAft>
              <a:buClr>
                <a:schemeClr val="dk1"/>
              </a:buClr>
              <a:buSzPts val="1600"/>
              <a:buFont typeface="Arial"/>
              <a:buChar char="•"/>
            </a:pPr>
            <a:r>
              <a:rPr lang="en-US" sz="1600" b="0" i="0" u="none" dirty="0">
                <a:solidFill>
                  <a:schemeClr val="dk1"/>
                </a:solidFill>
                <a:latin typeface="Calibri"/>
                <a:ea typeface="Calibri"/>
                <a:cs typeface="Calibri"/>
                <a:sym typeface="Calibri"/>
              </a:rPr>
              <a:t>Done electronically: apply for </a:t>
            </a:r>
            <a:r>
              <a:rPr lang="en-US" sz="1600" b="0" i="0" u="none" dirty="0" err="1">
                <a:solidFill>
                  <a:schemeClr val="dk1"/>
                </a:solidFill>
                <a:latin typeface="Calibri"/>
                <a:ea typeface="Calibri"/>
                <a:cs typeface="Calibri"/>
                <a:sym typeface="Calibri"/>
              </a:rPr>
              <a:t>ePermit</a:t>
            </a:r>
            <a:r>
              <a:rPr lang="en-US" sz="1600" b="0" i="0" u="none" dirty="0">
                <a:solidFill>
                  <a:schemeClr val="dk1"/>
                </a:solidFill>
                <a:latin typeface="Calibri"/>
                <a:ea typeface="Calibri"/>
                <a:cs typeface="Calibri"/>
                <a:sym typeface="Calibri"/>
              </a:rPr>
              <a:t> via </a:t>
            </a:r>
            <a:r>
              <a:rPr lang="en-US" sz="1600" b="0" i="0" u="none" dirty="0" err="1">
                <a:solidFill>
                  <a:schemeClr val="dk1"/>
                </a:solidFill>
                <a:latin typeface="Calibri"/>
                <a:ea typeface="Calibri"/>
                <a:cs typeface="Calibri"/>
                <a:sym typeface="Calibri"/>
              </a:rPr>
              <a:t>CUNYFirst</a:t>
            </a:r>
            <a:r>
              <a:rPr lang="en-US" sz="1600" b="0" i="0" u="none" dirty="0">
                <a:solidFill>
                  <a:schemeClr val="dk1"/>
                </a:solidFill>
                <a:latin typeface="Calibri"/>
                <a:ea typeface="Calibri"/>
                <a:cs typeface="Calibri"/>
                <a:sym typeface="Calibri"/>
              </a:rPr>
              <a:t>.  Both ROTC students and first-semester </a:t>
            </a:r>
            <a:endParaRPr lang="en-US" sz="1600" dirty="0">
              <a:solidFill>
                <a:schemeClr val="dk1"/>
              </a:solidFill>
              <a:latin typeface="Calibri"/>
              <a:ea typeface="Calibri"/>
              <a:cs typeface="Calibri"/>
              <a:sym typeface="Calibri"/>
            </a:endParaRPr>
          </a:p>
          <a:p>
            <a:pPr>
              <a:buClr>
                <a:schemeClr val="dk1"/>
              </a:buClr>
              <a:buSzPts val="1600"/>
            </a:pPr>
            <a:r>
              <a:rPr lang="en-US" sz="1600" dirty="0">
                <a:solidFill>
                  <a:schemeClr val="dk1"/>
                </a:solidFill>
                <a:latin typeface="Calibri"/>
                <a:ea typeface="Calibri"/>
                <a:cs typeface="Calibri"/>
                <a:sym typeface="Calibri"/>
              </a:rPr>
              <a:t> </a:t>
            </a:r>
            <a:r>
              <a:rPr lang="en-US" sz="1600" b="0" i="0" u="none" dirty="0">
                <a:solidFill>
                  <a:schemeClr val="dk1"/>
                </a:solidFill>
                <a:latin typeface="Calibri"/>
                <a:ea typeface="Calibri"/>
                <a:cs typeface="Calibri"/>
                <a:sym typeface="Calibri"/>
              </a:rPr>
              <a:t> transfer students are eligible to apply for an “</a:t>
            </a:r>
            <a:r>
              <a:rPr lang="en-US" sz="1600" dirty="0" err="1">
                <a:solidFill>
                  <a:schemeClr val="dk1"/>
                </a:solidFill>
                <a:latin typeface="Calibri"/>
                <a:ea typeface="Calibri"/>
                <a:cs typeface="Calibri"/>
                <a:sym typeface="Calibri"/>
              </a:rPr>
              <a:t>ePermit</a:t>
            </a:r>
            <a:r>
              <a:rPr lang="en-US" sz="1600" b="0" i="0" u="none" dirty="0">
                <a:solidFill>
                  <a:schemeClr val="dk1"/>
                </a:solidFill>
                <a:latin typeface="Calibri"/>
                <a:ea typeface="Calibri"/>
                <a:cs typeface="Calibri"/>
                <a:sym typeface="Calibri"/>
              </a:rPr>
              <a:t>” in their first semester.</a:t>
            </a:r>
            <a:r>
              <a:rPr lang="en-US" sz="1600" dirty="0">
                <a:solidFill>
                  <a:schemeClr val="dk1"/>
                </a:solidFill>
                <a:latin typeface="Calibri"/>
                <a:ea typeface="Calibri"/>
                <a:cs typeface="Calibri"/>
                <a:sym typeface="Calibri"/>
              </a:rPr>
              <a:t>  </a:t>
            </a:r>
            <a:r>
              <a:rPr lang="en-US" sz="1600" b="0" i="0" u="none" dirty="0">
                <a:solidFill>
                  <a:schemeClr val="dk1"/>
                </a:solidFill>
                <a:latin typeface="Calibri"/>
                <a:ea typeface="Calibri"/>
                <a:cs typeface="Calibri"/>
                <a:sym typeface="Calibri"/>
              </a:rPr>
              <a:t> Eligibility is</a:t>
            </a:r>
            <a:r>
              <a:rPr lang="en-US" sz="1600" dirty="0">
                <a:solidFill>
                  <a:schemeClr val="dk1"/>
                </a:solidFill>
                <a:latin typeface="Calibri"/>
                <a:ea typeface="Calibri"/>
                <a:cs typeface="Calibri"/>
                <a:sym typeface="Calibri"/>
              </a:rPr>
              <a:t> </a:t>
            </a:r>
            <a:endParaRPr lang="en-US" sz="1600" b="0" i="0" u="none" dirty="0">
              <a:solidFill>
                <a:schemeClr val="dk1"/>
              </a:solidFill>
              <a:latin typeface="Calibri"/>
              <a:ea typeface="Calibri"/>
              <a:cs typeface="Calibri"/>
            </a:endParaRPr>
          </a:p>
          <a:p>
            <a:pPr marR="0" lvl="0" algn="l" rtl="0">
              <a:lnSpc>
                <a:spcPct val="100000"/>
              </a:lnSpc>
              <a:spcBef>
                <a:spcPts val="0"/>
              </a:spcBef>
              <a:spcAft>
                <a:spcPts val="0"/>
              </a:spcAft>
              <a:buClr>
                <a:schemeClr val="dk1"/>
              </a:buClr>
              <a:buSzPts val="1600"/>
            </a:pPr>
            <a:r>
              <a:rPr lang="en-US" sz="1600" dirty="0">
                <a:solidFill>
                  <a:schemeClr val="dk1"/>
                </a:solidFill>
                <a:latin typeface="Calibri"/>
                <a:ea typeface="Calibri"/>
                <a:cs typeface="Calibri"/>
                <a:sym typeface="Calibri"/>
              </a:rPr>
              <a:t>  </a:t>
            </a:r>
            <a:r>
              <a:rPr lang="en-US" sz="1600" b="0" i="0" u="none" dirty="0">
                <a:solidFill>
                  <a:schemeClr val="dk1"/>
                </a:solidFill>
                <a:latin typeface="Calibri"/>
                <a:ea typeface="Calibri"/>
                <a:cs typeface="Calibri"/>
                <a:sym typeface="Calibri"/>
              </a:rPr>
              <a:t>based on previous college GPA.</a:t>
            </a:r>
            <a:endParaRPr dirty="0"/>
          </a:p>
          <a:p>
            <a:pPr marL="0" marR="0" lvl="0" indent="-101600" algn="l" rtl="0">
              <a:lnSpc>
                <a:spcPct val="100000"/>
              </a:lnSpc>
              <a:spcBef>
                <a:spcPts val="0"/>
              </a:spcBef>
              <a:spcAft>
                <a:spcPts val="0"/>
              </a:spcAft>
              <a:buClr>
                <a:schemeClr val="dk1"/>
              </a:buClr>
              <a:buSzPts val="1600"/>
              <a:buFont typeface="Arial"/>
              <a:buChar char="•"/>
            </a:pPr>
            <a:r>
              <a:rPr lang="en-US" sz="1600" b="0" i="0" u="none" dirty="0">
                <a:solidFill>
                  <a:schemeClr val="dk1"/>
                </a:solidFill>
                <a:latin typeface="Calibri"/>
                <a:ea typeface="Calibri"/>
                <a:cs typeface="Calibri"/>
                <a:sym typeface="Calibri"/>
              </a:rPr>
              <a:t>Grades earned on </a:t>
            </a:r>
            <a:r>
              <a:rPr lang="en-US" sz="1600" b="0" i="0" u="none" dirty="0" err="1">
                <a:solidFill>
                  <a:schemeClr val="dk1"/>
                </a:solidFill>
                <a:latin typeface="Calibri"/>
                <a:ea typeface="Calibri"/>
                <a:cs typeface="Calibri"/>
                <a:sym typeface="Calibri"/>
              </a:rPr>
              <a:t>ePermit</a:t>
            </a:r>
            <a:r>
              <a:rPr lang="en-US" sz="1600" b="0" i="0" u="none" dirty="0">
                <a:solidFill>
                  <a:schemeClr val="dk1"/>
                </a:solidFill>
                <a:latin typeface="Calibri"/>
                <a:ea typeface="Calibri"/>
                <a:cs typeface="Calibri"/>
                <a:sym typeface="Calibri"/>
              </a:rPr>
              <a:t> (including failing grades) are included on your academic record</a:t>
            </a:r>
            <a:endParaRPr dirty="0"/>
          </a:p>
          <a:p>
            <a:pPr marL="0" marR="0" lvl="0" indent="0" algn="l" rtl="0">
              <a:lnSpc>
                <a:spcPct val="100000"/>
              </a:lnSpc>
              <a:spcBef>
                <a:spcPts val="0"/>
              </a:spcBef>
              <a:spcAft>
                <a:spcPts val="0"/>
              </a:spcAft>
              <a:buClr>
                <a:schemeClr val="dk1"/>
              </a:buClr>
              <a:buSzPts val="1600"/>
              <a:buFont typeface="Calibri"/>
              <a:buNone/>
            </a:pPr>
            <a:endParaRPr sz="1600" b="1" i="0" u="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600"/>
              <a:buFont typeface="Calibri"/>
              <a:buNone/>
            </a:pPr>
            <a:r>
              <a:rPr lang="en-US" sz="1600" b="1" i="0" u="none" dirty="0">
                <a:solidFill>
                  <a:schemeClr val="dk1"/>
                </a:solidFill>
                <a:latin typeface="Calibri"/>
                <a:ea typeface="Calibri"/>
                <a:cs typeface="Calibri"/>
                <a:sym typeface="Calibri"/>
              </a:rPr>
              <a:t>Outside of CUNY (called a “</a:t>
            </a:r>
            <a:r>
              <a:rPr lang="en-US" sz="1600" b="1" dirty="0">
                <a:solidFill>
                  <a:schemeClr val="dk1"/>
                </a:solidFill>
                <a:latin typeface="Calibri"/>
                <a:ea typeface="Calibri"/>
                <a:cs typeface="Calibri"/>
                <a:sym typeface="Calibri"/>
              </a:rPr>
              <a:t>Non-CUNY</a:t>
            </a:r>
            <a:r>
              <a:rPr lang="en-US" sz="1600" b="1" i="0" u="none" dirty="0">
                <a:solidFill>
                  <a:schemeClr val="dk1"/>
                </a:solidFill>
                <a:latin typeface="Calibri"/>
                <a:ea typeface="Calibri"/>
                <a:cs typeface="Calibri"/>
                <a:sym typeface="Calibri"/>
              </a:rPr>
              <a:t> Permit”)</a:t>
            </a:r>
            <a:endParaRPr dirty="0">
              <a:solidFill>
                <a:schemeClr val="dk1"/>
              </a:solidFill>
            </a:endParaRPr>
          </a:p>
          <a:p>
            <a:pPr marL="0" marR="0" lvl="0" indent="-101600" algn="l" rtl="0">
              <a:lnSpc>
                <a:spcPct val="100000"/>
              </a:lnSpc>
              <a:spcBef>
                <a:spcPts val="0"/>
              </a:spcBef>
              <a:spcAft>
                <a:spcPts val="0"/>
              </a:spcAft>
              <a:buClr>
                <a:schemeClr val="dk1"/>
              </a:buClr>
              <a:buSzPts val="1600"/>
              <a:buFont typeface="Arial"/>
              <a:buChar char="•"/>
            </a:pPr>
            <a:r>
              <a:rPr lang="en-US" sz="1600" b="0" i="0" u="none" dirty="0">
                <a:solidFill>
                  <a:schemeClr val="dk1"/>
                </a:solidFill>
                <a:latin typeface="Calibri"/>
                <a:ea typeface="Calibri"/>
                <a:cs typeface="Calibri"/>
                <a:sym typeface="Calibri"/>
              </a:rPr>
              <a:t>Paper permit used: form available on the Registrar’s website </a:t>
            </a:r>
            <a:endParaRPr dirty="0"/>
          </a:p>
          <a:p>
            <a:pPr marL="0" marR="0" lvl="0" indent="-101600" algn="l" rtl="0">
              <a:lnSpc>
                <a:spcPct val="100000"/>
              </a:lnSpc>
              <a:spcBef>
                <a:spcPts val="0"/>
              </a:spcBef>
              <a:spcAft>
                <a:spcPts val="0"/>
              </a:spcAft>
              <a:buClr>
                <a:schemeClr val="dk1"/>
              </a:buClr>
              <a:buSzPts val="1600"/>
              <a:buFont typeface="Arial"/>
              <a:buChar char="•"/>
            </a:pPr>
            <a:r>
              <a:rPr lang="en-US" sz="1600" b="0" i="0" u="none" dirty="0">
                <a:solidFill>
                  <a:schemeClr val="dk1"/>
                </a:solidFill>
                <a:latin typeface="Calibri"/>
                <a:ea typeface="Calibri"/>
                <a:cs typeface="Calibri"/>
                <a:sym typeface="Calibri"/>
              </a:rPr>
              <a:t>Must obtain faculty signature and submit form to QC Hub at </a:t>
            </a:r>
            <a:r>
              <a:rPr lang="en-US" sz="1600" b="0" i="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qchub@qc.cuny.edu</a:t>
            </a:r>
            <a:endParaRPr lang="en-US" sz="1600" b="0" i="0" u="sng" dirty="0">
              <a:solidFill>
                <a:schemeClr val="dk1"/>
              </a:solidFill>
              <a:latin typeface="Calibri"/>
              <a:ea typeface="Calibri"/>
              <a:cs typeface="Calibri"/>
              <a:sym typeface="Calibri"/>
            </a:endParaRPr>
          </a:p>
          <a:p>
            <a:pPr marL="0" marR="0" lvl="0" indent="-101600" algn="l" rtl="0">
              <a:lnSpc>
                <a:spcPct val="100000"/>
              </a:lnSpc>
              <a:spcBef>
                <a:spcPts val="0"/>
              </a:spcBef>
              <a:spcAft>
                <a:spcPts val="0"/>
              </a:spcAft>
              <a:buClr>
                <a:schemeClr val="dk1"/>
              </a:buClr>
              <a:buSzPts val="1600"/>
              <a:buFont typeface="Arial"/>
              <a:buChar char="•"/>
            </a:pPr>
            <a:endParaRPr lang="en-US" sz="1600" u="sng" dirty="0">
              <a:solidFill>
                <a:schemeClr val="dk1"/>
              </a:solidFill>
              <a:latin typeface="Calibri"/>
              <a:cs typeface="Calibri"/>
              <a:sym typeface="Calibri"/>
            </a:endParaRPr>
          </a:p>
          <a:p>
            <a:pPr marR="0" lvl="0" algn="l" rtl="0">
              <a:lnSpc>
                <a:spcPct val="100000"/>
              </a:lnSpc>
              <a:spcBef>
                <a:spcPts val="0"/>
              </a:spcBef>
              <a:spcAft>
                <a:spcPts val="0"/>
              </a:spcAft>
              <a:buClr>
                <a:schemeClr val="dk1"/>
              </a:buClr>
              <a:buSzPts val="1600"/>
            </a:pPr>
            <a:endParaRPr lang="en-US" sz="1600" u="sng" dirty="0">
              <a:solidFill>
                <a:schemeClr val="dk1"/>
              </a:solidFill>
              <a:latin typeface="Calibri"/>
              <a:cs typeface="Calibri"/>
              <a:sym typeface="Calibri"/>
            </a:endParaRPr>
          </a:p>
          <a:p>
            <a:pPr algn="ctr">
              <a:buClr>
                <a:schemeClr val="dk1"/>
              </a:buClr>
              <a:buSzPts val="1600"/>
            </a:pPr>
            <a:r>
              <a:rPr lang="en-US" sz="1600" b="1" u="sng" dirty="0">
                <a:solidFill>
                  <a:schemeClr val="dk1"/>
                </a:solidFill>
                <a:latin typeface="Calibri"/>
                <a:cs typeface="Calibri"/>
                <a:sym typeface="Calibri"/>
              </a:rPr>
              <a:t>Visit the QC HUB webpage for more information. </a:t>
            </a:r>
            <a:endParaRPr b="1" i="0" u="none" dirty="0">
              <a:solidFill>
                <a:schemeClr val="dk1"/>
              </a:solidFill>
              <a:ea typeface="Calibri"/>
            </a:endParaRPr>
          </a:p>
        </p:txBody>
      </p:sp>
    </p:spTree>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24"/>
          <p:cNvSpPr txBox="1">
            <a:spLocks noGrp="1"/>
          </p:cNvSpPr>
          <p:nvPr>
            <p:ph type="title"/>
          </p:nvPr>
        </p:nvSpPr>
        <p:spPr>
          <a:xfrm>
            <a:off x="228600" y="152400"/>
            <a:ext cx="4267200" cy="731837"/>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2800"/>
              <a:buFont typeface="Gill Sans"/>
              <a:buNone/>
            </a:pPr>
            <a:r>
              <a:rPr lang="en-US" sz="2800" b="1" i="0" u="none">
                <a:solidFill>
                  <a:schemeClr val="lt1"/>
                </a:solidFill>
                <a:latin typeface="Gill Sans"/>
                <a:ea typeface="Gill Sans"/>
                <a:cs typeface="Gill Sans"/>
                <a:sym typeface="Gill Sans"/>
              </a:rPr>
              <a:t>The Billing Process</a:t>
            </a:r>
            <a:endParaRPr/>
          </a:p>
        </p:txBody>
      </p:sp>
      <p:sp>
        <p:nvSpPr>
          <p:cNvPr id="263" name="Google Shape;263;p24"/>
          <p:cNvSpPr txBox="1"/>
          <p:nvPr/>
        </p:nvSpPr>
        <p:spPr>
          <a:xfrm>
            <a:off x="97437" y="1003300"/>
            <a:ext cx="8936010" cy="4457590"/>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299085" marR="5080" indent="-287020">
              <a:lnSpc>
                <a:spcPct val="100000"/>
              </a:lnSpc>
              <a:spcBef>
                <a:spcPts val="100"/>
              </a:spcBef>
              <a:buSzPct val="111111"/>
              <a:buFont typeface="Calibri"/>
              <a:buChar char="▪"/>
              <a:tabLst>
                <a:tab pos="299085" algn="l"/>
                <a:tab pos="299720" algn="l"/>
              </a:tabLst>
            </a:pPr>
            <a:r>
              <a:rPr lang="en-US" sz="1800" dirty="0">
                <a:latin typeface="Arial"/>
                <a:cs typeface="Arial"/>
              </a:rPr>
              <a:t>Once</a:t>
            </a:r>
            <a:r>
              <a:rPr lang="en-US" sz="1800" spc="-45" dirty="0">
                <a:latin typeface="Arial"/>
                <a:cs typeface="Arial"/>
              </a:rPr>
              <a:t> </a:t>
            </a:r>
            <a:r>
              <a:rPr lang="en-US" sz="1800" dirty="0">
                <a:latin typeface="Arial"/>
                <a:cs typeface="Arial"/>
              </a:rPr>
              <a:t>you</a:t>
            </a:r>
            <a:r>
              <a:rPr lang="en-US" sz="1800" spc="-5" dirty="0">
                <a:latin typeface="Arial"/>
                <a:cs typeface="Arial"/>
              </a:rPr>
              <a:t> </a:t>
            </a:r>
            <a:r>
              <a:rPr lang="en-US" sz="1800" dirty="0">
                <a:latin typeface="Arial"/>
                <a:cs typeface="Arial"/>
              </a:rPr>
              <a:t>are</a:t>
            </a:r>
            <a:r>
              <a:rPr lang="en-US" sz="1800" spc="-20" dirty="0">
                <a:latin typeface="Arial"/>
                <a:cs typeface="Arial"/>
              </a:rPr>
              <a:t> </a:t>
            </a:r>
            <a:r>
              <a:rPr lang="en-US" sz="1800" dirty="0">
                <a:latin typeface="Arial"/>
                <a:cs typeface="Arial"/>
              </a:rPr>
              <a:t>registered</a:t>
            </a:r>
            <a:r>
              <a:rPr lang="en-US" sz="1800" spc="-15" dirty="0">
                <a:latin typeface="Arial"/>
                <a:cs typeface="Arial"/>
              </a:rPr>
              <a:t> </a:t>
            </a:r>
            <a:r>
              <a:rPr lang="en-US" sz="1800" dirty="0">
                <a:latin typeface="Arial"/>
                <a:cs typeface="Arial"/>
              </a:rPr>
              <a:t>for</a:t>
            </a:r>
            <a:r>
              <a:rPr lang="en-US" sz="1800" spc="-20" dirty="0">
                <a:latin typeface="Arial"/>
                <a:cs typeface="Arial"/>
              </a:rPr>
              <a:t> </a:t>
            </a:r>
            <a:r>
              <a:rPr lang="en-US" sz="1800" dirty="0">
                <a:latin typeface="Arial"/>
                <a:cs typeface="Arial"/>
              </a:rPr>
              <a:t>courses</a:t>
            </a:r>
            <a:r>
              <a:rPr lang="en-US" sz="1800" spc="-20" dirty="0">
                <a:latin typeface="Arial"/>
                <a:cs typeface="Arial"/>
              </a:rPr>
              <a:t> </a:t>
            </a:r>
            <a:r>
              <a:rPr lang="en-US" sz="1800" dirty="0">
                <a:latin typeface="Arial"/>
                <a:cs typeface="Arial"/>
              </a:rPr>
              <a:t>your</a:t>
            </a:r>
            <a:r>
              <a:rPr lang="en-US" sz="1800" spc="10" dirty="0">
                <a:latin typeface="Arial"/>
                <a:cs typeface="Arial"/>
              </a:rPr>
              <a:t> </a:t>
            </a:r>
            <a:r>
              <a:rPr lang="en-US" sz="1800" dirty="0">
                <a:latin typeface="Arial"/>
                <a:cs typeface="Arial"/>
              </a:rPr>
              <a:t>tuition</a:t>
            </a:r>
            <a:r>
              <a:rPr lang="en-US" sz="1800" spc="-25" dirty="0">
                <a:latin typeface="Arial"/>
                <a:cs typeface="Arial"/>
              </a:rPr>
              <a:t> </a:t>
            </a:r>
            <a:r>
              <a:rPr lang="en-US" sz="1800" dirty="0">
                <a:latin typeface="Arial"/>
                <a:cs typeface="Arial"/>
              </a:rPr>
              <a:t>bill</a:t>
            </a:r>
            <a:r>
              <a:rPr lang="en-US" sz="1800" spc="-15" dirty="0">
                <a:latin typeface="Arial"/>
                <a:cs typeface="Arial"/>
              </a:rPr>
              <a:t> </a:t>
            </a:r>
            <a:r>
              <a:rPr lang="en-US" sz="1800" dirty="0">
                <a:latin typeface="Arial"/>
                <a:cs typeface="Arial"/>
              </a:rPr>
              <a:t>will</a:t>
            </a:r>
            <a:r>
              <a:rPr lang="en-US" sz="1800" spc="25" dirty="0">
                <a:latin typeface="Arial"/>
                <a:cs typeface="Arial"/>
              </a:rPr>
              <a:t> </a:t>
            </a:r>
            <a:r>
              <a:rPr lang="en-US" sz="1800" dirty="0">
                <a:latin typeface="Arial"/>
                <a:cs typeface="Arial"/>
              </a:rPr>
              <a:t>be</a:t>
            </a:r>
            <a:r>
              <a:rPr lang="en-US" sz="1800" spc="-20" dirty="0">
                <a:latin typeface="Arial"/>
                <a:cs typeface="Arial"/>
              </a:rPr>
              <a:t> </a:t>
            </a:r>
            <a:r>
              <a:rPr lang="en-US" sz="1800" dirty="0">
                <a:latin typeface="Arial"/>
                <a:cs typeface="Arial"/>
              </a:rPr>
              <a:t>generated.</a:t>
            </a:r>
            <a:r>
              <a:rPr lang="en-US" sz="1800" spc="-10" dirty="0">
                <a:latin typeface="Arial"/>
                <a:cs typeface="Arial"/>
              </a:rPr>
              <a:t> </a:t>
            </a:r>
            <a:r>
              <a:rPr lang="en-US" sz="1800" dirty="0">
                <a:latin typeface="Arial"/>
                <a:cs typeface="Arial"/>
              </a:rPr>
              <a:t>You</a:t>
            </a:r>
            <a:r>
              <a:rPr lang="en-US" sz="1800" spc="-25" dirty="0">
                <a:latin typeface="Arial"/>
                <a:cs typeface="Arial"/>
              </a:rPr>
              <a:t> </a:t>
            </a:r>
            <a:r>
              <a:rPr lang="en-US" sz="1800" spc="-20" dirty="0">
                <a:latin typeface="Arial"/>
                <a:cs typeface="Arial"/>
              </a:rPr>
              <a:t>will </a:t>
            </a:r>
            <a:r>
              <a:rPr lang="en-US" sz="1800" dirty="0">
                <a:latin typeface="Arial"/>
                <a:cs typeface="Arial"/>
              </a:rPr>
              <a:t>receive</a:t>
            </a:r>
            <a:r>
              <a:rPr lang="en-US" sz="1800" spc="-15" dirty="0">
                <a:latin typeface="Arial"/>
                <a:cs typeface="Arial"/>
              </a:rPr>
              <a:t> </a:t>
            </a:r>
            <a:r>
              <a:rPr lang="en-US" sz="1800" dirty="0">
                <a:latin typeface="Arial"/>
                <a:cs typeface="Arial"/>
              </a:rPr>
              <a:t>an</a:t>
            </a:r>
            <a:r>
              <a:rPr lang="en-US" sz="1800" spc="-30" dirty="0">
                <a:latin typeface="Arial"/>
                <a:cs typeface="Arial"/>
              </a:rPr>
              <a:t> </a:t>
            </a:r>
            <a:r>
              <a:rPr lang="en-US" sz="1800" dirty="0">
                <a:latin typeface="Arial"/>
                <a:cs typeface="Arial"/>
              </a:rPr>
              <a:t>email</a:t>
            </a:r>
            <a:r>
              <a:rPr lang="en-US" sz="1800" spc="-10" dirty="0">
                <a:latin typeface="Arial"/>
                <a:cs typeface="Arial"/>
              </a:rPr>
              <a:t> </a:t>
            </a:r>
            <a:r>
              <a:rPr lang="en-US" sz="1800" dirty="0">
                <a:latin typeface="Arial"/>
                <a:cs typeface="Arial"/>
              </a:rPr>
              <a:t>to</a:t>
            </a:r>
            <a:r>
              <a:rPr lang="en-US" sz="1800" spc="-20" dirty="0">
                <a:latin typeface="Arial"/>
                <a:cs typeface="Arial"/>
              </a:rPr>
              <a:t> </a:t>
            </a:r>
            <a:r>
              <a:rPr lang="en-US" sz="1800" dirty="0">
                <a:latin typeface="Arial"/>
                <a:cs typeface="Arial"/>
              </a:rPr>
              <a:t>your</a:t>
            </a:r>
            <a:r>
              <a:rPr lang="en-US" sz="1800" spc="5" dirty="0">
                <a:latin typeface="Arial"/>
                <a:cs typeface="Arial"/>
              </a:rPr>
              <a:t> </a:t>
            </a:r>
            <a:r>
              <a:rPr lang="en-US" sz="1800" dirty="0">
                <a:latin typeface="Arial"/>
                <a:cs typeface="Arial"/>
              </a:rPr>
              <a:t>QC</a:t>
            </a:r>
            <a:r>
              <a:rPr lang="en-US" sz="1800" spc="-15" dirty="0">
                <a:latin typeface="Arial"/>
                <a:cs typeface="Arial"/>
              </a:rPr>
              <a:t> </a:t>
            </a:r>
            <a:r>
              <a:rPr lang="en-US" sz="1800" dirty="0">
                <a:latin typeface="Arial"/>
                <a:cs typeface="Arial"/>
              </a:rPr>
              <a:t>email</a:t>
            </a:r>
            <a:r>
              <a:rPr lang="en-US" sz="1800" spc="-15" dirty="0">
                <a:latin typeface="Arial"/>
                <a:cs typeface="Arial"/>
              </a:rPr>
              <a:t> </a:t>
            </a:r>
            <a:r>
              <a:rPr lang="en-US" sz="1800" dirty="0">
                <a:latin typeface="Arial"/>
                <a:cs typeface="Arial"/>
              </a:rPr>
              <a:t>account</a:t>
            </a:r>
            <a:r>
              <a:rPr lang="en-US" sz="1800" spc="-5" dirty="0">
                <a:latin typeface="Arial"/>
                <a:cs typeface="Arial"/>
              </a:rPr>
              <a:t> </a:t>
            </a:r>
            <a:r>
              <a:rPr lang="en-US" sz="1800" dirty="0">
                <a:latin typeface="Arial"/>
                <a:cs typeface="Arial"/>
              </a:rPr>
              <a:t>(</a:t>
            </a:r>
            <a:r>
              <a:rPr lang="en-US" sz="1800" i="1" dirty="0">
                <a:latin typeface="Arial"/>
                <a:cs typeface="Arial"/>
              </a:rPr>
              <a:t>Office</a:t>
            </a:r>
            <a:r>
              <a:rPr lang="en-US" sz="1800" i="1" spc="-30" dirty="0">
                <a:latin typeface="Arial"/>
                <a:cs typeface="Arial"/>
              </a:rPr>
              <a:t> </a:t>
            </a:r>
            <a:r>
              <a:rPr lang="en-US" sz="1800" i="1" dirty="0">
                <a:latin typeface="Arial"/>
                <a:cs typeface="Arial"/>
              </a:rPr>
              <a:t>365)</a:t>
            </a:r>
            <a:r>
              <a:rPr lang="en-US" sz="1800" i="1" spc="-10" dirty="0">
                <a:latin typeface="Arial"/>
                <a:cs typeface="Arial"/>
              </a:rPr>
              <a:t> </a:t>
            </a:r>
            <a:r>
              <a:rPr lang="en-US" sz="1800" dirty="0">
                <a:latin typeface="Arial"/>
                <a:cs typeface="Arial"/>
              </a:rPr>
              <a:t>informing</a:t>
            </a:r>
            <a:r>
              <a:rPr lang="en-US" sz="1800" spc="-10" dirty="0">
                <a:latin typeface="Arial"/>
                <a:cs typeface="Arial"/>
              </a:rPr>
              <a:t> </a:t>
            </a:r>
            <a:r>
              <a:rPr lang="en-US" sz="1800" dirty="0">
                <a:latin typeface="Arial"/>
                <a:cs typeface="Arial"/>
              </a:rPr>
              <a:t>you</a:t>
            </a:r>
            <a:r>
              <a:rPr lang="en-US" sz="1800" spc="-5" dirty="0">
                <a:latin typeface="Arial"/>
                <a:cs typeface="Arial"/>
              </a:rPr>
              <a:t> </a:t>
            </a:r>
            <a:r>
              <a:rPr lang="en-US" sz="1800" dirty="0">
                <a:latin typeface="Arial"/>
                <a:cs typeface="Arial"/>
              </a:rPr>
              <a:t>of</a:t>
            </a:r>
            <a:r>
              <a:rPr lang="en-US" sz="1800" spc="-25" dirty="0">
                <a:latin typeface="Arial"/>
                <a:cs typeface="Arial"/>
              </a:rPr>
              <a:t> </a:t>
            </a:r>
            <a:r>
              <a:rPr lang="en-US" sz="1800" dirty="0">
                <a:latin typeface="Arial"/>
                <a:cs typeface="Arial"/>
              </a:rPr>
              <a:t>the</a:t>
            </a:r>
            <a:r>
              <a:rPr lang="en-US" sz="1800" spc="-25" dirty="0">
                <a:latin typeface="Arial"/>
                <a:cs typeface="Arial"/>
              </a:rPr>
              <a:t> </a:t>
            </a:r>
            <a:r>
              <a:rPr lang="en-US" sz="1800" dirty="0">
                <a:latin typeface="Arial"/>
                <a:cs typeface="Arial"/>
              </a:rPr>
              <a:t>bill</a:t>
            </a:r>
            <a:r>
              <a:rPr lang="en-US" sz="1800" spc="-10" dirty="0">
                <a:latin typeface="Arial"/>
                <a:cs typeface="Arial"/>
              </a:rPr>
              <a:t> </a:t>
            </a:r>
            <a:r>
              <a:rPr lang="en-US" sz="1800" spc="-25" dirty="0">
                <a:latin typeface="Arial"/>
                <a:cs typeface="Arial"/>
              </a:rPr>
              <a:t>due </a:t>
            </a:r>
            <a:r>
              <a:rPr lang="en-US" sz="1800" dirty="0">
                <a:latin typeface="Arial"/>
                <a:cs typeface="Arial"/>
              </a:rPr>
              <a:t>date,</a:t>
            </a:r>
            <a:r>
              <a:rPr lang="en-US" sz="1800" spc="-35" dirty="0">
                <a:latin typeface="Arial"/>
                <a:cs typeface="Arial"/>
              </a:rPr>
              <a:t> </a:t>
            </a:r>
            <a:r>
              <a:rPr lang="en-US" sz="1800" dirty="0">
                <a:latin typeface="Arial"/>
                <a:cs typeface="Arial"/>
              </a:rPr>
              <a:t>which</a:t>
            </a:r>
            <a:r>
              <a:rPr lang="en-US" sz="1800" spc="25" dirty="0">
                <a:latin typeface="Arial"/>
                <a:cs typeface="Arial"/>
              </a:rPr>
              <a:t> </a:t>
            </a:r>
            <a:r>
              <a:rPr lang="en-US" sz="1800" dirty="0">
                <a:latin typeface="Arial"/>
                <a:cs typeface="Arial"/>
              </a:rPr>
              <a:t>is</a:t>
            </a:r>
            <a:r>
              <a:rPr lang="en-US" sz="1800" spc="-25" dirty="0">
                <a:latin typeface="Arial"/>
                <a:cs typeface="Arial"/>
              </a:rPr>
              <a:t> </a:t>
            </a:r>
            <a:r>
              <a:rPr lang="en-US" sz="1800" dirty="0">
                <a:latin typeface="Arial"/>
                <a:cs typeface="Arial"/>
              </a:rPr>
              <a:t>based</a:t>
            </a:r>
            <a:r>
              <a:rPr lang="en-US" sz="1800" spc="-15" dirty="0">
                <a:latin typeface="Arial"/>
                <a:cs typeface="Arial"/>
              </a:rPr>
              <a:t> </a:t>
            </a:r>
            <a:r>
              <a:rPr lang="en-US" sz="1800" dirty="0">
                <a:latin typeface="Arial"/>
                <a:cs typeface="Arial"/>
              </a:rPr>
              <a:t>on</a:t>
            </a:r>
            <a:r>
              <a:rPr lang="en-US" sz="1800" spc="-35" dirty="0">
                <a:latin typeface="Arial"/>
                <a:cs typeface="Arial"/>
              </a:rPr>
              <a:t> </a:t>
            </a:r>
            <a:r>
              <a:rPr lang="en-US" sz="1800" dirty="0">
                <a:latin typeface="Arial"/>
                <a:cs typeface="Arial"/>
              </a:rPr>
              <a:t>your</a:t>
            </a:r>
            <a:r>
              <a:rPr lang="en-US" sz="1800" spc="15" dirty="0">
                <a:latin typeface="Arial"/>
                <a:cs typeface="Arial"/>
              </a:rPr>
              <a:t> </a:t>
            </a:r>
            <a:r>
              <a:rPr lang="en-US" sz="1800" dirty="0">
                <a:latin typeface="Arial"/>
                <a:cs typeface="Arial"/>
              </a:rPr>
              <a:t>initial</a:t>
            </a:r>
            <a:r>
              <a:rPr lang="en-US" sz="1800" spc="-10" dirty="0">
                <a:latin typeface="Arial"/>
                <a:cs typeface="Arial"/>
              </a:rPr>
              <a:t> </a:t>
            </a:r>
            <a:r>
              <a:rPr lang="en-US" sz="1800" dirty="0">
                <a:latin typeface="Arial"/>
                <a:cs typeface="Arial"/>
              </a:rPr>
              <a:t>date</a:t>
            </a:r>
            <a:r>
              <a:rPr lang="en-US" sz="1800" spc="-20" dirty="0">
                <a:latin typeface="Arial"/>
                <a:cs typeface="Arial"/>
              </a:rPr>
              <a:t> </a:t>
            </a:r>
            <a:r>
              <a:rPr lang="en-US" sz="1800" dirty="0">
                <a:latin typeface="Arial"/>
                <a:cs typeface="Arial"/>
              </a:rPr>
              <a:t>of</a:t>
            </a:r>
            <a:r>
              <a:rPr lang="en-US" sz="1800" spc="-25" dirty="0">
                <a:latin typeface="Arial"/>
                <a:cs typeface="Arial"/>
              </a:rPr>
              <a:t> </a:t>
            </a:r>
            <a:r>
              <a:rPr lang="en-US" sz="1800" spc="-10" dirty="0">
                <a:latin typeface="Arial"/>
                <a:cs typeface="Arial"/>
              </a:rPr>
              <a:t>registration.</a:t>
            </a:r>
            <a:endParaRPr lang="en-US" sz="1800" dirty="0">
              <a:latin typeface="Arial"/>
              <a:cs typeface="Arial"/>
            </a:endParaRPr>
          </a:p>
          <a:p>
            <a:pPr marL="266700">
              <a:lnSpc>
                <a:spcPct val="100000"/>
              </a:lnSpc>
              <a:spcBef>
                <a:spcPts val="200"/>
              </a:spcBef>
            </a:pPr>
            <a:r>
              <a:rPr lang="en-US" sz="1600" b="1" dirty="0">
                <a:latin typeface="Arial"/>
                <a:cs typeface="Arial"/>
              </a:rPr>
              <a:t>Please</a:t>
            </a:r>
            <a:r>
              <a:rPr lang="en-US" sz="1600" b="1" spc="-55" dirty="0">
                <a:latin typeface="Arial"/>
                <a:cs typeface="Arial"/>
              </a:rPr>
              <a:t> </a:t>
            </a:r>
            <a:r>
              <a:rPr lang="en-US" sz="1600" b="1" dirty="0">
                <a:latin typeface="Arial"/>
                <a:cs typeface="Arial"/>
              </a:rPr>
              <a:t>note:</a:t>
            </a:r>
            <a:r>
              <a:rPr lang="en-US" sz="1600" b="1" spc="-25" dirty="0">
                <a:latin typeface="Arial"/>
                <a:cs typeface="Arial"/>
              </a:rPr>
              <a:t> </a:t>
            </a:r>
            <a:r>
              <a:rPr lang="en-US" sz="1600" b="1" dirty="0">
                <a:latin typeface="Arial"/>
                <a:cs typeface="Arial"/>
              </a:rPr>
              <a:t>Tuition</a:t>
            </a:r>
            <a:r>
              <a:rPr lang="en-US" sz="1600" b="1" spc="-20" dirty="0">
                <a:latin typeface="Arial"/>
                <a:cs typeface="Arial"/>
              </a:rPr>
              <a:t> </a:t>
            </a:r>
            <a:r>
              <a:rPr lang="en-US" sz="1600" b="1" dirty="0">
                <a:latin typeface="Arial"/>
                <a:cs typeface="Arial"/>
              </a:rPr>
              <a:t>Bills</a:t>
            </a:r>
            <a:r>
              <a:rPr lang="en-US" sz="1600" b="1" spc="-30" dirty="0">
                <a:latin typeface="Arial"/>
                <a:cs typeface="Arial"/>
              </a:rPr>
              <a:t> </a:t>
            </a:r>
            <a:r>
              <a:rPr lang="en-US" sz="1600" b="1" dirty="0">
                <a:latin typeface="Arial"/>
                <a:cs typeface="Arial"/>
              </a:rPr>
              <a:t>are</a:t>
            </a:r>
            <a:r>
              <a:rPr lang="en-US" sz="1600" b="1" spc="-35" dirty="0">
                <a:latin typeface="Arial"/>
                <a:cs typeface="Arial"/>
              </a:rPr>
              <a:t> </a:t>
            </a:r>
            <a:r>
              <a:rPr lang="en-US" sz="1600" b="1" dirty="0">
                <a:solidFill>
                  <a:srgbClr val="FF0000"/>
                </a:solidFill>
                <a:latin typeface="Arial"/>
                <a:cs typeface="Arial"/>
              </a:rPr>
              <a:t>not</a:t>
            </a:r>
            <a:r>
              <a:rPr lang="en-US" sz="1600" b="1" spc="-35" dirty="0">
                <a:solidFill>
                  <a:srgbClr val="FF0000"/>
                </a:solidFill>
                <a:latin typeface="Arial"/>
                <a:cs typeface="Arial"/>
              </a:rPr>
              <a:t> </a:t>
            </a:r>
            <a:r>
              <a:rPr lang="en-US" sz="1600" b="1" dirty="0">
                <a:latin typeface="Arial"/>
                <a:cs typeface="Arial"/>
              </a:rPr>
              <a:t>mailed</a:t>
            </a:r>
            <a:r>
              <a:rPr lang="en-US" sz="1600" b="1" spc="-35" dirty="0">
                <a:latin typeface="Arial"/>
                <a:cs typeface="Arial"/>
              </a:rPr>
              <a:t> </a:t>
            </a:r>
            <a:r>
              <a:rPr lang="en-US" sz="1600" b="1" dirty="0">
                <a:latin typeface="Arial"/>
                <a:cs typeface="Arial"/>
              </a:rPr>
              <a:t>to</a:t>
            </a:r>
            <a:r>
              <a:rPr lang="en-US" sz="1600" b="1" spc="-35" dirty="0">
                <a:latin typeface="Arial"/>
                <a:cs typeface="Arial"/>
              </a:rPr>
              <a:t> </a:t>
            </a:r>
            <a:r>
              <a:rPr lang="en-US" sz="1600" b="1" dirty="0">
                <a:latin typeface="Arial"/>
                <a:cs typeface="Arial"/>
              </a:rPr>
              <a:t>your</a:t>
            </a:r>
            <a:r>
              <a:rPr lang="en-US" sz="1600" b="1" spc="-10" dirty="0">
                <a:latin typeface="Arial"/>
                <a:cs typeface="Arial"/>
              </a:rPr>
              <a:t> home.</a:t>
            </a:r>
            <a:endParaRPr lang="en-US" sz="1600" dirty="0">
              <a:latin typeface="Arial"/>
              <a:cs typeface="Arial"/>
            </a:endParaRPr>
          </a:p>
          <a:p>
            <a:pPr marL="299085" marR="262255" indent="-287020">
              <a:lnSpc>
                <a:spcPct val="100000"/>
              </a:lnSpc>
              <a:spcBef>
                <a:spcPts val="1240"/>
              </a:spcBef>
              <a:buSzPct val="111111"/>
              <a:buFont typeface="Calibri"/>
              <a:buChar char="▪"/>
              <a:tabLst>
                <a:tab pos="299085" algn="l"/>
                <a:tab pos="299720" algn="l"/>
              </a:tabLst>
            </a:pPr>
            <a:r>
              <a:rPr lang="en-US" sz="1800" b="1" dirty="0">
                <a:latin typeface="Arial"/>
                <a:cs typeface="Arial"/>
              </a:rPr>
              <a:t>View</a:t>
            </a:r>
            <a:r>
              <a:rPr lang="en-US" sz="1800" b="1" spc="-20" dirty="0">
                <a:latin typeface="Arial"/>
                <a:cs typeface="Arial"/>
              </a:rPr>
              <a:t> </a:t>
            </a:r>
            <a:r>
              <a:rPr lang="en-US" sz="1800" b="1" dirty="0">
                <a:latin typeface="Arial"/>
                <a:cs typeface="Arial"/>
              </a:rPr>
              <a:t>your tuition</a:t>
            </a:r>
            <a:r>
              <a:rPr lang="en-US" sz="1800" b="1" spc="-30" dirty="0">
                <a:latin typeface="Arial"/>
                <a:cs typeface="Arial"/>
              </a:rPr>
              <a:t> </a:t>
            </a:r>
            <a:r>
              <a:rPr lang="en-US" sz="1800" b="1" dirty="0">
                <a:latin typeface="Arial"/>
                <a:cs typeface="Arial"/>
              </a:rPr>
              <a:t>bill</a:t>
            </a:r>
            <a:r>
              <a:rPr lang="en-US" sz="1800" b="1" spc="-20" dirty="0">
                <a:latin typeface="Arial"/>
                <a:cs typeface="Arial"/>
              </a:rPr>
              <a:t> </a:t>
            </a:r>
            <a:r>
              <a:rPr lang="en-US" sz="1800" b="1" dirty="0">
                <a:latin typeface="Arial"/>
                <a:cs typeface="Arial"/>
              </a:rPr>
              <a:t>and applied</a:t>
            </a:r>
            <a:r>
              <a:rPr lang="en-US" sz="1800" b="1" spc="-30" dirty="0">
                <a:latin typeface="Arial"/>
                <a:cs typeface="Arial"/>
              </a:rPr>
              <a:t> </a:t>
            </a:r>
            <a:r>
              <a:rPr lang="en-US" sz="1800" b="1" dirty="0">
                <a:latin typeface="Arial"/>
                <a:cs typeface="Arial"/>
              </a:rPr>
              <a:t>Financial</a:t>
            </a:r>
            <a:r>
              <a:rPr lang="en-US" sz="1800" b="1" spc="-15" dirty="0">
                <a:latin typeface="Arial"/>
                <a:cs typeface="Arial"/>
              </a:rPr>
              <a:t> </a:t>
            </a:r>
            <a:r>
              <a:rPr lang="en-US" sz="1800" b="1" dirty="0">
                <a:latin typeface="Arial"/>
                <a:cs typeface="Arial"/>
              </a:rPr>
              <a:t>Aid</a:t>
            </a:r>
            <a:r>
              <a:rPr lang="en-US" sz="1800" b="1" spc="35" dirty="0">
                <a:latin typeface="Arial"/>
                <a:cs typeface="Arial"/>
              </a:rPr>
              <a:t> </a:t>
            </a:r>
            <a:r>
              <a:rPr lang="en-US" sz="1800" b="1" dirty="0">
                <a:latin typeface="Arial"/>
                <a:cs typeface="Arial"/>
              </a:rPr>
              <a:t>in</a:t>
            </a:r>
            <a:r>
              <a:rPr lang="en-US" sz="1800" b="1" spc="-15" dirty="0">
                <a:latin typeface="Arial"/>
                <a:cs typeface="Arial"/>
              </a:rPr>
              <a:t> </a:t>
            </a:r>
            <a:r>
              <a:rPr lang="en-US" sz="1800" b="1" dirty="0">
                <a:latin typeface="Arial"/>
                <a:cs typeface="Arial"/>
              </a:rPr>
              <a:t>your Self-</a:t>
            </a:r>
            <a:r>
              <a:rPr lang="en-US" sz="1800" b="1" spc="-10" dirty="0">
                <a:latin typeface="Arial"/>
                <a:cs typeface="Arial"/>
              </a:rPr>
              <a:t>Service/Student </a:t>
            </a:r>
            <a:r>
              <a:rPr lang="en-US" sz="1800" b="1" dirty="0">
                <a:latin typeface="Arial"/>
                <a:cs typeface="Arial"/>
              </a:rPr>
              <a:t>Service</a:t>
            </a:r>
            <a:r>
              <a:rPr lang="en-US" sz="1800" b="1" spc="15" dirty="0">
                <a:latin typeface="Arial"/>
                <a:cs typeface="Arial"/>
              </a:rPr>
              <a:t> </a:t>
            </a:r>
            <a:r>
              <a:rPr lang="en-US" sz="1800" b="1" dirty="0">
                <a:latin typeface="Arial"/>
                <a:cs typeface="Arial"/>
              </a:rPr>
              <a:t>Center</a:t>
            </a:r>
            <a:r>
              <a:rPr lang="en-US" sz="1800" b="1" spc="-20" dirty="0">
                <a:latin typeface="Arial"/>
                <a:cs typeface="Arial"/>
              </a:rPr>
              <a:t> </a:t>
            </a:r>
            <a:r>
              <a:rPr lang="en-US" sz="1800" b="1" dirty="0">
                <a:latin typeface="Arial"/>
                <a:cs typeface="Arial"/>
              </a:rPr>
              <a:t>page</a:t>
            </a:r>
            <a:r>
              <a:rPr lang="en-US" sz="1800" b="1" spc="-30" dirty="0">
                <a:latin typeface="Arial"/>
                <a:cs typeface="Arial"/>
              </a:rPr>
              <a:t> </a:t>
            </a:r>
            <a:r>
              <a:rPr lang="en-US" sz="1800" b="1" dirty="0">
                <a:latin typeface="Arial"/>
                <a:cs typeface="Arial"/>
              </a:rPr>
              <a:t>on</a:t>
            </a:r>
            <a:r>
              <a:rPr lang="en-US" sz="1800" b="1" spc="-30" dirty="0">
                <a:latin typeface="Arial"/>
                <a:cs typeface="Arial"/>
              </a:rPr>
              <a:t> </a:t>
            </a:r>
            <a:r>
              <a:rPr lang="en-US" sz="1800" b="1" spc="-10" dirty="0" err="1">
                <a:latin typeface="Arial"/>
                <a:cs typeface="Arial"/>
              </a:rPr>
              <a:t>CUNYfirst</a:t>
            </a:r>
            <a:r>
              <a:rPr lang="en-US" sz="1800" b="1" spc="-10" dirty="0">
                <a:latin typeface="Arial"/>
                <a:cs typeface="Arial"/>
              </a:rPr>
              <a:t>.</a:t>
            </a:r>
            <a:endParaRPr lang="en-US" sz="1800" dirty="0">
              <a:latin typeface="Arial"/>
              <a:cs typeface="Arial"/>
            </a:endParaRPr>
          </a:p>
          <a:p>
            <a:pPr marL="299085" marR="182880" indent="-287020" algn="just">
              <a:lnSpc>
                <a:spcPct val="100000"/>
              </a:lnSpc>
              <a:spcBef>
                <a:spcPts val="1080"/>
              </a:spcBef>
              <a:buSzPct val="111111"/>
              <a:buFont typeface="Calibri"/>
              <a:buChar char="▪"/>
              <a:tabLst>
                <a:tab pos="299720" algn="l"/>
              </a:tabLst>
            </a:pPr>
            <a:r>
              <a:rPr lang="en-US" sz="1800" dirty="0">
                <a:latin typeface="Arial"/>
                <a:cs typeface="Arial"/>
              </a:rPr>
              <a:t>You</a:t>
            </a:r>
            <a:r>
              <a:rPr lang="en-US" sz="1800" spc="-50" dirty="0">
                <a:latin typeface="Arial"/>
                <a:cs typeface="Arial"/>
              </a:rPr>
              <a:t> </a:t>
            </a:r>
            <a:r>
              <a:rPr lang="en-US" sz="1800" dirty="0">
                <a:latin typeface="Arial"/>
                <a:cs typeface="Arial"/>
              </a:rPr>
              <a:t>are</a:t>
            </a:r>
            <a:r>
              <a:rPr lang="en-US" sz="1800" spc="-35" dirty="0">
                <a:latin typeface="Arial"/>
                <a:cs typeface="Arial"/>
              </a:rPr>
              <a:t> </a:t>
            </a:r>
            <a:r>
              <a:rPr lang="en-US" sz="1800" dirty="0">
                <a:latin typeface="Arial"/>
                <a:cs typeface="Arial"/>
              </a:rPr>
              <a:t>held</a:t>
            </a:r>
            <a:r>
              <a:rPr lang="en-US" sz="1800" spc="-35" dirty="0">
                <a:latin typeface="Arial"/>
                <a:cs typeface="Arial"/>
              </a:rPr>
              <a:t> </a:t>
            </a:r>
            <a:r>
              <a:rPr lang="en-US" sz="1800" dirty="0">
                <a:latin typeface="Arial"/>
                <a:cs typeface="Arial"/>
              </a:rPr>
              <a:t>financially</a:t>
            </a:r>
            <a:r>
              <a:rPr lang="en-US" sz="1800" spc="-15" dirty="0">
                <a:latin typeface="Arial"/>
                <a:cs typeface="Arial"/>
              </a:rPr>
              <a:t> </a:t>
            </a:r>
            <a:r>
              <a:rPr lang="en-US" sz="1800" dirty="0">
                <a:latin typeface="Arial"/>
                <a:cs typeface="Arial"/>
              </a:rPr>
              <a:t>and</a:t>
            </a:r>
            <a:r>
              <a:rPr lang="en-US" sz="1800" spc="-40" dirty="0">
                <a:latin typeface="Arial"/>
                <a:cs typeface="Arial"/>
              </a:rPr>
              <a:t> </a:t>
            </a:r>
            <a:r>
              <a:rPr lang="en-US" sz="1800" dirty="0">
                <a:latin typeface="Arial"/>
                <a:cs typeface="Arial"/>
              </a:rPr>
              <a:t>academically responsible</a:t>
            </a:r>
            <a:r>
              <a:rPr lang="en-US" sz="1800" spc="-20" dirty="0">
                <a:latin typeface="Arial"/>
                <a:cs typeface="Arial"/>
              </a:rPr>
              <a:t> </a:t>
            </a:r>
            <a:r>
              <a:rPr lang="en-US" sz="1800" dirty="0">
                <a:latin typeface="Arial"/>
                <a:cs typeface="Arial"/>
              </a:rPr>
              <a:t>once</a:t>
            </a:r>
            <a:r>
              <a:rPr lang="en-US" sz="1800" spc="-30" dirty="0">
                <a:latin typeface="Arial"/>
                <a:cs typeface="Arial"/>
              </a:rPr>
              <a:t> </a:t>
            </a:r>
            <a:r>
              <a:rPr lang="en-US" sz="1800" dirty="0">
                <a:latin typeface="Arial"/>
                <a:cs typeface="Arial"/>
              </a:rPr>
              <a:t>you</a:t>
            </a:r>
            <a:r>
              <a:rPr lang="en-US" sz="1800" spc="-15" dirty="0">
                <a:latin typeface="Arial"/>
                <a:cs typeface="Arial"/>
              </a:rPr>
              <a:t> </a:t>
            </a:r>
            <a:r>
              <a:rPr lang="en-US" sz="1800" dirty="0">
                <a:latin typeface="Arial"/>
                <a:cs typeface="Arial"/>
              </a:rPr>
              <a:t>are</a:t>
            </a:r>
            <a:r>
              <a:rPr lang="en-US" sz="1800" spc="-40" dirty="0">
                <a:latin typeface="Arial"/>
                <a:cs typeface="Arial"/>
              </a:rPr>
              <a:t> </a:t>
            </a:r>
            <a:r>
              <a:rPr lang="en-US" sz="1800" dirty="0">
                <a:latin typeface="Arial"/>
                <a:cs typeface="Arial"/>
              </a:rPr>
              <a:t>registered</a:t>
            </a:r>
            <a:r>
              <a:rPr lang="en-US" sz="1800" spc="-15" dirty="0">
                <a:latin typeface="Arial"/>
                <a:cs typeface="Arial"/>
              </a:rPr>
              <a:t> </a:t>
            </a:r>
            <a:r>
              <a:rPr lang="en-US" sz="1800" spc="-25" dirty="0">
                <a:latin typeface="Arial"/>
                <a:cs typeface="Arial"/>
              </a:rPr>
              <a:t>for </a:t>
            </a:r>
            <a:r>
              <a:rPr lang="en-US" sz="1800" dirty="0">
                <a:latin typeface="Arial"/>
                <a:cs typeface="Arial"/>
              </a:rPr>
              <a:t>classes.</a:t>
            </a:r>
            <a:r>
              <a:rPr lang="en-US" sz="1800" spc="455" dirty="0">
                <a:latin typeface="Arial"/>
                <a:cs typeface="Arial"/>
              </a:rPr>
              <a:t> </a:t>
            </a:r>
            <a:r>
              <a:rPr lang="en-US" sz="1800" dirty="0">
                <a:solidFill>
                  <a:srgbClr val="FF0000"/>
                </a:solidFill>
                <a:latin typeface="Arial"/>
                <a:cs typeface="Arial"/>
              </a:rPr>
              <a:t>Should</a:t>
            </a:r>
            <a:r>
              <a:rPr lang="en-US" sz="1800" spc="-10" dirty="0">
                <a:solidFill>
                  <a:srgbClr val="FF0000"/>
                </a:solidFill>
                <a:latin typeface="Arial"/>
                <a:cs typeface="Arial"/>
              </a:rPr>
              <a:t> </a:t>
            </a:r>
            <a:r>
              <a:rPr lang="en-US" sz="1800" dirty="0">
                <a:solidFill>
                  <a:srgbClr val="FF0000"/>
                </a:solidFill>
                <a:latin typeface="Arial"/>
                <a:cs typeface="Arial"/>
              </a:rPr>
              <a:t>your</a:t>
            </a:r>
            <a:r>
              <a:rPr lang="en-US" sz="1800" spc="15" dirty="0">
                <a:solidFill>
                  <a:srgbClr val="FF0000"/>
                </a:solidFill>
                <a:latin typeface="Arial"/>
                <a:cs typeface="Arial"/>
              </a:rPr>
              <a:t> </a:t>
            </a:r>
            <a:r>
              <a:rPr lang="en-US" sz="1800" dirty="0">
                <a:solidFill>
                  <a:srgbClr val="FF0000"/>
                </a:solidFill>
                <a:latin typeface="Arial"/>
                <a:cs typeface="Arial"/>
              </a:rPr>
              <a:t>intention</a:t>
            </a:r>
            <a:r>
              <a:rPr lang="en-US" sz="1800" spc="-15" dirty="0">
                <a:solidFill>
                  <a:srgbClr val="FF0000"/>
                </a:solidFill>
                <a:latin typeface="Arial"/>
                <a:cs typeface="Arial"/>
              </a:rPr>
              <a:t> </a:t>
            </a:r>
            <a:r>
              <a:rPr lang="en-US" sz="1800" dirty="0">
                <a:solidFill>
                  <a:srgbClr val="FF0000"/>
                </a:solidFill>
                <a:latin typeface="Arial"/>
                <a:cs typeface="Arial"/>
              </a:rPr>
              <a:t>change</a:t>
            </a:r>
            <a:r>
              <a:rPr lang="en-US" sz="1800" spc="-15" dirty="0">
                <a:solidFill>
                  <a:srgbClr val="FF0000"/>
                </a:solidFill>
                <a:latin typeface="Arial"/>
                <a:cs typeface="Arial"/>
              </a:rPr>
              <a:t> </a:t>
            </a:r>
            <a:r>
              <a:rPr lang="en-US" sz="1800" dirty="0">
                <a:solidFill>
                  <a:srgbClr val="FF0000"/>
                </a:solidFill>
                <a:latin typeface="Arial"/>
                <a:cs typeface="Arial"/>
              </a:rPr>
              <a:t>to</a:t>
            </a:r>
            <a:r>
              <a:rPr lang="en-US" sz="1800" spc="-15" dirty="0">
                <a:solidFill>
                  <a:srgbClr val="FF0000"/>
                </a:solidFill>
                <a:latin typeface="Arial"/>
                <a:cs typeface="Arial"/>
              </a:rPr>
              <a:t> </a:t>
            </a:r>
            <a:r>
              <a:rPr lang="en-US" sz="1800" dirty="0">
                <a:solidFill>
                  <a:srgbClr val="FF0000"/>
                </a:solidFill>
                <a:latin typeface="Arial"/>
                <a:cs typeface="Arial"/>
              </a:rPr>
              <a:t>attend</a:t>
            </a:r>
            <a:r>
              <a:rPr lang="en-US" sz="1800" spc="-30" dirty="0">
                <a:solidFill>
                  <a:srgbClr val="FF0000"/>
                </a:solidFill>
                <a:latin typeface="Arial"/>
                <a:cs typeface="Arial"/>
              </a:rPr>
              <a:t> </a:t>
            </a:r>
            <a:r>
              <a:rPr lang="en-US" sz="1800" dirty="0">
                <a:solidFill>
                  <a:srgbClr val="FF0000"/>
                </a:solidFill>
                <a:latin typeface="Arial"/>
                <a:cs typeface="Arial"/>
              </a:rPr>
              <a:t>QC,</a:t>
            </a:r>
            <a:r>
              <a:rPr lang="en-US" sz="1800" spc="-20" dirty="0">
                <a:solidFill>
                  <a:srgbClr val="FF0000"/>
                </a:solidFill>
                <a:latin typeface="Arial"/>
                <a:cs typeface="Arial"/>
              </a:rPr>
              <a:t> </a:t>
            </a:r>
            <a:r>
              <a:rPr lang="en-US" sz="1800" dirty="0">
                <a:solidFill>
                  <a:srgbClr val="FF0000"/>
                </a:solidFill>
                <a:latin typeface="Arial"/>
                <a:cs typeface="Arial"/>
              </a:rPr>
              <a:t>you must</a:t>
            </a:r>
            <a:r>
              <a:rPr lang="en-US" sz="1800" spc="-20" dirty="0">
                <a:solidFill>
                  <a:srgbClr val="FF0000"/>
                </a:solidFill>
                <a:latin typeface="Arial"/>
                <a:cs typeface="Arial"/>
              </a:rPr>
              <a:t> </a:t>
            </a:r>
            <a:r>
              <a:rPr lang="en-US" sz="1800" dirty="0">
                <a:solidFill>
                  <a:srgbClr val="FF0000"/>
                </a:solidFill>
                <a:latin typeface="Arial"/>
                <a:cs typeface="Arial"/>
              </a:rPr>
              <a:t>drop</a:t>
            </a:r>
            <a:r>
              <a:rPr lang="en-US" sz="1800" spc="-25" dirty="0">
                <a:solidFill>
                  <a:srgbClr val="FF0000"/>
                </a:solidFill>
                <a:latin typeface="Arial"/>
                <a:cs typeface="Arial"/>
              </a:rPr>
              <a:t> </a:t>
            </a:r>
            <a:r>
              <a:rPr lang="en-US" sz="1800" dirty="0">
                <a:solidFill>
                  <a:srgbClr val="FF0000"/>
                </a:solidFill>
                <a:latin typeface="Arial"/>
                <a:cs typeface="Arial"/>
              </a:rPr>
              <a:t>your</a:t>
            </a:r>
            <a:r>
              <a:rPr lang="en-US" sz="1800" spc="20" dirty="0">
                <a:solidFill>
                  <a:srgbClr val="FF0000"/>
                </a:solidFill>
                <a:latin typeface="Arial"/>
                <a:cs typeface="Arial"/>
              </a:rPr>
              <a:t> </a:t>
            </a:r>
            <a:r>
              <a:rPr lang="en-US" sz="1800" spc="-10" dirty="0">
                <a:solidFill>
                  <a:srgbClr val="FF0000"/>
                </a:solidFill>
                <a:latin typeface="Arial"/>
                <a:cs typeface="Arial"/>
              </a:rPr>
              <a:t>classes. Non-</a:t>
            </a:r>
            <a:r>
              <a:rPr lang="en-US" sz="1800" dirty="0">
                <a:solidFill>
                  <a:srgbClr val="FF0000"/>
                </a:solidFill>
                <a:latin typeface="Arial"/>
                <a:cs typeface="Arial"/>
              </a:rPr>
              <a:t>payment</a:t>
            </a:r>
            <a:r>
              <a:rPr lang="en-US" sz="1800" spc="10" dirty="0">
                <a:solidFill>
                  <a:srgbClr val="FF0000"/>
                </a:solidFill>
                <a:latin typeface="Arial"/>
                <a:cs typeface="Arial"/>
              </a:rPr>
              <a:t> </a:t>
            </a:r>
            <a:r>
              <a:rPr lang="en-US" sz="1800" u="sng" dirty="0">
                <a:solidFill>
                  <a:srgbClr val="FF0000"/>
                </a:solidFill>
                <a:uFill>
                  <a:solidFill>
                    <a:srgbClr val="FF0000"/>
                  </a:solidFill>
                </a:uFill>
                <a:latin typeface="Arial"/>
                <a:cs typeface="Arial"/>
              </a:rPr>
              <a:t>will</a:t>
            </a:r>
            <a:r>
              <a:rPr lang="en-US" sz="1800" u="sng" spc="5" dirty="0">
                <a:solidFill>
                  <a:srgbClr val="FF0000"/>
                </a:solidFill>
                <a:uFill>
                  <a:solidFill>
                    <a:srgbClr val="FF0000"/>
                  </a:solidFill>
                </a:uFill>
                <a:latin typeface="Arial"/>
                <a:cs typeface="Arial"/>
              </a:rPr>
              <a:t> </a:t>
            </a:r>
            <a:r>
              <a:rPr lang="en-US" sz="1800" u="sng" dirty="0">
                <a:solidFill>
                  <a:srgbClr val="FF0000"/>
                </a:solidFill>
                <a:uFill>
                  <a:solidFill>
                    <a:srgbClr val="FF0000"/>
                  </a:solidFill>
                </a:uFill>
                <a:latin typeface="Arial"/>
                <a:cs typeface="Arial"/>
              </a:rPr>
              <a:t>not</a:t>
            </a:r>
            <a:r>
              <a:rPr lang="en-US" sz="1800" u="sng" spc="-30" dirty="0">
                <a:solidFill>
                  <a:srgbClr val="FF0000"/>
                </a:solidFill>
                <a:uFill>
                  <a:solidFill>
                    <a:srgbClr val="FF0000"/>
                  </a:solidFill>
                </a:uFill>
                <a:latin typeface="Arial"/>
                <a:cs typeface="Arial"/>
              </a:rPr>
              <a:t> </a:t>
            </a:r>
            <a:r>
              <a:rPr lang="en-US" sz="1800" dirty="0">
                <a:solidFill>
                  <a:srgbClr val="FF0000"/>
                </a:solidFill>
                <a:latin typeface="Arial"/>
                <a:cs typeface="Arial"/>
              </a:rPr>
              <a:t>drop</a:t>
            </a:r>
            <a:r>
              <a:rPr lang="en-US" sz="1800" spc="-40" dirty="0">
                <a:solidFill>
                  <a:srgbClr val="FF0000"/>
                </a:solidFill>
                <a:latin typeface="Arial"/>
                <a:cs typeface="Arial"/>
              </a:rPr>
              <a:t> </a:t>
            </a:r>
            <a:r>
              <a:rPr lang="en-US" sz="1800" dirty="0">
                <a:solidFill>
                  <a:srgbClr val="FF0000"/>
                </a:solidFill>
                <a:latin typeface="Arial"/>
                <a:cs typeface="Arial"/>
              </a:rPr>
              <a:t>your </a:t>
            </a:r>
            <a:r>
              <a:rPr lang="en-US" sz="1800" spc="-10" dirty="0">
                <a:solidFill>
                  <a:srgbClr val="FF0000"/>
                </a:solidFill>
                <a:latin typeface="Arial"/>
                <a:cs typeface="Arial"/>
              </a:rPr>
              <a:t>classes</a:t>
            </a:r>
            <a:r>
              <a:rPr lang="en-US" sz="1800" spc="-10" dirty="0">
                <a:latin typeface="Arial"/>
                <a:cs typeface="Arial"/>
              </a:rPr>
              <a:t>.</a:t>
            </a:r>
            <a:endParaRPr lang="en-US" sz="1800" dirty="0">
              <a:latin typeface="Arial"/>
              <a:cs typeface="Arial"/>
            </a:endParaRPr>
          </a:p>
          <a:p>
            <a:pPr marL="299085" marR="172085" indent="-287020" algn="just">
              <a:lnSpc>
                <a:spcPct val="100000"/>
              </a:lnSpc>
              <a:spcBef>
                <a:spcPts val="1205"/>
              </a:spcBef>
              <a:buSzPct val="111111"/>
              <a:buFont typeface="Calibri"/>
              <a:buChar char="▪"/>
              <a:tabLst>
                <a:tab pos="299720" algn="l"/>
              </a:tabLst>
            </a:pPr>
            <a:r>
              <a:rPr lang="en-US" sz="1800" dirty="0">
                <a:latin typeface="Arial"/>
                <a:cs typeface="Arial"/>
              </a:rPr>
              <a:t>Late</a:t>
            </a:r>
            <a:r>
              <a:rPr lang="en-US" sz="1800" spc="-40" dirty="0">
                <a:latin typeface="Arial"/>
                <a:cs typeface="Arial"/>
              </a:rPr>
              <a:t> </a:t>
            </a:r>
            <a:r>
              <a:rPr lang="en-US" sz="1800" dirty="0">
                <a:latin typeface="Arial"/>
                <a:cs typeface="Arial"/>
              </a:rPr>
              <a:t>fees</a:t>
            </a:r>
            <a:r>
              <a:rPr lang="en-US" sz="1800" spc="-30" dirty="0">
                <a:latin typeface="Arial"/>
                <a:cs typeface="Arial"/>
              </a:rPr>
              <a:t> </a:t>
            </a:r>
            <a:r>
              <a:rPr lang="en-US" sz="1800" dirty="0">
                <a:latin typeface="Arial"/>
                <a:cs typeface="Arial"/>
              </a:rPr>
              <a:t>will</a:t>
            </a:r>
            <a:r>
              <a:rPr lang="en-US" sz="1800" spc="10" dirty="0">
                <a:latin typeface="Arial"/>
                <a:cs typeface="Arial"/>
              </a:rPr>
              <a:t> </a:t>
            </a:r>
            <a:r>
              <a:rPr lang="en-US" sz="1800" dirty="0">
                <a:latin typeface="Arial"/>
                <a:cs typeface="Arial"/>
              </a:rPr>
              <a:t>be</a:t>
            </a:r>
            <a:r>
              <a:rPr lang="en-US" sz="1800" spc="-25" dirty="0">
                <a:latin typeface="Arial"/>
                <a:cs typeface="Arial"/>
              </a:rPr>
              <a:t> </a:t>
            </a:r>
            <a:r>
              <a:rPr lang="en-US" sz="1800" dirty="0">
                <a:latin typeface="Arial"/>
                <a:cs typeface="Arial"/>
              </a:rPr>
              <a:t>assessed</a:t>
            </a:r>
            <a:r>
              <a:rPr lang="en-US" sz="1800" spc="-25" dirty="0">
                <a:latin typeface="Arial"/>
                <a:cs typeface="Arial"/>
              </a:rPr>
              <a:t> </a:t>
            </a:r>
            <a:r>
              <a:rPr lang="en-US" sz="1800" dirty="0">
                <a:latin typeface="Arial"/>
                <a:cs typeface="Arial"/>
              </a:rPr>
              <a:t>when</a:t>
            </a:r>
            <a:r>
              <a:rPr lang="en-US" sz="1800" spc="10" dirty="0">
                <a:latin typeface="Arial"/>
                <a:cs typeface="Arial"/>
              </a:rPr>
              <a:t> </a:t>
            </a:r>
            <a:r>
              <a:rPr lang="en-US" sz="1800" dirty="0">
                <a:latin typeface="Arial"/>
                <a:cs typeface="Arial"/>
              </a:rPr>
              <a:t>adding/swapping</a:t>
            </a:r>
            <a:r>
              <a:rPr lang="en-US" sz="1800" spc="5" dirty="0">
                <a:latin typeface="Arial"/>
                <a:cs typeface="Arial"/>
              </a:rPr>
              <a:t> </a:t>
            </a:r>
            <a:r>
              <a:rPr lang="en-US" sz="1800" dirty="0">
                <a:latin typeface="Arial"/>
                <a:cs typeface="Arial"/>
              </a:rPr>
              <a:t>courses</a:t>
            </a:r>
            <a:r>
              <a:rPr lang="en-US" sz="1800" spc="-25" dirty="0">
                <a:latin typeface="Arial"/>
                <a:cs typeface="Arial"/>
              </a:rPr>
              <a:t> </a:t>
            </a:r>
            <a:r>
              <a:rPr lang="en-US" sz="1800" dirty="0">
                <a:latin typeface="Arial"/>
                <a:cs typeface="Arial"/>
              </a:rPr>
              <a:t>after</a:t>
            </a:r>
            <a:r>
              <a:rPr lang="en-US" sz="1800" spc="-35" dirty="0">
                <a:latin typeface="Arial"/>
                <a:cs typeface="Arial"/>
              </a:rPr>
              <a:t> </a:t>
            </a:r>
            <a:r>
              <a:rPr lang="en-US" sz="1800" dirty="0">
                <a:latin typeface="Arial"/>
                <a:cs typeface="Arial"/>
              </a:rPr>
              <a:t>the</a:t>
            </a:r>
            <a:r>
              <a:rPr lang="en-US" sz="1800" spc="-40" dirty="0">
                <a:latin typeface="Arial"/>
                <a:cs typeface="Arial"/>
              </a:rPr>
              <a:t> </a:t>
            </a:r>
            <a:r>
              <a:rPr lang="en-US" sz="1800" dirty="0">
                <a:latin typeface="Arial"/>
                <a:cs typeface="Arial"/>
              </a:rPr>
              <a:t>semester</a:t>
            </a:r>
            <a:r>
              <a:rPr lang="en-US" sz="1800" spc="-25" dirty="0">
                <a:latin typeface="Arial"/>
                <a:cs typeface="Arial"/>
              </a:rPr>
              <a:t> has </a:t>
            </a:r>
            <a:r>
              <a:rPr lang="en-US" sz="1800" spc="-10" dirty="0">
                <a:latin typeface="Arial"/>
                <a:cs typeface="Arial"/>
              </a:rPr>
              <a:t>begun.</a:t>
            </a:r>
            <a:endParaRPr lang="en-US" sz="1800" dirty="0">
              <a:latin typeface="Arial"/>
              <a:cs typeface="Arial"/>
            </a:endParaRPr>
          </a:p>
          <a:p>
            <a:pPr>
              <a:spcBef>
                <a:spcPts val="35"/>
              </a:spcBef>
            </a:pPr>
            <a:endParaRPr lang="en-US" sz="1800" dirty="0">
              <a:solidFill>
                <a:srgbClr val="FF0000"/>
              </a:solidFill>
            </a:endParaRPr>
          </a:p>
          <a:p>
            <a:pPr algn="ctr">
              <a:spcBef>
                <a:spcPts val="35"/>
              </a:spcBef>
            </a:pPr>
            <a:r>
              <a:rPr lang="en-US" sz="1800" dirty="0">
                <a:solidFill>
                  <a:schemeClr val="tx1"/>
                </a:solidFill>
                <a:latin typeface="Arial"/>
                <a:cs typeface="Arial"/>
              </a:rPr>
              <a:t>For</a:t>
            </a:r>
            <a:r>
              <a:rPr lang="en-US" sz="1800" spc="-40" dirty="0">
                <a:solidFill>
                  <a:schemeClr val="tx1"/>
                </a:solidFill>
                <a:latin typeface="Arial"/>
                <a:cs typeface="Arial"/>
              </a:rPr>
              <a:t> </a:t>
            </a:r>
            <a:r>
              <a:rPr lang="en-US" sz="1800" dirty="0">
                <a:solidFill>
                  <a:schemeClr val="tx1"/>
                </a:solidFill>
                <a:latin typeface="Arial"/>
                <a:cs typeface="Arial"/>
              </a:rPr>
              <a:t>payment</a:t>
            </a:r>
            <a:r>
              <a:rPr lang="en-US" sz="1800" spc="-5" dirty="0">
                <a:solidFill>
                  <a:schemeClr val="tx1"/>
                </a:solidFill>
                <a:latin typeface="Arial"/>
                <a:cs typeface="Arial"/>
              </a:rPr>
              <a:t> </a:t>
            </a:r>
            <a:r>
              <a:rPr lang="en-US" sz="1800" dirty="0">
                <a:solidFill>
                  <a:schemeClr val="tx1"/>
                </a:solidFill>
                <a:latin typeface="Arial"/>
                <a:cs typeface="Arial"/>
              </a:rPr>
              <a:t>due</a:t>
            </a:r>
            <a:r>
              <a:rPr lang="en-US" sz="1800" spc="-25" dirty="0">
                <a:solidFill>
                  <a:schemeClr val="tx1"/>
                </a:solidFill>
                <a:latin typeface="Arial"/>
                <a:cs typeface="Arial"/>
              </a:rPr>
              <a:t> </a:t>
            </a:r>
            <a:r>
              <a:rPr lang="en-US" sz="1800" dirty="0">
                <a:solidFill>
                  <a:schemeClr val="tx1"/>
                </a:solidFill>
                <a:latin typeface="Arial"/>
                <a:cs typeface="Arial"/>
              </a:rPr>
              <a:t>dates,</a:t>
            </a:r>
            <a:r>
              <a:rPr lang="en-US" sz="1800" spc="-25" dirty="0">
                <a:solidFill>
                  <a:schemeClr val="tx1"/>
                </a:solidFill>
                <a:latin typeface="Arial"/>
                <a:cs typeface="Arial"/>
              </a:rPr>
              <a:t> </a:t>
            </a:r>
            <a:r>
              <a:rPr lang="en-US" sz="1800" dirty="0">
                <a:solidFill>
                  <a:schemeClr val="tx1"/>
                </a:solidFill>
                <a:latin typeface="Arial"/>
                <a:cs typeface="Arial"/>
              </a:rPr>
              <a:t>liability</a:t>
            </a:r>
            <a:r>
              <a:rPr lang="en-US" sz="1800" spc="-5" dirty="0">
                <a:solidFill>
                  <a:schemeClr val="tx1"/>
                </a:solidFill>
                <a:latin typeface="Arial"/>
                <a:cs typeface="Arial"/>
              </a:rPr>
              <a:t> </a:t>
            </a:r>
            <a:r>
              <a:rPr lang="en-US" sz="1800" dirty="0">
                <a:solidFill>
                  <a:schemeClr val="tx1"/>
                </a:solidFill>
                <a:latin typeface="Arial"/>
                <a:cs typeface="Arial"/>
              </a:rPr>
              <a:t>schedule</a:t>
            </a:r>
            <a:r>
              <a:rPr lang="en-US" sz="1800" spc="-25" dirty="0">
                <a:solidFill>
                  <a:schemeClr val="tx1"/>
                </a:solidFill>
                <a:latin typeface="Arial"/>
                <a:cs typeface="Arial"/>
              </a:rPr>
              <a:t> </a:t>
            </a:r>
            <a:r>
              <a:rPr lang="en-US" sz="1800" dirty="0">
                <a:solidFill>
                  <a:schemeClr val="tx1"/>
                </a:solidFill>
                <a:latin typeface="Arial"/>
                <a:cs typeface="Arial"/>
              </a:rPr>
              <a:t>and</a:t>
            </a:r>
            <a:r>
              <a:rPr lang="en-US" sz="1800" spc="-20" dirty="0">
                <a:solidFill>
                  <a:schemeClr val="tx1"/>
                </a:solidFill>
                <a:latin typeface="Arial"/>
                <a:cs typeface="Arial"/>
              </a:rPr>
              <a:t> </a:t>
            </a:r>
            <a:r>
              <a:rPr lang="en-US" sz="1800" dirty="0">
                <a:solidFill>
                  <a:schemeClr val="tx1"/>
                </a:solidFill>
                <a:latin typeface="Arial"/>
                <a:cs typeface="Arial"/>
              </a:rPr>
              <a:t>payment</a:t>
            </a:r>
            <a:r>
              <a:rPr lang="en-US" sz="1800" spc="10" dirty="0">
                <a:solidFill>
                  <a:schemeClr val="tx1"/>
                </a:solidFill>
                <a:latin typeface="Arial"/>
                <a:cs typeface="Arial"/>
              </a:rPr>
              <a:t> </a:t>
            </a:r>
            <a:r>
              <a:rPr lang="en-US" sz="1800" spc="-10" dirty="0">
                <a:solidFill>
                  <a:schemeClr val="tx1"/>
                </a:solidFill>
                <a:latin typeface="Arial"/>
                <a:cs typeface="Arial"/>
              </a:rPr>
              <a:t>options, </a:t>
            </a:r>
            <a:endParaRPr lang="en-US" sz="1800" spc="-10" dirty="0">
              <a:solidFill>
                <a:schemeClr val="tx1"/>
              </a:solidFill>
            </a:endParaRPr>
          </a:p>
          <a:p>
            <a:pPr algn="ctr">
              <a:lnSpc>
                <a:spcPct val="100000"/>
              </a:lnSpc>
              <a:spcBef>
                <a:spcPts val="35"/>
              </a:spcBef>
            </a:pPr>
            <a:r>
              <a:rPr lang="en-US" sz="1800" dirty="0">
                <a:solidFill>
                  <a:schemeClr val="tx1"/>
                </a:solidFill>
                <a:latin typeface="Arial"/>
                <a:cs typeface="Arial"/>
              </a:rPr>
              <a:t>please</a:t>
            </a:r>
            <a:r>
              <a:rPr lang="en-US" sz="1800" spc="-10" dirty="0">
                <a:solidFill>
                  <a:schemeClr val="tx1"/>
                </a:solidFill>
                <a:latin typeface="Arial"/>
                <a:cs typeface="Arial"/>
              </a:rPr>
              <a:t> </a:t>
            </a:r>
            <a:r>
              <a:rPr lang="en-US" sz="1800" dirty="0">
                <a:solidFill>
                  <a:schemeClr val="tx1"/>
                </a:solidFill>
                <a:latin typeface="Arial"/>
                <a:cs typeface="Arial"/>
              </a:rPr>
              <a:t>visit</a:t>
            </a:r>
            <a:r>
              <a:rPr lang="en-US" sz="1800" spc="-5" dirty="0">
                <a:solidFill>
                  <a:schemeClr val="tx1"/>
                </a:solidFill>
                <a:latin typeface="Arial"/>
                <a:cs typeface="Arial"/>
              </a:rPr>
              <a:t> </a:t>
            </a:r>
            <a:r>
              <a:rPr lang="en-US" sz="1800" dirty="0">
                <a:solidFill>
                  <a:schemeClr val="tx1"/>
                </a:solidFill>
                <a:latin typeface="Arial"/>
                <a:cs typeface="Arial"/>
              </a:rPr>
              <a:t>the</a:t>
            </a:r>
            <a:r>
              <a:rPr lang="en-US" sz="1800" spc="-15" dirty="0">
                <a:solidFill>
                  <a:srgbClr val="FF0000"/>
                </a:solidFill>
                <a:latin typeface="Arial"/>
                <a:cs typeface="Arial"/>
              </a:rPr>
              <a:t> </a:t>
            </a:r>
            <a:r>
              <a:rPr lang="en-US" sz="1800" b="1" u="sng" dirty="0">
                <a:solidFill>
                  <a:srgbClr val="FF0000"/>
                </a:solidFill>
                <a:uFill>
                  <a:solidFill>
                    <a:srgbClr val="FF0000"/>
                  </a:solidFill>
                </a:uFill>
                <a:latin typeface="Arial"/>
                <a:cs typeface="Arial"/>
                <a:hlinkClick r:id="rId3"/>
              </a:rPr>
              <a:t>Bursar </a:t>
            </a:r>
            <a:r>
              <a:rPr lang="en-US" sz="1800" b="1" u="sng" spc="-10" dirty="0">
                <a:solidFill>
                  <a:srgbClr val="FF0000"/>
                </a:solidFill>
                <a:uFill>
                  <a:solidFill>
                    <a:srgbClr val="FF0000"/>
                  </a:solidFill>
                </a:uFill>
                <a:latin typeface="Arial"/>
                <a:cs typeface="Arial"/>
                <a:hlinkClick r:id="rId3"/>
              </a:rPr>
              <a:t>Website.</a:t>
            </a:r>
            <a:endParaRPr lang="en-US" sz="2000" spc="-10" dirty="0">
              <a:solidFill>
                <a:srgbClr val="FF0000"/>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25"/>
          <p:cNvSpPr txBox="1">
            <a:spLocks noGrp="1"/>
          </p:cNvSpPr>
          <p:nvPr>
            <p:ph type="title"/>
          </p:nvPr>
        </p:nvSpPr>
        <p:spPr>
          <a:xfrm>
            <a:off x="0" y="0"/>
            <a:ext cx="8229600" cy="862012"/>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2800"/>
              <a:buFont typeface="Gill Sans"/>
              <a:buNone/>
            </a:pPr>
            <a:r>
              <a:rPr lang="en-US" sz="2800" b="0" i="0" u="none">
                <a:solidFill>
                  <a:schemeClr val="lt1"/>
                </a:solidFill>
                <a:latin typeface="Gill Sans"/>
                <a:ea typeface="Gill Sans"/>
                <a:cs typeface="Gill Sans"/>
                <a:sym typeface="Gill Sans"/>
              </a:rPr>
              <a:t>QC Technology:</a:t>
            </a:r>
            <a:br>
              <a:rPr lang="en-US" sz="2800" b="0" i="0" u="none">
                <a:solidFill>
                  <a:schemeClr val="lt1"/>
                </a:solidFill>
                <a:latin typeface="Gill Sans"/>
                <a:ea typeface="Gill Sans"/>
                <a:cs typeface="Gill Sans"/>
                <a:sym typeface="Gill Sans"/>
              </a:rPr>
            </a:br>
            <a:r>
              <a:rPr lang="en-US" sz="2800" b="0" i="0" u="none">
                <a:solidFill>
                  <a:schemeClr val="lt1"/>
                </a:solidFill>
                <a:latin typeface="Gill Sans"/>
                <a:ea typeface="Gill Sans"/>
                <a:cs typeface="Gill Sans"/>
                <a:sym typeface="Gill Sans"/>
              </a:rPr>
              <a:t>Accounts &amp; Access</a:t>
            </a:r>
            <a:endParaRPr/>
          </a:p>
        </p:txBody>
      </p:sp>
      <p:pic>
        <p:nvPicPr>
          <p:cNvPr id="269" name="Google Shape;269;p25"/>
          <p:cNvPicPr preferRelativeResize="0">
            <a:picLocks noGrp="1"/>
          </p:cNvPicPr>
          <p:nvPr>
            <p:ph type="body" idx="1"/>
          </p:nvPr>
        </p:nvPicPr>
        <p:blipFill rotWithShape="1">
          <a:blip r:embed="rId3">
            <a:alphaModFix/>
          </a:blip>
          <a:srcRect/>
          <a:stretch/>
        </p:blipFill>
        <p:spPr>
          <a:xfrm>
            <a:off x="166688" y="2278855"/>
            <a:ext cx="1333500" cy="695325"/>
          </a:xfrm>
          <a:prstGeom prst="rect">
            <a:avLst/>
          </a:prstGeom>
          <a:noFill/>
          <a:ln>
            <a:noFill/>
          </a:ln>
        </p:spPr>
      </p:pic>
      <p:sp>
        <p:nvSpPr>
          <p:cNvPr id="270" name="Google Shape;270;p25"/>
          <p:cNvSpPr txBox="1"/>
          <p:nvPr/>
        </p:nvSpPr>
        <p:spPr>
          <a:xfrm>
            <a:off x="1595437" y="2331641"/>
            <a:ext cx="7475537" cy="5842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600"/>
              <a:buFont typeface="Calibri"/>
              <a:buNone/>
            </a:pPr>
            <a:r>
              <a:rPr lang="en-US" sz="1600" b="0" i="0" u="none">
                <a:solidFill>
                  <a:schemeClr val="dk1"/>
                </a:solidFill>
                <a:latin typeface="Calibri"/>
                <a:ea typeface="Calibri"/>
                <a:cs typeface="Calibri"/>
                <a:sym typeface="Calibri"/>
              </a:rPr>
              <a:t>Register for classes, view and pay your tuition bill, check final grades, sign-up for CUNY Alert, use Blackboard, Degree Works, e-Permit, as well as other services.</a:t>
            </a:r>
            <a:endParaRPr/>
          </a:p>
        </p:txBody>
      </p:sp>
      <p:pic>
        <p:nvPicPr>
          <p:cNvPr id="271" name="Google Shape;271;p25"/>
          <p:cNvPicPr preferRelativeResize="0"/>
          <p:nvPr/>
        </p:nvPicPr>
        <p:blipFill rotWithShape="1">
          <a:blip r:embed="rId4">
            <a:alphaModFix/>
          </a:blip>
          <a:srcRect/>
          <a:stretch/>
        </p:blipFill>
        <p:spPr>
          <a:xfrm>
            <a:off x="131762" y="3131740"/>
            <a:ext cx="1316037" cy="777875"/>
          </a:xfrm>
          <a:prstGeom prst="rect">
            <a:avLst/>
          </a:prstGeom>
          <a:noFill/>
          <a:ln>
            <a:noFill/>
          </a:ln>
        </p:spPr>
      </p:pic>
      <p:sp>
        <p:nvSpPr>
          <p:cNvPr id="272" name="Google Shape;272;p25"/>
          <p:cNvSpPr txBox="1"/>
          <p:nvPr/>
        </p:nvSpPr>
        <p:spPr>
          <a:xfrm>
            <a:off x="1595437" y="3131740"/>
            <a:ext cx="7475537" cy="83185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600"/>
              <a:buFont typeface="Calibri"/>
              <a:buNone/>
            </a:pPr>
            <a:r>
              <a:rPr lang="en-US" sz="1600" b="0" i="0" u="none" dirty="0">
                <a:solidFill>
                  <a:schemeClr val="dk1"/>
                </a:solidFill>
                <a:latin typeface="Calibri"/>
                <a:ea typeface="Calibri"/>
                <a:cs typeface="Calibri"/>
                <a:sym typeface="Calibri"/>
              </a:rPr>
              <a:t>Your Queens College Student Email Account, aka </a:t>
            </a:r>
            <a:r>
              <a:rPr lang="en-US" sz="1600" b="0" i="0" u="none" dirty="0" err="1">
                <a:solidFill>
                  <a:schemeClr val="dk1"/>
                </a:solidFill>
                <a:latin typeface="Calibri"/>
                <a:ea typeface="Calibri"/>
                <a:cs typeface="Calibri"/>
                <a:sym typeface="Calibri"/>
              </a:rPr>
              <a:t>Qmail</a:t>
            </a:r>
            <a:r>
              <a:rPr lang="en-US" sz="1600" b="0" i="0" u="none" dirty="0">
                <a:solidFill>
                  <a:schemeClr val="dk1"/>
                </a:solidFill>
                <a:latin typeface="Calibri"/>
                <a:ea typeface="Calibri"/>
                <a:cs typeface="Calibri"/>
                <a:sym typeface="Calibri"/>
              </a:rPr>
              <a:t>”.  This account is used for all official college correspondence.  </a:t>
            </a:r>
            <a:endParaRPr dirty="0"/>
          </a:p>
          <a:p>
            <a:pPr marL="0" marR="0" lvl="0" indent="0" algn="ctr" rtl="0">
              <a:lnSpc>
                <a:spcPct val="100000"/>
              </a:lnSpc>
              <a:spcBef>
                <a:spcPts val="0"/>
              </a:spcBef>
              <a:spcAft>
                <a:spcPts val="0"/>
              </a:spcAft>
              <a:buClr>
                <a:schemeClr val="dk1"/>
              </a:buClr>
              <a:buSzPts val="1600"/>
              <a:buFont typeface="Calibri"/>
              <a:buNone/>
            </a:pPr>
            <a:r>
              <a:rPr lang="en-US" sz="1600" b="1" i="0" u="none" dirty="0">
                <a:solidFill>
                  <a:schemeClr val="dk1"/>
                </a:solidFill>
                <a:latin typeface="Calibri"/>
                <a:ea typeface="Calibri"/>
                <a:cs typeface="Calibri"/>
                <a:sym typeface="Calibri"/>
              </a:rPr>
              <a:t>Note: Same Username and Password at CUNYfirst.</a:t>
            </a:r>
            <a:endParaRPr dirty="0"/>
          </a:p>
        </p:txBody>
      </p:sp>
      <p:pic>
        <p:nvPicPr>
          <p:cNvPr id="273" name="Google Shape;273;p25"/>
          <p:cNvPicPr preferRelativeResize="0"/>
          <p:nvPr/>
        </p:nvPicPr>
        <p:blipFill rotWithShape="1">
          <a:blip r:embed="rId5">
            <a:alphaModFix/>
          </a:blip>
          <a:srcRect/>
          <a:stretch/>
        </p:blipFill>
        <p:spPr>
          <a:xfrm>
            <a:off x="184151" y="1285481"/>
            <a:ext cx="1316037" cy="830262"/>
          </a:xfrm>
          <a:prstGeom prst="rect">
            <a:avLst/>
          </a:prstGeom>
          <a:noFill/>
          <a:ln>
            <a:noFill/>
          </a:ln>
        </p:spPr>
      </p:pic>
      <p:sp>
        <p:nvSpPr>
          <p:cNvPr id="274" name="Google Shape;274;p25"/>
          <p:cNvSpPr txBox="1"/>
          <p:nvPr/>
        </p:nvSpPr>
        <p:spPr>
          <a:xfrm>
            <a:off x="1595437" y="1285480"/>
            <a:ext cx="7475537" cy="830262"/>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600"/>
              <a:buFont typeface="Calibri"/>
              <a:buNone/>
            </a:pPr>
            <a:r>
              <a:rPr lang="en-US" sz="1600" b="0" i="0" u="none" dirty="0">
                <a:solidFill>
                  <a:schemeClr val="dk1"/>
                </a:solidFill>
                <a:latin typeface="Calibri"/>
                <a:ea typeface="Calibri"/>
                <a:cs typeface="Calibri"/>
                <a:sym typeface="Calibri"/>
              </a:rPr>
              <a:t>All students entering Queens College must claim their </a:t>
            </a:r>
            <a:r>
              <a:rPr lang="en-US" sz="1600" b="1" i="0" u="none" dirty="0">
                <a:solidFill>
                  <a:schemeClr val="dk1"/>
                </a:solidFill>
                <a:latin typeface="Calibri"/>
                <a:ea typeface="Calibri"/>
                <a:cs typeface="Calibri"/>
                <a:sym typeface="Calibri"/>
              </a:rPr>
              <a:t>“QC Username” </a:t>
            </a:r>
            <a:r>
              <a:rPr lang="en-US" sz="1600" b="0" i="0" u="none" dirty="0">
                <a:solidFill>
                  <a:schemeClr val="dk1"/>
                </a:solidFill>
                <a:latin typeface="Calibri"/>
                <a:ea typeface="Calibri"/>
                <a:cs typeface="Calibri"/>
                <a:sym typeface="Calibri"/>
              </a:rPr>
              <a:t>account through the College’s </a:t>
            </a:r>
            <a:r>
              <a:rPr lang="en-US" sz="1600" b="1" i="0" u="none" dirty="0">
                <a:solidFill>
                  <a:schemeClr val="dk1"/>
                </a:solidFill>
                <a:latin typeface="Calibri"/>
                <a:ea typeface="Calibri"/>
                <a:cs typeface="Calibri"/>
                <a:sym typeface="Calibri"/>
              </a:rPr>
              <a:t>“CAMS” </a:t>
            </a:r>
            <a:r>
              <a:rPr lang="en-US" sz="1600" b="0" i="0" u="none" dirty="0">
                <a:solidFill>
                  <a:schemeClr val="dk1"/>
                </a:solidFill>
                <a:latin typeface="Calibri"/>
                <a:ea typeface="Calibri"/>
                <a:cs typeface="Calibri"/>
                <a:sym typeface="Calibri"/>
              </a:rPr>
              <a:t>system.  This allows for access to campus computers, Wi-Fi on campus, obtaining your college ID card, as well as other college web-based applications.</a:t>
            </a:r>
            <a:endParaRPr dirty="0"/>
          </a:p>
        </p:txBody>
      </p:sp>
      <p:pic>
        <p:nvPicPr>
          <p:cNvPr id="275" name="Google Shape;275;p25"/>
          <p:cNvPicPr preferRelativeResize="0"/>
          <p:nvPr/>
        </p:nvPicPr>
        <p:blipFill rotWithShape="1">
          <a:blip r:embed="rId6">
            <a:alphaModFix/>
          </a:blip>
          <a:srcRect/>
          <a:stretch/>
        </p:blipFill>
        <p:spPr>
          <a:xfrm>
            <a:off x="140493" y="4012803"/>
            <a:ext cx="1333500" cy="890587"/>
          </a:xfrm>
          <a:prstGeom prst="rect">
            <a:avLst/>
          </a:prstGeom>
          <a:noFill/>
          <a:ln>
            <a:noFill/>
          </a:ln>
        </p:spPr>
      </p:pic>
      <p:sp>
        <p:nvSpPr>
          <p:cNvPr id="276" name="Google Shape;276;p25"/>
          <p:cNvSpPr txBox="1"/>
          <p:nvPr/>
        </p:nvSpPr>
        <p:spPr>
          <a:xfrm>
            <a:off x="1595437" y="4073128"/>
            <a:ext cx="7475537" cy="830262"/>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600"/>
              <a:buFont typeface="Calibri"/>
              <a:buNone/>
            </a:pPr>
            <a:r>
              <a:rPr lang="en-US" sz="1600" b="0" i="0" u="none" dirty="0">
                <a:solidFill>
                  <a:schemeClr val="dk1"/>
                </a:solidFill>
                <a:latin typeface="Calibri"/>
                <a:ea typeface="Calibri"/>
                <a:cs typeface="Calibri"/>
                <a:sym typeface="Calibri"/>
              </a:rPr>
              <a:t>Download the </a:t>
            </a:r>
            <a:r>
              <a:rPr lang="en-US" sz="1600" b="1" i="0" u="none" dirty="0">
                <a:solidFill>
                  <a:schemeClr val="dk1"/>
                </a:solidFill>
                <a:latin typeface="Calibri"/>
                <a:ea typeface="Calibri"/>
                <a:cs typeface="Calibri"/>
                <a:sym typeface="Calibri"/>
              </a:rPr>
              <a:t>QC Navigate App</a:t>
            </a:r>
            <a:r>
              <a:rPr lang="en-US" sz="1600" b="0" i="0" u="none" dirty="0">
                <a:solidFill>
                  <a:schemeClr val="dk1"/>
                </a:solidFill>
                <a:latin typeface="Calibri"/>
                <a:ea typeface="Calibri"/>
                <a:cs typeface="Calibri"/>
                <a:sym typeface="Calibri"/>
              </a:rPr>
              <a:t>.  Schedule an online/virtual appointment with an advisor, see an up-to-date class schedule and your appointment, connect to resources and MUCH MORE!</a:t>
            </a:r>
            <a:endParaRPr dirty="0"/>
          </a:p>
        </p:txBody>
      </p:sp>
      <p:sp>
        <p:nvSpPr>
          <p:cNvPr id="15" name="object 21">
            <a:extLst>
              <a:ext uri="{FF2B5EF4-FFF2-40B4-BE49-F238E27FC236}">
                <a16:creationId xmlns:a16="http://schemas.microsoft.com/office/drawing/2014/main" id="{6B29C2CA-C926-4CBE-9045-276CC27BEF6F}"/>
              </a:ext>
            </a:extLst>
          </p:cNvPr>
          <p:cNvSpPr/>
          <p:nvPr/>
        </p:nvSpPr>
        <p:spPr>
          <a:xfrm>
            <a:off x="2997582" y="5264089"/>
            <a:ext cx="3505200" cy="1143000"/>
          </a:xfrm>
          <a:custGeom>
            <a:avLst/>
            <a:gdLst/>
            <a:ahLst/>
            <a:cxnLst/>
            <a:rect l="l" t="t" r="r" b="b"/>
            <a:pathLst>
              <a:path w="3505200" h="1143000">
                <a:moveTo>
                  <a:pt x="3505199" y="0"/>
                </a:moveTo>
                <a:lnTo>
                  <a:pt x="0" y="0"/>
                </a:lnTo>
                <a:lnTo>
                  <a:pt x="0" y="1143000"/>
                </a:lnTo>
                <a:lnTo>
                  <a:pt x="3505199" y="1143000"/>
                </a:lnTo>
                <a:lnTo>
                  <a:pt x="3505199" y="0"/>
                </a:lnTo>
                <a:close/>
              </a:path>
            </a:pathLst>
          </a:custGeom>
          <a:solidFill>
            <a:srgbClr val="FFFFFF"/>
          </a:solidFill>
        </p:spPr>
        <p:txBody>
          <a:bodyPr wrap="square" lIns="0" tIns="0" rIns="0" bIns="0" rtlCol="0"/>
          <a:lstStyle/>
          <a:p>
            <a:endParaRPr/>
          </a:p>
        </p:txBody>
      </p:sp>
      <p:sp>
        <p:nvSpPr>
          <p:cNvPr id="16" name="object 23">
            <a:extLst>
              <a:ext uri="{FF2B5EF4-FFF2-40B4-BE49-F238E27FC236}">
                <a16:creationId xmlns:a16="http://schemas.microsoft.com/office/drawing/2014/main" id="{FD79DC3A-7199-4914-AF08-9370DC5BF3D9}"/>
              </a:ext>
            </a:extLst>
          </p:cNvPr>
          <p:cNvSpPr txBox="1"/>
          <p:nvPr/>
        </p:nvSpPr>
        <p:spPr>
          <a:xfrm>
            <a:off x="2997582" y="5398931"/>
            <a:ext cx="3662526" cy="873316"/>
          </a:xfrm>
          <a:prstGeom prst="rect">
            <a:avLst/>
          </a:prstGeom>
        </p:spPr>
        <p:txBody>
          <a:bodyPr vert="horz" wrap="square" lIns="0" tIns="3810" rIns="0" bIns="0" rtlCol="0">
            <a:spAutoFit/>
          </a:bodyPr>
          <a:lstStyle/>
          <a:p>
            <a:pPr>
              <a:lnSpc>
                <a:spcPct val="100000"/>
              </a:lnSpc>
              <a:spcBef>
                <a:spcPts val="30"/>
              </a:spcBef>
            </a:pPr>
            <a:endParaRPr sz="1450" dirty="0">
              <a:latin typeface="Times New Roman"/>
              <a:cs typeface="Times New Roman"/>
            </a:endParaRPr>
          </a:p>
          <a:p>
            <a:pPr marL="217170">
              <a:lnSpc>
                <a:spcPct val="100000"/>
              </a:lnSpc>
              <a:spcBef>
                <a:spcPts val="5"/>
              </a:spcBef>
            </a:pPr>
            <a:r>
              <a:rPr sz="1400" b="1" u="sng" dirty="0">
                <a:uFill>
                  <a:solidFill>
                    <a:srgbClr val="000000"/>
                  </a:solidFill>
                </a:uFill>
                <a:latin typeface="Arial"/>
                <a:cs typeface="Arial"/>
                <a:hlinkClick r:id="rId7"/>
              </a:rPr>
              <a:t>Information</a:t>
            </a:r>
            <a:r>
              <a:rPr sz="1400" b="1" u="sng" spc="-60" dirty="0">
                <a:uFill>
                  <a:solidFill>
                    <a:srgbClr val="000000"/>
                  </a:solidFill>
                </a:uFill>
                <a:latin typeface="Arial"/>
                <a:cs typeface="Arial"/>
                <a:hlinkClick r:id="rId7"/>
              </a:rPr>
              <a:t> </a:t>
            </a:r>
            <a:r>
              <a:rPr sz="1400" b="1" u="sng" spc="-10" dirty="0">
                <a:uFill>
                  <a:solidFill>
                    <a:srgbClr val="000000"/>
                  </a:solidFill>
                </a:uFill>
                <a:latin typeface="Arial"/>
                <a:cs typeface="Arial"/>
                <a:hlinkClick r:id="rId7"/>
              </a:rPr>
              <a:t>Technology</a:t>
            </a:r>
            <a:r>
              <a:rPr sz="1400" b="1" u="sng" spc="-40" dirty="0">
                <a:uFill>
                  <a:solidFill>
                    <a:srgbClr val="000000"/>
                  </a:solidFill>
                </a:uFill>
                <a:latin typeface="Arial"/>
                <a:cs typeface="Arial"/>
                <a:hlinkClick r:id="rId7"/>
              </a:rPr>
              <a:t> </a:t>
            </a:r>
            <a:r>
              <a:rPr sz="1400" b="1" u="sng" dirty="0">
                <a:uFill>
                  <a:solidFill>
                    <a:srgbClr val="000000"/>
                  </a:solidFill>
                </a:uFill>
                <a:latin typeface="Arial"/>
                <a:cs typeface="Arial"/>
                <a:hlinkClick r:id="rId7"/>
              </a:rPr>
              <a:t>–</a:t>
            </a:r>
            <a:r>
              <a:rPr sz="1400" b="1" u="sng" spc="-20" dirty="0">
                <a:uFill>
                  <a:solidFill>
                    <a:srgbClr val="000000"/>
                  </a:solidFill>
                </a:uFill>
                <a:latin typeface="Arial"/>
                <a:cs typeface="Arial"/>
                <a:hlinkClick r:id="rId7"/>
              </a:rPr>
              <a:t> </a:t>
            </a:r>
            <a:r>
              <a:rPr sz="1400" b="1" u="sng" dirty="0">
                <a:uFill>
                  <a:solidFill>
                    <a:srgbClr val="000000"/>
                  </a:solidFill>
                </a:uFill>
                <a:latin typeface="Arial"/>
                <a:cs typeface="Arial"/>
                <a:hlinkClick r:id="rId7"/>
              </a:rPr>
              <a:t>Help</a:t>
            </a:r>
            <a:r>
              <a:rPr sz="1400" b="1" u="sng" spc="-30" dirty="0">
                <a:uFill>
                  <a:solidFill>
                    <a:srgbClr val="000000"/>
                  </a:solidFill>
                </a:uFill>
                <a:latin typeface="Arial"/>
                <a:cs typeface="Arial"/>
                <a:hlinkClick r:id="rId7"/>
              </a:rPr>
              <a:t> </a:t>
            </a:r>
            <a:r>
              <a:rPr sz="1400" b="1" u="sng" spc="-20" dirty="0">
                <a:uFill>
                  <a:solidFill>
                    <a:srgbClr val="000000"/>
                  </a:solidFill>
                </a:uFill>
                <a:latin typeface="Arial"/>
                <a:cs typeface="Arial"/>
                <a:hlinkClick r:id="rId7"/>
              </a:rPr>
              <a:t>Desk</a:t>
            </a:r>
            <a:endParaRPr sz="1400" dirty="0">
              <a:latin typeface="Arial"/>
              <a:cs typeface="Arial"/>
            </a:endParaRPr>
          </a:p>
          <a:p>
            <a:pPr marL="492759" marR="484505" indent="318135">
              <a:lnSpc>
                <a:spcPct val="100000"/>
              </a:lnSpc>
            </a:pPr>
            <a:r>
              <a:rPr sz="1400" u="sng" spc="-10" dirty="0">
                <a:uFill>
                  <a:solidFill>
                    <a:srgbClr val="000000"/>
                  </a:solidFill>
                </a:uFill>
                <a:latin typeface="Arial"/>
                <a:cs typeface="Arial"/>
                <a:hlinkClick r:id="rId8"/>
              </a:rPr>
              <a:t>Helpdesk@qc.cuny.edu</a:t>
            </a:r>
            <a:r>
              <a:rPr sz="1400" spc="-10" dirty="0">
                <a:latin typeface="Arial"/>
                <a:cs typeface="Arial"/>
              </a:rPr>
              <a:t> </a:t>
            </a:r>
            <a:r>
              <a:rPr sz="1400" dirty="0">
                <a:latin typeface="Arial"/>
                <a:cs typeface="Arial"/>
              </a:rPr>
              <a:t>Dining</a:t>
            </a:r>
            <a:r>
              <a:rPr sz="1400" spc="-20" dirty="0">
                <a:latin typeface="Arial"/>
                <a:cs typeface="Arial"/>
              </a:rPr>
              <a:t> </a:t>
            </a:r>
            <a:r>
              <a:rPr sz="1400" dirty="0">
                <a:latin typeface="Arial"/>
                <a:cs typeface="Arial"/>
              </a:rPr>
              <a:t>Hall,</a:t>
            </a:r>
            <a:r>
              <a:rPr sz="1400" spc="-5" dirty="0">
                <a:latin typeface="Arial"/>
                <a:cs typeface="Arial"/>
              </a:rPr>
              <a:t> </a:t>
            </a:r>
            <a:r>
              <a:rPr sz="1400" dirty="0">
                <a:latin typeface="Arial"/>
                <a:cs typeface="Arial"/>
              </a:rPr>
              <a:t>151</a:t>
            </a:r>
            <a:r>
              <a:rPr sz="1400" spc="-15" dirty="0">
                <a:latin typeface="Arial"/>
                <a:cs typeface="Arial"/>
              </a:rPr>
              <a:t> </a:t>
            </a:r>
            <a:r>
              <a:rPr sz="1400" b="1" spc="-10" dirty="0">
                <a:solidFill>
                  <a:srgbClr val="FF0000"/>
                </a:solidFill>
                <a:latin typeface="Arial"/>
                <a:cs typeface="Arial"/>
              </a:rPr>
              <a:t>│</a:t>
            </a:r>
            <a:r>
              <a:rPr sz="1400" spc="-10" dirty="0">
                <a:latin typeface="Arial"/>
                <a:cs typeface="Arial"/>
              </a:rPr>
              <a:t>718-997-</a:t>
            </a:r>
            <a:r>
              <a:rPr sz="1400" spc="-20" dirty="0">
                <a:latin typeface="Arial"/>
                <a:cs typeface="Arial"/>
              </a:rPr>
              <a:t>4444</a:t>
            </a:r>
            <a:endParaRPr sz="1400" dirty="0">
              <a:latin typeface="Arial"/>
              <a:cs typeface="Arial"/>
            </a:endParaRPr>
          </a:p>
        </p:txBody>
      </p:sp>
    </p:spTree>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B4C0C-25D5-46E0-ABA8-B90CBEB4A3D2}"/>
              </a:ext>
            </a:extLst>
          </p:cNvPr>
          <p:cNvSpPr>
            <a:spLocks noGrp="1"/>
          </p:cNvSpPr>
          <p:nvPr>
            <p:ph type="title"/>
          </p:nvPr>
        </p:nvSpPr>
        <p:spPr>
          <a:xfrm>
            <a:off x="0" y="0"/>
            <a:ext cx="6852355" cy="857956"/>
          </a:xfrm>
        </p:spPr>
        <p:txBody>
          <a:bodyPr/>
          <a:lstStyle/>
          <a:p>
            <a:pPr algn="l"/>
            <a:r>
              <a:rPr lang="en-US" sz="2400" b="1" spc="172" dirty="0">
                <a:solidFill>
                  <a:schemeClr val="bg1"/>
                </a:solidFill>
                <a:latin typeface="Gill Sans" panose="020B0604020202020204" charset="0"/>
              </a:rPr>
              <a:t>Resources </a:t>
            </a:r>
            <a:r>
              <a:rPr lang="en-US" sz="2400" b="1" spc="137" dirty="0">
                <a:solidFill>
                  <a:schemeClr val="bg1"/>
                </a:solidFill>
                <a:latin typeface="Gill Sans" panose="020B0604020202020204" charset="0"/>
              </a:rPr>
              <a:t>for </a:t>
            </a:r>
            <a:r>
              <a:rPr lang="en-US" sz="2400" b="1" spc="234" dirty="0">
                <a:solidFill>
                  <a:schemeClr val="bg1"/>
                </a:solidFill>
                <a:latin typeface="Gill Sans" panose="020B0604020202020204" charset="0"/>
              </a:rPr>
              <a:t>Queens </a:t>
            </a:r>
            <a:r>
              <a:rPr lang="en-US" sz="2400" b="1" spc="150" dirty="0">
                <a:solidFill>
                  <a:schemeClr val="bg1"/>
                </a:solidFill>
                <a:latin typeface="Gill Sans" panose="020B0604020202020204" charset="0"/>
              </a:rPr>
              <a:t>College</a:t>
            </a:r>
            <a:r>
              <a:rPr lang="en-US" sz="2400" b="1" spc="-202" dirty="0">
                <a:solidFill>
                  <a:schemeClr val="bg1"/>
                </a:solidFill>
                <a:latin typeface="Gill Sans" panose="020B0604020202020204" charset="0"/>
              </a:rPr>
              <a:t> </a:t>
            </a:r>
            <a:r>
              <a:rPr lang="en-US" sz="2400" b="1" spc="212" dirty="0">
                <a:solidFill>
                  <a:schemeClr val="bg1"/>
                </a:solidFill>
                <a:latin typeface="Gill Sans" panose="020B0604020202020204" charset="0"/>
              </a:rPr>
              <a:t>Students </a:t>
            </a:r>
            <a:br>
              <a:rPr lang="en-US" sz="2800" b="1" spc="212" dirty="0">
                <a:solidFill>
                  <a:schemeClr val="bg1"/>
                </a:solidFill>
                <a:latin typeface="Gill Sans" panose="020B0604020202020204" charset="0"/>
              </a:rPr>
            </a:br>
            <a:r>
              <a:rPr lang="en-US" sz="1800" b="1" spc="212" dirty="0">
                <a:solidFill>
                  <a:schemeClr val="bg1"/>
                </a:solidFill>
                <a:latin typeface="Gill Sans" panose="020B0604020202020204" charset="0"/>
              </a:rPr>
              <a:t>Veteran and Union Member Support Services</a:t>
            </a:r>
            <a:endParaRPr lang="en-US" sz="1800" b="1" dirty="0">
              <a:solidFill>
                <a:schemeClr val="bg1"/>
              </a:solidFill>
              <a:latin typeface="Gill Sans" panose="020B0604020202020204" charset="0"/>
            </a:endParaRPr>
          </a:p>
        </p:txBody>
      </p:sp>
      <p:pic>
        <p:nvPicPr>
          <p:cNvPr id="5" name="Picture 4">
            <a:extLst>
              <a:ext uri="{FF2B5EF4-FFF2-40B4-BE49-F238E27FC236}">
                <a16:creationId xmlns:a16="http://schemas.microsoft.com/office/drawing/2014/main" id="{CF187B74-F535-467D-AE22-C0494D16FC53}"/>
              </a:ext>
            </a:extLst>
          </p:cNvPr>
          <p:cNvPicPr>
            <a:picLocks noChangeAspect="1"/>
          </p:cNvPicPr>
          <p:nvPr/>
        </p:nvPicPr>
        <p:blipFill>
          <a:blip r:embed="rId2"/>
          <a:stretch>
            <a:fillRect/>
          </a:stretch>
        </p:blipFill>
        <p:spPr>
          <a:xfrm>
            <a:off x="90314" y="1058930"/>
            <a:ext cx="4515553" cy="4410266"/>
          </a:xfrm>
          <a:prstGeom prst="rect">
            <a:avLst/>
          </a:prstGeom>
          <a:ln>
            <a:solidFill>
              <a:srgbClr val="FF0000"/>
            </a:solidFill>
          </a:ln>
        </p:spPr>
      </p:pic>
      <p:pic>
        <p:nvPicPr>
          <p:cNvPr id="12" name="Picture 11" descr="Text&#10;&#10;Description automatically generated">
            <a:extLst>
              <a:ext uri="{FF2B5EF4-FFF2-40B4-BE49-F238E27FC236}">
                <a16:creationId xmlns:a16="http://schemas.microsoft.com/office/drawing/2014/main" id="{04E18C94-E798-46E6-B79E-7C2B11D6BD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7466" y="1003802"/>
            <a:ext cx="4356081" cy="4465394"/>
          </a:xfrm>
          <a:prstGeom prst="rect">
            <a:avLst/>
          </a:prstGeom>
        </p:spPr>
      </p:pic>
    </p:spTree>
    <p:extLst>
      <p:ext uri="{BB962C8B-B14F-4D97-AF65-F5344CB8AC3E}">
        <p14:creationId xmlns:p14="http://schemas.microsoft.com/office/powerpoint/2010/main" val="3129619971"/>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27"/>
          <p:cNvSpPr txBox="1"/>
          <p:nvPr/>
        </p:nvSpPr>
        <p:spPr>
          <a:xfrm>
            <a:off x="177421" y="1250855"/>
            <a:ext cx="8789158" cy="4362692"/>
          </a:xfrm>
          <a:prstGeom prst="rect">
            <a:avLst/>
          </a:prstGeom>
          <a:solidFill>
            <a:schemeClr val="bg1"/>
          </a:solidFill>
          <a:ln>
            <a:noFill/>
          </a:ln>
        </p:spPr>
        <p:txBody>
          <a:bodyPr spcFirstLastPara="1" wrap="square" lIns="91425" tIns="45700" rIns="91425" bIns="45700" anchor="t" anchorCtr="0">
            <a:spAutoFit/>
          </a:bodyPr>
          <a:lstStyle/>
          <a:p>
            <a:pPr marL="355600" marR="5080" indent="-342900">
              <a:lnSpc>
                <a:spcPct val="100000"/>
              </a:lnSpc>
              <a:spcBef>
                <a:spcPts val="100"/>
              </a:spcBef>
              <a:buClr>
                <a:srgbClr val="FF0000"/>
              </a:buClr>
              <a:buFont typeface="Calibri"/>
              <a:buChar char="▪"/>
              <a:tabLst>
                <a:tab pos="354965" algn="l"/>
                <a:tab pos="355600" algn="l"/>
              </a:tabLst>
            </a:pPr>
            <a:r>
              <a:rPr lang="en-US" sz="1800" dirty="0">
                <a:solidFill>
                  <a:srgbClr val="3E3E3E"/>
                </a:solidFill>
                <a:latin typeface="Arial"/>
                <a:cs typeface="Arial"/>
              </a:rPr>
              <a:t>The</a:t>
            </a:r>
            <a:r>
              <a:rPr lang="en-US" sz="1800" spc="-45" dirty="0">
                <a:solidFill>
                  <a:srgbClr val="3E3E3E"/>
                </a:solidFill>
                <a:latin typeface="Arial"/>
                <a:cs typeface="Arial"/>
              </a:rPr>
              <a:t> </a:t>
            </a:r>
            <a:r>
              <a:rPr lang="en-US" sz="1800" dirty="0">
                <a:solidFill>
                  <a:srgbClr val="3E3E3E"/>
                </a:solidFill>
                <a:latin typeface="Arial"/>
                <a:cs typeface="Arial"/>
              </a:rPr>
              <a:t>next</a:t>
            </a:r>
            <a:r>
              <a:rPr lang="en-US" sz="1800" spc="5" dirty="0">
                <a:solidFill>
                  <a:srgbClr val="3E3E3E"/>
                </a:solidFill>
                <a:latin typeface="Arial"/>
                <a:cs typeface="Arial"/>
              </a:rPr>
              <a:t> </a:t>
            </a:r>
            <a:r>
              <a:rPr lang="en-US" sz="1800" dirty="0">
                <a:solidFill>
                  <a:srgbClr val="3E3E3E"/>
                </a:solidFill>
                <a:latin typeface="Arial"/>
                <a:cs typeface="Arial"/>
              </a:rPr>
              <a:t>step</a:t>
            </a:r>
            <a:r>
              <a:rPr lang="en-US" sz="1800" spc="-20" dirty="0">
                <a:solidFill>
                  <a:srgbClr val="3E3E3E"/>
                </a:solidFill>
                <a:latin typeface="Arial"/>
                <a:cs typeface="Arial"/>
              </a:rPr>
              <a:t> </a:t>
            </a:r>
            <a:r>
              <a:rPr lang="en-US" sz="1800" dirty="0">
                <a:solidFill>
                  <a:srgbClr val="3E3E3E"/>
                </a:solidFill>
                <a:latin typeface="Arial"/>
                <a:cs typeface="Arial"/>
              </a:rPr>
              <a:t>in</a:t>
            </a:r>
            <a:r>
              <a:rPr lang="en-US" sz="1800" spc="-20" dirty="0">
                <a:solidFill>
                  <a:srgbClr val="3E3E3E"/>
                </a:solidFill>
                <a:latin typeface="Arial"/>
                <a:cs typeface="Arial"/>
              </a:rPr>
              <a:t> </a:t>
            </a:r>
            <a:r>
              <a:rPr lang="en-US" sz="1800" dirty="0">
                <a:solidFill>
                  <a:srgbClr val="3E3E3E"/>
                </a:solidFill>
                <a:latin typeface="Arial"/>
                <a:cs typeface="Arial"/>
              </a:rPr>
              <a:t>the</a:t>
            </a:r>
            <a:r>
              <a:rPr lang="en-US" sz="1800" spc="-20" dirty="0">
                <a:solidFill>
                  <a:srgbClr val="3E3E3E"/>
                </a:solidFill>
                <a:latin typeface="Arial"/>
                <a:cs typeface="Arial"/>
              </a:rPr>
              <a:t> </a:t>
            </a:r>
            <a:r>
              <a:rPr lang="en-US" sz="1800" dirty="0">
                <a:solidFill>
                  <a:srgbClr val="3E3E3E"/>
                </a:solidFill>
                <a:latin typeface="Arial"/>
                <a:cs typeface="Arial"/>
              </a:rPr>
              <a:t>enrollment</a:t>
            </a:r>
            <a:r>
              <a:rPr lang="en-US" sz="1800" spc="15" dirty="0">
                <a:solidFill>
                  <a:srgbClr val="3E3E3E"/>
                </a:solidFill>
                <a:latin typeface="Arial"/>
                <a:cs typeface="Arial"/>
              </a:rPr>
              <a:t> </a:t>
            </a:r>
            <a:r>
              <a:rPr lang="en-US" sz="1800" dirty="0">
                <a:solidFill>
                  <a:srgbClr val="3E3E3E"/>
                </a:solidFill>
                <a:latin typeface="Arial"/>
                <a:cs typeface="Arial"/>
              </a:rPr>
              <a:t>process</a:t>
            </a:r>
            <a:r>
              <a:rPr lang="en-US" sz="1800" spc="-10" dirty="0">
                <a:solidFill>
                  <a:srgbClr val="3E3E3E"/>
                </a:solidFill>
                <a:latin typeface="Arial"/>
                <a:cs typeface="Arial"/>
              </a:rPr>
              <a:t> </a:t>
            </a:r>
            <a:r>
              <a:rPr lang="en-US" sz="1800" dirty="0">
                <a:solidFill>
                  <a:srgbClr val="3E3E3E"/>
                </a:solidFill>
                <a:latin typeface="Arial"/>
                <a:cs typeface="Arial"/>
              </a:rPr>
              <a:t>is</a:t>
            </a:r>
            <a:r>
              <a:rPr lang="en-US" sz="1800" spc="-15" dirty="0">
                <a:solidFill>
                  <a:srgbClr val="3E3E3E"/>
                </a:solidFill>
                <a:latin typeface="Arial"/>
                <a:cs typeface="Arial"/>
              </a:rPr>
              <a:t> </a:t>
            </a:r>
            <a:r>
              <a:rPr lang="en-US" sz="1800" dirty="0">
                <a:solidFill>
                  <a:srgbClr val="3E3E3E"/>
                </a:solidFill>
                <a:latin typeface="Arial"/>
                <a:cs typeface="Arial"/>
              </a:rPr>
              <a:t>to</a:t>
            </a:r>
            <a:r>
              <a:rPr lang="en-US" sz="1800" spc="-20" dirty="0">
                <a:solidFill>
                  <a:srgbClr val="3E3E3E"/>
                </a:solidFill>
                <a:latin typeface="Arial"/>
                <a:cs typeface="Arial"/>
              </a:rPr>
              <a:t> review and complete </a:t>
            </a:r>
            <a:r>
              <a:rPr lang="en-US" sz="1800" dirty="0">
                <a:solidFill>
                  <a:srgbClr val="3E3E3E"/>
                </a:solidFill>
                <a:latin typeface="Arial"/>
                <a:cs typeface="Arial"/>
              </a:rPr>
              <a:t>the</a:t>
            </a:r>
            <a:r>
              <a:rPr lang="en-US" sz="1800" spc="-5" dirty="0">
                <a:solidFill>
                  <a:srgbClr val="3E3E3E"/>
                </a:solidFill>
                <a:latin typeface="Arial"/>
                <a:cs typeface="Arial"/>
              </a:rPr>
              <a:t> </a:t>
            </a:r>
            <a:r>
              <a:rPr lang="en-US" sz="1800" b="1" u="sng" dirty="0">
                <a:solidFill>
                  <a:srgbClr val="FF0000"/>
                </a:solidFill>
                <a:uFill>
                  <a:solidFill>
                    <a:srgbClr val="FF0000"/>
                  </a:solidFill>
                </a:uFill>
                <a:latin typeface="Arial"/>
                <a:cs typeface="Arial"/>
                <a:hlinkClick r:id="rId3"/>
              </a:rPr>
              <a:t>10</a:t>
            </a:r>
            <a:r>
              <a:rPr lang="en-US" sz="1800" b="1" u="sng" spc="-5" dirty="0">
                <a:solidFill>
                  <a:srgbClr val="FF0000"/>
                </a:solidFill>
                <a:uFill>
                  <a:solidFill>
                    <a:srgbClr val="FF0000"/>
                  </a:solidFill>
                </a:uFill>
                <a:latin typeface="Arial"/>
                <a:cs typeface="Arial"/>
                <a:hlinkClick r:id="rId3"/>
              </a:rPr>
              <a:t> </a:t>
            </a:r>
            <a:r>
              <a:rPr lang="en-US" sz="1800" b="1" u="sng" dirty="0">
                <a:solidFill>
                  <a:srgbClr val="FF0000"/>
                </a:solidFill>
                <a:uFill>
                  <a:solidFill>
                    <a:srgbClr val="FF0000"/>
                  </a:solidFill>
                </a:uFill>
                <a:latin typeface="Arial"/>
                <a:cs typeface="Arial"/>
                <a:hlinkClick r:id="rId3"/>
              </a:rPr>
              <a:t>Steps</a:t>
            </a:r>
            <a:r>
              <a:rPr lang="en-US" sz="1800" b="1" u="sng" spc="-20" dirty="0">
                <a:solidFill>
                  <a:srgbClr val="FF0000"/>
                </a:solidFill>
                <a:uFill>
                  <a:solidFill>
                    <a:srgbClr val="FF0000"/>
                  </a:solidFill>
                </a:uFill>
                <a:latin typeface="Arial"/>
                <a:cs typeface="Arial"/>
                <a:hlinkClick r:id="rId3"/>
              </a:rPr>
              <a:t> </a:t>
            </a:r>
            <a:r>
              <a:rPr lang="en-US" sz="1800" b="1" u="sng" spc="-10" dirty="0">
                <a:solidFill>
                  <a:srgbClr val="FF0000"/>
                </a:solidFill>
                <a:uFill>
                  <a:solidFill>
                    <a:srgbClr val="FF0000"/>
                  </a:solidFill>
                </a:uFill>
                <a:latin typeface="Arial"/>
                <a:cs typeface="Arial"/>
                <a:hlinkClick r:id="rId3"/>
              </a:rPr>
              <a:t>Before</a:t>
            </a:r>
            <a:r>
              <a:rPr lang="en-US" sz="1800" b="1" spc="-10" dirty="0">
                <a:solidFill>
                  <a:srgbClr val="FF0000"/>
                </a:solidFill>
                <a:latin typeface="Arial"/>
                <a:cs typeface="Arial"/>
                <a:hlinkClick r:id="rId3"/>
              </a:rPr>
              <a:t> </a:t>
            </a:r>
            <a:r>
              <a:rPr lang="en-US" sz="1800" b="1" u="sng" dirty="0">
                <a:solidFill>
                  <a:srgbClr val="FF0000"/>
                </a:solidFill>
                <a:uFill>
                  <a:solidFill>
                    <a:srgbClr val="FF0000"/>
                  </a:solidFill>
                </a:uFill>
                <a:latin typeface="Arial"/>
                <a:cs typeface="Arial"/>
                <a:hlinkClick r:id="rId3"/>
              </a:rPr>
              <a:t>Your</a:t>
            </a:r>
            <a:r>
              <a:rPr lang="en-US" sz="1800" b="1" u="sng" spc="-40" dirty="0">
                <a:solidFill>
                  <a:srgbClr val="FF0000"/>
                </a:solidFill>
                <a:uFill>
                  <a:solidFill>
                    <a:srgbClr val="FF0000"/>
                  </a:solidFill>
                </a:uFill>
                <a:latin typeface="Arial"/>
                <a:cs typeface="Arial"/>
                <a:hlinkClick r:id="rId3"/>
              </a:rPr>
              <a:t> </a:t>
            </a:r>
            <a:r>
              <a:rPr lang="en-US" sz="1800" b="1" u="sng" dirty="0">
                <a:solidFill>
                  <a:srgbClr val="FF0000"/>
                </a:solidFill>
                <a:uFill>
                  <a:solidFill>
                    <a:srgbClr val="FF0000"/>
                  </a:solidFill>
                </a:uFill>
                <a:latin typeface="Arial"/>
                <a:cs typeface="Arial"/>
                <a:hlinkClick r:id="rId3"/>
              </a:rPr>
              <a:t>Virtual</a:t>
            </a:r>
            <a:r>
              <a:rPr lang="en-US" sz="1800" b="1" u="sng" spc="-20" dirty="0">
                <a:solidFill>
                  <a:srgbClr val="FF0000"/>
                </a:solidFill>
                <a:uFill>
                  <a:solidFill>
                    <a:srgbClr val="FF0000"/>
                  </a:solidFill>
                </a:uFill>
                <a:latin typeface="Arial"/>
                <a:cs typeface="Arial"/>
                <a:hlinkClick r:id="rId3"/>
              </a:rPr>
              <a:t> </a:t>
            </a:r>
            <a:r>
              <a:rPr lang="en-US" sz="1800" b="1" u="sng" dirty="0">
                <a:solidFill>
                  <a:srgbClr val="FF0000"/>
                </a:solidFill>
                <a:uFill>
                  <a:solidFill>
                    <a:srgbClr val="FF0000"/>
                  </a:solidFill>
                </a:uFill>
                <a:latin typeface="Arial"/>
                <a:cs typeface="Arial"/>
                <a:hlinkClick r:id="rId3"/>
              </a:rPr>
              <a:t>Transfer Advising Session</a:t>
            </a:r>
            <a:r>
              <a:rPr lang="en-US" sz="1800" b="1" u="sng" spc="-10" dirty="0">
                <a:solidFill>
                  <a:srgbClr val="FF0000"/>
                </a:solidFill>
                <a:uFill>
                  <a:solidFill>
                    <a:srgbClr val="FF0000"/>
                  </a:solidFill>
                </a:uFill>
                <a:latin typeface="Arial"/>
                <a:cs typeface="Arial"/>
                <a:hlinkClick r:id="rId3"/>
              </a:rPr>
              <a:t> </a:t>
            </a:r>
            <a:r>
              <a:rPr lang="en-US" sz="1800" dirty="0">
                <a:latin typeface="Arial"/>
                <a:cs typeface="Arial"/>
              </a:rPr>
              <a:t>on</a:t>
            </a:r>
            <a:r>
              <a:rPr lang="en-US" sz="1800" spc="-30" dirty="0">
                <a:latin typeface="Arial"/>
                <a:cs typeface="Arial"/>
              </a:rPr>
              <a:t> </a:t>
            </a:r>
            <a:r>
              <a:rPr lang="en-US" sz="1800" dirty="0">
                <a:latin typeface="Arial"/>
                <a:cs typeface="Arial"/>
              </a:rPr>
              <a:t>the</a:t>
            </a:r>
            <a:r>
              <a:rPr lang="en-US" sz="1800" spc="-30" dirty="0">
                <a:latin typeface="Arial"/>
                <a:cs typeface="Arial"/>
              </a:rPr>
              <a:t> </a:t>
            </a:r>
            <a:r>
              <a:rPr lang="en-US" sz="1800" b="1" spc="-10" dirty="0">
                <a:latin typeface="Arial"/>
                <a:cs typeface="Arial"/>
              </a:rPr>
              <a:t>Transfer </a:t>
            </a:r>
            <a:r>
              <a:rPr lang="en-US" sz="1800" b="1" dirty="0">
                <a:latin typeface="Arial"/>
                <a:cs typeface="Arial"/>
              </a:rPr>
              <a:t>Advising</a:t>
            </a:r>
            <a:r>
              <a:rPr lang="en-US" sz="1800" b="1" spc="-5" dirty="0">
                <a:latin typeface="Arial"/>
                <a:cs typeface="Arial"/>
              </a:rPr>
              <a:t> </a:t>
            </a:r>
            <a:r>
              <a:rPr lang="en-US" sz="1800" b="1" dirty="0">
                <a:latin typeface="Arial"/>
                <a:cs typeface="Arial"/>
              </a:rPr>
              <a:t>webpage.</a:t>
            </a:r>
            <a:r>
              <a:rPr lang="en-US" sz="1800" b="1" spc="-55" dirty="0">
                <a:latin typeface="Arial"/>
                <a:cs typeface="Arial"/>
              </a:rPr>
              <a:t> </a:t>
            </a:r>
            <a:r>
              <a:rPr lang="en-US" sz="1800" dirty="0">
                <a:solidFill>
                  <a:srgbClr val="404040"/>
                </a:solidFill>
                <a:latin typeface="Arial"/>
                <a:cs typeface="Arial"/>
              </a:rPr>
              <a:t>You</a:t>
            </a:r>
            <a:r>
              <a:rPr lang="en-US" sz="1800" spc="-35" dirty="0">
                <a:solidFill>
                  <a:srgbClr val="404040"/>
                </a:solidFill>
                <a:latin typeface="Arial"/>
                <a:cs typeface="Arial"/>
              </a:rPr>
              <a:t> </a:t>
            </a:r>
            <a:r>
              <a:rPr lang="en-US" sz="1800" dirty="0">
                <a:solidFill>
                  <a:srgbClr val="404040"/>
                </a:solidFill>
                <a:latin typeface="Arial"/>
                <a:cs typeface="Arial"/>
              </a:rPr>
              <a:t>will</a:t>
            </a:r>
            <a:r>
              <a:rPr lang="en-US" sz="1800" spc="10" dirty="0">
                <a:solidFill>
                  <a:srgbClr val="404040"/>
                </a:solidFill>
                <a:latin typeface="Arial"/>
                <a:cs typeface="Arial"/>
              </a:rPr>
              <a:t> </a:t>
            </a:r>
            <a:r>
              <a:rPr lang="en-US" sz="1800" dirty="0">
                <a:solidFill>
                  <a:srgbClr val="404040"/>
                </a:solidFill>
                <a:latin typeface="Arial"/>
                <a:cs typeface="Arial"/>
              </a:rPr>
              <a:t>learn</a:t>
            </a:r>
            <a:r>
              <a:rPr lang="en-US" sz="1800" spc="-25" dirty="0">
                <a:solidFill>
                  <a:srgbClr val="404040"/>
                </a:solidFill>
                <a:latin typeface="Arial"/>
                <a:cs typeface="Arial"/>
              </a:rPr>
              <a:t> </a:t>
            </a:r>
            <a:r>
              <a:rPr lang="en-US" sz="1800" dirty="0">
                <a:solidFill>
                  <a:srgbClr val="404040"/>
                </a:solidFill>
                <a:latin typeface="Arial"/>
                <a:cs typeface="Arial"/>
              </a:rPr>
              <a:t>about</a:t>
            </a:r>
            <a:r>
              <a:rPr lang="en-US" sz="1800" spc="-20" dirty="0">
                <a:solidFill>
                  <a:srgbClr val="404040"/>
                </a:solidFill>
                <a:latin typeface="Arial"/>
                <a:cs typeface="Arial"/>
              </a:rPr>
              <a:t> </a:t>
            </a:r>
            <a:r>
              <a:rPr lang="en-US" sz="1800" dirty="0">
                <a:solidFill>
                  <a:srgbClr val="404040"/>
                </a:solidFill>
                <a:latin typeface="Arial"/>
                <a:cs typeface="Arial"/>
              </a:rPr>
              <a:t>our</a:t>
            </a:r>
            <a:r>
              <a:rPr lang="en-US" sz="1800" spc="-30" dirty="0">
                <a:solidFill>
                  <a:srgbClr val="404040"/>
                </a:solidFill>
                <a:latin typeface="Arial"/>
                <a:cs typeface="Arial"/>
              </a:rPr>
              <a:t> </a:t>
            </a:r>
            <a:r>
              <a:rPr lang="en-US" sz="1800" dirty="0">
                <a:solidFill>
                  <a:srgbClr val="404040"/>
                </a:solidFill>
                <a:latin typeface="Arial"/>
                <a:cs typeface="Arial"/>
              </a:rPr>
              <a:t>academic</a:t>
            </a:r>
            <a:r>
              <a:rPr lang="en-US" sz="1800" spc="-10" dirty="0">
                <a:solidFill>
                  <a:srgbClr val="404040"/>
                </a:solidFill>
                <a:latin typeface="Arial"/>
                <a:cs typeface="Arial"/>
              </a:rPr>
              <a:t> </a:t>
            </a:r>
            <a:r>
              <a:rPr lang="en-US" sz="1800" dirty="0">
                <a:solidFill>
                  <a:srgbClr val="404040"/>
                </a:solidFill>
                <a:latin typeface="Arial"/>
                <a:cs typeface="Arial"/>
              </a:rPr>
              <a:t>offerings,</a:t>
            </a:r>
            <a:r>
              <a:rPr lang="en-US" sz="1800" spc="-30" dirty="0">
                <a:solidFill>
                  <a:srgbClr val="404040"/>
                </a:solidFill>
                <a:latin typeface="Arial"/>
                <a:cs typeface="Arial"/>
              </a:rPr>
              <a:t> </a:t>
            </a:r>
            <a:r>
              <a:rPr lang="en-US" sz="1800" dirty="0">
                <a:solidFill>
                  <a:srgbClr val="404040"/>
                </a:solidFill>
                <a:latin typeface="Arial"/>
                <a:cs typeface="Arial"/>
              </a:rPr>
              <a:t>degree</a:t>
            </a:r>
            <a:r>
              <a:rPr lang="en-US" sz="1800" spc="-25" dirty="0">
                <a:solidFill>
                  <a:srgbClr val="404040"/>
                </a:solidFill>
                <a:latin typeface="Arial"/>
                <a:cs typeface="Arial"/>
              </a:rPr>
              <a:t> </a:t>
            </a:r>
            <a:r>
              <a:rPr lang="en-US" sz="1800" spc="-10" dirty="0">
                <a:solidFill>
                  <a:srgbClr val="404040"/>
                </a:solidFill>
                <a:latin typeface="Arial"/>
                <a:cs typeface="Arial"/>
              </a:rPr>
              <a:t>options </a:t>
            </a:r>
            <a:r>
              <a:rPr lang="en-US" sz="1800" dirty="0">
                <a:solidFill>
                  <a:srgbClr val="404040"/>
                </a:solidFill>
                <a:latin typeface="Arial"/>
                <a:cs typeface="Arial"/>
              </a:rPr>
              <a:t>and</a:t>
            </a:r>
            <a:r>
              <a:rPr lang="en-US" sz="1800" spc="-15" dirty="0">
                <a:solidFill>
                  <a:srgbClr val="404040"/>
                </a:solidFill>
                <a:latin typeface="Arial"/>
                <a:cs typeface="Arial"/>
              </a:rPr>
              <a:t> </a:t>
            </a:r>
            <a:r>
              <a:rPr lang="en-US" sz="1800" dirty="0">
                <a:solidFill>
                  <a:srgbClr val="404040"/>
                </a:solidFill>
                <a:latin typeface="Arial"/>
                <a:cs typeface="Arial"/>
              </a:rPr>
              <a:t>campus</a:t>
            </a:r>
            <a:r>
              <a:rPr lang="en-US" sz="1800" spc="-15" dirty="0">
                <a:solidFill>
                  <a:srgbClr val="404040"/>
                </a:solidFill>
                <a:latin typeface="Arial"/>
                <a:cs typeface="Arial"/>
              </a:rPr>
              <a:t> </a:t>
            </a:r>
            <a:r>
              <a:rPr lang="en-US" sz="1800" spc="-10" dirty="0">
                <a:solidFill>
                  <a:srgbClr val="404040"/>
                </a:solidFill>
                <a:latin typeface="Arial"/>
                <a:cs typeface="Arial"/>
              </a:rPr>
              <a:t>resources.</a:t>
            </a:r>
            <a:endParaRPr lang="en-US" sz="1800" dirty="0">
              <a:latin typeface="Arial"/>
              <a:cs typeface="Arial"/>
            </a:endParaRPr>
          </a:p>
          <a:p>
            <a:pPr marL="355600" marR="198755" indent="-342900" algn="just">
              <a:lnSpc>
                <a:spcPct val="100000"/>
              </a:lnSpc>
              <a:spcBef>
                <a:spcPts val="1005"/>
              </a:spcBef>
              <a:buClr>
                <a:srgbClr val="FF0000"/>
              </a:buClr>
              <a:buFont typeface="Calibri"/>
              <a:buChar char="▪"/>
              <a:tabLst>
                <a:tab pos="355600" algn="l"/>
              </a:tabLst>
            </a:pPr>
            <a:r>
              <a:rPr lang="en-US" sz="1800" b="0" i="0" u="none" strike="noStrike" dirty="0">
                <a:solidFill>
                  <a:srgbClr val="404040"/>
                </a:solidFill>
                <a:effectLst/>
                <a:latin typeface="+mn-lt"/>
              </a:rPr>
              <a:t>Be prepared for your one-on-one virtual appointment with an academic advisor to create your first semester programming and begin discussion on your academic planning</a:t>
            </a:r>
          </a:p>
          <a:p>
            <a:pPr marL="355600" marR="198755" indent="-342900" algn="just">
              <a:lnSpc>
                <a:spcPct val="100000"/>
              </a:lnSpc>
              <a:spcBef>
                <a:spcPts val="1005"/>
              </a:spcBef>
              <a:buClr>
                <a:srgbClr val="FF0000"/>
              </a:buClr>
              <a:buFont typeface="Calibri"/>
              <a:buChar char="▪"/>
              <a:tabLst>
                <a:tab pos="355600" algn="l"/>
              </a:tabLst>
            </a:pPr>
            <a:r>
              <a:rPr lang="en-US" sz="1600" b="1" i="1" dirty="0">
                <a:solidFill>
                  <a:srgbClr val="3E3E3E"/>
                </a:solidFill>
                <a:latin typeface="Arial"/>
                <a:cs typeface="Arial"/>
              </a:rPr>
              <a:t>If</a:t>
            </a:r>
            <a:r>
              <a:rPr lang="en-US" sz="1600" b="1" i="1" spc="-30" dirty="0">
                <a:solidFill>
                  <a:srgbClr val="3E3E3E"/>
                </a:solidFill>
                <a:latin typeface="Arial"/>
                <a:cs typeface="Arial"/>
              </a:rPr>
              <a:t> </a:t>
            </a:r>
            <a:r>
              <a:rPr lang="en-US" sz="1600" b="1" i="1" dirty="0">
                <a:solidFill>
                  <a:srgbClr val="3E3E3E"/>
                </a:solidFill>
                <a:latin typeface="Arial"/>
                <a:cs typeface="Arial"/>
              </a:rPr>
              <a:t>you</a:t>
            </a:r>
            <a:r>
              <a:rPr lang="en-US" sz="1600" b="1" i="1" spc="-40" dirty="0">
                <a:solidFill>
                  <a:srgbClr val="3E3E3E"/>
                </a:solidFill>
                <a:latin typeface="Arial"/>
                <a:cs typeface="Arial"/>
              </a:rPr>
              <a:t> </a:t>
            </a:r>
            <a:r>
              <a:rPr lang="en-US" sz="1600" b="1" i="1" dirty="0">
                <a:solidFill>
                  <a:srgbClr val="3E3E3E"/>
                </a:solidFill>
                <a:latin typeface="Arial"/>
                <a:cs typeface="Arial"/>
              </a:rPr>
              <a:t>have</a:t>
            </a:r>
            <a:r>
              <a:rPr lang="en-US" sz="1600" b="1" i="1" spc="-35" dirty="0">
                <a:solidFill>
                  <a:srgbClr val="3E3E3E"/>
                </a:solidFill>
                <a:latin typeface="Arial"/>
                <a:cs typeface="Arial"/>
              </a:rPr>
              <a:t> </a:t>
            </a:r>
            <a:r>
              <a:rPr lang="en-US" sz="1600" b="1" i="1" u="sng" dirty="0">
                <a:solidFill>
                  <a:srgbClr val="FF0000"/>
                </a:solidFill>
                <a:uFill>
                  <a:solidFill>
                    <a:srgbClr val="FF0000"/>
                  </a:solidFill>
                </a:uFill>
                <a:latin typeface="Arial"/>
                <a:cs typeface="Arial"/>
              </a:rPr>
              <a:t>not</a:t>
            </a:r>
            <a:r>
              <a:rPr lang="en-US" sz="1600" b="1" i="1" u="sng" spc="-30" dirty="0">
                <a:solidFill>
                  <a:srgbClr val="FF0000"/>
                </a:solidFill>
                <a:uFill>
                  <a:solidFill>
                    <a:srgbClr val="FF0000"/>
                  </a:solidFill>
                </a:uFill>
                <a:latin typeface="Arial"/>
                <a:cs typeface="Arial"/>
              </a:rPr>
              <a:t> </a:t>
            </a:r>
            <a:r>
              <a:rPr lang="en-US" sz="1600" b="1" i="1" dirty="0">
                <a:solidFill>
                  <a:srgbClr val="3E3E3E"/>
                </a:solidFill>
                <a:latin typeface="Arial"/>
                <a:cs typeface="Arial"/>
              </a:rPr>
              <a:t>received</a:t>
            </a:r>
            <a:r>
              <a:rPr lang="en-US" sz="1600" b="1" i="1" spc="-35" dirty="0">
                <a:solidFill>
                  <a:srgbClr val="3E3E3E"/>
                </a:solidFill>
                <a:latin typeface="Arial"/>
                <a:cs typeface="Arial"/>
              </a:rPr>
              <a:t> </a:t>
            </a:r>
            <a:r>
              <a:rPr lang="en-US" sz="1600" b="1" i="1" dirty="0">
                <a:solidFill>
                  <a:srgbClr val="3E3E3E"/>
                </a:solidFill>
                <a:latin typeface="Arial"/>
                <a:cs typeface="Arial"/>
              </a:rPr>
              <a:t>an</a:t>
            </a:r>
            <a:r>
              <a:rPr lang="en-US" sz="1600" b="1" i="1" spc="-35" dirty="0">
                <a:solidFill>
                  <a:srgbClr val="3E3E3E"/>
                </a:solidFill>
                <a:latin typeface="Arial"/>
                <a:cs typeface="Arial"/>
              </a:rPr>
              <a:t> </a:t>
            </a:r>
            <a:r>
              <a:rPr lang="en-US" sz="1600" b="1" i="1" dirty="0">
                <a:solidFill>
                  <a:srgbClr val="3E3E3E"/>
                </a:solidFill>
                <a:latin typeface="Arial"/>
                <a:cs typeface="Arial"/>
              </a:rPr>
              <a:t>Invitation to</a:t>
            </a:r>
            <a:r>
              <a:rPr lang="en-US" sz="1600" b="1" i="1" spc="-25" dirty="0">
                <a:solidFill>
                  <a:srgbClr val="3E3E3E"/>
                </a:solidFill>
                <a:latin typeface="Arial"/>
                <a:cs typeface="Arial"/>
              </a:rPr>
              <a:t> </a:t>
            </a:r>
            <a:r>
              <a:rPr lang="en-US" sz="1600" b="1" i="1" spc="-20" dirty="0">
                <a:solidFill>
                  <a:srgbClr val="3E3E3E"/>
                </a:solidFill>
                <a:latin typeface="Arial"/>
                <a:cs typeface="Arial"/>
              </a:rPr>
              <a:t>sign-</a:t>
            </a:r>
            <a:r>
              <a:rPr lang="en-US" sz="1600" b="1" i="1" dirty="0">
                <a:solidFill>
                  <a:srgbClr val="3E3E3E"/>
                </a:solidFill>
                <a:latin typeface="Arial"/>
                <a:cs typeface="Arial"/>
              </a:rPr>
              <a:t>up,</a:t>
            </a:r>
            <a:r>
              <a:rPr lang="en-US" sz="1600" b="1" i="1" spc="-15" dirty="0">
                <a:solidFill>
                  <a:srgbClr val="3E3E3E"/>
                </a:solidFill>
                <a:latin typeface="Arial"/>
                <a:cs typeface="Arial"/>
              </a:rPr>
              <a:t> </a:t>
            </a:r>
            <a:r>
              <a:rPr lang="en-US" sz="1600" b="1" i="1" dirty="0">
                <a:solidFill>
                  <a:srgbClr val="3E3E3E"/>
                </a:solidFill>
                <a:latin typeface="Arial"/>
                <a:cs typeface="Arial"/>
              </a:rPr>
              <a:t>please</a:t>
            </a:r>
            <a:r>
              <a:rPr lang="en-US" sz="1600" b="1" i="1" spc="-35" dirty="0">
                <a:solidFill>
                  <a:srgbClr val="3E3E3E"/>
                </a:solidFill>
                <a:latin typeface="Arial"/>
                <a:cs typeface="Arial"/>
              </a:rPr>
              <a:t> </a:t>
            </a:r>
            <a:r>
              <a:rPr lang="en-US" sz="1600" b="1" i="1" dirty="0">
                <a:solidFill>
                  <a:srgbClr val="3E3E3E"/>
                </a:solidFill>
                <a:latin typeface="Arial"/>
                <a:cs typeface="Arial"/>
              </a:rPr>
              <a:t>contact</a:t>
            </a:r>
            <a:r>
              <a:rPr lang="en-US" sz="1600" b="1" i="1" spc="-15" dirty="0">
                <a:solidFill>
                  <a:srgbClr val="3E3E3E"/>
                </a:solidFill>
                <a:latin typeface="Arial"/>
                <a:cs typeface="Arial"/>
              </a:rPr>
              <a:t> </a:t>
            </a:r>
            <a:r>
              <a:rPr lang="en-US" sz="1600" b="1" i="1" dirty="0">
                <a:solidFill>
                  <a:srgbClr val="3E3E3E"/>
                </a:solidFill>
                <a:latin typeface="Arial"/>
                <a:cs typeface="Arial"/>
              </a:rPr>
              <a:t>the</a:t>
            </a:r>
            <a:r>
              <a:rPr lang="en-US" sz="1600" b="1" i="1" spc="-35" dirty="0">
                <a:solidFill>
                  <a:srgbClr val="3E3E3E"/>
                </a:solidFill>
                <a:latin typeface="Arial"/>
                <a:cs typeface="Arial"/>
              </a:rPr>
              <a:t> </a:t>
            </a:r>
            <a:r>
              <a:rPr lang="en-US" sz="1600" b="1" i="1" spc="-25" dirty="0">
                <a:solidFill>
                  <a:srgbClr val="3E3E3E"/>
                </a:solidFill>
                <a:latin typeface="Arial"/>
                <a:cs typeface="Arial"/>
              </a:rPr>
              <a:t>New </a:t>
            </a:r>
            <a:r>
              <a:rPr lang="en-US" sz="1600" b="1" i="1" dirty="0">
                <a:solidFill>
                  <a:srgbClr val="3E3E3E"/>
                </a:solidFill>
                <a:latin typeface="Arial"/>
                <a:cs typeface="Arial"/>
              </a:rPr>
              <a:t>Student</a:t>
            </a:r>
            <a:r>
              <a:rPr lang="en-US" sz="1600" b="1" i="1" spc="-45" dirty="0">
                <a:solidFill>
                  <a:srgbClr val="3E3E3E"/>
                </a:solidFill>
                <a:latin typeface="Arial"/>
                <a:cs typeface="Arial"/>
              </a:rPr>
              <a:t> </a:t>
            </a:r>
            <a:r>
              <a:rPr lang="en-US" sz="1600" b="1" i="1" dirty="0">
                <a:solidFill>
                  <a:srgbClr val="3E3E3E"/>
                </a:solidFill>
                <a:latin typeface="Arial"/>
                <a:cs typeface="Arial"/>
              </a:rPr>
              <a:t>phone</a:t>
            </a:r>
            <a:r>
              <a:rPr lang="en-US" sz="1600" b="1" i="1" spc="-35" dirty="0">
                <a:solidFill>
                  <a:srgbClr val="3E3E3E"/>
                </a:solidFill>
                <a:latin typeface="Arial"/>
                <a:cs typeface="Arial"/>
              </a:rPr>
              <a:t> </a:t>
            </a:r>
            <a:r>
              <a:rPr lang="en-US" sz="1600" b="1" i="1" dirty="0">
                <a:solidFill>
                  <a:srgbClr val="3E3E3E"/>
                </a:solidFill>
                <a:latin typeface="Arial"/>
                <a:cs typeface="Arial"/>
              </a:rPr>
              <a:t>line</a:t>
            </a:r>
            <a:r>
              <a:rPr lang="en-US" sz="1600" b="1" i="1" spc="-40" dirty="0">
                <a:solidFill>
                  <a:srgbClr val="3E3E3E"/>
                </a:solidFill>
                <a:latin typeface="Arial"/>
                <a:cs typeface="Arial"/>
              </a:rPr>
              <a:t> </a:t>
            </a:r>
            <a:r>
              <a:rPr lang="en-US" sz="1600" b="1" i="1" dirty="0">
                <a:solidFill>
                  <a:srgbClr val="3E3E3E"/>
                </a:solidFill>
                <a:latin typeface="Arial"/>
                <a:cs typeface="Arial"/>
              </a:rPr>
              <a:t>at</a:t>
            </a:r>
            <a:r>
              <a:rPr lang="en-US" sz="1600" b="1" i="1" spc="-45" dirty="0">
                <a:solidFill>
                  <a:srgbClr val="3E3E3E"/>
                </a:solidFill>
                <a:latin typeface="Arial"/>
                <a:cs typeface="Arial"/>
              </a:rPr>
              <a:t> </a:t>
            </a:r>
            <a:r>
              <a:rPr lang="en-US" sz="1600" b="1" i="1" dirty="0">
                <a:solidFill>
                  <a:srgbClr val="3E3E3E"/>
                </a:solidFill>
                <a:latin typeface="Arial"/>
                <a:cs typeface="Arial"/>
              </a:rPr>
              <a:t>718.997.5573</a:t>
            </a:r>
            <a:r>
              <a:rPr lang="en-US" sz="1600" b="1" i="1" spc="-45" dirty="0">
                <a:solidFill>
                  <a:srgbClr val="3E3E3E"/>
                </a:solidFill>
                <a:latin typeface="Arial"/>
                <a:cs typeface="Arial"/>
              </a:rPr>
              <a:t> </a:t>
            </a:r>
            <a:r>
              <a:rPr lang="en-US" sz="1600" b="1" i="1" dirty="0">
                <a:solidFill>
                  <a:srgbClr val="3E3E3E"/>
                </a:solidFill>
                <a:latin typeface="Arial"/>
                <a:cs typeface="Arial"/>
              </a:rPr>
              <a:t>and</a:t>
            </a:r>
            <a:r>
              <a:rPr lang="en-US" sz="1600" b="1" i="1" spc="-55" dirty="0">
                <a:solidFill>
                  <a:srgbClr val="3E3E3E"/>
                </a:solidFill>
                <a:latin typeface="Arial"/>
                <a:cs typeface="Arial"/>
              </a:rPr>
              <a:t> </a:t>
            </a:r>
            <a:r>
              <a:rPr lang="en-US" sz="1600" b="1" i="1" dirty="0">
                <a:solidFill>
                  <a:srgbClr val="3E3E3E"/>
                </a:solidFill>
                <a:latin typeface="Arial"/>
                <a:cs typeface="Arial"/>
              </a:rPr>
              <a:t>leave</a:t>
            </a:r>
            <a:r>
              <a:rPr lang="en-US" sz="1600" b="1" i="1" spc="-45" dirty="0">
                <a:solidFill>
                  <a:srgbClr val="3E3E3E"/>
                </a:solidFill>
                <a:latin typeface="Arial"/>
                <a:cs typeface="Arial"/>
              </a:rPr>
              <a:t> </a:t>
            </a:r>
            <a:r>
              <a:rPr lang="en-US" sz="1600" b="1" i="1" dirty="0">
                <a:solidFill>
                  <a:srgbClr val="3E3E3E"/>
                </a:solidFill>
                <a:latin typeface="Arial"/>
                <a:cs typeface="Arial"/>
              </a:rPr>
              <a:t>a</a:t>
            </a:r>
            <a:r>
              <a:rPr lang="en-US" sz="1600" b="1" i="1" spc="-55" dirty="0">
                <a:solidFill>
                  <a:srgbClr val="3E3E3E"/>
                </a:solidFill>
                <a:latin typeface="Arial"/>
                <a:cs typeface="Arial"/>
              </a:rPr>
              <a:t> </a:t>
            </a:r>
            <a:r>
              <a:rPr lang="en-US" sz="1600" b="1" i="1" dirty="0">
                <a:solidFill>
                  <a:srgbClr val="3E3E3E"/>
                </a:solidFill>
                <a:latin typeface="Arial"/>
                <a:cs typeface="Arial"/>
              </a:rPr>
              <a:t>message.</a:t>
            </a:r>
            <a:r>
              <a:rPr lang="en-US" sz="1600" b="1" i="1" spc="-40" dirty="0">
                <a:solidFill>
                  <a:srgbClr val="3E3E3E"/>
                </a:solidFill>
                <a:latin typeface="Arial"/>
                <a:cs typeface="Arial"/>
              </a:rPr>
              <a:t> </a:t>
            </a:r>
            <a:r>
              <a:rPr lang="en-US" sz="1600" b="1" i="1" dirty="0">
                <a:solidFill>
                  <a:srgbClr val="3E3E3E"/>
                </a:solidFill>
                <a:latin typeface="Arial"/>
                <a:cs typeface="Arial"/>
              </a:rPr>
              <a:t>Someone</a:t>
            </a:r>
            <a:r>
              <a:rPr lang="en-US" sz="1600" b="1" i="1" spc="-50" dirty="0">
                <a:solidFill>
                  <a:srgbClr val="3E3E3E"/>
                </a:solidFill>
                <a:latin typeface="Arial"/>
                <a:cs typeface="Arial"/>
              </a:rPr>
              <a:t> </a:t>
            </a:r>
            <a:r>
              <a:rPr lang="en-US" sz="1600" b="1" i="1" dirty="0">
                <a:solidFill>
                  <a:srgbClr val="3E3E3E"/>
                </a:solidFill>
                <a:latin typeface="Arial"/>
                <a:cs typeface="Arial"/>
              </a:rPr>
              <a:t>will</a:t>
            </a:r>
            <a:r>
              <a:rPr lang="en-US" sz="1600" b="1" i="1" spc="-15" dirty="0">
                <a:solidFill>
                  <a:srgbClr val="3E3E3E"/>
                </a:solidFill>
                <a:latin typeface="Arial"/>
                <a:cs typeface="Arial"/>
              </a:rPr>
              <a:t> </a:t>
            </a:r>
            <a:r>
              <a:rPr lang="en-US" sz="1600" b="1" i="1" spc="-10" dirty="0">
                <a:solidFill>
                  <a:srgbClr val="3E3E3E"/>
                </a:solidFill>
                <a:latin typeface="Arial"/>
                <a:cs typeface="Arial"/>
              </a:rPr>
              <a:t>return </a:t>
            </a:r>
            <a:r>
              <a:rPr lang="en-US" sz="1600" b="1" i="1" dirty="0">
                <a:solidFill>
                  <a:srgbClr val="3E3E3E"/>
                </a:solidFill>
                <a:latin typeface="Arial"/>
                <a:cs typeface="Arial"/>
              </a:rPr>
              <a:t>your</a:t>
            </a:r>
            <a:r>
              <a:rPr lang="en-US" sz="1600" b="1" i="1" spc="-40" dirty="0">
                <a:solidFill>
                  <a:srgbClr val="3E3E3E"/>
                </a:solidFill>
                <a:latin typeface="Arial"/>
                <a:cs typeface="Arial"/>
              </a:rPr>
              <a:t> </a:t>
            </a:r>
            <a:r>
              <a:rPr lang="en-US" sz="1600" b="1" i="1" dirty="0">
                <a:solidFill>
                  <a:srgbClr val="3E3E3E"/>
                </a:solidFill>
                <a:latin typeface="Arial"/>
                <a:cs typeface="Arial"/>
              </a:rPr>
              <a:t>call</a:t>
            </a:r>
            <a:r>
              <a:rPr lang="en-US" sz="1600" b="1" i="1" spc="-40" dirty="0">
                <a:solidFill>
                  <a:srgbClr val="3E3E3E"/>
                </a:solidFill>
                <a:latin typeface="Arial"/>
                <a:cs typeface="Arial"/>
              </a:rPr>
              <a:t> </a:t>
            </a:r>
            <a:r>
              <a:rPr lang="en-US" sz="1600" b="1" i="1" spc="-10" dirty="0">
                <a:solidFill>
                  <a:srgbClr val="3E3E3E"/>
                </a:solidFill>
                <a:latin typeface="Arial"/>
                <a:cs typeface="Arial"/>
              </a:rPr>
              <a:t>promptly.</a:t>
            </a:r>
            <a:endParaRPr lang="en-US" sz="1600" dirty="0">
              <a:latin typeface="Arial"/>
              <a:cs typeface="Arial"/>
            </a:endParaRPr>
          </a:p>
          <a:p>
            <a:pPr>
              <a:lnSpc>
                <a:spcPct val="100000"/>
              </a:lnSpc>
            </a:pPr>
            <a:endParaRPr lang="en-US" sz="1800" dirty="0">
              <a:latin typeface="Arial"/>
              <a:cs typeface="Arial"/>
            </a:endParaRPr>
          </a:p>
          <a:p>
            <a:pPr>
              <a:lnSpc>
                <a:spcPct val="100000"/>
              </a:lnSpc>
            </a:pPr>
            <a:endParaRPr lang="en-US" sz="1600" dirty="0">
              <a:latin typeface="Arial"/>
              <a:cs typeface="Arial"/>
            </a:endParaRPr>
          </a:p>
          <a:p>
            <a:pPr marL="2698115" marR="56515" indent="-2620645">
              <a:lnSpc>
                <a:spcPct val="100000"/>
              </a:lnSpc>
            </a:pPr>
            <a:r>
              <a:rPr lang="en-US" sz="1600" b="1" dirty="0">
                <a:solidFill>
                  <a:srgbClr val="FF0000"/>
                </a:solidFill>
                <a:latin typeface="Nirmala UI"/>
                <a:cs typeface="Nirmala UI"/>
              </a:rPr>
              <a:t>We</a:t>
            </a:r>
            <a:r>
              <a:rPr lang="en-US" sz="1600" b="1" spc="-35" dirty="0">
                <a:solidFill>
                  <a:srgbClr val="FF0000"/>
                </a:solidFill>
                <a:latin typeface="Nirmala UI"/>
                <a:cs typeface="Nirmala UI"/>
              </a:rPr>
              <a:t> </a:t>
            </a:r>
            <a:r>
              <a:rPr lang="en-US" sz="1600" b="1" dirty="0">
                <a:solidFill>
                  <a:srgbClr val="FF0000"/>
                </a:solidFill>
                <a:latin typeface="Nirmala UI"/>
                <a:cs typeface="Nirmala UI"/>
              </a:rPr>
              <a:t>are</a:t>
            </a:r>
            <a:r>
              <a:rPr lang="en-US" sz="1600" b="1" spc="-45" dirty="0">
                <a:solidFill>
                  <a:srgbClr val="FF0000"/>
                </a:solidFill>
                <a:latin typeface="Nirmala UI"/>
                <a:cs typeface="Nirmala UI"/>
              </a:rPr>
              <a:t> </a:t>
            </a:r>
            <a:r>
              <a:rPr lang="en-US" sz="1600" b="1" dirty="0">
                <a:solidFill>
                  <a:srgbClr val="FF0000"/>
                </a:solidFill>
                <a:latin typeface="Nirmala UI"/>
                <a:cs typeface="Nirmala UI"/>
              </a:rPr>
              <a:t>here</a:t>
            </a:r>
            <a:r>
              <a:rPr lang="en-US" sz="1600" b="1" spc="-45" dirty="0">
                <a:solidFill>
                  <a:srgbClr val="FF0000"/>
                </a:solidFill>
                <a:latin typeface="Nirmala UI"/>
                <a:cs typeface="Nirmala UI"/>
              </a:rPr>
              <a:t> </a:t>
            </a:r>
            <a:r>
              <a:rPr lang="en-US" sz="1600" b="1" dirty="0">
                <a:solidFill>
                  <a:srgbClr val="FF0000"/>
                </a:solidFill>
                <a:latin typeface="Nirmala UI"/>
                <a:cs typeface="Nirmala UI"/>
              </a:rPr>
              <a:t>to</a:t>
            </a:r>
            <a:r>
              <a:rPr lang="en-US" sz="1600" b="1" spc="-50" dirty="0">
                <a:solidFill>
                  <a:srgbClr val="FF0000"/>
                </a:solidFill>
                <a:latin typeface="Nirmala UI"/>
                <a:cs typeface="Nirmala UI"/>
              </a:rPr>
              <a:t> </a:t>
            </a:r>
            <a:r>
              <a:rPr lang="en-US" sz="1600" b="1" dirty="0">
                <a:solidFill>
                  <a:srgbClr val="FF0000"/>
                </a:solidFill>
                <a:latin typeface="Nirmala UI"/>
                <a:cs typeface="Nirmala UI"/>
              </a:rPr>
              <a:t>help</a:t>
            </a:r>
            <a:r>
              <a:rPr lang="en-US" sz="1600" b="1" spc="-40" dirty="0">
                <a:solidFill>
                  <a:srgbClr val="FF0000"/>
                </a:solidFill>
                <a:latin typeface="Nirmala UI"/>
                <a:cs typeface="Nirmala UI"/>
              </a:rPr>
              <a:t> </a:t>
            </a:r>
            <a:r>
              <a:rPr lang="en-US" sz="1600" b="1" dirty="0">
                <a:solidFill>
                  <a:srgbClr val="FF0000"/>
                </a:solidFill>
                <a:latin typeface="Nirmala UI"/>
                <a:cs typeface="Nirmala UI"/>
              </a:rPr>
              <a:t>make</a:t>
            </a:r>
            <a:r>
              <a:rPr lang="en-US" sz="1600" b="1" spc="-40" dirty="0">
                <a:solidFill>
                  <a:srgbClr val="FF0000"/>
                </a:solidFill>
                <a:latin typeface="Nirmala UI"/>
                <a:cs typeface="Nirmala UI"/>
              </a:rPr>
              <a:t> </a:t>
            </a:r>
            <a:r>
              <a:rPr lang="en-US" sz="1600" b="1" dirty="0">
                <a:solidFill>
                  <a:srgbClr val="FF0000"/>
                </a:solidFill>
                <a:latin typeface="Nirmala UI"/>
                <a:cs typeface="Nirmala UI"/>
              </a:rPr>
              <a:t>your</a:t>
            </a:r>
            <a:r>
              <a:rPr lang="en-US" sz="1600" b="1" spc="-45" dirty="0">
                <a:solidFill>
                  <a:srgbClr val="FF0000"/>
                </a:solidFill>
                <a:latin typeface="Nirmala UI"/>
                <a:cs typeface="Nirmala UI"/>
              </a:rPr>
              <a:t> </a:t>
            </a:r>
            <a:r>
              <a:rPr lang="en-US" sz="1600" b="1" spc="-10" dirty="0">
                <a:solidFill>
                  <a:srgbClr val="FF0000"/>
                </a:solidFill>
                <a:latin typeface="Nirmala UI"/>
                <a:cs typeface="Nirmala UI"/>
              </a:rPr>
              <a:t>transition</a:t>
            </a:r>
            <a:r>
              <a:rPr lang="en-US" sz="1600" b="1" spc="-65" dirty="0">
                <a:solidFill>
                  <a:srgbClr val="FF0000"/>
                </a:solidFill>
                <a:latin typeface="Nirmala UI"/>
                <a:cs typeface="Nirmala UI"/>
              </a:rPr>
              <a:t> </a:t>
            </a:r>
            <a:r>
              <a:rPr lang="en-US" sz="1600" b="1" dirty="0">
                <a:solidFill>
                  <a:srgbClr val="FF0000"/>
                </a:solidFill>
                <a:latin typeface="Nirmala UI"/>
                <a:cs typeface="Nirmala UI"/>
              </a:rPr>
              <a:t>to</a:t>
            </a:r>
            <a:r>
              <a:rPr lang="en-US" sz="1600" b="1" spc="-40" dirty="0">
                <a:solidFill>
                  <a:srgbClr val="FF0000"/>
                </a:solidFill>
                <a:latin typeface="Nirmala UI"/>
                <a:cs typeface="Nirmala UI"/>
              </a:rPr>
              <a:t> </a:t>
            </a:r>
            <a:r>
              <a:rPr lang="en-US" sz="1600" b="1" dirty="0">
                <a:solidFill>
                  <a:srgbClr val="FF0000"/>
                </a:solidFill>
                <a:latin typeface="Nirmala UI"/>
                <a:cs typeface="Nirmala UI"/>
              </a:rPr>
              <a:t>Queens</a:t>
            </a:r>
            <a:r>
              <a:rPr lang="en-US" sz="1600" b="1" spc="-45" dirty="0">
                <a:solidFill>
                  <a:srgbClr val="FF0000"/>
                </a:solidFill>
                <a:latin typeface="Nirmala UI"/>
                <a:cs typeface="Nirmala UI"/>
              </a:rPr>
              <a:t> </a:t>
            </a:r>
            <a:r>
              <a:rPr lang="en-US" sz="1600" b="1" dirty="0">
                <a:solidFill>
                  <a:srgbClr val="FF0000"/>
                </a:solidFill>
                <a:latin typeface="Nirmala UI"/>
                <a:cs typeface="Nirmala UI"/>
              </a:rPr>
              <a:t>College</a:t>
            </a:r>
            <a:r>
              <a:rPr lang="en-US" sz="1600" b="1" spc="-50" dirty="0">
                <a:solidFill>
                  <a:srgbClr val="FF0000"/>
                </a:solidFill>
                <a:latin typeface="Nirmala UI"/>
                <a:cs typeface="Nirmala UI"/>
              </a:rPr>
              <a:t> </a:t>
            </a:r>
            <a:r>
              <a:rPr lang="en-US" sz="1600" b="1" dirty="0">
                <a:solidFill>
                  <a:srgbClr val="FF0000"/>
                </a:solidFill>
                <a:latin typeface="Nirmala UI"/>
                <a:cs typeface="Nirmala UI"/>
              </a:rPr>
              <a:t>smooth</a:t>
            </a:r>
            <a:r>
              <a:rPr lang="en-US" sz="1600" b="1" spc="-45" dirty="0">
                <a:solidFill>
                  <a:srgbClr val="FF0000"/>
                </a:solidFill>
                <a:latin typeface="Nirmala UI"/>
                <a:cs typeface="Nirmala UI"/>
              </a:rPr>
              <a:t> </a:t>
            </a:r>
            <a:r>
              <a:rPr lang="en-US" sz="1600" b="1" dirty="0">
                <a:solidFill>
                  <a:srgbClr val="FF0000"/>
                </a:solidFill>
                <a:latin typeface="Nirmala UI"/>
                <a:cs typeface="Nirmala UI"/>
              </a:rPr>
              <a:t>and</a:t>
            </a:r>
            <a:r>
              <a:rPr lang="en-US" sz="1600" b="1" spc="-40" dirty="0">
                <a:solidFill>
                  <a:srgbClr val="FF0000"/>
                </a:solidFill>
                <a:latin typeface="Nirmala UI"/>
                <a:cs typeface="Nirmala UI"/>
              </a:rPr>
              <a:t> </a:t>
            </a:r>
            <a:r>
              <a:rPr lang="en-US" sz="1600" b="1" spc="-10" dirty="0">
                <a:solidFill>
                  <a:srgbClr val="FF0000"/>
                </a:solidFill>
                <a:latin typeface="Nirmala UI"/>
                <a:cs typeface="Nirmala UI"/>
              </a:rPr>
              <a:t>successful,</a:t>
            </a:r>
            <a:r>
              <a:rPr lang="en-US" sz="1600" b="1" spc="-70" dirty="0">
                <a:solidFill>
                  <a:srgbClr val="FF0000"/>
                </a:solidFill>
                <a:latin typeface="Nirmala UI"/>
                <a:cs typeface="Nirmala UI"/>
              </a:rPr>
              <a:t> </a:t>
            </a:r>
            <a:r>
              <a:rPr lang="en-US" sz="1600" b="1" spc="-25" dirty="0">
                <a:solidFill>
                  <a:srgbClr val="FF0000"/>
                </a:solidFill>
                <a:latin typeface="Nirmala UI"/>
                <a:cs typeface="Nirmala UI"/>
              </a:rPr>
              <a:t>and </a:t>
            </a:r>
            <a:r>
              <a:rPr lang="en-US" sz="1600" b="1" dirty="0">
                <a:solidFill>
                  <a:srgbClr val="FF0000"/>
                </a:solidFill>
                <a:latin typeface="Nirmala UI"/>
                <a:cs typeface="Nirmala UI"/>
              </a:rPr>
              <a:t>we</a:t>
            </a:r>
            <a:r>
              <a:rPr lang="en-US" sz="1600" b="1" spc="-60" dirty="0">
                <a:solidFill>
                  <a:srgbClr val="FF0000"/>
                </a:solidFill>
                <a:latin typeface="Nirmala UI"/>
                <a:cs typeface="Nirmala UI"/>
              </a:rPr>
              <a:t> </a:t>
            </a:r>
            <a:r>
              <a:rPr lang="en-US" sz="1600" b="1" dirty="0">
                <a:solidFill>
                  <a:srgbClr val="FF0000"/>
                </a:solidFill>
                <a:latin typeface="Nirmala UI"/>
                <a:cs typeface="Nirmala UI"/>
              </a:rPr>
              <a:t>look</a:t>
            </a:r>
            <a:r>
              <a:rPr lang="en-US" sz="1600" b="1" spc="-55" dirty="0">
                <a:solidFill>
                  <a:srgbClr val="FF0000"/>
                </a:solidFill>
                <a:latin typeface="Nirmala UI"/>
                <a:cs typeface="Nirmala UI"/>
              </a:rPr>
              <a:t> </a:t>
            </a:r>
            <a:r>
              <a:rPr lang="en-US" sz="1600" b="1" dirty="0">
                <a:solidFill>
                  <a:srgbClr val="FF0000"/>
                </a:solidFill>
                <a:latin typeface="Nirmala UI"/>
                <a:cs typeface="Nirmala UI"/>
              </a:rPr>
              <a:t>forward</a:t>
            </a:r>
            <a:r>
              <a:rPr lang="en-US" sz="1600" b="1" spc="-55" dirty="0">
                <a:solidFill>
                  <a:srgbClr val="FF0000"/>
                </a:solidFill>
                <a:latin typeface="Nirmala UI"/>
                <a:cs typeface="Nirmala UI"/>
              </a:rPr>
              <a:t> </a:t>
            </a:r>
            <a:r>
              <a:rPr lang="en-US" sz="1600" b="1" dirty="0">
                <a:solidFill>
                  <a:srgbClr val="FF0000"/>
                </a:solidFill>
                <a:latin typeface="Nirmala UI"/>
                <a:cs typeface="Nirmala UI"/>
              </a:rPr>
              <a:t>to</a:t>
            </a:r>
            <a:r>
              <a:rPr lang="en-US" sz="1600" b="1" spc="-55" dirty="0">
                <a:solidFill>
                  <a:srgbClr val="FF0000"/>
                </a:solidFill>
                <a:latin typeface="Nirmala UI"/>
                <a:cs typeface="Nirmala UI"/>
              </a:rPr>
              <a:t> </a:t>
            </a:r>
            <a:r>
              <a:rPr lang="en-US" sz="1600" b="1" dirty="0">
                <a:solidFill>
                  <a:srgbClr val="FF0000"/>
                </a:solidFill>
                <a:latin typeface="Nirmala UI"/>
                <a:cs typeface="Nirmala UI"/>
              </a:rPr>
              <a:t>meeting</a:t>
            </a:r>
            <a:r>
              <a:rPr lang="en-US" sz="1600" b="1" spc="-70" dirty="0">
                <a:solidFill>
                  <a:srgbClr val="FF0000"/>
                </a:solidFill>
                <a:latin typeface="Nirmala UI"/>
                <a:cs typeface="Nirmala UI"/>
              </a:rPr>
              <a:t> </a:t>
            </a:r>
            <a:r>
              <a:rPr lang="en-US" sz="1600" b="1" spc="-20" dirty="0">
                <a:solidFill>
                  <a:srgbClr val="FF0000"/>
                </a:solidFill>
                <a:latin typeface="Nirmala UI"/>
                <a:cs typeface="Nirmala UI"/>
              </a:rPr>
              <a:t>you.</a:t>
            </a:r>
            <a:br>
              <a:rPr lang="en-US" sz="1800" b="0" i="0" u="none" dirty="0">
                <a:solidFill>
                  <a:schemeClr val="dk1"/>
                </a:solidFill>
                <a:latin typeface="Calibri"/>
                <a:ea typeface="Calibri"/>
                <a:cs typeface="Calibri"/>
                <a:sym typeface="Calibri"/>
              </a:rPr>
            </a:br>
            <a:endParaRPr dirty="0"/>
          </a:p>
        </p:txBody>
      </p:sp>
      <p:sp>
        <p:nvSpPr>
          <p:cNvPr id="5" name="object 2">
            <a:extLst>
              <a:ext uri="{FF2B5EF4-FFF2-40B4-BE49-F238E27FC236}">
                <a16:creationId xmlns:a16="http://schemas.microsoft.com/office/drawing/2014/main" id="{B36B778D-78AB-4D68-8D7F-D87EE97F0ECF}"/>
              </a:ext>
            </a:extLst>
          </p:cNvPr>
          <p:cNvSpPr txBox="1">
            <a:spLocks/>
          </p:cNvSpPr>
          <p:nvPr/>
        </p:nvSpPr>
        <p:spPr>
          <a:xfrm>
            <a:off x="301339" y="107916"/>
            <a:ext cx="3176270" cy="757555"/>
          </a:xfrm>
          <a:prstGeom prst="rect">
            <a:avLst/>
          </a:prstGeom>
        </p:spPr>
        <p:txBody>
          <a:bodyPr vert="horz" wrap="square" lIns="0" tIns="1270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700">
              <a:spcBef>
                <a:spcPts val="100"/>
              </a:spcBef>
            </a:pPr>
            <a:r>
              <a:rPr lang="en-US" sz="4800" dirty="0">
                <a:solidFill>
                  <a:schemeClr val="bg1"/>
                </a:solidFill>
              </a:rPr>
              <a:t>Next </a:t>
            </a:r>
            <a:r>
              <a:rPr lang="en-US" sz="4800" spc="-10" dirty="0">
                <a:solidFill>
                  <a:schemeClr val="bg1"/>
                </a:solidFill>
              </a:rPr>
              <a:t>Steps</a:t>
            </a:r>
            <a:endParaRPr lang="en-US" sz="4800" dirty="0">
              <a:solidFill>
                <a:schemeClr val="bg1"/>
              </a:solidFill>
            </a:endParaRP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3"/>
          <p:cNvSpPr txBox="1"/>
          <p:nvPr/>
        </p:nvSpPr>
        <p:spPr>
          <a:xfrm>
            <a:off x="128587" y="930275"/>
            <a:ext cx="8848725" cy="25542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000"/>
              <a:buFont typeface="Calibri"/>
              <a:buNone/>
            </a:pPr>
            <a:r>
              <a:rPr lang="en-US" sz="2000" b="1" i="0" u="none" dirty="0">
                <a:solidFill>
                  <a:schemeClr val="dk1"/>
                </a:solidFill>
                <a:latin typeface="Calibri"/>
                <a:ea typeface="Calibri"/>
                <a:cs typeface="Calibri"/>
                <a:sym typeface="Calibri"/>
              </a:rPr>
              <a:t>Your Academic Advisor </a:t>
            </a:r>
            <a:endParaRPr dirty="0"/>
          </a:p>
          <a:p>
            <a:pPr marL="0" marR="0" lvl="0" indent="0" algn="l" rtl="0">
              <a:lnSpc>
                <a:spcPct val="100000"/>
              </a:lnSpc>
              <a:spcBef>
                <a:spcPts val="0"/>
              </a:spcBef>
              <a:spcAft>
                <a:spcPts val="0"/>
              </a:spcAft>
              <a:buClr>
                <a:schemeClr val="dk1"/>
              </a:buClr>
              <a:buSzPts val="2000"/>
              <a:buFont typeface="Calibri"/>
              <a:buNone/>
            </a:pPr>
            <a:r>
              <a:rPr lang="en-US" sz="2000" b="1" i="0" u="none" dirty="0">
                <a:solidFill>
                  <a:schemeClr val="dk1"/>
                </a:solidFill>
                <a:latin typeface="Calibri"/>
                <a:ea typeface="Calibri"/>
                <a:cs typeface="Calibri"/>
                <a:sym typeface="Calibri"/>
              </a:rPr>
              <a:t>	in the Academic Advising Center </a:t>
            </a:r>
            <a:endParaRPr dirty="0"/>
          </a:p>
          <a:p>
            <a:pPr marL="1257300" marR="0" lvl="2" indent="-342900" algn="l" rtl="0">
              <a:lnSpc>
                <a:spcPct val="100000"/>
              </a:lnSpc>
              <a:spcBef>
                <a:spcPts val="0"/>
              </a:spcBef>
              <a:spcAft>
                <a:spcPts val="0"/>
              </a:spcAft>
              <a:buClr>
                <a:schemeClr val="dk1"/>
              </a:buClr>
              <a:buSzPts val="2000"/>
              <a:buFont typeface="Arial"/>
              <a:buChar char="•"/>
            </a:pPr>
            <a:r>
              <a:rPr lang="en-US" sz="2000" b="0" i="0" u="none" strike="noStrike" cap="none" dirty="0">
                <a:solidFill>
                  <a:schemeClr val="dk1"/>
                </a:solidFill>
                <a:latin typeface="Calibri"/>
                <a:ea typeface="Calibri"/>
                <a:cs typeface="Calibri"/>
                <a:sym typeface="Calibri"/>
              </a:rPr>
              <a:t>General Education &amp; Overall Degree Requirements</a:t>
            </a:r>
            <a:endParaRPr dirty="0"/>
          </a:p>
          <a:p>
            <a:pPr marL="1257300" marR="0" lvl="2" indent="-342900" algn="l" rtl="0">
              <a:lnSpc>
                <a:spcPct val="100000"/>
              </a:lnSpc>
              <a:spcBef>
                <a:spcPts val="0"/>
              </a:spcBef>
              <a:spcAft>
                <a:spcPts val="0"/>
              </a:spcAft>
              <a:buClr>
                <a:schemeClr val="dk1"/>
              </a:buClr>
              <a:buSzPts val="2000"/>
              <a:buFont typeface="Arial"/>
              <a:buChar char="•"/>
            </a:pPr>
            <a:r>
              <a:rPr lang="en-US" sz="2000" b="0" i="0" u="none" strike="noStrike" cap="none" dirty="0">
                <a:solidFill>
                  <a:schemeClr val="dk1"/>
                </a:solidFill>
                <a:latin typeface="Calibri"/>
                <a:ea typeface="Calibri"/>
                <a:cs typeface="Calibri"/>
                <a:sym typeface="Calibri"/>
              </a:rPr>
              <a:t>Major exploration, requirements, and educational planning</a:t>
            </a:r>
            <a:endParaRPr dirty="0"/>
          </a:p>
          <a:p>
            <a:pPr marL="1257300" marR="0" lvl="2" indent="-342900" algn="l" rtl="0">
              <a:lnSpc>
                <a:spcPct val="100000"/>
              </a:lnSpc>
              <a:spcBef>
                <a:spcPts val="0"/>
              </a:spcBef>
              <a:spcAft>
                <a:spcPts val="0"/>
              </a:spcAft>
              <a:buClr>
                <a:schemeClr val="dk1"/>
              </a:buClr>
              <a:buSzPts val="2000"/>
              <a:buFont typeface="Arial"/>
              <a:buChar char="•"/>
            </a:pPr>
            <a:r>
              <a:rPr lang="en-US" sz="2000" b="0" i="0" u="none" strike="noStrike" cap="none" dirty="0">
                <a:solidFill>
                  <a:schemeClr val="dk1"/>
                </a:solidFill>
                <a:latin typeface="Calibri"/>
                <a:ea typeface="Calibri"/>
                <a:cs typeface="Calibri"/>
                <a:sym typeface="Calibri"/>
              </a:rPr>
              <a:t>College Policies &amp; Procedures</a:t>
            </a:r>
            <a:endParaRPr dirty="0"/>
          </a:p>
          <a:p>
            <a:pPr marL="1257300" marR="0" lvl="2" indent="-342900" algn="l" rtl="0">
              <a:lnSpc>
                <a:spcPct val="100000"/>
              </a:lnSpc>
              <a:spcBef>
                <a:spcPts val="0"/>
              </a:spcBef>
              <a:spcAft>
                <a:spcPts val="0"/>
              </a:spcAft>
              <a:buClr>
                <a:schemeClr val="dk1"/>
              </a:buClr>
              <a:buSzPts val="2000"/>
              <a:buFont typeface="Arial"/>
              <a:buChar char="•"/>
            </a:pPr>
            <a:r>
              <a:rPr lang="en-US" sz="2000" b="0" i="0" u="none" strike="noStrike" cap="none" dirty="0">
                <a:solidFill>
                  <a:schemeClr val="dk1"/>
                </a:solidFill>
                <a:latin typeface="Calibri"/>
                <a:ea typeface="Calibri"/>
                <a:cs typeface="Calibri"/>
                <a:sym typeface="Calibri"/>
              </a:rPr>
              <a:t>Information about Curricular &amp; Co-curricular Opportunities</a:t>
            </a:r>
            <a:endParaRPr dirty="0"/>
          </a:p>
          <a:p>
            <a:pPr marL="1257300" marR="0" lvl="2" indent="-342900" algn="l" rtl="0">
              <a:lnSpc>
                <a:spcPct val="100000"/>
              </a:lnSpc>
              <a:spcBef>
                <a:spcPts val="0"/>
              </a:spcBef>
              <a:spcAft>
                <a:spcPts val="0"/>
              </a:spcAft>
              <a:buClr>
                <a:schemeClr val="dk1"/>
              </a:buClr>
              <a:buSzPts val="2000"/>
              <a:buFont typeface="Arial"/>
              <a:buChar char="•"/>
            </a:pPr>
            <a:r>
              <a:rPr lang="en-US" sz="2000" b="0" i="0" u="none" strike="noStrike" cap="none" dirty="0">
                <a:solidFill>
                  <a:schemeClr val="dk1"/>
                </a:solidFill>
                <a:latin typeface="Calibri"/>
                <a:ea typeface="Calibri"/>
                <a:cs typeface="Calibri"/>
                <a:sym typeface="Calibri"/>
              </a:rPr>
              <a:t>Referrals to Academic &amp; Campus Resources</a:t>
            </a:r>
            <a:endParaRPr dirty="0"/>
          </a:p>
          <a:p>
            <a:pPr marL="0" marR="0" lvl="0" indent="0" algn="l" rtl="0">
              <a:lnSpc>
                <a:spcPct val="100000"/>
              </a:lnSpc>
              <a:spcBef>
                <a:spcPts val="0"/>
              </a:spcBef>
              <a:spcAft>
                <a:spcPts val="0"/>
              </a:spcAft>
              <a:buNone/>
            </a:pPr>
            <a:endParaRPr sz="2000" b="0" i="0" u="none" strike="noStrike" cap="none" dirty="0">
              <a:solidFill>
                <a:schemeClr val="dk1"/>
              </a:solidFill>
              <a:latin typeface="Calibri"/>
              <a:ea typeface="Calibri"/>
              <a:cs typeface="Calibri"/>
              <a:sym typeface="Calibri"/>
            </a:endParaRPr>
          </a:p>
        </p:txBody>
      </p:sp>
      <p:sp>
        <p:nvSpPr>
          <p:cNvPr id="106" name="Google Shape;106;p3"/>
          <p:cNvSpPr txBox="1"/>
          <p:nvPr/>
        </p:nvSpPr>
        <p:spPr>
          <a:xfrm>
            <a:off x="0" y="-1587"/>
            <a:ext cx="7170737" cy="1384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800"/>
              <a:buFont typeface="Gill Sans"/>
              <a:buNone/>
            </a:pPr>
            <a:r>
              <a:rPr lang="en-US" sz="2800" b="1" i="0" u="none">
                <a:solidFill>
                  <a:schemeClr val="lt1"/>
                </a:solidFill>
                <a:latin typeface="Gill Sans"/>
                <a:ea typeface="Gill Sans"/>
                <a:cs typeface="Gill Sans"/>
                <a:sym typeface="Gill Sans"/>
              </a:rPr>
              <a:t>Academic Advising at Queens College</a:t>
            </a:r>
            <a:endParaRPr/>
          </a:p>
          <a:p>
            <a:pPr marL="0" marR="0" lvl="0" indent="0" algn="l" rtl="0">
              <a:lnSpc>
                <a:spcPct val="100000"/>
              </a:lnSpc>
              <a:spcBef>
                <a:spcPts val="0"/>
              </a:spcBef>
              <a:spcAft>
                <a:spcPts val="0"/>
              </a:spcAft>
              <a:buClr>
                <a:schemeClr val="lt1"/>
              </a:buClr>
              <a:buSzPts val="2800"/>
              <a:buFont typeface="Gill Sans"/>
              <a:buNone/>
            </a:pPr>
            <a:r>
              <a:rPr lang="en-US" sz="2800" b="1" i="1" u="none">
                <a:solidFill>
                  <a:schemeClr val="lt1"/>
                </a:solidFill>
                <a:latin typeface="Gill Sans"/>
                <a:ea typeface="Gill Sans"/>
                <a:cs typeface="Gill Sans"/>
                <a:sym typeface="Gill Sans"/>
              </a:rPr>
              <a:t>A Shared Model</a:t>
            </a:r>
            <a:endParaRPr/>
          </a:p>
          <a:p>
            <a:pPr marL="0" marR="0" lvl="0" indent="0" algn="l" rtl="0">
              <a:lnSpc>
                <a:spcPct val="100000"/>
              </a:lnSpc>
              <a:spcBef>
                <a:spcPts val="0"/>
              </a:spcBef>
              <a:spcAft>
                <a:spcPts val="0"/>
              </a:spcAft>
              <a:buNone/>
            </a:pPr>
            <a:endParaRPr sz="2800" b="1" i="1" u="none">
              <a:solidFill>
                <a:schemeClr val="lt1"/>
              </a:solidFill>
              <a:latin typeface="Gill Sans"/>
              <a:ea typeface="Gill Sans"/>
              <a:cs typeface="Gill Sans"/>
              <a:sym typeface="Gill Sans"/>
            </a:endParaRPr>
          </a:p>
        </p:txBody>
      </p:sp>
      <p:sp>
        <p:nvSpPr>
          <p:cNvPr id="107" name="Google Shape;107;p3"/>
          <p:cNvSpPr txBox="1"/>
          <p:nvPr/>
        </p:nvSpPr>
        <p:spPr>
          <a:xfrm>
            <a:off x="117475" y="3395662"/>
            <a:ext cx="9217025" cy="22463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000"/>
              <a:buFont typeface="Calibri"/>
              <a:buNone/>
            </a:pPr>
            <a:r>
              <a:rPr lang="en-US" sz="2000" b="1" i="0" u="none">
                <a:solidFill>
                  <a:schemeClr val="dk1"/>
                </a:solidFill>
                <a:latin typeface="Calibri"/>
                <a:ea typeface="Calibri"/>
                <a:cs typeface="Calibri"/>
                <a:sym typeface="Calibri"/>
              </a:rPr>
              <a:t>Your Faculty Advisor</a:t>
            </a:r>
            <a:endParaRPr/>
          </a:p>
          <a:p>
            <a:pPr marL="0" marR="0" lvl="0" indent="0" algn="l" rtl="0">
              <a:lnSpc>
                <a:spcPct val="100000"/>
              </a:lnSpc>
              <a:spcBef>
                <a:spcPts val="0"/>
              </a:spcBef>
              <a:spcAft>
                <a:spcPts val="0"/>
              </a:spcAft>
              <a:buClr>
                <a:schemeClr val="dk1"/>
              </a:buClr>
              <a:buSzPts val="2000"/>
              <a:buFont typeface="Calibri"/>
              <a:buNone/>
            </a:pPr>
            <a:r>
              <a:rPr lang="en-US" sz="2000" b="1" i="0" u="none">
                <a:solidFill>
                  <a:schemeClr val="dk1"/>
                </a:solidFill>
                <a:latin typeface="Calibri"/>
                <a:ea typeface="Calibri"/>
                <a:cs typeface="Calibri"/>
                <a:sym typeface="Calibri"/>
              </a:rPr>
              <a:t>	in the Respective Academic Department  </a:t>
            </a:r>
            <a:endParaRPr/>
          </a:p>
          <a:p>
            <a:pPr marL="1371600" marR="0" lvl="2" indent="-457200" algn="l" rtl="0">
              <a:lnSpc>
                <a:spcPct val="100000"/>
              </a:lnSpc>
              <a:spcBef>
                <a:spcPts val="0"/>
              </a:spcBef>
              <a:spcAft>
                <a:spcPts val="0"/>
              </a:spcAft>
              <a:buClr>
                <a:schemeClr val="dk1"/>
              </a:buClr>
              <a:buSzPts val="2000"/>
              <a:buFont typeface="Arial"/>
              <a:buChar char="•"/>
            </a:pPr>
            <a:r>
              <a:rPr lang="en-US" sz="2000" b="0" i="0" u="none" strike="noStrike" cap="none">
                <a:solidFill>
                  <a:schemeClr val="dk1"/>
                </a:solidFill>
                <a:latin typeface="Calibri"/>
                <a:ea typeface="Calibri"/>
                <a:cs typeface="Calibri"/>
                <a:sym typeface="Calibri"/>
              </a:rPr>
              <a:t>Detailed understanding of the Academic Discipline</a:t>
            </a:r>
            <a:endParaRPr/>
          </a:p>
          <a:p>
            <a:pPr marL="1371600" marR="0" lvl="2" indent="-457200" algn="l" rtl="0">
              <a:lnSpc>
                <a:spcPct val="100000"/>
              </a:lnSpc>
              <a:spcBef>
                <a:spcPts val="0"/>
              </a:spcBef>
              <a:spcAft>
                <a:spcPts val="0"/>
              </a:spcAft>
              <a:buClr>
                <a:schemeClr val="dk1"/>
              </a:buClr>
              <a:buSzPts val="2000"/>
              <a:buFont typeface="Arial"/>
              <a:buChar char="•"/>
            </a:pPr>
            <a:r>
              <a:rPr lang="en-US" sz="2000" b="0" i="0" u="none" strike="noStrike" cap="none">
                <a:solidFill>
                  <a:schemeClr val="dk1"/>
                </a:solidFill>
                <a:latin typeface="Calibri"/>
                <a:ea typeface="Calibri"/>
                <a:cs typeface="Calibri"/>
                <a:sym typeface="Calibri"/>
              </a:rPr>
              <a:t>Departmental Policies &amp; Procedures</a:t>
            </a:r>
            <a:endParaRPr/>
          </a:p>
          <a:p>
            <a:pPr marL="1371600" marR="0" lvl="2" indent="-457200" algn="l" rtl="0">
              <a:lnSpc>
                <a:spcPct val="100000"/>
              </a:lnSpc>
              <a:spcBef>
                <a:spcPts val="0"/>
              </a:spcBef>
              <a:spcAft>
                <a:spcPts val="0"/>
              </a:spcAft>
              <a:buClr>
                <a:schemeClr val="dk1"/>
              </a:buClr>
              <a:buSzPts val="2000"/>
              <a:buFont typeface="Arial"/>
              <a:buChar char="•"/>
            </a:pPr>
            <a:r>
              <a:rPr lang="en-US" sz="2000" b="0" i="0" u="none" strike="noStrike" cap="none">
                <a:solidFill>
                  <a:schemeClr val="dk1"/>
                </a:solidFill>
                <a:latin typeface="Calibri"/>
                <a:ea typeface="Calibri"/>
                <a:cs typeface="Calibri"/>
                <a:sym typeface="Calibri"/>
              </a:rPr>
              <a:t>Course Content, Requirements, and Expectations</a:t>
            </a:r>
            <a:endParaRPr/>
          </a:p>
          <a:p>
            <a:pPr marL="1371600" marR="0" lvl="2" indent="-457200" algn="l" rtl="0">
              <a:lnSpc>
                <a:spcPct val="100000"/>
              </a:lnSpc>
              <a:spcBef>
                <a:spcPts val="0"/>
              </a:spcBef>
              <a:spcAft>
                <a:spcPts val="0"/>
              </a:spcAft>
              <a:buClr>
                <a:schemeClr val="dk1"/>
              </a:buClr>
              <a:buSzPts val="2000"/>
              <a:buFont typeface="Arial"/>
              <a:buChar char="•"/>
            </a:pPr>
            <a:r>
              <a:rPr lang="en-US" sz="2000" b="0" i="0" u="none" strike="noStrike" cap="none">
                <a:solidFill>
                  <a:schemeClr val="dk1"/>
                </a:solidFill>
                <a:latin typeface="Calibri"/>
                <a:ea typeface="Calibri"/>
                <a:cs typeface="Calibri"/>
                <a:sym typeface="Calibri"/>
              </a:rPr>
              <a:t>Career &amp; Academic Discussions</a:t>
            </a:r>
            <a:endParaRPr/>
          </a:p>
          <a:p>
            <a:pPr marL="1371600" marR="0" lvl="2" indent="-457200" algn="l" rtl="0">
              <a:lnSpc>
                <a:spcPct val="100000"/>
              </a:lnSpc>
              <a:spcBef>
                <a:spcPts val="0"/>
              </a:spcBef>
              <a:spcAft>
                <a:spcPts val="0"/>
              </a:spcAft>
              <a:buClr>
                <a:schemeClr val="dk1"/>
              </a:buClr>
              <a:buSzPts val="2000"/>
              <a:buFont typeface="Arial"/>
              <a:buChar char="•"/>
            </a:pPr>
            <a:r>
              <a:rPr lang="en-US" sz="2000" b="0" i="0" u="none" strike="noStrike" cap="none">
                <a:solidFill>
                  <a:schemeClr val="dk1"/>
                </a:solidFill>
                <a:latin typeface="Calibri"/>
                <a:ea typeface="Calibri"/>
                <a:cs typeface="Calibri"/>
                <a:sym typeface="Calibri"/>
              </a:rPr>
              <a:t>Undergraduate Research &amp; Graduate Study Goals</a:t>
            </a:r>
            <a:endParaRPr/>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pic>
        <p:nvPicPr>
          <p:cNvPr id="112" name="Google Shape;112;p4"/>
          <p:cNvPicPr preferRelativeResize="0"/>
          <p:nvPr/>
        </p:nvPicPr>
        <p:blipFill rotWithShape="1">
          <a:blip r:embed="rId3">
            <a:alphaModFix/>
          </a:blip>
          <a:srcRect/>
          <a:stretch/>
        </p:blipFill>
        <p:spPr>
          <a:xfrm>
            <a:off x="659423" y="962662"/>
            <a:ext cx="6821303" cy="5794583"/>
          </a:xfrm>
          <a:prstGeom prst="rect">
            <a:avLst/>
          </a:prstGeom>
          <a:noFill/>
          <a:ln>
            <a:noFill/>
          </a:ln>
        </p:spPr>
      </p:pic>
      <p:sp>
        <p:nvSpPr>
          <p:cNvPr id="113" name="Google Shape;113;p4"/>
          <p:cNvSpPr txBox="1"/>
          <p:nvPr/>
        </p:nvSpPr>
        <p:spPr>
          <a:xfrm>
            <a:off x="0" y="-379412"/>
            <a:ext cx="7472362" cy="16732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2800"/>
              <a:buFont typeface="Gill Sans"/>
              <a:buNone/>
            </a:pPr>
            <a:r>
              <a:rPr lang="en-US" sz="2800" b="1" i="0" u="none">
                <a:solidFill>
                  <a:schemeClr val="lt1"/>
                </a:solidFill>
                <a:latin typeface="Gill Sans"/>
                <a:ea typeface="Gill Sans"/>
                <a:cs typeface="Gill Sans"/>
                <a:sym typeface="Gill Sans"/>
              </a:rPr>
              <a:t>Your QC Bachelor’s Degree</a:t>
            </a:r>
            <a:endParaRPr/>
          </a:p>
          <a:p>
            <a:pPr marL="0" marR="0" lvl="0" indent="0" algn="l" rtl="0">
              <a:lnSpc>
                <a:spcPct val="100000"/>
              </a:lnSpc>
              <a:spcBef>
                <a:spcPts val="0"/>
              </a:spcBef>
              <a:spcAft>
                <a:spcPts val="0"/>
              </a:spcAft>
              <a:buClr>
                <a:schemeClr val="lt1"/>
              </a:buClr>
              <a:buSzPts val="2800"/>
              <a:buFont typeface="Gill Sans"/>
              <a:buNone/>
            </a:pPr>
            <a:r>
              <a:rPr lang="en-US" sz="2800" b="1" i="1" u="none">
                <a:solidFill>
                  <a:schemeClr val="lt1"/>
                </a:solidFill>
                <a:latin typeface="Gill Sans"/>
                <a:ea typeface="Gill Sans"/>
                <a:cs typeface="Gill Sans"/>
                <a:sym typeface="Gill Sans"/>
              </a:rPr>
              <a:t>An Overview</a:t>
            </a:r>
            <a:endParaRPr/>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5" descr="Gen-ed-1.png"/>
          <p:cNvPicPr preferRelativeResize="0">
            <a:picLocks noGrp="1"/>
          </p:cNvPicPr>
          <p:nvPr>
            <p:ph type="body" idx="1"/>
          </p:nvPr>
        </p:nvPicPr>
        <p:blipFill rotWithShape="1">
          <a:blip r:embed="rId3">
            <a:alphaModFix/>
          </a:blip>
          <a:srcRect/>
          <a:stretch/>
        </p:blipFill>
        <p:spPr>
          <a:xfrm>
            <a:off x="387350" y="2041525"/>
            <a:ext cx="3498850" cy="1862137"/>
          </a:xfrm>
          <a:prstGeom prst="rect">
            <a:avLst/>
          </a:prstGeom>
          <a:noFill/>
          <a:ln>
            <a:noFill/>
          </a:ln>
        </p:spPr>
      </p:pic>
      <p:sp>
        <p:nvSpPr>
          <p:cNvPr id="119" name="Google Shape;119;p5"/>
          <p:cNvSpPr txBox="1"/>
          <p:nvPr/>
        </p:nvSpPr>
        <p:spPr>
          <a:xfrm>
            <a:off x="1593850" y="1001712"/>
            <a:ext cx="6126162" cy="461962"/>
          </a:xfrm>
          <a:prstGeom prst="rect">
            <a:avLst/>
          </a:prstGeom>
          <a:solidFill>
            <a:srgbClr val="E9193A"/>
          </a:solidFill>
          <a:ln w="9525" cap="flat" cmpd="sng">
            <a:solidFill>
              <a:srgbClr val="BE4B48"/>
            </a:solidFill>
            <a:prstDash val="solid"/>
            <a:miter lim="800000"/>
            <a:headEnd type="none" w="sm" len="sm"/>
            <a:tailEnd type="none" w="sm" len="sm"/>
          </a:ln>
          <a:effectLst>
            <a:outerShdw blurRad="63500" dist="23000" dir="5400000">
              <a:srgbClr val="000000">
                <a:alpha val="34901"/>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2400"/>
              <a:buFont typeface="Calibri"/>
              <a:buNone/>
            </a:pPr>
            <a:r>
              <a:rPr lang="en-US" sz="2400" b="0" i="0" u="none">
                <a:solidFill>
                  <a:schemeClr val="lt1"/>
                </a:solidFill>
                <a:latin typeface="Calibri"/>
                <a:ea typeface="Calibri"/>
                <a:cs typeface="Calibri"/>
                <a:sym typeface="Calibri"/>
              </a:rPr>
              <a:t>QC Core Requirements (</a:t>
            </a:r>
            <a:r>
              <a:rPr lang="en-US" sz="2400" b="0" i="1" u="none">
                <a:solidFill>
                  <a:schemeClr val="lt1"/>
                </a:solidFill>
                <a:latin typeface="Calibri"/>
                <a:ea typeface="Calibri"/>
                <a:cs typeface="Calibri"/>
                <a:sym typeface="Calibri"/>
              </a:rPr>
              <a:t>CUNY Pathways</a:t>
            </a:r>
            <a:r>
              <a:rPr lang="en-US" sz="2400" b="0" i="0" u="none">
                <a:solidFill>
                  <a:schemeClr val="lt1"/>
                </a:solidFill>
                <a:latin typeface="Calibri"/>
                <a:ea typeface="Calibri"/>
                <a:cs typeface="Calibri"/>
                <a:sym typeface="Calibri"/>
              </a:rPr>
              <a:t>) </a:t>
            </a:r>
            <a:endParaRPr/>
          </a:p>
        </p:txBody>
      </p:sp>
      <p:sp>
        <p:nvSpPr>
          <p:cNvPr id="120" name="Google Shape;120;p5"/>
          <p:cNvSpPr txBox="1"/>
          <p:nvPr/>
        </p:nvSpPr>
        <p:spPr>
          <a:xfrm>
            <a:off x="0" y="76200"/>
            <a:ext cx="7170737" cy="76993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2800"/>
              <a:buFont typeface="Gill Sans"/>
              <a:buNone/>
            </a:pPr>
            <a:r>
              <a:rPr lang="en-US" sz="2800" b="1" i="0" u="none">
                <a:solidFill>
                  <a:schemeClr val="lt1"/>
                </a:solidFill>
                <a:latin typeface="Gill Sans"/>
                <a:ea typeface="Gill Sans"/>
                <a:cs typeface="Gill Sans"/>
                <a:sym typeface="Gill Sans"/>
              </a:rPr>
              <a:t>Your QC Bachelor’s Degree: </a:t>
            </a:r>
            <a:endParaRPr/>
          </a:p>
          <a:p>
            <a:pPr marL="0" marR="0" lvl="0" indent="0" algn="l" rtl="0">
              <a:lnSpc>
                <a:spcPct val="100000"/>
              </a:lnSpc>
              <a:spcBef>
                <a:spcPts val="0"/>
              </a:spcBef>
              <a:spcAft>
                <a:spcPts val="0"/>
              </a:spcAft>
              <a:buClr>
                <a:schemeClr val="lt1"/>
              </a:buClr>
              <a:buSzPts val="2400"/>
              <a:buFont typeface="Gill Sans"/>
              <a:buNone/>
            </a:pPr>
            <a:r>
              <a:rPr lang="en-US" sz="2400" b="1" i="1" u="none">
                <a:solidFill>
                  <a:schemeClr val="lt1"/>
                </a:solidFill>
                <a:latin typeface="Gill Sans"/>
                <a:ea typeface="Gill Sans"/>
                <a:cs typeface="Gill Sans"/>
                <a:sym typeface="Gill Sans"/>
              </a:rPr>
              <a:t>The Required Core</a:t>
            </a:r>
            <a:endParaRPr/>
          </a:p>
        </p:txBody>
      </p:sp>
      <p:sp>
        <p:nvSpPr>
          <p:cNvPr id="121" name="Google Shape;121;p5"/>
          <p:cNvSpPr txBox="1"/>
          <p:nvPr/>
        </p:nvSpPr>
        <p:spPr>
          <a:xfrm>
            <a:off x="1593850" y="1579914"/>
            <a:ext cx="6134100" cy="277812"/>
          </a:xfrm>
          <a:prstGeom prst="rect">
            <a:avLst/>
          </a:prstGeom>
          <a:solidFill>
            <a:srgbClr val="E9193A"/>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1200"/>
              <a:buFont typeface="Calibri"/>
              <a:buNone/>
            </a:pPr>
            <a:r>
              <a:rPr lang="en-US" sz="1200" b="0" i="0" u="none" dirty="0">
                <a:solidFill>
                  <a:schemeClr val="lt1"/>
                </a:solidFill>
                <a:latin typeface="Calibri"/>
                <a:ea typeface="Calibri"/>
                <a:cs typeface="Calibri"/>
                <a:sym typeface="Calibri"/>
              </a:rPr>
              <a:t>Cannot use Pass/No Credit Grading Option for any courses applying to QC Core Requirements.</a:t>
            </a:r>
            <a:endParaRPr dirty="0"/>
          </a:p>
        </p:txBody>
      </p:sp>
      <p:pic>
        <p:nvPicPr>
          <p:cNvPr id="122" name="Google Shape;122;p5"/>
          <p:cNvPicPr preferRelativeResize="0"/>
          <p:nvPr/>
        </p:nvPicPr>
        <p:blipFill rotWithShape="1">
          <a:blip r:embed="rId4">
            <a:alphaModFix/>
          </a:blip>
          <a:srcRect/>
          <a:stretch/>
        </p:blipFill>
        <p:spPr>
          <a:xfrm>
            <a:off x="3888487" y="2042021"/>
            <a:ext cx="5093237" cy="2301975"/>
          </a:xfrm>
          <a:prstGeom prst="rect">
            <a:avLst/>
          </a:prstGeom>
          <a:noFill/>
          <a:ln>
            <a:noFill/>
          </a:ln>
          <a:effectLst>
            <a:outerShdw blurRad="63500">
              <a:srgbClr val="000000">
                <a:alpha val="69803"/>
              </a:srgbClr>
            </a:outerShdw>
          </a:effectLst>
        </p:spPr>
      </p:pic>
      <p:sp>
        <p:nvSpPr>
          <p:cNvPr id="8" name="object 12">
            <a:extLst>
              <a:ext uri="{FF2B5EF4-FFF2-40B4-BE49-F238E27FC236}">
                <a16:creationId xmlns:a16="http://schemas.microsoft.com/office/drawing/2014/main" id="{C849D942-822B-4325-9C01-468C0B70F91E}"/>
              </a:ext>
            </a:extLst>
          </p:cNvPr>
          <p:cNvSpPr txBox="1"/>
          <p:nvPr/>
        </p:nvSpPr>
        <p:spPr>
          <a:xfrm>
            <a:off x="2565779" y="4833413"/>
            <a:ext cx="4419600" cy="889346"/>
          </a:xfrm>
          <a:prstGeom prst="rect">
            <a:avLst/>
          </a:prstGeom>
          <a:solidFill>
            <a:srgbClr val="FFFFFF"/>
          </a:solidFill>
          <a:ln w="15875">
            <a:solidFill>
              <a:srgbClr val="B90000"/>
            </a:solidFill>
          </a:ln>
        </p:spPr>
        <p:txBody>
          <a:bodyPr vert="horz" wrap="square" lIns="0" tIns="27305" rIns="0" bIns="0" rtlCol="0">
            <a:spAutoFit/>
          </a:bodyPr>
          <a:lstStyle/>
          <a:p>
            <a:pPr marL="91440" algn="ctr">
              <a:lnSpc>
                <a:spcPct val="100000"/>
              </a:lnSpc>
              <a:tabLst>
                <a:tab pos="378460" algn="l"/>
                <a:tab pos="379095" algn="l"/>
              </a:tabLst>
            </a:pPr>
            <a:r>
              <a:rPr lang="en-US" sz="1400" b="1" dirty="0">
                <a:latin typeface="Arial"/>
                <a:cs typeface="Arial"/>
              </a:rPr>
              <a:t>Courses can be found:</a:t>
            </a:r>
            <a:endParaRPr lang="en-US" sz="1400" b="1" dirty="0">
              <a:latin typeface="Arial"/>
              <a:cs typeface="Arial"/>
              <a:hlinkClick r:id="rId5"/>
            </a:endParaRPr>
          </a:p>
          <a:p>
            <a:pPr marL="378460" indent="-287020" algn="ctr">
              <a:lnSpc>
                <a:spcPct val="100000"/>
              </a:lnSpc>
              <a:buFont typeface="Calibri"/>
              <a:buChar char="▪"/>
              <a:tabLst>
                <a:tab pos="378460" algn="l"/>
                <a:tab pos="379095" algn="l"/>
              </a:tabLst>
            </a:pPr>
            <a:r>
              <a:rPr sz="1400" dirty="0">
                <a:latin typeface="Arial"/>
                <a:cs typeface="Arial"/>
                <a:hlinkClick r:id="rId5"/>
              </a:rPr>
              <a:t>Pathways</a:t>
            </a:r>
            <a:r>
              <a:rPr sz="1400" spc="-45" dirty="0">
                <a:latin typeface="Arial"/>
                <a:cs typeface="Arial"/>
                <a:hlinkClick r:id="rId5"/>
              </a:rPr>
              <a:t> </a:t>
            </a:r>
            <a:r>
              <a:rPr sz="1400" dirty="0">
                <a:latin typeface="Arial"/>
                <a:cs typeface="Arial"/>
                <a:hlinkClick r:id="rId5"/>
              </a:rPr>
              <a:t>Course</a:t>
            </a:r>
            <a:r>
              <a:rPr sz="1400" spc="-55" dirty="0">
                <a:latin typeface="Arial"/>
                <a:cs typeface="Arial"/>
                <a:hlinkClick r:id="rId5"/>
              </a:rPr>
              <a:t> </a:t>
            </a:r>
            <a:r>
              <a:rPr sz="1400" dirty="0">
                <a:latin typeface="Arial"/>
                <a:cs typeface="Arial"/>
                <a:hlinkClick r:id="rId5"/>
              </a:rPr>
              <a:t>Offerings</a:t>
            </a:r>
            <a:endParaRPr sz="1400" dirty="0">
              <a:latin typeface="Arial"/>
              <a:cs typeface="Arial"/>
            </a:endParaRPr>
          </a:p>
          <a:p>
            <a:pPr marL="378460" indent="-287020" algn="ctr">
              <a:lnSpc>
                <a:spcPct val="100000"/>
              </a:lnSpc>
              <a:buFont typeface="Calibri"/>
              <a:buChar char="▪"/>
              <a:tabLst>
                <a:tab pos="378460" algn="l"/>
                <a:tab pos="379095" algn="l"/>
              </a:tabLst>
            </a:pPr>
            <a:r>
              <a:rPr sz="1400" dirty="0">
                <a:latin typeface="Arial"/>
                <a:cs typeface="Arial"/>
              </a:rPr>
              <a:t>Academic</a:t>
            </a:r>
            <a:r>
              <a:rPr sz="1400" spc="-75" dirty="0">
                <a:latin typeface="Arial"/>
                <a:cs typeface="Arial"/>
              </a:rPr>
              <a:t> </a:t>
            </a:r>
            <a:r>
              <a:rPr sz="1400" dirty="0">
                <a:latin typeface="Arial"/>
                <a:cs typeface="Arial"/>
              </a:rPr>
              <a:t>Advising</a:t>
            </a:r>
            <a:r>
              <a:rPr sz="1400" spc="-45" dirty="0">
                <a:latin typeface="Arial"/>
                <a:cs typeface="Arial"/>
              </a:rPr>
              <a:t> </a:t>
            </a:r>
            <a:r>
              <a:rPr lang="en-US" sz="1400" dirty="0">
                <a:latin typeface="Arial"/>
                <a:cs typeface="Arial"/>
                <a:hlinkClick r:id="rId6"/>
              </a:rPr>
              <a:t>Degree Requirements</a:t>
            </a:r>
            <a:endParaRPr lang="en-US" sz="1400" u="sng" spc="-10" dirty="0">
              <a:uFill>
                <a:solidFill>
                  <a:srgbClr val="000000"/>
                </a:solidFill>
              </a:uFill>
              <a:latin typeface="Arial"/>
              <a:cs typeface="Arial"/>
            </a:endParaRPr>
          </a:p>
          <a:p>
            <a:pPr marL="378460" indent="-287020" algn="ctr">
              <a:lnSpc>
                <a:spcPct val="100000"/>
              </a:lnSpc>
              <a:buFont typeface="Calibri"/>
              <a:buChar char="▪"/>
              <a:tabLst>
                <a:tab pos="378460" algn="l"/>
                <a:tab pos="379095" algn="l"/>
              </a:tabLst>
            </a:pPr>
            <a:r>
              <a:rPr sz="1400" dirty="0">
                <a:latin typeface="Arial"/>
                <a:cs typeface="Arial"/>
                <a:hlinkClick r:id="rId7"/>
              </a:rPr>
              <a:t>General</a:t>
            </a:r>
            <a:r>
              <a:rPr sz="1400" spc="-70" dirty="0">
                <a:latin typeface="Arial"/>
                <a:cs typeface="Arial"/>
                <a:hlinkClick r:id="rId7"/>
              </a:rPr>
              <a:t> </a:t>
            </a:r>
            <a:r>
              <a:rPr sz="1400" dirty="0">
                <a:latin typeface="Arial"/>
                <a:cs typeface="Arial"/>
                <a:hlinkClick r:id="rId7"/>
              </a:rPr>
              <a:t>Education</a:t>
            </a:r>
            <a:r>
              <a:rPr sz="1400" spc="-70" dirty="0">
                <a:latin typeface="Arial"/>
                <a:cs typeface="Arial"/>
                <a:hlinkClick r:id="rId7"/>
              </a:rPr>
              <a:t> </a:t>
            </a:r>
            <a:r>
              <a:rPr sz="1400" dirty="0">
                <a:latin typeface="Arial"/>
                <a:cs typeface="Arial"/>
                <a:hlinkClick r:id="rId7"/>
              </a:rPr>
              <a:t>at</a:t>
            </a:r>
            <a:r>
              <a:rPr sz="1400" spc="-40" dirty="0">
                <a:latin typeface="Arial"/>
                <a:cs typeface="Arial"/>
                <a:hlinkClick r:id="rId7"/>
              </a:rPr>
              <a:t> </a:t>
            </a:r>
            <a:r>
              <a:rPr sz="1400" dirty="0">
                <a:latin typeface="Arial"/>
                <a:cs typeface="Arial"/>
                <a:hlinkClick r:id="rId7"/>
              </a:rPr>
              <a:t>Queens</a:t>
            </a:r>
            <a:r>
              <a:rPr sz="1400" spc="-55" dirty="0">
                <a:latin typeface="Arial"/>
                <a:cs typeface="Arial"/>
                <a:hlinkClick r:id="rId7"/>
              </a:rPr>
              <a:t> </a:t>
            </a:r>
            <a:r>
              <a:rPr sz="1400" dirty="0">
                <a:latin typeface="Arial"/>
                <a:cs typeface="Arial"/>
                <a:hlinkClick r:id="rId7"/>
              </a:rPr>
              <a:t>College</a:t>
            </a:r>
            <a:r>
              <a:rPr sz="1400" spc="-45" dirty="0">
                <a:latin typeface="Arial"/>
                <a:cs typeface="Arial"/>
                <a:hlinkClick r:id="rId7"/>
              </a:rPr>
              <a:t> </a:t>
            </a:r>
            <a:endParaRPr sz="1400" dirty="0">
              <a:latin typeface="Arial"/>
              <a:cs typeface="Arial"/>
            </a:endParaRPr>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6"/>
          <p:cNvSpPr txBox="1"/>
          <p:nvPr/>
        </p:nvSpPr>
        <p:spPr>
          <a:xfrm>
            <a:off x="1593850" y="971550"/>
            <a:ext cx="6013450" cy="461962"/>
          </a:xfrm>
          <a:prstGeom prst="rect">
            <a:avLst/>
          </a:prstGeom>
          <a:solidFill>
            <a:srgbClr val="E9193A"/>
          </a:solidFill>
          <a:ln w="9525" cap="flat" cmpd="sng">
            <a:solidFill>
              <a:srgbClr val="BE4B48"/>
            </a:solidFill>
            <a:prstDash val="solid"/>
            <a:miter lim="800000"/>
            <a:headEnd type="none" w="sm" len="sm"/>
            <a:tailEnd type="none" w="sm" len="sm"/>
          </a:ln>
          <a:effectLst>
            <a:outerShdw blurRad="63500" dist="23000" dir="5400000">
              <a:srgbClr val="000000">
                <a:alpha val="34901"/>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2400"/>
              <a:buFont typeface="Calibri"/>
              <a:buNone/>
            </a:pPr>
            <a:r>
              <a:rPr lang="en-US" sz="2400" b="0" i="0" u="none">
                <a:solidFill>
                  <a:schemeClr val="lt1"/>
                </a:solidFill>
                <a:latin typeface="Calibri"/>
                <a:ea typeface="Calibri"/>
                <a:cs typeface="Calibri"/>
                <a:sym typeface="Calibri"/>
              </a:rPr>
              <a:t>QC Core Requirements (</a:t>
            </a:r>
            <a:r>
              <a:rPr lang="en-US" sz="2400" b="0" i="1" u="none">
                <a:solidFill>
                  <a:schemeClr val="lt1"/>
                </a:solidFill>
                <a:latin typeface="Calibri"/>
                <a:ea typeface="Calibri"/>
                <a:cs typeface="Calibri"/>
                <a:sym typeface="Calibri"/>
              </a:rPr>
              <a:t>CUNY Pathways</a:t>
            </a:r>
            <a:r>
              <a:rPr lang="en-US" sz="2400" b="0" i="0" u="none">
                <a:solidFill>
                  <a:schemeClr val="lt1"/>
                </a:solidFill>
                <a:latin typeface="Calibri"/>
                <a:ea typeface="Calibri"/>
                <a:cs typeface="Calibri"/>
                <a:sym typeface="Calibri"/>
              </a:rPr>
              <a:t>) </a:t>
            </a:r>
            <a:endParaRPr/>
          </a:p>
        </p:txBody>
      </p:sp>
      <p:sp>
        <p:nvSpPr>
          <p:cNvPr id="129" name="Google Shape;129;p6"/>
          <p:cNvSpPr txBox="1"/>
          <p:nvPr/>
        </p:nvSpPr>
        <p:spPr>
          <a:xfrm>
            <a:off x="0" y="-277812"/>
            <a:ext cx="6211887" cy="124936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2800"/>
              <a:buFont typeface="Gill Sans"/>
              <a:buNone/>
            </a:pPr>
            <a:r>
              <a:rPr lang="en-US" sz="2800" b="1" i="0" u="none">
                <a:solidFill>
                  <a:schemeClr val="lt1"/>
                </a:solidFill>
                <a:latin typeface="Gill Sans"/>
                <a:ea typeface="Gill Sans"/>
                <a:cs typeface="Gill Sans"/>
                <a:sym typeface="Gill Sans"/>
              </a:rPr>
              <a:t>Your QC Bachelor’s Degree</a:t>
            </a:r>
            <a:endParaRPr/>
          </a:p>
          <a:p>
            <a:pPr marL="0" marR="0" lvl="0" indent="0" algn="l" rtl="0">
              <a:lnSpc>
                <a:spcPct val="100000"/>
              </a:lnSpc>
              <a:spcBef>
                <a:spcPts val="0"/>
              </a:spcBef>
              <a:spcAft>
                <a:spcPts val="0"/>
              </a:spcAft>
              <a:buClr>
                <a:schemeClr val="lt1"/>
              </a:buClr>
              <a:buSzPts val="2400"/>
              <a:buFont typeface="Gill Sans"/>
              <a:buNone/>
            </a:pPr>
            <a:r>
              <a:rPr lang="en-US" sz="2400" b="1" i="1" u="none">
                <a:solidFill>
                  <a:schemeClr val="lt1"/>
                </a:solidFill>
                <a:latin typeface="Gill Sans"/>
                <a:ea typeface="Gill Sans"/>
                <a:cs typeface="Gill Sans"/>
                <a:sym typeface="Gill Sans"/>
              </a:rPr>
              <a:t>The Flexible Core</a:t>
            </a:r>
            <a:endParaRPr/>
          </a:p>
        </p:txBody>
      </p:sp>
      <p:pic>
        <p:nvPicPr>
          <p:cNvPr id="130" name="Google Shape;130;p6" descr="Gen-ed-2.png"/>
          <p:cNvPicPr preferRelativeResize="0">
            <a:picLocks noGrp="1"/>
          </p:cNvPicPr>
          <p:nvPr>
            <p:ph type="body" idx="1"/>
          </p:nvPr>
        </p:nvPicPr>
        <p:blipFill rotWithShape="1">
          <a:blip r:embed="rId3">
            <a:alphaModFix/>
          </a:blip>
          <a:srcRect/>
          <a:stretch/>
        </p:blipFill>
        <p:spPr>
          <a:xfrm>
            <a:off x="246062" y="1943100"/>
            <a:ext cx="3524250" cy="1931987"/>
          </a:xfrm>
          <a:prstGeom prst="rect">
            <a:avLst/>
          </a:prstGeom>
          <a:noFill/>
          <a:ln>
            <a:noFill/>
          </a:ln>
        </p:spPr>
      </p:pic>
      <p:pic>
        <p:nvPicPr>
          <p:cNvPr id="131" name="Google Shape;131;p6"/>
          <p:cNvPicPr preferRelativeResize="0"/>
          <p:nvPr/>
        </p:nvPicPr>
        <p:blipFill rotWithShape="1">
          <a:blip r:embed="rId4">
            <a:alphaModFix/>
          </a:blip>
          <a:srcRect/>
          <a:stretch/>
        </p:blipFill>
        <p:spPr>
          <a:xfrm>
            <a:off x="3772730" y="1948227"/>
            <a:ext cx="5367685" cy="2302820"/>
          </a:xfrm>
          <a:prstGeom prst="rect">
            <a:avLst/>
          </a:prstGeom>
          <a:noFill/>
          <a:ln>
            <a:noFill/>
          </a:ln>
          <a:effectLst>
            <a:outerShdw blurRad="63500">
              <a:srgbClr val="000000">
                <a:alpha val="69803"/>
              </a:srgbClr>
            </a:outerShdw>
          </a:effectLst>
        </p:spPr>
      </p:pic>
      <p:sp>
        <p:nvSpPr>
          <p:cNvPr id="132" name="Google Shape;132;p6"/>
          <p:cNvSpPr txBox="1"/>
          <p:nvPr/>
        </p:nvSpPr>
        <p:spPr>
          <a:xfrm>
            <a:off x="1593850" y="1566862"/>
            <a:ext cx="6013450" cy="276225"/>
          </a:xfrm>
          <a:prstGeom prst="rect">
            <a:avLst/>
          </a:prstGeom>
          <a:solidFill>
            <a:srgbClr val="E9193A"/>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1200"/>
              <a:buFont typeface="Calibri"/>
              <a:buNone/>
            </a:pPr>
            <a:r>
              <a:rPr lang="en-US" sz="1200" b="0" i="0" u="none">
                <a:solidFill>
                  <a:schemeClr val="lt1"/>
                </a:solidFill>
                <a:latin typeface="Calibri"/>
                <a:ea typeface="Calibri"/>
                <a:cs typeface="Calibri"/>
                <a:sym typeface="Calibri"/>
              </a:rPr>
              <a:t>Cannot use Pass/No Credit Grading Option for any courses applying to QC Core requirements.</a:t>
            </a:r>
            <a:endParaRPr/>
          </a:p>
        </p:txBody>
      </p:sp>
      <p:sp>
        <p:nvSpPr>
          <p:cNvPr id="8" name="object 12">
            <a:extLst>
              <a:ext uri="{FF2B5EF4-FFF2-40B4-BE49-F238E27FC236}">
                <a16:creationId xmlns:a16="http://schemas.microsoft.com/office/drawing/2014/main" id="{C9C0C50E-1A7D-4F86-A43A-D316157EAF30}"/>
              </a:ext>
            </a:extLst>
          </p:cNvPr>
          <p:cNvSpPr txBox="1"/>
          <p:nvPr/>
        </p:nvSpPr>
        <p:spPr>
          <a:xfrm>
            <a:off x="2620370" y="4765762"/>
            <a:ext cx="4419600" cy="889346"/>
          </a:xfrm>
          <a:prstGeom prst="rect">
            <a:avLst/>
          </a:prstGeom>
          <a:solidFill>
            <a:srgbClr val="FFFFFF"/>
          </a:solidFill>
          <a:ln w="15875">
            <a:solidFill>
              <a:srgbClr val="B90000"/>
            </a:solidFill>
          </a:ln>
        </p:spPr>
        <p:txBody>
          <a:bodyPr vert="horz" wrap="square" lIns="0" tIns="27305" rIns="0" bIns="0" rtlCol="0">
            <a:spAutoFit/>
          </a:bodyPr>
          <a:lstStyle/>
          <a:p>
            <a:pPr marL="91440" algn="ctr">
              <a:lnSpc>
                <a:spcPct val="100000"/>
              </a:lnSpc>
              <a:tabLst>
                <a:tab pos="378460" algn="l"/>
                <a:tab pos="379095" algn="l"/>
              </a:tabLst>
            </a:pPr>
            <a:r>
              <a:rPr lang="en-US" sz="1400" b="1" dirty="0">
                <a:latin typeface="Arial"/>
                <a:cs typeface="Arial"/>
              </a:rPr>
              <a:t>Courses can be found:</a:t>
            </a:r>
            <a:endParaRPr lang="en-US" sz="1400" b="1" dirty="0">
              <a:latin typeface="Arial"/>
              <a:cs typeface="Arial"/>
              <a:hlinkClick r:id="rId5"/>
            </a:endParaRPr>
          </a:p>
          <a:p>
            <a:pPr marL="378460" indent="-287020" algn="ctr">
              <a:lnSpc>
                <a:spcPct val="100000"/>
              </a:lnSpc>
              <a:buFont typeface="Calibri"/>
              <a:buChar char="▪"/>
              <a:tabLst>
                <a:tab pos="378460" algn="l"/>
                <a:tab pos="379095" algn="l"/>
              </a:tabLst>
            </a:pPr>
            <a:r>
              <a:rPr sz="1400" dirty="0">
                <a:latin typeface="Arial"/>
                <a:cs typeface="Arial"/>
                <a:hlinkClick r:id="rId5"/>
              </a:rPr>
              <a:t>Pathways</a:t>
            </a:r>
            <a:r>
              <a:rPr sz="1400" spc="-45" dirty="0">
                <a:latin typeface="Arial"/>
                <a:cs typeface="Arial"/>
                <a:hlinkClick r:id="rId5"/>
              </a:rPr>
              <a:t> </a:t>
            </a:r>
            <a:r>
              <a:rPr sz="1400" dirty="0">
                <a:latin typeface="Arial"/>
                <a:cs typeface="Arial"/>
                <a:hlinkClick r:id="rId5"/>
              </a:rPr>
              <a:t>Course</a:t>
            </a:r>
            <a:r>
              <a:rPr sz="1400" spc="-55" dirty="0">
                <a:latin typeface="Arial"/>
                <a:cs typeface="Arial"/>
                <a:hlinkClick r:id="rId5"/>
              </a:rPr>
              <a:t> </a:t>
            </a:r>
            <a:r>
              <a:rPr sz="1400" dirty="0">
                <a:latin typeface="Arial"/>
                <a:cs typeface="Arial"/>
                <a:hlinkClick r:id="rId5"/>
              </a:rPr>
              <a:t>Offerings</a:t>
            </a:r>
            <a:endParaRPr sz="1400" dirty="0">
              <a:latin typeface="Arial"/>
              <a:cs typeface="Arial"/>
            </a:endParaRPr>
          </a:p>
          <a:p>
            <a:pPr marL="378460" indent="-287020" algn="ctr">
              <a:lnSpc>
                <a:spcPct val="100000"/>
              </a:lnSpc>
              <a:buFont typeface="Calibri"/>
              <a:buChar char="▪"/>
              <a:tabLst>
                <a:tab pos="378460" algn="l"/>
                <a:tab pos="379095" algn="l"/>
              </a:tabLst>
            </a:pPr>
            <a:r>
              <a:rPr sz="1400" dirty="0">
                <a:latin typeface="Arial"/>
                <a:cs typeface="Arial"/>
              </a:rPr>
              <a:t>Academic</a:t>
            </a:r>
            <a:r>
              <a:rPr sz="1400" spc="-75" dirty="0">
                <a:latin typeface="Arial"/>
                <a:cs typeface="Arial"/>
              </a:rPr>
              <a:t> </a:t>
            </a:r>
            <a:r>
              <a:rPr sz="1400" dirty="0">
                <a:latin typeface="Arial"/>
                <a:cs typeface="Arial"/>
              </a:rPr>
              <a:t>Advising</a:t>
            </a:r>
            <a:r>
              <a:rPr sz="1400" spc="-45" dirty="0">
                <a:latin typeface="Arial"/>
                <a:cs typeface="Arial"/>
              </a:rPr>
              <a:t> </a:t>
            </a:r>
            <a:r>
              <a:rPr lang="en-US" sz="1400" dirty="0">
                <a:latin typeface="Arial"/>
                <a:cs typeface="Arial"/>
                <a:hlinkClick r:id="rId6"/>
              </a:rPr>
              <a:t>Degree Requirements</a:t>
            </a:r>
            <a:endParaRPr lang="en-US" sz="1400" u="sng" spc="-10" dirty="0">
              <a:uFill>
                <a:solidFill>
                  <a:srgbClr val="000000"/>
                </a:solidFill>
              </a:uFill>
              <a:latin typeface="Arial"/>
              <a:cs typeface="Arial"/>
            </a:endParaRPr>
          </a:p>
          <a:p>
            <a:pPr marL="378460" indent="-287020" algn="ctr">
              <a:lnSpc>
                <a:spcPct val="100000"/>
              </a:lnSpc>
              <a:buFont typeface="Calibri"/>
              <a:buChar char="▪"/>
              <a:tabLst>
                <a:tab pos="378460" algn="l"/>
                <a:tab pos="379095" algn="l"/>
              </a:tabLst>
            </a:pPr>
            <a:r>
              <a:rPr sz="1400" dirty="0">
                <a:latin typeface="Arial"/>
                <a:cs typeface="Arial"/>
                <a:hlinkClick r:id="rId7"/>
              </a:rPr>
              <a:t>General</a:t>
            </a:r>
            <a:r>
              <a:rPr sz="1400" spc="-70" dirty="0">
                <a:latin typeface="Arial"/>
                <a:cs typeface="Arial"/>
                <a:hlinkClick r:id="rId7"/>
              </a:rPr>
              <a:t> </a:t>
            </a:r>
            <a:r>
              <a:rPr sz="1400" dirty="0">
                <a:latin typeface="Arial"/>
                <a:cs typeface="Arial"/>
                <a:hlinkClick r:id="rId7"/>
              </a:rPr>
              <a:t>Education</a:t>
            </a:r>
            <a:r>
              <a:rPr sz="1400" spc="-70" dirty="0">
                <a:latin typeface="Arial"/>
                <a:cs typeface="Arial"/>
                <a:hlinkClick r:id="rId7"/>
              </a:rPr>
              <a:t> </a:t>
            </a:r>
            <a:r>
              <a:rPr sz="1400" dirty="0">
                <a:latin typeface="Arial"/>
                <a:cs typeface="Arial"/>
                <a:hlinkClick r:id="rId7"/>
              </a:rPr>
              <a:t>at</a:t>
            </a:r>
            <a:r>
              <a:rPr sz="1400" spc="-40" dirty="0">
                <a:latin typeface="Arial"/>
                <a:cs typeface="Arial"/>
                <a:hlinkClick r:id="rId7"/>
              </a:rPr>
              <a:t> </a:t>
            </a:r>
            <a:r>
              <a:rPr sz="1400" dirty="0">
                <a:latin typeface="Arial"/>
                <a:cs typeface="Arial"/>
                <a:hlinkClick r:id="rId7"/>
              </a:rPr>
              <a:t>Queens</a:t>
            </a:r>
            <a:r>
              <a:rPr sz="1400" spc="-55" dirty="0">
                <a:latin typeface="Arial"/>
                <a:cs typeface="Arial"/>
                <a:hlinkClick r:id="rId7"/>
              </a:rPr>
              <a:t> </a:t>
            </a:r>
            <a:r>
              <a:rPr sz="1400" dirty="0">
                <a:latin typeface="Arial"/>
                <a:cs typeface="Arial"/>
                <a:hlinkClick r:id="rId7"/>
              </a:rPr>
              <a:t>College</a:t>
            </a:r>
            <a:r>
              <a:rPr sz="1400" spc="-45" dirty="0">
                <a:latin typeface="Arial"/>
                <a:cs typeface="Arial"/>
                <a:hlinkClick r:id="rId7"/>
              </a:rPr>
              <a:t> </a:t>
            </a:r>
            <a:endParaRPr sz="1400" dirty="0">
              <a:latin typeface="Arial"/>
              <a:cs typeface="Arial"/>
            </a:endParaRPr>
          </a:p>
        </p:txBody>
      </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7"/>
          <p:cNvSpPr txBox="1"/>
          <p:nvPr/>
        </p:nvSpPr>
        <p:spPr>
          <a:xfrm>
            <a:off x="1593850" y="1041400"/>
            <a:ext cx="6013450" cy="461962"/>
          </a:xfrm>
          <a:prstGeom prst="rect">
            <a:avLst/>
          </a:prstGeom>
          <a:solidFill>
            <a:srgbClr val="E9193A"/>
          </a:solidFill>
          <a:ln w="9525" cap="flat" cmpd="sng">
            <a:solidFill>
              <a:srgbClr val="BE4B48"/>
            </a:solidFill>
            <a:prstDash val="solid"/>
            <a:miter lim="800000"/>
            <a:headEnd type="none" w="sm" len="sm"/>
            <a:tailEnd type="none" w="sm" len="sm"/>
          </a:ln>
          <a:effectLst>
            <a:outerShdw blurRad="63500" dist="23000" dir="5400000">
              <a:srgbClr val="000000">
                <a:alpha val="34901"/>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2400"/>
              <a:buFont typeface="Calibri"/>
              <a:buNone/>
            </a:pPr>
            <a:r>
              <a:rPr lang="en-US" sz="2400" b="0" i="0" u="none">
                <a:solidFill>
                  <a:schemeClr val="lt1"/>
                </a:solidFill>
                <a:latin typeface="Calibri"/>
                <a:ea typeface="Calibri"/>
                <a:cs typeface="Calibri"/>
                <a:sym typeface="Calibri"/>
              </a:rPr>
              <a:t>QC Core Requirements (</a:t>
            </a:r>
            <a:r>
              <a:rPr lang="en-US" sz="2400" b="0" i="1" u="none">
                <a:solidFill>
                  <a:schemeClr val="lt1"/>
                </a:solidFill>
                <a:latin typeface="Calibri"/>
                <a:ea typeface="Calibri"/>
                <a:cs typeface="Calibri"/>
                <a:sym typeface="Calibri"/>
              </a:rPr>
              <a:t>CUNY Pathways</a:t>
            </a:r>
            <a:r>
              <a:rPr lang="en-US" sz="2400" b="0" i="0" u="none">
                <a:solidFill>
                  <a:schemeClr val="lt1"/>
                </a:solidFill>
                <a:latin typeface="Calibri"/>
                <a:ea typeface="Calibri"/>
                <a:cs typeface="Calibri"/>
                <a:sym typeface="Calibri"/>
              </a:rPr>
              <a:t>) </a:t>
            </a:r>
            <a:endParaRPr/>
          </a:p>
        </p:txBody>
      </p:sp>
      <p:sp>
        <p:nvSpPr>
          <p:cNvPr id="139" name="Google Shape;139;p7"/>
          <p:cNvSpPr txBox="1"/>
          <p:nvPr/>
        </p:nvSpPr>
        <p:spPr>
          <a:xfrm>
            <a:off x="0" y="-209550"/>
            <a:ext cx="6270625" cy="112236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2800"/>
              <a:buFont typeface="Gill Sans"/>
              <a:buNone/>
            </a:pPr>
            <a:r>
              <a:rPr lang="en-US" sz="2800" b="1" i="0" u="none">
                <a:solidFill>
                  <a:schemeClr val="lt1"/>
                </a:solidFill>
                <a:latin typeface="Gill Sans"/>
                <a:ea typeface="Gill Sans"/>
                <a:cs typeface="Gill Sans"/>
                <a:sym typeface="Gill Sans"/>
              </a:rPr>
              <a:t>Your QC Bachelor’s Degree</a:t>
            </a:r>
            <a:endParaRPr/>
          </a:p>
          <a:p>
            <a:pPr marL="0" marR="0" lvl="0" indent="0" algn="l" rtl="0">
              <a:lnSpc>
                <a:spcPct val="100000"/>
              </a:lnSpc>
              <a:spcBef>
                <a:spcPts val="0"/>
              </a:spcBef>
              <a:spcAft>
                <a:spcPts val="0"/>
              </a:spcAft>
              <a:buClr>
                <a:schemeClr val="lt1"/>
              </a:buClr>
              <a:buSzPts val="2400"/>
              <a:buFont typeface="Gill Sans"/>
              <a:buNone/>
            </a:pPr>
            <a:r>
              <a:rPr lang="en-US" sz="2400" b="1" i="1" u="none">
                <a:solidFill>
                  <a:schemeClr val="lt1"/>
                </a:solidFill>
                <a:latin typeface="Gill Sans"/>
                <a:ea typeface="Gill Sans"/>
                <a:cs typeface="Gill Sans"/>
                <a:sym typeface="Gill Sans"/>
              </a:rPr>
              <a:t>The College Option</a:t>
            </a:r>
            <a:endParaRPr/>
          </a:p>
        </p:txBody>
      </p:sp>
      <p:pic>
        <p:nvPicPr>
          <p:cNvPr id="140" name="Google Shape;140;p7" descr="Gen-ed-3.png"/>
          <p:cNvPicPr preferRelativeResize="0">
            <a:picLocks noGrp="1"/>
          </p:cNvPicPr>
          <p:nvPr>
            <p:ph type="body" idx="1"/>
          </p:nvPr>
        </p:nvPicPr>
        <p:blipFill rotWithShape="1">
          <a:blip r:embed="rId3">
            <a:alphaModFix/>
          </a:blip>
          <a:srcRect/>
          <a:stretch/>
        </p:blipFill>
        <p:spPr>
          <a:xfrm>
            <a:off x="20637" y="2057400"/>
            <a:ext cx="4151312" cy="1949450"/>
          </a:xfrm>
          <a:prstGeom prst="rect">
            <a:avLst/>
          </a:prstGeom>
          <a:noFill/>
          <a:ln>
            <a:noFill/>
          </a:ln>
        </p:spPr>
      </p:pic>
      <p:sp>
        <p:nvSpPr>
          <p:cNvPr id="141" name="Google Shape;141;p7"/>
          <p:cNvSpPr txBox="1"/>
          <p:nvPr/>
        </p:nvSpPr>
        <p:spPr>
          <a:xfrm>
            <a:off x="1593850" y="1607960"/>
            <a:ext cx="6013450" cy="276225"/>
          </a:xfrm>
          <a:prstGeom prst="rect">
            <a:avLst/>
          </a:prstGeom>
          <a:solidFill>
            <a:srgbClr val="E9193A"/>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1200"/>
              <a:buFont typeface="Calibri"/>
              <a:buNone/>
            </a:pPr>
            <a:r>
              <a:rPr lang="en-US" sz="1200" b="0" i="0" u="none">
                <a:solidFill>
                  <a:schemeClr val="lt1"/>
                </a:solidFill>
                <a:latin typeface="Calibri"/>
                <a:ea typeface="Calibri"/>
                <a:cs typeface="Calibri"/>
                <a:sym typeface="Calibri"/>
              </a:rPr>
              <a:t>Cannot use Pass/No Credit Grading Option for any courses applying to QC Core requirements.</a:t>
            </a:r>
            <a:endParaRPr/>
          </a:p>
        </p:txBody>
      </p:sp>
      <p:pic>
        <p:nvPicPr>
          <p:cNvPr id="142" name="Google Shape;142;p7"/>
          <p:cNvPicPr preferRelativeResize="0"/>
          <p:nvPr/>
        </p:nvPicPr>
        <p:blipFill rotWithShape="1">
          <a:blip r:embed="rId4">
            <a:alphaModFix/>
          </a:blip>
          <a:srcRect/>
          <a:stretch/>
        </p:blipFill>
        <p:spPr>
          <a:xfrm>
            <a:off x="3941254" y="1997862"/>
            <a:ext cx="5270396" cy="2341168"/>
          </a:xfrm>
          <a:prstGeom prst="rect">
            <a:avLst/>
          </a:prstGeom>
          <a:noFill/>
          <a:ln>
            <a:noFill/>
          </a:ln>
        </p:spPr>
      </p:pic>
      <p:sp>
        <p:nvSpPr>
          <p:cNvPr id="8" name="object 12">
            <a:extLst>
              <a:ext uri="{FF2B5EF4-FFF2-40B4-BE49-F238E27FC236}">
                <a16:creationId xmlns:a16="http://schemas.microsoft.com/office/drawing/2014/main" id="{CC130917-B611-4933-A572-CBB44274A474}"/>
              </a:ext>
            </a:extLst>
          </p:cNvPr>
          <p:cNvSpPr txBox="1"/>
          <p:nvPr/>
        </p:nvSpPr>
        <p:spPr>
          <a:xfrm>
            <a:off x="2593075" y="4706765"/>
            <a:ext cx="4419600" cy="889346"/>
          </a:xfrm>
          <a:prstGeom prst="rect">
            <a:avLst/>
          </a:prstGeom>
          <a:solidFill>
            <a:srgbClr val="FFFFFF"/>
          </a:solidFill>
          <a:ln w="15875">
            <a:solidFill>
              <a:srgbClr val="B90000"/>
            </a:solidFill>
          </a:ln>
        </p:spPr>
        <p:txBody>
          <a:bodyPr vert="horz" wrap="square" lIns="0" tIns="27305" rIns="0" bIns="0" rtlCol="0">
            <a:spAutoFit/>
          </a:bodyPr>
          <a:lstStyle/>
          <a:p>
            <a:pPr marL="91440" algn="ctr">
              <a:lnSpc>
                <a:spcPct val="100000"/>
              </a:lnSpc>
              <a:tabLst>
                <a:tab pos="378460" algn="l"/>
                <a:tab pos="379095" algn="l"/>
              </a:tabLst>
            </a:pPr>
            <a:r>
              <a:rPr lang="en-US" sz="1400" b="1" dirty="0">
                <a:latin typeface="Arial"/>
                <a:cs typeface="Arial"/>
              </a:rPr>
              <a:t>Courses can be found:</a:t>
            </a:r>
            <a:endParaRPr lang="en-US" sz="1400" b="1" dirty="0">
              <a:latin typeface="Arial"/>
              <a:cs typeface="Arial"/>
              <a:hlinkClick r:id="rId5"/>
            </a:endParaRPr>
          </a:p>
          <a:p>
            <a:pPr marL="378460" indent="-287020" algn="ctr">
              <a:lnSpc>
                <a:spcPct val="100000"/>
              </a:lnSpc>
              <a:buFont typeface="Calibri"/>
              <a:buChar char="▪"/>
              <a:tabLst>
                <a:tab pos="378460" algn="l"/>
                <a:tab pos="379095" algn="l"/>
              </a:tabLst>
            </a:pPr>
            <a:r>
              <a:rPr sz="1400" dirty="0">
                <a:latin typeface="Arial"/>
                <a:cs typeface="Arial"/>
                <a:hlinkClick r:id="rId5"/>
              </a:rPr>
              <a:t>Pathways</a:t>
            </a:r>
            <a:r>
              <a:rPr sz="1400" spc="-45" dirty="0">
                <a:latin typeface="Arial"/>
                <a:cs typeface="Arial"/>
                <a:hlinkClick r:id="rId5"/>
              </a:rPr>
              <a:t> </a:t>
            </a:r>
            <a:r>
              <a:rPr sz="1400" dirty="0">
                <a:latin typeface="Arial"/>
                <a:cs typeface="Arial"/>
                <a:hlinkClick r:id="rId5"/>
              </a:rPr>
              <a:t>Course</a:t>
            </a:r>
            <a:r>
              <a:rPr sz="1400" spc="-55" dirty="0">
                <a:latin typeface="Arial"/>
                <a:cs typeface="Arial"/>
                <a:hlinkClick r:id="rId5"/>
              </a:rPr>
              <a:t> </a:t>
            </a:r>
            <a:r>
              <a:rPr sz="1400" dirty="0">
                <a:latin typeface="Arial"/>
                <a:cs typeface="Arial"/>
                <a:hlinkClick r:id="rId5"/>
              </a:rPr>
              <a:t>Offerings</a:t>
            </a:r>
            <a:endParaRPr sz="1400" dirty="0">
              <a:latin typeface="Arial"/>
              <a:cs typeface="Arial"/>
            </a:endParaRPr>
          </a:p>
          <a:p>
            <a:pPr marL="378460" indent="-287020" algn="ctr">
              <a:lnSpc>
                <a:spcPct val="100000"/>
              </a:lnSpc>
              <a:buFont typeface="Calibri"/>
              <a:buChar char="▪"/>
              <a:tabLst>
                <a:tab pos="378460" algn="l"/>
                <a:tab pos="379095" algn="l"/>
              </a:tabLst>
            </a:pPr>
            <a:r>
              <a:rPr sz="1400" dirty="0">
                <a:latin typeface="Arial"/>
                <a:cs typeface="Arial"/>
              </a:rPr>
              <a:t>Academic</a:t>
            </a:r>
            <a:r>
              <a:rPr sz="1400" spc="-75" dirty="0">
                <a:latin typeface="Arial"/>
                <a:cs typeface="Arial"/>
              </a:rPr>
              <a:t> </a:t>
            </a:r>
            <a:r>
              <a:rPr sz="1400" dirty="0">
                <a:latin typeface="Arial"/>
                <a:cs typeface="Arial"/>
              </a:rPr>
              <a:t>Advising</a:t>
            </a:r>
            <a:r>
              <a:rPr sz="1400" spc="-45" dirty="0">
                <a:latin typeface="Arial"/>
                <a:cs typeface="Arial"/>
              </a:rPr>
              <a:t> </a:t>
            </a:r>
            <a:r>
              <a:rPr lang="en-US" sz="1400" dirty="0">
                <a:latin typeface="Arial"/>
                <a:cs typeface="Arial"/>
                <a:hlinkClick r:id="rId6"/>
              </a:rPr>
              <a:t>Degree Requirements</a:t>
            </a:r>
            <a:endParaRPr lang="en-US" sz="1400" u="sng" spc="-10" dirty="0">
              <a:uFill>
                <a:solidFill>
                  <a:srgbClr val="000000"/>
                </a:solidFill>
              </a:uFill>
              <a:latin typeface="Arial"/>
              <a:cs typeface="Arial"/>
            </a:endParaRPr>
          </a:p>
          <a:p>
            <a:pPr marL="378460" indent="-287020" algn="ctr">
              <a:lnSpc>
                <a:spcPct val="100000"/>
              </a:lnSpc>
              <a:buFont typeface="Calibri"/>
              <a:buChar char="▪"/>
              <a:tabLst>
                <a:tab pos="378460" algn="l"/>
                <a:tab pos="379095" algn="l"/>
              </a:tabLst>
            </a:pPr>
            <a:r>
              <a:rPr sz="1400" dirty="0">
                <a:latin typeface="Arial"/>
                <a:cs typeface="Arial"/>
                <a:hlinkClick r:id="rId7"/>
              </a:rPr>
              <a:t>General</a:t>
            </a:r>
            <a:r>
              <a:rPr sz="1400" spc="-70" dirty="0">
                <a:latin typeface="Arial"/>
                <a:cs typeface="Arial"/>
                <a:hlinkClick r:id="rId7"/>
              </a:rPr>
              <a:t> </a:t>
            </a:r>
            <a:r>
              <a:rPr sz="1400" dirty="0">
                <a:latin typeface="Arial"/>
                <a:cs typeface="Arial"/>
                <a:hlinkClick r:id="rId7"/>
              </a:rPr>
              <a:t>Education</a:t>
            </a:r>
            <a:r>
              <a:rPr sz="1400" spc="-70" dirty="0">
                <a:latin typeface="Arial"/>
                <a:cs typeface="Arial"/>
                <a:hlinkClick r:id="rId7"/>
              </a:rPr>
              <a:t> </a:t>
            </a:r>
            <a:r>
              <a:rPr sz="1400" dirty="0">
                <a:latin typeface="Arial"/>
                <a:cs typeface="Arial"/>
                <a:hlinkClick r:id="rId7"/>
              </a:rPr>
              <a:t>at</a:t>
            </a:r>
            <a:r>
              <a:rPr sz="1400" spc="-40" dirty="0">
                <a:latin typeface="Arial"/>
                <a:cs typeface="Arial"/>
                <a:hlinkClick r:id="rId7"/>
              </a:rPr>
              <a:t> </a:t>
            </a:r>
            <a:r>
              <a:rPr sz="1400" dirty="0">
                <a:latin typeface="Arial"/>
                <a:cs typeface="Arial"/>
                <a:hlinkClick r:id="rId7"/>
              </a:rPr>
              <a:t>Queens</a:t>
            </a:r>
            <a:r>
              <a:rPr sz="1400" spc="-55" dirty="0">
                <a:latin typeface="Arial"/>
                <a:cs typeface="Arial"/>
                <a:hlinkClick r:id="rId7"/>
              </a:rPr>
              <a:t> </a:t>
            </a:r>
            <a:r>
              <a:rPr sz="1400" dirty="0">
                <a:latin typeface="Arial"/>
                <a:cs typeface="Arial"/>
                <a:hlinkClick r:id="rId7"/>
              </a:rPr>
              <a:t>College</a:t>
            </a:r>
            <a:r>
              <a:rPr sz="1400" spc="-45" dirty="0">
                <a:latin typeface="Arial"/>
                <a:cs typeface="Arial"/>
                <a:hlinkClick r:id="rId7"/>
              </a:rPr>
              <a:t> </a:t>
            </a:r>
            <a:endParaRPr sz="1400" dirty="0">
              <a:latin typeface="Arial"/>
              <a:cs typeface="Arial"/>
            </a:endParaRPr>
          </a:p>
        </p:txBody>
      </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8"/>
          <p:cNvSpPr txBox="1"/>
          <p:nvPr/>
        </p:nvSpPr>
        <p:spPr>
          <a:xfrm>
            <a:off x="1593850" y="1003300"/>
            <a:ext cx="6013450" cy="461962"/>
          </a:xfrm>
          <a:prstGeom prst="rect">
            <a:avLst/>
          </a:prstGeom>
          <a:solidFill>
            <a:srgbClr val="E9193A"/>
          </a:solidFill>
          <a:ln w="9525" cap="flat" cmpd="sng">
            <a:solidFill>
              <a:srgbClr val="BE4B48"/>
            </a:solidFill>
            <a:prstDash val="solid"/>
            <a:miter lim="800000"/>
            <a:headEnd type="none" w="sm" len="sm"/>
            <a:tailEnd type="none" w="sm" len="sm"/>
          </a:ln>
          <a:effectLst>
            <a:outerShdw blurRad="63500" dist="23000" dir="5400000">
              <a:srgbClr val="000000">
                <a:alpha val="34901"/>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2400"/>
              <a:buFont typeface="Calibri"/>
              <a:buNone/>
            </a:pPr>
            <a:r>
              <a:rPr lang="en-US" sz="2400" b="0" i="0" u="none">
                <a:solidFill>
                  <a:schemeClr val="lt1"/>
                </a:solidFill>
                <a:latin typeface="Calibri"/>
                <a:ea typeface="Calibri"/>
                <a:cs typeface="Calibri"/>
                <a:sym typeface="Calibri"/>
              </a:rPr>
              <a:t>QC Core Requirements (</a:t>
            </a:r>
            <a:r>
              <a:rPr lang="en-US" sz="2400" b="0" i="1" u="none">
                <a:solidFill>
                  <a:schemeClr val="lt1"/>
                </a:solidFill>
                <a:latin typeface="Calibri"/>
                <a:ea typeface="Calibri"/>
                <a:cs typeface="Calibri"/>
                <a:sym typeface="Calibri"/>
              </a:rPr>
              <a:t>CUNY Pathways</a:t>
            </a:r>
            <a:r>
              <a:rPr lang="en-US" sz="2400" b="0" i="0" u="none">
                <a:solidFill>
                  <a:schemeClr val="lt1"/>
                </a:solidFill>
                <a:latin typeface="Calibri"/>
                <a:ea typeface="Calibri"/>
                <a:cs typeface="Calibri"/>
                <a:sym typeface="Calibri"/>
              </a:rPr>
              <a:t>) </a:t>
            </a:r>
            <a:endParaRPr/>
          </a:p>
        </p:txBody>
      </p:sp>
      <p:sp>
        <p:nvSpPr>
          <p:cNvPr id="149" name="Google Shape;149;p8"/>
          <p:cNvSpPr txBox="1"/>
          <p:nvPr/>
        </p:nvSpPr>
        <p:spPr>
          <a:xfrm>
            <a:off x="0" y="-142875"/>
            <a:ext cx="6211887" cy="106838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2800"/>
              <a:buFont typeface="Gill Sans"/>
              <a:buNone/>
            </a:pPr>
            <a:r>
              <a:rPr lang="en-US" sz="2800" b="1" i="0" u="none">
                <a:solidFill>
                  <a:schemeClr val="lt1"/>
                </a:solidFill>
                <a:latin typeface="Gill Sans"/>
                <a:ea typeface="Gill Sans"/>
                <a:cs typeface="Gill Sans"/>
                <a:sym typeface="Gill Sans"/>
              </a:rPr>
              <a:t>Your QC Bachelor’s Degree</a:t>
            </a:r>
            <a:endParaRPr/>
          </a:p>
          <a:p>
            <a:pPr marL="0" marR="0" lvl="0" indent="0" algn="l" rtl="0">
              <a:lnSpc>
                <a:spcPct val="100000"/>
              </a:lnSpc>
              <a:spcBef>
                <a:spcPts val="0"/>
              </a:spcBef>
              <a:spcAft>
                <a:spcPts val="0"/>
              </a:spcAft>
              <a:buClr>
                <a:schemeClr val="lt1"/>
              </a:buClr>
              <a:buSzPts val="2400"/>
              <a:buFont typeface="Gill Sans"/>
              <a:buNone/>
            </a:pPr>
            <a:r>
              <a:rPr lang="en-US" sz="2400" b="1" i="1" u="none">
                <a:solidFill>
                  <a:schemeClr val="lt1"/>
                </a:solidFill>
                <a:latin typeface="Gill Sans"/>
                <a:ea typeface="Gill Sans"/>
                <a:cs typeface="Gill Sans"/>
                <a:sym typeface="Gill Sans"/>
              </a:rPr>
              <a:t>Writing Intensive Requirement</a:t>
            </a:r>
            <a:endParaRPr/>
          </a:p>
        </p:txBody>
      </p:sp>
      <p:pic>
        <p:nvPicPr>
          <p:cNvPr id="150" name="Google Shape;150;p8" descr="Gen-ed-4.png"/>
          <p:cNvPicPr preferRelativeResize="0">
            <a:picLocks noGrp="1"/>
          </p:cNvPicPr>
          <p:nvPr>
            <p:ph type="body" idx="1"/>
          </p:nvPr>
        </p:nvPicPr>
        <p:blipFill rotWithShape="1">
          <a:blip r:embed="rId3">
            <a:alphaModFix/>
          </a:blip>
          <a:srcRect/>
          <a:stretch/>
        </p:blipFill>
        <p:spPr>
          <a:xfrm>
            <a:off x="406400" y="1998662"/>
            <a:ext cx="3983037" cy="2073275"/>
          </a:xfrm>
          <a:prstGeom prst="rect">
            <a:avLst/>
          </a:prstGeom>
          <a:noFill/>
          <a:ln>
            <a:noFill/>
          </a:ln>
        </p:spPr>
      </p:pic>
      <p:sp>
        <p:nvSpPr>
          <p:cNvPr id="151" name="Google Shape;151;p8"/>
          <p:cNvSpPr txBox="1"/>
          <p:nvPr/>
        </p:nvSpPr>
        <p:spPr>
          <a:xfrm>
            <a:off x="4389437" y="2154237"/>
            <a:ext cx="4754562" cy="2062162"/>
          </a:xfrm>
          <a:prstGeom prst="rect">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chemeClr val="dk1"/>
              </a:buClr>
              <a:buSzPts val="1600"/>
              <a:buFont typeface="Arial"/>
              <a:buChar char="•"/>
            </a:pPr>
            <a:r>
              <a:rPr lang="en-US" sz="1600" b="0" i="0" u="none">
                <a:solidFill>
                  <a:schemeClr val="dk1"/>
                </a:solidFill>
                <a:latin typeface="Calibri"/>
                <a:ea typeface="Calibri"/>
                <a:cs typeface="Calibri"/>
                <a:sym typeface="Calibri"/>
              </a:rPr>
              <a:t>Students must complete </a:t>
            </a:r>
            <a:r>
              <a:rPr lang="en-US" sz="1600" b="1" i="0" u="sng">
                <a:solidFill>
                  <a:schemeClr val="dk1"/>
                </a:solidFill>
                <a:latin typeface="Calibri"/>
                <a:ea typeface="Calibri"/>
                <a:cs typeface="Calibri"/>
                <a:sym typeface="Calibri"/>
              </a:rPr>
              <a:t>two Writing-Intensive "W" courses</a:t>
            </a:r>
            <a:r>
              <a:rPr lang="en-US" sz="1600" b="0" i="0" u="none">
                <a:solidFill>
                  <a:schemeClr val="dk1"/>
                </a:solidFill>
                <a:latin typeface="Calibri"/>
                <a:ea typeface="Calibri"/>
                <a:cs typeface="Calibri"/>
                <a:sym typeface="Calibri"/>
              </a:rPr>
              <a:t>. </a:t>
            </a:r>
            <a:endParaRPr/>
          </a:p>
          <a:p>
            <a:pPr marL="342900" marR="0" lvl="0" indent="-342900" algn="l" rtl="0">
              <a:lnSpc>
                <a:spcPct val="100000"/>
              </a:lnSpc>
              <a:spcBef>
                <a:spcPts val="0"/>
              </a:spcBef>
              <a:spcAft>
                <a:spcPts val="0"/>
              </a:spcAft>
              <a:buClr>
                <a:schemeClr val="dk1"/>
              </a:buClr>
              <a:buSzPts val="1600"/>
              <a:buFont typeface="Arial"/>
              <a:buChar char="•"/>
            </a:pPr>
            <a:r>
              <a:rPr lang="en-US" sz="1600" b="0" i="0" u="none">
                <a:solidFill>
                  <a:schemeClr val="dk1"/>
                </a:solidFill>
                <a:latin typeface="Calibri"/>
                <a:ea typeface="Calibri"/>
                <a:cs typeface="Calibri"/>
                <a:sym typeface="Calibri"/>
              </a:rPr>
              <a:t>At least one "W" must be completed </a:t>
            </a:r>
            <a:r>
              <a:rPr lang="en-US" sz="1600" b="1" i="1" u="none">
                <a:solidFill>
                  <a:schemeClr val="dk1"/>
                </a:solidFill>
                <a:latin typeface="Calibri"/>
                <a:ea typeface="Calibri"/>
                <a:cs typeface="Calibri"/>
                <a:sym typeface="Calibri"/>
              </a:rPr>
              <a:t>in residency </a:t>
            </a:r>
            <a:r>
              <a:rPr lang="en-US" sz="1600" b="0" i="0" u="none">
                <a:solidFill>
                  <a:schemeClr val="dk1"/>
                </a:solidFill>
                <a:latin typeface="Calibri"/>
                <a:ea typeface="Calibri"/>
                <a:cs typeface="Calibri"/>
                <a:sym typeface="Calibri"/>
              </a:rPr>
              <a:t>at QC.</a:t>
            </a:r>
            <a:endParaRPr/>
          </a:p>
          <a:p>
            <a:pPr marL="342900" marR="0" lvl="0" indent="-342900" algn="l" rtl="0">
              <a:lnSpc>
                <a:spcPct val="100000"/>
              </a:lnSpc>
              <a:spcBef>
                <a:spcPts val="0"/>
              </a:spcBef>
              <a:spcAft>
                <a:spcPts val="0"/>
              </a:spcAft>
              <a:buClr>
                <a:schemeClr val="dk1"/>
              </a:buClr>
              <a:buSzPts val="1600"/>
              <a:buFont typeface="Arial"/>
              <a:buChar char="•"/>
            </a:pPr>
            <a:r>
              <a:rPr lang="en-US" sz="1600" b="0" i="0" u="none">
                <a:solidFill>
                  <a:schemeClr val="dk1"/>
                </a:solidFill>
                <a:latin typeface="Calibri"/>
                <a:ea typeface="Calibri"/>
                <a:cs typeface="Calibri"/>
                <a:sym typeface="Calibri"/>
              </a:rPr>
              <a:t>English 110 is a prerequisite for all "W" courses.</a:t>
            </a:r>
            <a:endParaRPr/>
          </a:p>
          <a:p>
            <a:pPr marL="342900" marR="0" lvl="0" indent="-342900" algn="l" rtl="0">
              <a:lnSpc>
                <a:spcPct val="100000"/>
              </a:lnSpc>
              <a:spcBef>
                <a:spcPts val="0"/>
              </a:spcBef>
              <a:spcAft>
                <a:spcPts val="0"/>
              </a:spcAft>
              <a:buClr>
                <a:schemeClr val="dk1"/>
              </a:buClr>
              <a:buSzPts val="1600"/>
              <a:buFont typeface="Arial"/>
              <a:buChar char="•"/>
            </a:pPr>
            <a:r>
              <a:rPr lang="en-US" sz="1600" b="0" i="0" u="none">
                <a:solidFill>
                  <a:schemeClr val="dk1"/>
                </a:solidFill>
                <a:latin typeface="Calibri"/>
                <a:ea typeface="Calibri"/>
                <a:cs typeface="Calibri"/>
                <a:sym typeface="Calibri"/>
              </a:rPr>
              <a:t>“W” courses can overlap with QC Core requirements or, if available, major and/or minor requirements.  Discuss with an advisor.</a:t>
            </a:r>
            <a:endParaRPr/>
          </a:p>
        </p:txBody>
      </p:sp>
      <p:sp>
        <p:nvSpPr>
          <p:cNvPr id="152" name="Google Shape;152;p8"/>
          <p:cNvSpPr txBox="1"/>
          <p:nvPr/>
        </p:nvSpPr>
        <p:spPr>
          <a:xfrm>
            <a:off x="1593850" y="1569508"/>
            <a:ext cx="6022975" cy="276225"/>
          </a:xfrm>
          <a:prstGeom prst="rect">
            <a:avLst/>
          </a:prstGeom>
          <a:solidFill>
            <a:srgbClr val="E9193A"/>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1200"/>
              <a:buFont typeface="Calibri"/>
              <a:buNone/>
            </a:pPr>
            <a:r>
              <a:rPr lang="en-US" sz="1200" b="0" i="0" u="none" dirty="0">
                <a:solidFill>
                  <a:schemeClr val="lt1"/>
                </a:solidFill>
                <a:latin typeface="Calibri"/>
                <a:ea typeface="Calibri"/>
                <a:cs typeface="Calibri"/>
                <a:sym typeface="Calibri"/>
              </a:rPr>
              <a:t>Cannot use Pass/No Credit Grading Option for any courses applying to QC Core requirements.</a:t>
            </a:r>
            <a:endParaRPr dirty="0"/>
          </a:p>
        </p:txBody>
      </p:sp>
      <p:sp>
        <p:nvSpPr>
          <p:cNvPr id="8" name="object 12">
            <a:extLst>
              <a:ext uri="{FF2B5EF4-FFF2-40B4-BE49-F238E27FC236}">
                <a16:creationId xmlns:a16="http://schemas.microsoft.com/office/drawing/2014/main" id="{59228069-E217-4BFF-82E5-014188D8EE07}"/>
              </a:ext>
            </a:extLst>
          </p:cNvPr>
          <p:cNvSpPr txBox="1"/>
          <p:nvPr/>
        </p:nvSpPr>
        <p:spPr>
          <a:xfrm>
            <a:off x="2397918" y="4524903"/>
            <a:ext cx="4419600" cy="889346"/>
          </a:xfrm>
          <a:prstGeom prst="rect">
            <a:avLst/>
          </a:prstGeom>
          <a:solidFill>
            <a:srgbClr val="FFFFFF"/>
          </a:solidFill>
          <a:ln w="15875">
            <a:solidFill>
              <a:srgbClr val="B90000"/>
            </a:solidFill>
          </a:ln>
        </p:spPr>
        <p:txBody>
          <a:bodyPr vert="horz" wrap="square" lIns="0" tIns="27305" rIns="0" bIns="0" rtlCol="0">
            <a:spAutoFit/>
          </a:bodyPr>
          <a:lstStyle/>
          <a:p>
            <a:pPr marL="91440" algn="ctr">
              <a:lnSpc>
                <a:spcPct val="100000"/>
              </a:lnSpc>
              <a:tabLst>
                <a:tab pos="378460" algn="l"/>
                <a:tab pos="379095" algn="l"/>
              </a:tabLst>
            </a:pPr>
            <a:r>
              <a:rPr lang="en-US" sz="1400" b="1" dirty="0">
                <a:latin typeface="Arial"/>
                <a:cs typeface="Arial"/>
              </a:rPr>
              <a:t>Courses can be found:</a:t>
            </a:r>
            <a:endParaRPr lang="en-US" sz="1400" b="1" dirty="0">
              <a:latin typeface="Arial"/>
              <a:cs typeface="Arial"/>
              <a:hlinkClick r:id="rId4"/>
            </a:endParaRPr>
          </a:p>
          <a:p>
            <a:pPr marL="378460" indent="-287020" algn="ctr">
              <a:lnSpc>
                <a:spcPct val="100000"/>
              </a:lnSpc>
              <a:buFont typeface="Calibri"/>
              <a:buChar char="▪"/>
              <a:tabLst>
                <a:tab pos="378460" algn="l"/>
                <a:tab pos="379095" algn="l"/>
              </a:tabLst>
            </a:pPr>
            <a:r>
              <a:rPr sz="1400" dirty="0">
                <a:latin typeface="Arial"/>
                <a:cs typeface="Arial"/>
                <a:hlinkClick r:id="rId4"/>
              </a:rPr>
              <a:t>Pathways</a:t>
            </a:r>
            <a:r>
              <a:rPr sz="1400" spc="-45" dirty="0">
                <a:latin typeface="Arial"/>
                <a:cs typeface="Arial"/>
                <a:hlinkClick r:id="rId4"/>
              </a:rPr>
              <a:t> </a:t>
            </a:r>
            <a:r>
              <a:rPr sz="1400" dirty="0">
                <a:latin typeface="Arial"/>
                <a:cs typeface="Arial"/>
                <a:hlinkClick r:id="rId4"/>
              </a:rPr>
              <a:t>Course</a:t>
            </a:r>
            <a:r>
              <a:rPr sz="1400" spc="-55" dirty="0">
                <a:latin typeface="Arial"/>
                <a:cs typeface="Arial"/>
                <a:hlinkClick r:id="rId4"/>
              </a:rPr>
              <a:t> </a:t>
            </a:r>
            <a:r>
              <a:rPr sz="1400" dirty="0">
                <a:latin typeface="Arial"/>
                <a:cs typeface="Arial"/>
                <a:hlinkClick r:id="rId4"/>
              </a:rPr>
              <a:t>Offerings</a:t>
            </a:r>
            <a:endParaRPr sz="1400" dirty="0">
              <a:latin typeface="Arial"/>
              <a:cs typeface="Arial"/>
            </a:endParaRPr>
          </a:p>
          <a:p>
            <a:pPr marL="378460" indent="-287020" algn="ctr">
              <a:lnSpc>
                <a:spcPct val="100000"/>
              </a:lnSpc>
              <a:buFont typeface="Calibri"/>
              <a:buChar char="▪"/>
              <a:tabLst>
                <a:tab pos="378460" algn="l"/>
                <a:tab pos="379095" algn="l"/>
              </a:tabLst>
            </a:pPr>
            <a:r>
              <a:rPr sz="1400" dirty="0">
                <a:latin typeface="Arial"/>
                <a:cs typeface="Arial"/>
              </a:rPr>
              <a:t>Academic</a:t>
            </a:r>
            <a:r>
              <a:rPr sz="1400" spc="-75" dirty="0">
                <a:latin typeface="Arial"/>
                <a:cs typeface="Arial"/>
              </a:rPr>
              <a:t> </a:t>
            </a:r>
            <a:r>
              <a:rPr sz="1400" dirty="0">
                <a:latin typeface="Arial"/>
                <a:cs typeface="Arial"/>
              </a:rPr>
              <a:t>Advising</a:t>
            </a:r>
            <a:r>
              <a:rPr sz="1400" spc="-45" dirty="0">
                <a:latin typeface="Arial"/>
                <a:cs typeface="Arial"/>
              </a:rPr>
              <a:t> </a:t>
            </a:r>
            <a:r>
              <a:rPr lang="en-US" sz="1400" dirty="0">
                <a:latin typeface="Arial"/>
                <a:cs typeface="Arial"/>
                <a:hlinkClick r:id="rId5"/>
              </a:rPr>
              <a:t>Degree Requirements</a:t>
            </a:r>
            <a:endParaRPr lang="en-US" sz="1400" u="sng" spc="-10" dirty="0">
              <a:uFill>
                <a:solidFill>
                  <a:srgbClr val="000000"/>
                </a:solidFill>
              </a:uFill>
              <a:latin typeface="Arial"/>
              <a:cs typeface="Arial"/>
            </a:endParaRPr>
          </a:p>
          <a:p>
            <a:pPr marL="378460" indent="-287020" algn="ctr">
              <a:lnSpc>
                <a:spcPct val="100000"/>
              </a:lnSpc>
              <a:buFont typeface="Calibri"/>
              <a:buChar char="▪"/>
              <a:tabLst>
                <a:tab pos="378460" algn="l"/>
                <a:tab pos="379095" algn="l"/>
              </a:tabLst>
            </a:pPr>
            <a:r>
              <a:rPr sz="1400" dirty="0">
                <a:latin typeface="Arial"/>
                <a:cs typeface="Arial"/>
                <a:hlinkClick r:id="rId6"/>
              </a:rPr>
              <a:t>General</a:t>
            </a:r>
            <a:r>
              <a:rPr sz="1400" spc="-70" dirty="0">
                <a:latin typeface="Arial"/>
                <a:cs typeface="Arial"/>
                <a:hlinkClick r:id="rId6"/>
              </a:rPr>
              <a:t> </a:t>
            </a:r>
            <a:r>
              <a:rPr sz="1400" dirty="0">
                <a:latin typeface="Arial"/>
                <a:cs typeface="Arial"/>
                <a:hlinkClick r:id="rId6"/>
              </a:rPr>
              <a:t>Education</a:t>
            </a:r>
            <a:r>
              <a:rPr sz="1400" spc="-70" dirty="0">
                <a:latin typeface="Arial"/>
                <a:cs typeface="Arial"/>
                <a:hlinkClick r:id="rId6"/>
              </a:rPr>
              <a:t> </a:t>
            </a:r>
            <a:r>
              <a:rPr sz="1400" dirty="0">
                <a:latin typeface="Arial"/>
                <a:cs typeface="Arial"/>
                <a:hlinkClick r:id="rId6"/>
              </a:rPr>
              <a:t>at</a:t>
            </a:r>
            <a:r>
              <a:rPr sz="1400" spc="-40" dirty="0">
                <a:latin typeface="Arial"/>
                <a:cs typeface="Arial"/>
                <a:hlinkClick r:id="rId6"/>
              </a:rPr>
              <a:t> </a:t>
            </a:r>
            <a:r>
              <a:rPr sz="1400" dirty="0">
                <a:latin typeface="Arial"/>
                <a:cs typeface="Arial"/>
                <a:hlinkClick r:id="rId6"/>
              </a:rPr>
              <a:t>Queens</a:t>
            </a:r>
            <a:r>
              <a:rPr sz="1400" spc="-55" dirty="0">
                <a:latin typeface="Arial"/>
                <a:cs typeface="Arial"/>
                <a:hlinkClick r:id="rId6"/>
              </a:rPr>
              <a:t> </a:t>
            </a:r>
            <a:r>
              <a:rPr sz="1400" dirty="0">
                <a:latin typeface="Arial"/>
                <a:cs typeface="Arial"/>
                <a:hlinkClick r:id="rId6"/>
              </a:rPr>
              <a:t>College</a:t>
            </a:r>
            <a:r>
              <a:rPr sz="1400" spc="-45" dirty="0">
                <a:latin typeface="Arial"/>
                <a:cs typeface="Arial"/>
                <a:hlinkClick r:id="rId6"/>
              </a:rPr>
              <a:t> </a:t>
            </a:r>
            <a:endParaRPr sz="1400" dirty="0">
              <a:latin typeface="Arial"/>
              <a:cs typeface="Arial"/>
            </a:endParaRPr>
          </a:p>
        </p:txBody>
      </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9"/>
          <p:cNvSpPr txBox="1">
            <a:spLocks noGrp="1"/>
          </p:cNvSpPr>
          <p:nvPr>
            <p:ph type="title"/>
          </p:nvPr>
        </p:nvSpPr>
        <p:spPr>
          <a:xfrm>
            <a:off x="93662" y="117475"/>
            <a:ext cx="7800975" cy="6985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2800"/>
              <a:buFont typeface="Gill Sans"/>
              <a:buNone/>
            </a:pPr>
            <a:r>
              <a:rPr lang="en-US" sz="2800" b="1" i="0" u="none">
                <a:solidFill>
                  <a:schemeClr val="lt1"/>
                </a:solidFill>
                <a:latin typeface="Gill Sans"/>
                <a:ea typeface="Gill Sans"/>
                <a:cs typeface="Gill Sans"/>
                <a:sym typeface="Gill Sans"/>
              </a:rPr>
              <a:t>Your QC Bachelor’s Degree</a:t>
            </a:r>
            <a:br>
              <a:rPr lang="en-US" sz="2800" b="1" i="0" u="none">
                <a:solidFill>
                  <a:schemeClr val="lt1"/>
                </a:solidFill>
                <a:latin typeface="Gill Sans"/>
                <a:ea typeface="Gill Sans"/>
                <a:cs typeface="Gill Sans"/>
                <a:sym typeface="Gill Sans"/>
              </a:rPr>
            </a:br>
            <a:r>
              <a:rPr lang="en-US" sz="2800" b="1" i="1" u="none">
                <a:solidFill>
                  <a:schemeClr val="lt1"/>
                </a:solidFill>
                <a:latin typeface="Gill Sans"/>
                <a:ea typeface="Gill Sans"/>
                <a:cs typeface="Gill Sans"/>
                <a:sym typeface="Gill Sans"/>
              </a:rPr>
              <a:t>Already have your AA or AS Degree?</a:t>
            </a:r>
            <a:endParaRPr/>
          </a:p>
        </p:txBody>
      </p:sp>
      <p:sp>
        <p:nvSpPr>
          <p:cNvPr id="159" name="Google Shape;159;p9"/>
          <p:cNvSpPr txBox="1">
            <a:spLocks noGrp="1"/>
          </p:cNvSpPr>
          <p:nvPr>
            <p:ph type="body" idx="1"/>
          </p:nvPr>
        </p:nvSpPr>
        <p:spPr>
          <a:xfrm>
            <a:off x="204609" y="1212929"/>
            <a:ext cx="8721725" cy="4396301"/>
          </a:xfrm>
          <a:prstGeom prst="rect">
            <a:avLst/>
          </a:prstGeom>
          <a:solidFill>
            <a:schemeClr val="bg1"/>
          </a:solidFill>
          <a:ln>
            <a:noFill/>
          </a:ln>
        </p:spPr>
        <p:txBody>
          <a:bodyPr spcFirstLastPara="1" wrap="square" lIns="91425" tIns="45700" rIns="91425" bIns="45700" anchor="t" anchorCtr="0">
            <a:noAutofit/>
          </a:bodyPr>
          <a:lstStyle/>
          <a:p>
            <a:pPr marL="0" indent="0">
              <a:spcBef>
                <a:spcPts val="0"/>
              </a:spcBef>
              <a:buSzPts val="1600"/>
              <a:buNone/>
            </a:pPr>
            <a:r>
              <a:rPr lang="en-US" sz="1800" b="0" i="0" u="none" strike="noStrike" cap="none" dirty="0">
                <a:latin typeface="Calibri"/>
                <a:ea typeface="Calibri"/>
                <a:cs typeface="Calibri"/>
                <a:sym typeface="Calibri"/>
              </a:rPr>
              <a:t>If you have earned an </a:t>
            </a:r>
            <a:r>
              <a:rPr lang="en-US" sz="1800" b="0" i="1" u="none" strike="noStrike" cap="none" dirty="0">
                <a:latin typeface="Calibri"/>
                <a:ea typeface="Calibri"/>
                <a:cs typeface="Calibri"/>
                <a:sym typeface="Calibri"/>
              </a:rPr>
              <a:t>Associate of Arts Degree </a:t>
            </a:r>
            <a:r>
              <a:rPr lang="en-US" sz="1800" b="0" i="0" u="none" strike="noStrike" cap="none" dirty="0">
                <a:latin typeface="Calibri"/>
                <a:ea typeface="Calibri"/>
                <a:cs typeface="Calibri"/>
                <a:sym typeface="Calibri"/>
              </a:rPr>
              <a:t>(AA) or </a:t>
            </a:r>
            <a:r>
              <a:rPr lang="en-US" sz="1800" b="0" i="1" u="none" strike="noStrike" cap="none" dirty="0">
                <a:latin typeface="Calibri"/>
                <a:ea typeface="Calibri"/>
                <a:cs typeface="Calibri"/>
                <a:sym typeface="Calibri"/>
              </a:rPr>
              <a:t>Associate of Science Degree </a:t>
            </a:r>
            <a:r>
              <a:rPr lang="en-US" sz="1800" b="0" i="0" u="none" strike="noStrike" cap="none" dirty="0">
                <a:latin typeface="Calibri"/>
                <a:ea typeface="Calibri"/>
                <a:cs typeface="Calibri"/>
                <a:sym typeface="Calibri"/>
              </a:rPr>
              <a:t>(AS) from any US institution, you are considered to have met the following requirements:</a:t>
            </a:r>
            <a:r>
              <a:rPr lang="en-US" sz="1800" dirty="0"/>
              <a:t>  </a:t>
            </a:r>
            <a:endParaRPr lang="en-US" sz="3600" dirty="0"/>
          </a:p>
          <a:p>
            <a:pPr marL="742950" lvl="1" indent="-285750">
              <a:spcBef>
                <a:spcPts val="320"/>
              </a:spcBef>
              <a:buSzPts val="1600"/>
              <a:buFont typeface="Wingdings"/>
              <a:buChar char="Ø"/>
            </a:pPr>
            <a:r>
              <a:rPr lang="en-US" sz="1800" dirty="0"/>
              <a:t>Required </a:t>
            </a:r>
            <a:r>
              <a:rPr lang="en-US" sz="1800" b="0" i="0" u="none" strike="noStrike" cap="none" dirty="0">
                <a:latin typeface="Calibri"/>
                <a:ea typeface="Calibri"/>
                <a:cs typeface="Calibri"/>
                <a:sym typeface="Calibri"/>
              </a:rPr>
              <a:t>Core</a:t>
            </a:r>
            <a:r>
              <a:rPr lang="en-US" sz="1800" dirty="0"/>
              <a:t> </a:t>
            </a:r>
            <a:endParaRPr sz="1800" dirty="0"/>
          </a:p>
          <a:p>
            <a:pPr marL="742950" lvl="1" indent="-285750">
              <a:spcBef>
                <a:spcPts val="320"/>
              </a:spcBef>
              <a:buSzPts val="1600"/>
              <a:buFont typeface="Wingdings"/>
              <a:buChar char="Ø"/>
            </a:pPr>
            <a:r>
              <a:rPr lang="en-US" sz="1800" dirty="0"/>
              <a:t>Flexible </a:t>
            </a:r>
            <a:r>
              <a:rPr lang="en-US" sz="1800" b="0" i="0" u="none" strike="noStrike" cap="none" dirty="0">
                <a:latin typeface="Calibri"/>
                <a:ea typeface="Calibri"/>
                <a:cs typeface="Calibri"/>
                <a:sym typeface="Calibri"/>
              </a:rPr>
              <a:t>Core</a:t>
            </a:r>
            <a:endParaRPr sz="1800" dirty="0"/>
          </a:p>
          <a:p>
            <a:pPr marL="742950" lvl="1" indent="-285750">
              <a:spcBef>
                <a:spcPts val="320"/>
              </a:spcBef>
              <a:buSzPts val="1600"/>
              <a:buFont typeface="Wingdings"/>
              <a:buChar char="Ø"/>
            </a:pPr>
            <a:r>
              <a:rPr lang="en-US" sz="1800" dirty="0"/>
              <a:t>College </a:t>
            </a:r>
            <a:r>
              <a:rPr lang="en-US" sz="1800" b="0" i="0" u="none" strike="noStrike" cap="none" dirty="0">
                <a:latin typeface="Calibri"/>
                <a:ea typeface="Calibri"/>
                <a:cs typeface="Calibri"/>
                <a:sym typeface="Calibri"/>
              </a:rPr>
              <a:t>Option Science</a:t>
            </a:r>
            <a:r>
              <a:rPr lang="en-US" sz="1800" dirty="0"/>
              <a:t> </a:t>
            </a:r>
            <a:endParaRPr sz="1800" dirty="0"/>
          </a:p>
          <a:p>
            <a:pPr marL="742950" lvl="1" indent="-285750">
              <a:spcBef>
                <a:spcPts val="320"/>
              </a:spcBef>
              <a:buSzPts val="1600"/>
              <a:buFont typeface="Wingdings"/>
              <a:buChar char="Ø"/>
            </a:pPr>
            <a:r>
              <a:rPr lang="en-US" sz="1800" dirty="0"/>
              <a:t>Additional </a:t>
            </a:r>
            <a:r>
              <a:rPr lang="en-US" sz="1800" b="0" i="0" u="none" strike="noStrike" cap="none" dirty="0">
                <a:latin typeface="Calibri"/>
                <a:ea typeface="Calibri"/>
                <a:cs typeface="Calibri"/>
                <a:sym typeface="Calibri"/>
              </a:rPr>
              <a:t>College </a:t>
            </a:r>
            <a:r>
              <a:rPr lang="en-US" sz="1800" dirty="0"/>
              <a:t>Option</a:t>
            </a:r>
          </a:p>
          <a:p>
            <a:pPr marL="457200" lvl="1" indent="0">
              <a:spcBef>
                <a:spcPts val="320"/>
              </a:spcBef>
              <a:buSzPts val="1600"/>
              <a:buNone/>
            </a:pPr>
            <a:endParaRPr lang="en-US" sz="3200" dirty="0"/>
          </a:p>
          <a:p>
            <a:pPr marL="457200" lvl="1" indent="0">
              <a:spcBef>
                <a:spcPts val="320"/>
              </a:spcBef>
              <a:buSzPts val="1600"/>
              <a:buNone/>
            </a:pPr>
            <a:r>
              <a:rPr lang="en-US" sz="1800" dirty="0"/>
              <a:t>To</a:t>
            </a:r>
            <a:r>
              <a:rPr lang="en-US" sz="1800" b="0" i="0" u="none" strike="noStrike" cap="none" dirty="0">
                <a:latin typeface="Calibri"/>
                <a:ea typeface="Calibri"/>
                <a:cs typeface="Calibri"/>
                <a:sym typeface="Calibri"/>
              </a:rPr>
              <a:t> fulfill your remaining General Education requirements, you only need </a:t>
            </a:r>
            <a:r>
              <a:rPr lang="en-US" sz="1800" b="0" i="0" u="sng" strike="noStrike" cap="none" dirty="0">
                <a:latin typeface="Calibri"/>
                <a:ea typeface="Calibri"/>
                <a:cs typeface="Calibri"/>
                <a:sym typeface="Calibri"/>
              </a:rPr>
              <a:t>Literature</a:t>
            </a:r>
            <a:r>
              <a:rPr lang="en-US" sz="1800" b="0" i="0" u="none" strike="noStrike" cap="none" dirty="0">
                <a:latin typeface="Calibri"/>
                <a:ea typeface="Calibri"/>
                <a:cs typeface="Calibri"/>
                <a:sym typeface="Calibri"/>
              </a:rPr>
              <a:t>,</a:t>
            </a:r>
            <a:r>
              <a:rPr lang="en-US" sz="1800" dirty="0"/>
              <a:t> </a:t>
            </a:r>
            <a:r>
              <a:rPr lang="en-US" sz="1800" u="sng" dirty="0"/>
              <a:t>Language </a:t>
            </a:r>
            <a:r>
              <a:rPr lang="en-US" sz="1800" dirty="0"/>
              <a:t>and</a:t>
            </a:r>
            <a:r>
              <a:rPr lang="en-US" sz="1800" b="0" i="0" u="none" strike="noStrike" cap="none" dirty="0">
                <a:latin typeface="Calibri"/>
                <a:ea typeface="Calibri"/>
                <a:cs typeface="Calibri"/>
                <a:sym typeface="Calibri"/>
              </a:rPr>
              <a:t> one Writing Intensive Unit, which can be fulfilled by taking a Literature course with a “W”</a:t>
            </a:r>
            <a:r>
              <a:rPr lang="en-US" sz="1800" dirty="0"/>
              <a:t> </a:t>
            </a:r>
            <a:r>
              <a:rPr lang="en-US" sz="1800" b="0" i="0" u="none" strike="noStrike" cap="none" dirty="0">
                <a:latin typeface="Calibri"/>
                <a:ea typeface="Calibri"/>
                <a:cs typeface="Calibri"/>
                <a:sym typeface="Calibri"/>
              </a:rPr>
              <a:t>following the course number (example: Comparative Literature 101W) OR a “W” course in your</a:t>
            </a:r>
            <a:r>
              <a:rPr lang="en-US" sz="1800" dirty="0"/>
              <a:t> </a:t>
            </a:r>
            <a:r>
              <a:rPr lang="en-US" sz="1800" b="0" i="0" u="none" strike="noStrike" cap="none" dirty="0">
                <a:latin typeface="Calibri"/>
                <a:ea typeface="Calibri"/>
                <a:cs typeface="Calibri"/>
                <a:sym typeface="Calibri"/>
              </a:rPr>
              <a:t>major or minor (if available).</a:t>
            </a:r>
            <a:r>
              <a:rPr lang="en-US" sz="1800" dirty="0"/>
              <a:t>  </a:t>
            </a:r>
            <a:endParaRPr sz="3200" dirty="0"/>
          </a:p>
          <a:p>
            <a:pPr marL="742950" marR="0" lvl="1" indent="-285750" algn="l" rtl="0">
              <a:lnSpc>
                <a:spcPct val="100000"/>
              </a:lnSpc>
              <a:spcBef>
                <a:spcPts val="320"/>
              </a:spcBef>
              <a:spcAft>
                <a:spcPts val="0"/>
              </a:spcAft>
              <a:buClr>
                <a:schemeClr val="dk1"/>
              </a:buClr>
              <a:buSzPts val="1600"/>
              <a:buFont typeface="Arial"/>
              <a:buNone/>
            </a:pPr>
            <a:endParaRPr sz="1800" b="0" i="0" u="none" strike="noStrike" cap="none" dirty="0">
              <a:latin typeface="Calibri"/>
              <a:ea typeface="Calibri"/>
              <a:cs typeface="Calibri"/>
            </a:endParaRPr>
          </a:p>
          <a:p>
            <a:pPr marL="742950" marR="0" lvl="1" indent="-285750" algn="l" rtl="0">
              <a:lnSpc>
                <a:spcPct val="100000"/>
              </a:lnSpc>
              <a:spcBef>
                <a:spcPts val="320"/>
              </a:spcBef>
              <a:spcAft>
                <a:spcPts val="0"/>
              </a:spcAft>
              <a:buClr>
                <a:schemeClr val="dk1"/>
              </a:buClr>
              <a:buSzPts val="1600"/>
              <a:buFont typeface="Arial"/>
              <a:buNone/>
            </a:pPr>
            <a:r>
              <a:rPr lang="en-US" sz="1800" b="1" i="0" u="sng" strike="noStrike" cap="none" dirty="0">
                <a:latin typeface="Calibri"/>
                <a:ea typeface="Calibri"/>
                <a:cs typeface="Calibri"/>
                <a:sym typeface="Calibri"/>
              </a:rPr>
              <a:t>Please note that these exemptions do not apply to AAS and AOS degree holders.</a:t>
            </a:r>
            <a:endParaRPr sz="1800" u="sng" dirty="0"/>
          </a:p>
        </p:txBody>
      </p:sp>
    </p:spTree>
  </p:cSld>
  <p:clrMapOvr>
    <a:masterClrMapping/>
  </p:clrMapOvr>
  <p:transition spd="med">
    <p:fade/>
  </p:transition>
</p:sld>
</file>

<file path=ppt/theme/theme1.xml><?xml version="1.0" encoding="utf-8"?>
<a:theme xmlns:a="http://schemas.openxmlformats.org/drawingml/2006/main" name="~0551918">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578CEF36CEF8848895E89A367D69978" ma:contentTypeVersion="8" ma:contentTypeDescription="Create a new document." ma:contentTypeScope="" ma:versionID="a6d860b0ee94a8735e3329c1f6743cf4">
  <xsd:schema xmlns:xsd="http://www.w3.org/2001/XMLSchema" xmlns:xs="http://www.w3.org/2001/XMLSchema" xmlns:p="http://schemas.microsoft.com/office/2006/metadata/properties" xmlns:ns2="ee6c6b76-b6c1-4950-9823-5085588403d7" xmlns:ns3="fb98c981-287d-468d-85c7-807096e21de6" targetNamespace="http://schemas.microsoft.com/office/2006/metadata/properties" ma:root="true" ma:fieldsID="ad7315d090d925eb0be93beb80d626e6" ns2:_="" ns3:_="">
    <xsd:import namespace="ee6c6b76-b6c1-4950-9823-5085588403d7"/>
    <xsd:import namespace="fb98c981-287d-468d-85c7-807096e21de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6c6b76-b6c1-4950-9823-5085588403d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b98c981-287d-468d-85c7-807096e21de6"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9CE318F-6D38-4BA3-9F99-88FB4AFBAFA3}">
  <ds:schemaRefs>
    <ds:schemaRef ds:uri="http://schemas.microsoft.com/office/infopath/2007/PartnerControls"/>
    <ds:schemaRef ds:uri="http://purl.org/dc/elements/1.1/"/>
    <ds:schemaRef ds:uri="http://purl.org/dc/dcmitype/"/>
    <ds:schemaRef ds:uri="http://schemas.microsoft.com/office/2006/metadata/properties"/>
    <ds:schemaRef ds:uri="http://www.w3.org/XML/1998/namespace"/>
    <ds:schemaRef ds:uri="ee6c6b76-b6c1-4950-9823-5085588403d7"/>
    <ds:schemaRef ds:uri="http://schemas.openxmlformats.org/package/2006/metadata/core-properties"/>
    <ds:schemaRef ds:uri="http://schemas.microsoft.com/office/2006/documentManagement/types"/>
    <ds:schemaRef ds:uri="fb98c981-287d-468d-85c7-807096e21de6"/>
    <ds:schemaRef ds:uri="http://purl.org/dc/terms/"/>
  </ds:schemaRefs>
</ds:datastoreItem>
</file>

<file path=customXml/itemProps2.xml><?xml version="1.0" encoding="utf-8"?>
<ds:datastoreItem xmlns:ds="http://schemas.openxmlformats.org/officeDocument/2006/customXml" ds:itemID="{4FFA4821-3754-415A-9246-512247CA1BD2}">
  <ds:schemaRefs>
    <ds:schemaRef ds:uri="http://schemas.microsoft.com/sharepoint/v3/contenttype/forms"/>
  </ds:schemaRefs>
</ds:datastoreItem>
</file>

<file path=customXml/itemProps3.xml><?xml version="1.0" encoding="utf-8"?>
<ds:datastoreItem xmlns:ds="http://schemas.openxmlformats.org/officeDocument/2006/customXml" ds:itemID="{946A6BC3-3808-493E-B412-A9B2B6001F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6c6b76-b6c1-4950-9823-5085588403d7"/>
    <ds:schemaRef ds:uri="fb98c981-287d-468d-85c7-807096e21de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34715</TotalTime>
  <Words>2925</Words>
  <Application>Microsoft Office PowerPoint</Application>
  <PresentationFormat>On-screen Show (4:3)</PresentationFormat>
  <Paragraphs>301</Paragraphs>
  <Slides>28</Slides>
  <Notes>26</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Arial</vt:lpstr>
      <vt:lpstr>Wingdings,Sans-Serif</vt:lpstr>
      <vt:lpstr>Calibri</vt:lpstr>
      <vt:lpstr>Gill Sans</vt:lpstr>
      <vt:lpstr>Times New Roman</vt:lpstr>
      <vt:lpstr>Noto Sans Symbols</vt:lpstr>
      <vt:lpstr>Nirmala UI</vt:lpstr>
      <vt:lpstr>Wingdings</vt:lpstr>
      <vt:lpstr>~0551918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Your QC Bachelor’s Degree Already have your AA or AS Degree?</vt:lpstr>
      <vt:lpstr>PowerPoint Presentation</vt:lpstr>
      <vt:lpstr>PowerPoint Presentation</vt:lpstr>
      <vt:lpstr>PowerPoint Presentation</vt:lpstr>
      <vt:lpstr>Your QC Bachelor’s Degree Majors with entrance criteria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Immunization &amp; Coronavirus Guidance</vt:lpstr>
      <vt:lpstr>Resources for Queens College Students NYS Excelsior Scholarship </vt:lpstr>
      <vt:lpstr>PowerPoint Presentation</vt:lpstr>
      <vt:lpstr>The Billing Process</vt:lpstr>
      <vt:lpstr>QC Technology: Accounts &amp; Access</vt:lpstr>
      <vt:lpstr>Resources for Queens College Students  Veteran and Union Member Support Services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Vivek  Upadhyay</dc:creator>
  <cp:lastModifiedBy>Christopher A Mollura</cp:lastModifiedBy>
  <cp:revision>201</cp:revision>
  <dcterms:created xsi:type="dcterms:W3CDTF">2010-05-06T01:13:37Z</dcterms:created>
  <dcterms:modified xsi:type="dcterms:W3CDTF">2023-04-03T19:35:27Z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0x0101007578CEF36CEF8848895E89A367D69978</vt:lpwstr>
  </property>
</Properties>
</file>