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3" r:id="rId30"/>
    <p:sldId id="282"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Gill Sans" panose="020B0604020202020204" charset="0"/>
      <p:regular r:id="rId37"/>
      <p:bold r:id="rId38"/>
    </p:embeddedFont>
    <p:embeddedFont>
      <p:font typeface="Nirmala UI" panose="020B0502040204020203"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28QU4qgeC/TPWTYnghhNtxdeK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customschemas.google.com/relationships/presentationmetadata" Target="metadata"/><Relationship Id="rId20"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Connolly" userId="f657c7c8-4f52-4c62-9fbd-94a229d7a2bf" providerId="ADAL" clId="{F4A188FB-8919-4C65-B496-53469D5378F9}"/>
    <pc:docChg chg="undo custSel modSld">
      <pc:chgData name="Catherine Connolly" userId="f657c7c8-4f52-4c62-9fbd-94a229d7a2bf" providerId="ADAL" clId="{F4A188FB-8919-4C65-B496-53469D5378F9}" dt="2024-03-13T16:00:01.245" v="118" actId="2711"/>
      <pc:docMkLst>
        <pc:docMk/>
      </pc:docMkLst>
      <pc:sldChg chg="modSp">
        <pc:chgData name="Catherine Connolly" userId="f657c7c8-4f52-4c62-9fbd-94a229d7a2bf" providerId="ADAL" clId="{F4A188FB-8919-4C65-B496-53469D5378F9}" dt="2024-03-13T15:09:56.703" v="4" actId="114"/>
        <pc:sldMkLst>
          <pc:docMk/>
          <pc:sldMk cId="0" sldId="256"/>
        </pc:sldMkLst>
        <pc:spChg chg="mod">
          <ac:chgData name="Catherine Connolly" userId="f657c7c8-4f52-4c62-9fbd-94a229d7a2bf" providerId="ADAL" clId="{F4A188FB-8919-4C65-B496-53469D5378F9}" dt="2024-03-13T15:09:56.703" v="4" actId="114"/>
          <ac:spMkLst>
            <pc:docMk/>
            <pc:sldMk cId="0" sldId="256"/>
            <ac:spMk id="89" creationId="{00000000-0000-0000-0000-000000000000}"/>
          </ac:spMkLst>
        </pc:spChg>
        <pc:spChg chg="mod">
          <ac:chgData name="Catherine Connolly" userId="f657c7c8-4f52-4c62-9fbd-94a229d7a2bf" providerId="ADAL" clId="{F4A188FB-8919-4C65-B496-53469D5378F9}" dt="2024-03-13T15:09:42.330" v="3" actId="20577"/>
          <ac:spMkLst>
            <pc:docMk/>
            <pc:sldMk cId="0" sldId="256"/>
            <ac:spMk id="91" creationId="{00000000-0000-0000-0000-000000000000}"/>
          </ac:spMkLst>
        </pc:spChg>
      </pc:sldChg>
      <pc:sldChg chg="addSp delSp modSp">
        <pc:chgData name="Catherine Connolly" userId="f657c7c8-4f52-4c62-9fbd-94a229d7a2bf" providerId="ADAL" clId="{F4A188FB-8919-4C65-B496-53469D5378F9}" dt="2024-03-13T15:12:45.154" v="12" actId="14100"/>
        <pc:sldMkLst>
          <pc:docMk/>
          <pc:sldMk cId="0" sldId="257"/>
        </pc:sldMkLst>
        <pc:spChg chg="mod">
          <ac:chgData name="Catherine Connolly" userId="f657c7c8-4f52-4c62-9fbd-94a229d7a2bf" providerId="ADAL" clId="{F4A188FB-8919-4C65-B496-53469D5378F9}" dt="2024-03-13T15:12:45.154" v="12" actId="14100"/>
          <ac:spMkLst>
            <pc:docMk/>
            <pc:sldMk cId="0" sldId="257"/>
            <ac:spMk id="98" creationId="{00000000-0000-0000-0000-000000000000}"/>
          </ac:spMkLst>
        </pc:spChg>
        <pc:picChg chg="mod">
          <ac:chgData name="Catherine Connolly" userId="f657c7c8-4f52-4c62-9fbd-94a229d7a2bf" providerId="ADAL" clId="{F4A188FB-8919-4C65-B496-53469D5378F9}" dt="2024-03-13T15:12:32.588" v="9" actId="14100"/>
          <ac:picMkLst>
            <pc:docMk/>
            <pc:sldMk cId="0" sldId="257"/>
            <ac:picMk id="99" creationId="{00000000-0000-0000-0000-000000000000}"/>
          </ac:picMkLst>
        </pc:picChg>
        <pc:picChg chg="del">
          <ac:chgData name="Catherine Connolly" userId="f657c7c8-4f52-4c62-9fbd-94a229d7a2bf" providerId="ADAL" clId="{F4A188FB-8919-4C65-B496-53469D5378F9}" dt="2024-03-13T15:12:16.841" v="5" actId="478"/>
          <ac:picMkLst>
            <pc:docMk/>
            <pc:sldMk cId="0" sldId="257"/>
            <ac:picMk id="100" creationId="{00000000-0000-0000-0000-000000000000}"/>
          </ac:picMkLst>
        </pc:picChg>
        <pc:picChg chg="add mod">
          <ac:chgData name="Catherine Connolly" userId="f657c7c8-4f52-4c62-9fbd-94a229d7a2bf" providerId="ADAL" clId="{F4A188FB-8919-4C65-B496-53469D5378F9}" dt="2024-03-13T15:12:25.914" v="8" actId="1076"/>
          <ac:picMkLst>
            <pc:docMk/>
            <pc:sldMk cId="0" sldId="257"/>
            <ac:picMk id="1026" creationId="{6DF80786-6185-4873-86BC-128087E41C85}"/>
          </ac:picMkLst>
        </pc:picChg>
      </pc:sldChg>
      <pc:sldChg chg="modSp">
        <pc:chgData name="Catherine Connolly" userId="f657c7c8-4f52-4c62-9fbd-94a229d7a2bf" providerId="ADAL" clId="{F4A188FB-8919-4C65-B496-53469D5378F9}" dt="2024-03-13T15:16:55.451" v="20" actId="14100"/>
        <pc:sldMkLst>
          <pc:docMk/>
          <pc:sldMk cId="0" sldId="261"/>
        </pc:sldMkLst>
        <pc:picChg chg="mod">
          <ac:chgData name="Catherine Connolly" userId="f657c7c8-4f52-4c62-9fbd-94a229d7a2bf" providerId="ADAL" clId="{F4A188FB-8919-4C65-B496-53469D5378F9}" dt="2024-03-13T15:16:55.451" v="20" actId="14100"/>
          <ac:picMkLst>
            <pc:docMk/>
            <pc:sldMk cId="0" sldId="261"/>
            <ac:picMk id="131" creationId="{00000000-0000-0000-0000-000000000000}"/>
          </ac:picMkLst>
        </pc:picChg>
      </pc:sldChg>
      <pc:sldChg chg="modSp">
        <pc:chgData name="Catherine Connolly" userId="f657c7c8-4f52-4c62-9fbd-94a229d7a2bf" providerId="ADAL" clId="{F4A188FB-8919-4C65-B496-53469D5378F9}" dt="2024-03-13T16:00:01.245" v="118" actId="2711"/>
        <pc:sldMkLst>
          <pc:docMk/>
          <pc:sldMk cId="0" sldId="264"/>
        </pc:sldMkLst>
        <pc:spChg chg="mod">
          <ac:chgData name="Catherine Connolly" userId="f657c7c8-4f52-4c62-9fbd-94a229d7a2bf" providerId="ADAL" clId="{F4A188FB-8919-4C65-B496-53469D5378F9}" dt="2024-03-13T16:00:01.245" v="118" actId="2711"/>
          <ac:spMkLst>
            <pc:docMk/>
            <pc:sldMk cId="0" sldId="264"/>
            <ac:spMk id="159" creationId="{00000000-0000-0000-0000-000000000000}"/>
          </ac:spMkLst>
        </pc:spChg>
      </pc:sldChg>
      <pc:sldChg chg="modSp">
        <pc:chgData name="Catherine Connolly" userId="f657c7c8-4f52-4c62-9fbd-94a229d7a2bf" providerId="ADAL" clId="{F4A188FB-8919-4C65-B496-53469D5378F9}" dt="2024-03-13T15:19:47.139" v="24" actId="14100"/>
        <pc:sldMkLst>
          <pc:docMk/>
          <pc:sldMk cId="0" sldId="266"/>
        </pc:sldMkLst>
        <pc:picChg chg="mod">
          <ac:chgData name="Catherine Connolly" userId="f657c7c8-4f52-4c62-9fbd-94a229d7a2bf" providerId="ADAL" clId="{F4A188FB-8919-4C65-B496-53469D5378F9}" dt="2024-03-13T15:19:47.139" v="24" actId="14100"/>
          <ac:picMkLst>
            <pc:docMk/>
            <pc:sldMk cId="0" sldId="266"/>
            <ac:picMk id="176" creationId="{00000000-0000-0000-0000-000000000000}"/>
          </ac:picMkLst>
        </pc:picChg>
      </pc:sldChg>
      <pc:sldChg chg="modSp">
        <pc:chgData name="Catherine Connolly" userId="f657c7c8-4f52-4c62-9fbd-94a229d7a2bf" providerId="ADAL" clId="{F4A188FB-8919-4C65-B496-53469D5378F9}" dt="2024-03-13T15:22:57.736" v="47" actId="20577"/>
        <pc:sldMkLst>
          <pc:docMk/>
          <pc:sldMk cId="0" sldId="267"/>
        </pc:sldMkLst>
        <pc:spChg chg="mod">
          <ac:chgData name="Catherine Connolly" userId="f657c7c8-4f52-4c62-9fbd-94a229d7a2bf" providerId="ADAL" clId="{F4A188FB-8919-4C65-B496-53469D5378F9}" dt="2024-03-13T15:22:57.736" v="47" actId="20577"/>
          <ac:spMkLst>
            <pc:docMk/>
            <pc:sldMk cId="0" sldId="267"/>
            <ac:spMk id="182" creationId="{00000000-0000-0000-0000-000000000000}"/>
          </ac:spMkLst>
        </pc:spChg>
      </pc:sldChg>
      <pc:sldChg chg="modSp">
        <pc:chgData name="Catherine Connolly" userId="f657c7c8-4f52-4c62-9fbd-94a229d7a2bf" providerId="ADAL" clId="{F4A188FB-8919-4C65-B496-53469D5378F9}" dt="2024-03-13T15:51:06.879" v="91" actId="20577"/>
        <pc:sldMkLst>
          <pc:docMk/>
          <pc:sldMk cId="0" sldId="274"/>
        </pc:sldMkLst>
        <pc:spChg chg="mod">
          <ac:chgData name="Catherine Connolly" userId="f657c7c8-4f52-4c62-9fbd-94a229d7a2bf" providerId="ADAL" clId="{F4A188FB-8919-4C65-B496-53469D5378F9}" dt="2024-03-13T15:51:06.879" v="91" actId="20577"/>
          <ac:spMkLst>
            <pc:docMk/>
            <pc:sldMk cId="0" sldId="274"/>
            <ac:spMk id="7" creationId="{2F840759-075B-4C22-910F-40F918ED068E}"/>
          </ac:spMkLst>
        </pc:spChg>
      </pc:sldChg>
      <pc:sldChg chg="modSp">
        <pc:chgData name="Catherine Connolly" userId="f657c7c8-4f52-4c62-9fbd-94a229d7a2bf" providerId="ADAL" clId="{F4A188FB-8919-4C65-B496-53469D5378F9}" dt="2024-03-13T15:54:31.149" v="111" actId="20577"/>
        <pc:sldMkLst>
          <pc:docMk/>
          <pc:sldMk cId="0" sldId="276"/>
        </pc:sldMkLst>
        <pc:spChg chg="mod">
          <ac:chgData name="Catherine Connolly" userId="f657c7c8-4f52-4c62-9fbd-94a229d7a2bf" providerId="ADAL" clId="{F4A188FB-8919-4C65-B496-53469D5378F9}" dt="2024-03-13T15:54:31.149" v="111" actId="20577"/>
          <ac:spMkLst>
            <pc:docMk/>
            <pc:sldMk cId="0" sldId="276"/>
            <ac:spMk id="242" creationId="{00000000-0000-0000-0000-000000000000}"/>
          </ac:spMkLst>
        </pc:spChg>
      </pc:sldChg>
      <pc:sldChg chg="modSp">
        <pc:chgData name="Catherine Connolly" userId="f657c7c8-4f52-4c62-9fbd-94a229d7a2bf" providerId="ADAL" clId="{F4A188FB-8919-4C65-B496-53469D5378F9}" dt="2024-03-13T15:55:33.391" v="112" actId="20577"/>
        <pc:sldMkLst>
          <pc:docMk/>
          <pc:sldMk cId="0" sldId="279"/>
        </pc:sldMkLst>
        <pc:spChg chg="mod">
          <ac:chgData name="Catherine Connolly" userId="f657c7c8-4f52-4c62-9fbd-94a229d7a2bf" providerId="ADAL" clId="{F4A188FB-8919-4C65-B496-53469D5378F9}" dt="2024-03-13T15:55:33.391" v="112" actId="20577"/>
          <ac:spMkLst>
            <pc:docMk/>
            <pc:sldMk cId="0" sldId="279"/>
            <ac:spMk id="2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7" name="Google Shape;4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 name="Google Shape;53;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qc.cuny.edu/aac/degree-programs-20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qc.cuny.edu/academics/eece/" TargetMode="External"/><Relationship Id="rId3" Type="http://schemas.openxmlformats.org/officeDocument/2006/relationships/hyperlink" Target="https://www.qc.cuny.edu/academics/music/" TargetMode="External"/><Relationship Id="rId7" Type="http://schemas.openxmlformats.org/officeDocument/2006/relationships/hyperlink" Target="https://www.qc.cuny.edu/academics/dt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qc.cuny.edu/academics/lcd/" TargetMode="External"/><Relationship Id="rId11" Type="http://schemas.openxmlformats.org/officeDocument/2006/relationships/hyperlink" Target="https://www.qc.cuny.edu/academics/seys/" TargetMode="External"/><Relationship Id="rId5" Type="http://schemas.openxmlformats.org/officeDocument/2006/relationships/hyperlink" Target="https://www.qc.cuny.edu/academics/sb/" TargetMode="External"/><Relationship Id="rId10" Type="http://schemas.openxmlformats.org/officeDocument/2006/relationships/hyperlink" Target="https://www.qc.cuny.edu/academics/fnes/nutrition-dietetics-program/" TargetMode="External"/><Relationship Id="rId4" Type="http://schemas.openxmlformats.org/officeDocument/2006/relationships/hyperlink" Target="https://www.qc.cuny.edu/academics/art/" TargetMode="External"/><Relationship Id="rId9" Type="http://schemas.openxmlformats.org/officeDocument/2006/relationships/hyperlink" Target="https://www.qc.cuny.edu/academics/psychology/neuroscience-major-abou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qc.cuny.edu/academics/ohs/honors-and-scholarships/transfer-honors-progra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Transferhonors@qc.cuny.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Uri.Samuni@qc.cuny.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BALA.Department@qc.cuny.edu" TargetMode="External"/><Relationship Id="rId5" Type="http://schemas.openxmlformats.org/officeDocument/2006/relationships/hyperlink" Target="mailto:Kara.Schlichting@qc.cuny.edu&#8203;" TargetMode="External"/><Relationship Id="rId4" Type="http://schemas.openxmlformats.org/officeDocument/2006/relationships/hyperlink" Target="mailto:Clare.Carroll@qc.cuny.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qc.cuny.edu/academics/oh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honors@qc.cuny.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r/RWsAuX2CE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qc.cuny.edu/br/" TargetMode="External"/><Relationship Id="rId4" Type="http://schemas.openxmlformats.org/officeDocument/2006/relationships/hyperlink" Target="https://www.qc.cuny.edu/admissions/summer-session-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hyperlink" Target="https://nam02.safelinks.protection.outlook.com/?url=https%3A%2F%2Fwww.qc.cuny.edu%2Fadmissions%2Finternational-baccalaureate%2F&amp;data=05%7C01%7CSourov.Ghosh%40qc.cuny.edu%7Cbe68233bf78144a59c9108dac668c9ca%7C6f60f0b35f064e099715989dba8cc7d8%7C0%7C0%7C638040450600899229%7CUnknown%7CTWFpbGZsb3d8eyJWIjoiMC4wLjAwMDAiLCJQIjoiV2luMzIiLCJBTiI6Ik1haWwiLCJXVCI6Mn0%3D%7C3000%7C%7C%7C&amp;sdata=iHI170eI527P%2FLPcRJCbgiZpYCkd0D89xOt0xJ%2FGZ38%3D&amp;reserved=0" TargetMode="External"/><Relationship Id="rId3" Type="http://schemas.openxmlformats.org/officeDocument/2006/relationships/hyperlink" Target="https://nam02.safelinks.protection.outlook.com/?url=https%3A%2F%2Fwww.qc.cuny.edu%2Fadmissions%2Fadvanced-placement-ap%2F&amp;data=05%7C01%7CSourov.Ghosh%40qc.cuny.edu%7Cbe68233bf78144a59c9108dac668c9ca%7C6f60f0b35f064e099715989dba8cc7d8%7C0%7C0%7C638040450600899229%7CUnknown%7CTWFpbGZsb3d8eyJWIjoiMC4wLjAwMDAiLCJQIjoiV2luMzIiLCJBTiI6Ik1haWwiLCJXVCI6Mn0%3D%7C3000%7C%7C%7C&amp;sdata=Dq7qzWagUYDGebDv%2FXKSY9B9gwjqeZZ8bwTtrRSYxu4%3D&amp;reserved=0" TargetMode="External"/><Relationship Id="rId7" Type="http://schemas.openxmlformats.org/officeDocument/2006/relationships/hyperlink" Target="https://nam02.safelinks.protection.outlook.com/?url=https%3A%2F%2Fwww.dliflc.edu%2F&amp;data=05%7C01%7CSourov.Ghosh%40qc.cuny.edu%7Cbe68233bf78144a59c9108dac668c9ca%7C6f60f0b35f064e099715989dba8cc7d8%7C0%7C0%7C638040450600899229%7CUnknown%7CTWFpbGZsb3d8eyJWIjoiMC4wLjAwMDAiLCJQIjoiV2luMzIiLCJBTiI6Ik1haWwiLCJXVCI6Mn0%3D%7C3000%7C%7C%7C&amp;sdata=swTIfVtpglObb2D1%2FO2STwkh57aSpq0nXyMflhWhS%2FU%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nam02.safelinks.protection.outlook.com/?url=https%3A%2F%2Fclep.collegeboard.org%2F&amp;data=05%7C01%7CSourov.Ghosh%40qc.cuny.edu%7Cbe68233bf78144a59c9108dac668c9ca%7C6f60f0b35f064e099715989dba8cc7d8%7C0%7C0%7C638040450600899229%7CUnknown%7CTWFpbGZsb3d8eyJWIjoiMC4wLjAwMDAiLCJQIjoiV2luMzIiLCJBTiI6Ik1haWwiLCJXVCI6Mn0%3D%7C3000%7C%7C%7C&amp;sdata=3KkBvj6yX2987ChnP9vbFeZpTZ7ic6EcdcTCbuMb2NE%3D&amp;reserved=0" TargetMode="External"/><Relationship Id="rId11" Type="http://schemas.openxmlformats.org/officeDocument/2006/relationships/hyperlink" Target="mailto:Admissions@qc.cuny.edu" TargetMode="External"/><Relationship Id="rId5" Type="http://schemas.openxmlformats.org/officeDocument/2006/relationships/hyperlink" Target="https://nam02.safelinks.protection.outlook.com/?url=https%3A%2F%2Fwww.cambridgeinternational.org%2Fprogrammes-and-qualifications%2Fcambridge-advanced%2Fcambridge-aice-diploma%2F&amp;data=05%7C01%7CSourov.Ghosh%40qc.cuny.edu%7Cbe68233bf78144a59c9108dac668c9ca%7C6f60f0b35f064e099715989dba8cc7d8%7C0%7C0%7C638040450600899229%7CUnknown%7CTWFpbGZsb3d8eyJWIjoiMC4wLjAwMDAiLCJQIjoiV2luMzIiLCJBTiI6Ik1haWwiLCJXVCI6Mn0%3D%7C3000%7C%7C%7C&amp;sdata=yz4%2Boaa6R%2FxGQiGkSuXNQg5Gk%2FEn6hL%2FJ%2BPag5GQW%2Bs%3D&amp;reserved=0" TargetMode="External"/><Relationship Id="rId10" Type="http://schemas.openxmlformats.org/officeDocument/2006/relationships/hyperlink" Target="https://www.qc.cuny.edu/admissions/undergraduate/" TargetMode="External"/><Relationship Id="rId4" Type="http://schemas.openxmlformats.org/officeDocument/2006/relationships/hyperlink" Target="https://nam02.safelinks.protection.outlook.com/?url=https%3A%2F%2Fwww.qc.cuny.edu%2Fadmissions%2Fwp-content%2Fuploads%2Fsites%2F30%2F2022%2F07%2FAP-Rules-as-of-June-2022-1.pdf&amp;data=05%7C01%7CSourov.Ghosh%40qc.cuny.edu%7Cbe68233bf78144a59c9108dac668c9ca%7C6f60f0b35f064e099715989dba8cc7d8%7C0%7C0%7C638040450600899229%7CUnknown%7CTWFpbGZsb3d8eyJWIjoiMC4wLjAwMDAiLCJQIjoiV2luMzIiLCJBTiI6Ik1haWwiLCJXVCI6Mn0%3D%7C3000%7C%7C%7C&amp;sdata=J28IRbccuZ8Y%2Fpwq77CzsDWY%2BFpwJcgQh%2FuUCh%2BPxOY%3D&amp;reserved=0" TargetMode="External"/><Relationship Id="rId9" Type="http://schemas.openxmlformats.org/officeDocument/2006/relationships/hyperlink" Target="https://www.cuny.edu/academics/academic-policy/credit-prior-learning/#1628603428435-d5e9f0fa-3c3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hesc.ny.gov/excelsior"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www.qc.cuny.edu/qchub/wp-content/uploads/sites/38/2023/05/How-to-create-a-service-request-for-students.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qc.cuny.edu/qchub/epermit-and-perm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qc.cuny.edu/b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Helpdesk@qc.cuny.edu" TargetMode="External"/><Relationship Id="rId3" Type="http://schemas.openxmlformats.org/officeDocument/2006/relationships/image" Target="../media/image19.png"/><Relationship Id="rId7" Type="http://schemas.openxmlformats.org/officeDocument/2006/relationships/hyperlink" Target="https://www.qc.cuny.edu/i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qc.cuny.edu/aac/incoming-transfer-know-b4u-go/"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qc.cuny.edu/academics/gened/cour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py"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qc.cuny.edu/academics/gened/cour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py"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qc.cuny.edu/academics/gened/cours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py"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qc.cuny.edu/academics/gened/courses/" TargetMode="External"/><Relationship Id="rId5" Type="http://schemas.openxmlformats.org/officeDocument/2006/relationships/hyperlink" Target="https://www.qc.cuny.edu/aac/degree-requirements/" TargetMode="External"/><Relationship Id="rId4" Type="http://schemas.openxmlformats.org/officeDocument/2006/relationships/hyperlink" Target="https://senate.qc.cuny.edu/Curriculum/Approved_Courses/offered_gened.p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0" y="220662"/>
            <a:ext cx="59055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Gill Sans"/>
              <a:buNone/>
            </a:pPr>
            <a:r>
              <a:rPr lang="en-US" sz="3200" b="1" i="1" u="none" strike="noStrike" cap="none" dirty="0">
                <a:solidFill>
                  <a:schemeClr val="lt1"/>
                </a:solidFill>
                <a:latin typeface="Gill Sans"/>
                <a:ea typeface="Gill Sans"/>
                <a:cs typeface="Gill Sans"/>
                <a:sym typeface="Gill Sans"/>
              </a:rPr>
              <a:t>Welcome to Queens College!</a:t>
            </a:r>
            <a:endParaRPr dirty="0"/>
          </a:p>
        </p:txBody>
      </p:sp>
      <p:sp>
        <p:nvSpPr>
          <p:cNvPr id="89" name="Google Shape;89;p1"/>
          <p:cNvSpPr txBox="1"/>
          <p:nvPr/>
        </p:nvSpPr>
        <p:spPr>
          <a:xfrm>
            <a:off x="0" y="940526"/>
            <a:ext cx="9085811"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Arial"/>
              <a:buNone/>
            </a:pPr>
            <a:r>
              <a:rPr lang="en-US" sz="3600" b="1" i="1" u="none" strike="noStrike" cap="none" dirty="0">
                <a:solidFill>
                  <a:srgbClr val="FF0000"/>
                </a:solidFill>
                <a:latin typeface="Gill Sans"/>
                <a:ea typeface="Gill Sans"/>
                <a:cs typeface="Gill Sans"/>
                <a:sym typeface="Gill Sans"/>
              </a:rPr>
              <a:t>Congratulations on your acceptance!</a:t>
            </a:r>
            <a:endParaRPr i="1" dirty="0"/>
          </a:p>
        </p:txBody>
      </p:sp>
      <p:pic>
        <p:nvPicPr>
          <p:cNvPr id="90" name="Google Shape;90;p1"/>
          <p:cNvPicPr preferRelativeResize="0"/>
          <p:nvPr/>
        </p:nvPicPr>
        <p:blipFill rotWithShape="1">
          <a:blip r:embed="rId3">
            <a:alphaModFix/>
          </a:blip>
          <a:srcRect/>
          <a:stretch/>
        </p:blipFill>
        <p:spPr>
          <a:xfrm>
            <a:off x="4541837" y="6091237"/>
            <a:ext cx="4602162" cy="766762"/>
          </a:xfrm>
          <a:prstGeom prst="rect">
            <a:avLst/>
          </a:prstGeom>
          <a:noFill/>
          <a:ln>
            <a:noFill/>
          </a:ln>
        </p:spPr>
      </p:pic>
      <p:sp>
        <p:nvSpPr>
          <p:cNvPr id="91" name="Google Shape;91;p1"/>
          <p:cNvSpPr txBox="1"/>
          <p:nvPr/>
        </p:nvSpPr>
        <p:spPr>
          <a:xfrm>
            <a:off x="-84137" y="1727200"/>
            <a:ext cx="9228137" cy="16303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Fall 2024 New</a:t>
            </a:r>
            <a:r>
              <a:rPr lang="en-US" sz="2000" b="1" dirty="0">
                <a:solidFill>
                  <a:schemeClr val="dk1"/>
                </a:solidFill>
                <a:latin typeface="Gill Sans"/>
                <a:ea typeface="Gill Sans"/>
                <a:cs typeface="Gill Sans"/>
                <a:sym typeface="Gill Sans"/>
              </a:rPr>
              <a:t> </a:t>
            </a:r>
            <a:r>
              <a:rPr lang="en-US" sz="2000" b="1" i="0" u="none" strike="noStrike" cap="none" dirty="0">
                <a:solidFill>
                  <a:schemeClr val="dk1"/>
                </a:solidFill>
                <a:latin typeface="Gill Sans"/>
                <a:ea typeface="Gill Sans"/>
                <a:cs typeface="Gill Sans"/>
                <a:sym typeface="Gill Sans"/>
              </a:rPr>
              <a:t>Transfer Student Online Advising Presentation</a:t>
            </a:r>
            <a:endParaRPr dirty="0">
              <a:solidFill>
                <a:schemeClr val="dk1"/>
              </a:solidFil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This activity precedes your individual</a:t>
            </a:r>
            <a:endParaRPr dirty="0"/>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virtual advising session with an academic advisor</a:t>
            </a:r>
            <a:endParaRPr dirty="0">
              <a:solidFill>
                <a:schemeClr val="dk1"/>
              </a:solidFill>
            </a:endParaRPr>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 </a:t>
            </a:r>
            <a:endParaRPr dirty="0"/>
          </a:p>
        </p:txBody>
      </p:sp>
      <p:pic>
        <p:nvPicPr>
          <p:cNvPr id="92" name="Google Shape;92;p1"/>
          <p:cNvPicPr preferRelativeResize="0"/>
          <p:nvPr/>
        </p:nvPicPr>
        <p:blipFill rotWithShape="1">
          <a:blip r:embed="rId4">
            <a:alphaModFix/>
          </a:blip>
          <a:srcRect/>
          <a:stretch/>
        </p:blipFill>
        <p:spPr>
          <a:xfrm>
            <a:off x="0" y="3197225"/>
            <a:ext cx="9144000" cy="1711325"/>
          </a:xfrm>
          <a:prstGeom prst="rect">
            <a:avLst/>
          </a:prstGeom>
          <a:noFill/>
          <a:ln>
            <a:noFill/>
          </a:ln>
        </p:spPr>
      </p:pic>
      <p:pic>
        <p:nvPicPr>
          <p:cNvPr id="3" name="Picture 2">
            <a:extLst>
              <a:ext uri="{FF2B5EF4-FFF2-40B4-BE49-F238E27FC236}">
                <a16:creationId xmlns:a16="http://schemas.microsoft.com/office/drawing/2014/main" id="{6D8D2A4E-B444-4018-AC43-5564B6E40E7D}"/>
              </a:ext>
            </a:extLst>
          </p:cNvPr>
          <p:cNvPicPr>
            <a:picLocks noChangeAspect="1"/>
          </p:cNvPicPr>
          <p:nvPr/>
        </p:nvPicPr>
        <p:blipFill>
          <a:blip r:embed="rId5"/>
          <a:stretch>
            <a:fillRect/>
          </a:stretch>
        </p:blipFill>
        <p:spPr>
          <a:xfrm>
            <a:off x="0" y="3197225"/>
            <a:ext cx="9144000" cy="1591128"/>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0" descr="Major Requirments.png"/>
          <p:cNvPicPr preferRelativeResize="0">
            <a:picLocks noGrp="1"/>
          </p:cNvPicPr>
          <p:nvPr>
            <p:ph type="body" idx="1"/>
          </p:nvPr>
        </p:nvPicPr>
        <p:blipFill rotWithShape="1">
          <a:blip r:embed="rId3">
            <a:alphaModFix/>
          </a:blip>
          <a:srcRect/>
          <a:stretch/>
        </p:blipFill>
        <p:spPr>
          <a:xfrm>
            <a:off x="196850" y="1906588"/>
            <a:ext cx="2885017" cy="2774594"/>
          </a:xfrm>
          <a:prstGeom prst="rect">
            <a:avLst/>
          </a:prstGeom>
          <a:noFill/>
          <a:ln>
            <a:noFill/>
          </a:ln>
        </p:spPr>
      </p:pic>
      <p:sp>
        <p:nvSpPr>
          <p:cNvPr id="165" name="Google Shape;165;p10"/>
          <p:cNvSpPr txBox="1"/>
          <p:nvPr/>
        </p:nvSpPr>
        <p:spPr>
          <a:xfrm>
            <a:off x="1763712" y="1028700"/>
            <a:ext cx="5878512"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Major Requirements</a:t>
            </a:r>
            <a:endParaRPr/>
          </a:p>
        </p:txBody>
      </p:sp>
      <p:sp>
        <p:nvSpPr>
          <p:cNvPr id="166" name="Google Shape;166;p10"/>
          <p:cNvSpPr txBox="1"/>
          <p:nvPr/>
        </p:nvSpPr>
        <p:spPr>
          <a:xfrm>
            <a:off x="0" y="-180975"/>
            <a:ext cx="6211887" cy="11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Major</a:t>
            </a:r>
            <a:endParaRPr/>
          </a:p>
        </p:txBody>
      </p:sp>
      <p:sp>
        <p:nvSpPr>
          <p:cNvPr id="167" name="Google Shape;167;p10"/>
          <p:cNvSpPr txBox="1"/>
          <p:nvPr/>
        </p:nvSpPr>
        <p:spPr>
          <a:xfrm>
            <a:off x="3033713" y="2179405"/>
            <a:ext cx="5913437" cy="2939226"/>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Majors vary in the number of credits and courses required.</a:t>
            </a:r>
            <a:r>
              <a:rPr lang="en-US" sz="1800" dirty="0">
                <a:solidFill>
                  <a:schemeClr val="dk1"/>
                </a:solidFill>
                <a:latin typeface="Calibri"/>
                <a:ea typeface="Calibri"/>
                <a:cs typeface="Calibri"/>
                <a:sym typeface="Calibri"/>
              </a:rPr>
              <a:t> </a:t>
            </a:r>
            <a:endParaRPr lang="en-US" sz="1600" dirty="0"/>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At Queens College, the total number of credits in a major can range from 31 credits to 79 credits.</a:t>
            </a:r>
            <a:r>
              <a:rPr lang="en-US" sz="1800" dirty="0">
                <a:solidFill>
                  <a:schemeClr val="dk1"/>
                </a:solidFill>
                <a:latin typeface="Calibri"/>
                <a:ea typeface="Calibri"/>
                <a:cs typeface="Calibri"/>
                <a:sym typeface="Calibri"/>
              </a:rPr>
              <a:t> </a:t>
            </a:r>
            <a:endParaRPr sz="1600" dirty="0"/>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Some majors have entrance requirements and/or an application process.</a:t>
            </a:r>
            <a:r>
              <a:rPr lang="en-US" sz="1800" dirty="0">
                <a:solidFill>
                  <a:schemeClr val="dk1"/>
                </a:solidFill>
                <a:latin typeface="Calibri"/>
                <a:ea typeface="Calibri"/>
                <a:cs typeface="Calibri"/>
                <a:sym typeface="Calibri"/>
              </a:rPr>
              <a:t>  </a:t>
            </a:r>
            <a:endParaRPr sz="1600" dirty="0"/>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Most majors have maintenance and graduation criteria.</a:t>
            </a:r>
            <a:endParaRPr sz="1800" dirty="0">
              <a:solidFill>
                <a:schemeClr val="dk1"/>
              </a:solidFill>
            </a:endParaRPr>
          </a:p>
          <a:p>
            <a:pPr marL="342900" marR="0" lvl="0" indent="-342900" algn="l" rtl="0">
              <a:lnSpc>
                <a:spcPct val="100000"/>
              </a:lnSpc>
              <a:spcBef>
                <a:spcPts val="32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See </a:t>
            </a:r>
            <a:r>
              <a:rPr lang="en-US" sz="1800" b="1" dirty="0">
                <a:solidFill>
                  <a:schemeClr val="dk1"/>
                </a:solidFill>
                <a:latin typeface="Calibri"/>
                <a:ea typeface="Calibri"/>
                <a:cs typeface="Calibri"/>
                <a:sym typeface="Calibri"/>
                <a:hlinkClick r:id="rId4"/>
              </a:rPr>
              <a:t>A</a:t>
            </a:r>
            <a:r>
              <a:rPr lang="en-US" sz="1800" b="1" i="0" u="none" dirty="0">
                <a:solidFill>
                  <a:schemeClr val="dk1"/>
                </a:solidFill>
                <a:latin typeface="Calibri"/>
                <a:ea typeface="Calibri"/>
                <a:cs typeface="Calibri"/>
                <a:sym typeface="Calibri"/>
                <a:hlinkClick r:id="rId4"/>
              </a:rPr>
              <a:t>cademic </a:t>
            </a:r>
            <a:r>
              <a:rPr lang="en-US" sz="1800" b="1" dirty="0">
                <a:solidFill>
                  <a:schemeClr val="dk1"/>
                </a:solidFill>
                <a:latin typeface="Calibri"/>
                <a:ea typeface="Calibri"/>
                <a:cs typeface="Calibri"/>
                <a:sym typeface="Calibri"/>
                <a:hlinkClick r:id="rId4"/>
              </a:rPr>
              <a:t>P</a:t>
            </a:r>
            <a:r>
              <a:rPr lang="en-US" sz="1800" b="1" i="0" u="none" dirty="0">
                <a:solidFill>
                  <a:schemeClr val="dk1"/>
                </a:solidFill>
                <a:latin typeface="Calibri"/>
                <a:ea typeface="Calibri"/>
                <a:cs typeface="Calibri"/>
                <a:sym typeface="Calibri"/>
                <a:hlinkClick r:id="rId4"/>
              </a:rPr>
              <a:t>rogram Maps </a:t>
            </a:r>
            <a:r>
              <a:rPr lang="en-US" sz="1800" b="0" i="0" u="none" dirty="0">
                <a:solidFill>
                  <a:schemeClr val="dk1"/>
                </a:solidFill>
                <a:latin typeface="Calibri"/>
                <a:ea typeface="Calibri"/>
                <a:cs typeface="Calibri"/>
                <a:sym typeface="Calibri"/>
              </a:rPr>
              <a:t>on Advising Center’s website.</a:t>
            </a:r>
            <a:r>
              <a:rPr lang="en-US" sz="1800" b="0" i="0" u="sng" dirty="0">
                <a:solidFill>
                  <a:schemeClr val="dk1"/>
                </a:solidFill>
                <a:latin typeface="Calibri"/>
                <a:ea typeface="Calibri"/>
                <a:cs typeface="Calibri"/>
                <a:sym typeface="Calibri"/>
              </a:rPr>
              <a:t> </a:t>
            </a:r>
          </a:p>
          <a:p>
            <a:pPr marL="342900" marR="0" lvl="0" indent="-342900" algn="l" rtl="0">
              <a:lnSpc>
                <a:spcPct val="100000"/>
              </a:lnSpc>
              <a:spcBef>
                <a:spcPts val="32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Visit departmental websites for more information. </a:t>
            </a:r>
            <a:endParaRPr sz="1800" dirty="0">
              <a:solidFill>
                <a:schemeClr val="dk1"/>
              </a:solidFill>
            </a:endParaRPr>
          </a:p>
        </p:txBody>
      </p:sp>
      <p:sp>
        <p:nvSpPr>
          <p:cNvPr id="168" name="Google Shape;168;p10"/>
          <p:cNvSpPr txBox="1"/>
          <p:nvPr/>
        </p:nvSpPr>
        <p:spPr>
          <a:xfrm>
            <a:off x="1757362" y="1582737"/>
            <a:ext cx="5878512" cy="277812"/>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Pathways.</a:t>
            </a:r>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a:off x="1593850" y="10414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Electives</a:t>
            </a:r>
            <a:endParaRPr/>
          </a:p>
        </p:txBody>
      </p:sp>
      <p:sp>
        <p:nvSpPr>
          <p:cNvPr id="174" name="Google Shape;174;p11"/>
          <p:cNvSpPr txBox="1"/>
          <p:nvPr/>
        </p:nvSpPr>
        <p:spPr>
          <a:xfrm>
            <a:off x="0" y="0"/>
            <a:ext cx="6211887" cy="846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Electives</a:t>
            </a:r>
            <a:endParaRPr/>
          </a:p>
        </p:txBody>
      </p:sp>
      <p:sp>
        <p:nvSpPr>
          <p:cNvPr id="175" name="Google Shape;175;p11"/>
          <p:cNvSpPr txBox="1"/>
          <p:nvPr/>
        </p:nvSpPr>
        <p:spPr>
          <a:xfrm>
            <a:off x="146050" y="1619250"/>
            <a:ext cx="5827712" cy="4708941"/>
          </a:xfrm>
          <a:prstGeom prst="rect">
            <a:avLst/>
          </a:prstGeom>
          <a:solidFill>
            <a:schemeClr val="bg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chemeClr val="dk1"/>
              </a:buClr>
              <a:buSzPts val="2000"/>
              <a:buFont typeface="Arial"/>
              <a:buNone/>
            </a:pPr>
            <a:endParaRPr lang="en-US" sz="24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If you transfer in 75 or fewer credits, you must reach at least 120 credits (</a:t>
            </a:r>
            <a:r>
              <a:rPr lang="en-US" sz="1800" b="0" i="1" u="none" dirty="0">
                <a:solidFill>
                  <a:schemeClr val="dk1"/>
                </a:solidFill>
                <a:latin typeface="Calibri"/>
                <a:ea typeface="Calibri"/>
                <a:cs typeface="Calibri"/>
                <a:sym typeface="Calibri"/>
              </a:rPr>
              <a:t>minimum 45 credits in residency</a:t>
            </a:r>
            <a:r>
              <a:rPr lang="en-US" sz="1800" b="0" i="0" u="none" dirty="0">
                <a:solidFill>
                  <a:schemeClr val="dk1"/>
                </a:solidFill>
                <a:latin typeface="Calibri"/>
                <a:ea typeface="Calibri"/>
                <a:cs typeface="Calibri"/>
                <a:sym typeface="Calibri"/>
              </a:rPr>
              <a:t>).</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800"/>
              <a:buFont typeface="Arial"/>
              <a:buChar char="•"/>
            </a:pPr>
            <a:r>
              <a:rPr lang="en-US" sz="2000" b="1" i="0" u="none" dirty="0">
                <a:solidFill>
                  <a:schemeClr val="dk1"/>
                </a:solidFill>
                <a:latin typeface="Calibri"/>
                <a:ea typeface="Calibri"/>
                <a:cs typeface="Calibri"/>
                <a:sym typeface="Calibri"/>
              </a:rPr>
              <a:t>If you transfer in 76 or more credits, you must complete a minimum of 45 credits in residency and </a:t>
            </a:r>
            <a:r>
              <a:rPr lang="en-US" sz="2000" b="1" i="1" u="none" dirty="0">
                <a:solidFill>
                  <a:schemeClr val="dk1"/>
                </a:solidFill>
                <a:latin typeface="Calibri"/>
                <a:ea typeface="Calibri"/>
                <a:cs typeface="Calibri"/>
                <a:sym typeface="Calibri"/>
              </a:rPr>
              <a:t>will need to exceed 120 credits</a:t>
            </a:r>
            <a:r>
              <a:rPr lang="en-US" sz="2000" b="1" i="0" u="none" dirty="0">
                <a:solidFill>
                  <a:schemeClr val="dk1"/>
                </a:solidFill>
                <a:latin typeface="Calibri"/>
                <a:ea typeface="Calibri"/>
                <a:cs typeface="Calibri"/>
                <a:sym typeface="Calibri"/>
              </a:rPr>
              <a:t>.</a:t>
            </a:r>
            <a:endParaRPr sz="2000" dirty="0">
              <a:solidFill>
                <a:schemeClr val="dk1"/>
              </a:solidFill>
            </a:endParaRPr>
          </a:p>
          <a:p>
            <a:pPr marL="342900" marR="0" lvl="0" indent="-342900" algn="l"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If your transfer credits, plus your remaining QC Core and remaining major requirements do not add up to 120 credits (</a:t>
            </a:r>
            <a:r>
              <a:rPr lang="en-US" sz="1800" b="0" i="1" u="none" dirty="0">
                <a:solidFill>
                  <a:schemeClr val="dk1"/>
                </a:solidFill>
                <a:latin typeface="Calibri"/>
                <a:ea typeface="Calibri"/>
                <a:cs typeface="Calibri"/>
                <a:sym typeface="Calibri"/>
              </a:rPr>
              <a:t>with 45 credits in residency</a:t>
            </a:r>
            <a:r>
              <a:rPr lang="en-US" sz="1800" b="0" i="0" u="none" dirty="0">
                <a:solidFill>
                  <a:schemeClr val="dk1"/>
                </a:solidFill>
                <a:latin typeface="Calibri"/>
                <a:ea typeface="Calibri"/>
                <a:cs typeface="Calibri"/>
                <a:sym typeface="Calibri"/>
              </a:rPr>
              <a:t>) elective credits are needed.</a:t>
            </a:r>
            <a:r>
              <a:rPr lang="en-US" sz="1800" dirty="0">
                <a:solidFill>
                  <a:schemeClr val="dk1"/>
                </a:solidFill>
                <a:latin typeface="Calibri"/>
                <a:ea typeface="Calibri"/>
                <a:cs typeface="Calibri"/>
                <a:sym typeface="Calibri"/>
              </a:rPr>
              <a:t> </a:t>
            </a:r>
            <a:endParaRPr sz="1600" dirty="0"/>
          </a:p>
          <a:p>
            <a:pPr marL="342900" marR="0" lvl="0" indent="-241300" algn="l" rtl="0">
              <a:lnSpc>
                <a:spcPct val="100000"/>
              </a:lnSpc>
              <a:spcBef>
                <a:spcPts val="0"/>
              </a:spcBef>
              <a:spcAft>
                <a:spcPts val="0"/>
              </a:spcAft>
              <a:buClr>
                <a:schemeClr val="dk1"/>
              </a:buClr>
              <a:buSzPts val="1600"/>
              <a:buFont typeface="Arial"/>
              <a:buNone/>
            </a:pPr>
            <a:endParaRPr sz="18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Consider an internship, minor, or study abroad as options!</a:t>
            </a:r>
            <a:endParaRPr sz="1800" dirty="0">
              <a:solidFill>
                <a:schemeClr val="dk1"/>
              </a:solidFill>
            </a:endParaRPr>
          </a:p>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endParaRPr>
          </a:p>
        </p:txBody>
      </p:sp>
      <p:pic>
        <p:nvPicPr>
          <p:cNvPr id="176" name="Google Shape;176;p11"/>
          <p:cNvPicPr preferRelativeResize="0">
            <a:picLocks noGrp="1"/>
          </p:cNvPicPr>
          <p:nvPr>
            <p:ph type="body" idx="1"/>
          </p:nvPr>
        </p:nvPicPr>
        <p:blipFill rotWithShape="1">
          <a:blip r:embed="rId3">
            <a:alphaModFix/>
          </a:blip>
          <a:srcRect/>
          <a:stretch/>
        </p:blipFill>
        <p:spPr>
          <a:xfrm>
            <a:off x="5973762" y="1698625"/>
            <a:ext cx="2380125" cy="4415572"/>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p:nvPr/>
        </p:nvSpPr>
        <p:spPr>
          <a:xfrm>
            <a:off x="0" y="0"/>
            <a:ext cx="7035800"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Declaring Your Major</a:t>
            </a:r>
            <a:endParaRPr/>
          </a:p>
        </p:txBody>
      </p:sp>
      <p:sp>
        <p:nvSpPr>
          <p:cNvPr id="182" name="Google Shape;182;p12"/>
          <p:cNvSpPr txBox="1"/>
          <p:nvPr/>
        </p:nvSpPr>
        <p:spPr>
          <a:xfrm>
            <a:off x="204715" y="951613"/>
            <a:ext cx="8666329" cy="4154943"/>
          </a:xfrm>
          <a:prstGeom prst="rect">
            <a:avLst/>
          </a:prstGeom>
          <a:solidFill>
            <a:schemeClr val="bg1"/>
          </a:solidFill>
          <a:ln>
            <a:solidFill>
              <a:schemeClr val="bg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a:buClr>
                <a:schemeClr val="dk1"/>
              </a:buClr>
              <a:buSzPts val="2000"/>
            </a:pPr>
            <a:r>
              <a:rPr lang="en-US" sz="2000" b="0" i="0" u="none" dirty="0">
                <a:solidFill>
                  <a:schemeClr val="dk1"/>
                </a:solidFill>
                <a:latin typeface="Calibri"/>
                <a:ea typeface="Calibri"/>
                <a:cs typeface="Calibri"/>
                <a:sym typeface="Calibri"/>
              </a:rPr>
              <a:t>When you speak with your academic advisor, you will learn the process for declaring the particular major in which you are interested if you have not already done so through the Admissions application.</a:t>
            </a:r>
            <a:r>
              <a:rPr lang="en-US" sz="2000" dirty="0">
                <a:solidFill>
                  <a:schemeClr val="dk1"/>
                </a:solidFill>
                <a:latin typeface="Calibri"/>
                <a:ea typeface="Calibri"/>
                <a:cs typeface="Calibri"/>
                <a:sym typeface="Calibri"/>
              </a:rPr>
              <a:t> </a:t>
            </a:r>
            <a:endParaRPr dirty="0">
              <a:solidFill>
                <a:schemeClr val="dk1"/>
              </a:solidFill>
            </a:endParaRPr>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Please note that you must declare a major </a:t>
            </a:r>
            <a:r>
              <a:rPr lang="en-US" sz="2000" b="0" i="1" u="none" dirty="0">
                <a:solidFill>
                  <a:schemeClr val="dk1"/>
                </a:solidFill>
                <a:latin typeface="Calibri"/>
                <a:ea typeface="Calibri"/>
                <a:cs typeface="Calibri"/>
                <a:sym typeface="Calibri"/>
              </a:rPr>
              <a:t>by your 60</a:t>
            </a:r>
            <a:r>
              <a:rPr lang="en-US" sz="2000" b="0" i="1" u="none" baseline="30000" dirty="0">
                <a:solidFill>
                  <a:schemeClr val="dk1"/>
                </a:solidFill>
                <a:latin typeface="Calibri"/>
                <a:ea typeface="Calibri"/>
                <a:cs typeface="Calibri"/>
                <a:sym typeface="Calibri"/>
              </a:rPr>
              <a:t>th</a:t>
            </a:r>
            <a:r>
              <a:rPr lang="en-US" sz="2000" b="0" i="1" u="none" dirty="0">
                <a:solidFill>
                  <a:schemeClr val="dk1"/>
                </a:solidFill>
                <a:latin typeface="Calibri"/>
                <a:ea typeface="Calibri"/>
                <a:cs typeface="Calibri"/>
                <a:sym typeface="Calibri"/>
              </a:rPr>
              <a:t> completed credit</a:t>
            </a:r>
            <a:r>
              <a:rPr lang="en-US" sz="2000" b="0" i="0" u="none" dirty="0">
                <a:solidFill>
                  <a:schemeClr val="dk1"/>
                </a:solidFill>
                <a:latin typeface="Calibri"/>
                <a:ea typeface="Calibri"/>
                <a:cs typeface="Calibri"/>
                <a:sym typeface="Calibri"/>
              </a:rPr>
              <a:t>. This is required by CUNY and Financial Aid. </a:t>
            </a:r>
            <a:endParaRPr dirty="0"/>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a:buClr>
                <a:srgbClr val="FF0000"/>
              </a:buClr>
              <a:buSzPts val="2000"/>
            </a:pPr>
            <a:r>
              <a:rPr lang="en-US" sz="2400" b="1" i="0" u="none" dirty="0">
                <a:solidFill>
                  <a:srgbClr val="FF0000"/>
                </a:solidFill>
                <a:latin typeface="Calibri"/>
                <a:ea typeface="Calibri"/>
                <a:cs typeface="Calibri"/>
                <a:sym typeface="Calibri"/>
              </a:rPr>
              <a:t>The Fall 2024 deadline is </a:t>
            </a:r>
            <a:r>
              <a:rPr lang="en-US" sz="2400" b="1" dirty="0">
                <a:solidFill>
                  <a:srgbClr val="FF0000"/>
                </a:solidFill>
                <a:latin typeface="Calibri"/>
                <a:ea typeface="Calibri"/>
                <a:cs typeface="Calibri"/>
                <a:sym typeface="Calibri"/>
              </a:rPr>
              <a:t>Tuesday, September 3, 2024</a:t>
            </a:r>
            <a:r>
              <a:rPr lang="en-US" sz="2400" b="1" i="0" u="none" dirty="0">
                <a:solidFill>
                  <a:srgbClr val="FF0000"/>
                </a:solidFill>
                <a:latin typeface="Calibri"/>
                <a:ea typeface="Calibri"/>
                <a:cs typeface="Calibri"/>
                <a:sym typeface="Calibri"/>
              </a:rPr>
              <a:t>.</a:t>
            </a:r>
            <a:r>
              <a:rPr lang="en-US" sz="2400" b="1" dirty="0">
                <a:solidFill>
                  <a:srgbClr val="FF0000"/>
                </a:solidFill>
                <a:latin typeface="Calibri"/>
                <a:ea typeface="Calibri"/>
                <a:cs typeface="Calibri"/>
                <a:sym typeface="Calibri"/>
              </a:rPr>
              <a:t>  </a:t>
            </a:r>
            <a:endParaRPr sz="2400" b="1" dirty="0"/>
          </a:p>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Students who have completed 60 or more transfer credits, who do not declare their majors by the deadline, are in jeopardy of losing their NYS TAP award.</a:t>
            </a: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0" y="0"/>
            <a:ext cx="6388100" cy="9921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br>
              <a:rPr lang="en-US" sz="2800" b="1" i="0" u="none">
                <a:solidFill>
                  <a:schemeClr val="lt1"/>
                </a:solidFill>
                <a:latin typeface="Gill Sans"/>
                <a:ea typeface="Gill Sans"/>
                <a:cs typeface="Gill Sans"/>
                <a:sym typeface="Gill Sans"/>
              </a:rPr>
            </a:br>
            <a:r>
              <a:rPr lang="en-US" sz="2800" b="1" i="1" u="none">
                <a:solidFill>
                  <a:schemeClr val="lt1"/>
                </a:solidFill>
                <a:latin typeface="Gill Sans"/>
                <a:ea typeface="Gill Sans"/>
                <a:cs typeface="Gill Sans"/>
                <a:sym typeface="Gill Sans"/>
              </a:rPr>
              <a:t>Majors with entrance criteria</a:t>
            </a:r>
            <a:endParaRPr/>
          </a:p>
        </p:txBody>
      </p:sp>
      <p:sp>
        <p:nvSpPr>
          <p:cNvPr id="188" name="Google Shape;188;p13"/>
          <p:cNvSpPr txBox="1">
            <a:spLocks noGrp="1"/>
          </p:cNvSpPr>
          <p:nvPr>
            <p:ph type="body" idx="1"/>
          </p:nvPr>
        </p:nvSpPr>
        <p:spPr>
          <a:xfrm>
            <a:off x="122830" y="942975"/>
            <a:ext cx="8849720" cy="4529777"/>
          </a:xfrm>
          <a:prstGeom prst="rect">
            <a:avLst/>
          </a:prstGeom>
          <a:solidFill>
            <a:schemeClr val="bg1"/>
          </a:solidFill>
          <a:ln>
            <a:noFill/>
          </a:ln>
        </p:spPr>
        <p:txBody>
          <a:bodyPr spcFirstLastPara="1" wrap="square" lIns="91425" tIns="45700" rIns="91425" bIns="45700" anchor="t" anchorCtr="0">
            <a:noAutofit/>
          </a:bodyPr>
          <a:lstStyle/>
          <a:p>
            <a:pPr marL="342900">
              <a:spcBef>
                <a:spcPts val="0"/>
              </a:spcBef>
              <a:buSzPts val="1600"/>
              <a:buNone/>
            </a:pPr>
            <a:r>
              <a:rPr lang="en-US" sz="1600" b="0" i="0" u="none" strike="noStrike" cap="none" dirty="0">
                <a:latin typeface="Calibri"/>
                <a:ea typeface="Calibri"/>
                <a:cs typeface="Calibri"/>
                <a:sym typeface="Calibri"/>
              </a:rPr>
              <a:t>	The Queens College programs listed below have entrance criteria, pre-requisites, and/or application requirements.</a:t>
            </a:r>
            <a:r>
              <a:rPr lang="en-US" sz="1600" dirty="0"/>
              <a:t> </a:t>
            </a:r>
            <a:r>
              <a:rPr lang="en-US" sz="1600" b="0" i="0" u="none" strike="noStrike" cap="none" dirty="0">
                <a:latin typeface="Calibri"/>
                <a:ea typeface="Calibri"/>
                <a:cs typeface="Calibri"/>
                <a:sym typeface="Calibri"/>
              </a:rPr>
              <a:t> If you are not yet ready to apply, advisors will discuss options with you.</a:t>
            </a:r>
            <a:r>
              <a:rPr lang="en-US" sz="1600" dirty="0"/>
              <a:t> </a:t>
            </a:r>
            <a:endParaRPr lang="en-US" sz="1600" dirty="0">
              <a:latin typeface="Arial"/>
              <a:cs typeface="Arial"/>
            </a:endParaRPr>
          </a:p>
          <a:p>
            <a:pPr>
              <a:lnSpc>
                <a:spcPct val="100000"/>
              </a:lnSpc>
              <a:spcBef>
                <a:spcPts val="40"/>
              </a:spcBef>
            </a:pPr>
            <a:endParaRPr lang="en-US" sz="1800" dirty="0">
              <a:latin typeface="Arial"/>
              <a:cs typeface="Arial"/>
            </a:endParaRPr>
          </a:p>
          <a:p>
            <a:pPr marL="355600" indent="-342900">
              <a:spcBef>
                <a:spcPts val="5"/>
              </a:spcBef>
              <a:buFont typeface="Calibri"/>
              <a:buChar char="▪"/>
              <a:tabLst>
                <a:tab pos="354965" algn="l"/>
                <a:tab pos="355600" algn="l"/>
              </a:tabLst>
            </a:pPr>
            <a:r>
              <a:rPr lang="en-US" sz="1600" u="sng" dirty="0">
                <a:solidFill>
                  <a:schemeClr val="tx1"/>
                </a:solidFill>
                <a:uFill>
                  <a:solidFill>
                    <a:srgbClr val="000000"/>
                  </a:solidFill>
                </a:uFill>
                <a:latin typeface="Arial"/>
                <a:cs typeface="Arial"/>
                <a:hlinkClick r:id="rId3">
                  <a:extLst>
                    <a:ext uri="{A12FA001-AC4F-418D-AE19-62706E023703}">
                      <ahyp:hlinkClr xmlns:ahyp="http://schemas.microsoft.com/office/drawing/2018/hyperlinkcolor" val="tx"/>
                    </a:ext>
                  </a:extLst>
                </a:hlinkClick>
              </a:rPr>
              <a:t>Aaron Copland School of Music</a:t>
            </a:r>
            <a:endParaRPr lang="en-US" sz="1600" u="sng"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endParaRPr>
          </a:p>
          <a:p>
            <a:pPr marL="355600" indent="-342900">
              <a:spcBef>
                <a:spcPts val="5"/>
              </a:spcBef>
              <a:buFont typeface="Calibri"/>
              <a:buChar char="▪"/>
              <a:tabLst>
                <a:tab pos="354965" algn="l"/>
                <a:tab pos="355600" algn="l"/>
              </a:tabLst>
            </a:pPr>
            <a:r>
              <a:rPr lang="en-US" sz="1600" u="sng"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BFA</a:t>
            </a:r>
            <a:r>
              <a:rPr lang="en-US" sz="1600" u="sng" spc="-20"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 </a:t>
            </a:r>
            <a:r>
              <a:rPr lang="en-US" sz="1600" u="sng"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in</a:t>
            </a:r>
            <a:r>
              <a:rPr lang="en-US" sz="1600" u="sng" spc="-10"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 </a:t>
            </a:r>
            <a:r>
              <a:rPr lang="en-US" sz="1600" u="sng"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Studio</a:t>
            </a:r>
            <a:r>
              <a:rPr lang="en-US" sz="1600" u="sng" spc="-10"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 </a:t>
            </a:r>
            <a:r>
              <a:rPr lang="en-US" sz="1600" u="sng" dirty="0">
                <a:solidFill>
                  <a:schemeClr val="tx1"/>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Art</a:t>
            </a:r>
            <a:r>
              <a:rPr lang="en-US" sz="1600" spc="-30" dirty="0">
                <a:solidFill>
                  <a:schemeClr val="tx1"/>
                </a:solidFill>
                <a:latin typeface="Arial"/>
                <a:cs typeface="Arial"/>
                <a:hlinkClick r:id="rId4">
                  <a:extLst>
                    <a:ext uri="{A12FA001-AC4F-418D-AE19-62706E023703}">
                      <ahyp:hlinkClr xmlns:ahyp="http://schemas.microsoft.com/office/drawing/2018/hyperlinkcolor" val="tx"/>
                    </a:ext>
                  </a:extLst>
                </a:hlinkClick>
              </a:rPr>
              <a:t> </a:t>
            </a:r>
            <a:endParaRPr lang="en-US" sz="1200" dirty="0">
              <a:solidFill>
                <a:schemeClr val="tx1"/>
              </a:solidFill>
              <a:latin typeface="Arial"/>
              <a:cs typeface="Arial"/>
            </a:endParaRPr>
          </a:p>
          <a:p>
            <a:pPr marL="354965" marR="5080" indent="-342900">
              <a:spcBef>
                <a:spcPts val="380"/>
              </a:spcBef>
              <a:buFont typeface="Calibri"/>
              <a:buChar char="▪"/>
              <a:tabLst>
                <a:tab pos="354965" algn="l"/>
                <a:tab pos="355600" algn="l"/>
              </a:tabLst>
            </a:pPr>
            <a:r>
              <a:rPr lang="en-US" sz="1600" u="sng" dirty="0">
                <a:solidFill>
                  <a:schemeClr val="tx1"/>
                </a:solidFill>
                <a:uFill>
                  <a:solidFill>
                    <a:srgbClr val="000000"/>
                  </a:solidFill>
                </a:uFill>
                <a:latin typeface="Arial"/>
                <a:cs typeface="Arial"/>
                <a:hlinkClick r:id="rId5">
                  <a:extLst>
                    <a:ext uri="{A12FA001-AC4F-418D-AE19-62706E023703}">
                      <ahyp:hlinkClr xmlns:ahyp="http://schemas.microsoft.com/office/drawing/2018/hyperlinkcolor" val="tx"/>
                    </a:ext>
                  </a:extLst>
                </a:hlinkClick>
              </a:rPr>
              <a:t>Business</a:t>
            </a:r>
            <a:r>
              <a:rPr lang="en-US" sz="1600" u="sng" spc="-85" dirty="0">
                <a:solidFill>
                  <a:schemeClr val="tx1"/>
                </a:solidFill>
                <a:uFill>
                  <a:solidFill>
                    <a:srgbClr val="000000"/>
                  </a:solidFill>
                </a:uFill>
                <a:latin typeface="Arial"/>
                <a:cs typeface="Arial"/>
                <a:hlinkClick r:id="rId5">
                  <a:extLst>
                    <a:ext uri="{A12FA001-AC4F-418D-AE19-62706E023703}">
                      <ahyp:hlinkClr xmlns:ahyp="http://schemas.microsoft.com/office/drawing/2018/hyperlinkcolor" val="tx"/>
                    </a:ext>
                  </a:extLst>
                </a:hlinkClick>
              </a:rPr>
              <a:t> </a:t>
            </a:r>
            <a:r>
              <a:rPr lang="en-US" sz="1600" u="sng" dirty="0">
                <a:solidFill>
                  <a:schemeClr val="tx1"/>
                </a:solidFill>
                <a:uFill>
                  <a:solidFill>
                    <a:srgbClr val="000000"/>
                  </a:solidFill>
                </a:uFill>
                <a:latin typeface="Arial"/>
                <a:cs typeface="Arial"/>
                <a:hlinkClick r:id="rId5">
                  <a:extLst>
                    <a:ext uri="{A12FA001-AC4F-418D-AE19-62706E023703}">
                      <ahyp:hlinkClr xmlns:ahyp="http://schemas.microsoft.com/office/drawing/2018/hyperlinkcolor" val="tx"/>
                    </a:ext>
                  </a:extLst>
                </a:hlinkClick>
              </a:rPr>
              <a:t>Administration</a:t>
            </a:r>
            <a:r>
              <a:rPr lang="en-US" sz="1600" spc="-80" dirty="0">
                <a:solidFill>
                  <a:schemeClr val="tx1"/>
                </a:solidFill>
                <a:latin typeface="Arial"/>
                <a:cs typeface="Arial"/>
                <a:hlinkClick r:id="rId5">
                  <a:extLst>
                    <a:ext uri="{A12FA001-AC4F-418D-AE19-62706E023703}">
                      <ahyp:hlinkClr xmlns:ahyp="http://schemas.microsoft.com/office/drawing/2018/hyperlinkcolor" val="tx"/>
                    </a:ext>
                  </a:extLst>
                </a:hlinkClick>
              </a:rPr>
              <a:t> </a:t>
            </a:r>
            <a:r>
              <a:rPr lang="en-US" sz="1200" dirty="0">
                <a:solidFill>
                  <a:schemeClr val="tx1"/>
                </a:solidFill>
                <a:latin typeface="Arial"/>
                <a:cs typeface="Arial"/>
              </a:rPr>
              <a:t>(Corporate</a:t>
            </a:r>
            <a:r>
              <a:rPr lang="en-US" sz="1200" spc="-20" dirty="0">
                <a:solidFill>
                  <a:schemeClr val="tx1"/>
                </a:solidFill>
                <a:latin typeface="Arial"/>
                <a:cs typeface="Arial"/>
              </a:rPr>
              <a:t> </a:t>
            </a:r>
            <a:r>
              <a:rPr lang="en-US" sz="1200" dirty="0">
                <a:solidFill>
                  <a:schemeClr val="tx1"/>
                </a:solidFill>
                <a:latin typeface="Arial"/>
                <a:cs typeface="Arial"/>
              </a:rPr>
              <a:t>Finance,</a:t>
            </a:r>
            <a:r>
              <a:rPr lang="en-US" sz="1200" spc="-55" dirty="0">
                <a:solidFill>
                  <a:schemeClr val="tx1"/>
                </a:solidFill>
                <a:latin typeface="Arial"/>
                <a:cs typeface="Arial"/>
              </a:rPr>
              <a:t> </a:t>
            </a:r>
            <a:r>
              <a:rPr lang="en-US" sz="1200" dirty="0">
                <a:solidFill>
                  <a:schemeClr val="tx1"/>
                </a:solidFill>
                <a:latin typeface="Arial"/>
                <a:cs typeface="Arial"/>
              </a:rPr>
              <a:t>International</a:t>
            </a:r>
            <a:r>
              <a:rPr lang="en-US" sz="1200" spc="-35" dirty="0">
                <a:solidFill>
                  <a:schemeClr val="tx1"/>
                </a:solidFill>
                <a:latin typeface="Arial"/>
                <a:cs typeface="Arial"/>
              </a:rPr>
              <a:t> </a:t>
            </a:r>
            <a:r>
              <a:rPr lang="en-US" sz="1200" dirty="0">
                <a:solidFill>
                  <a:schemeClr val="tx1"/>
                </a:solidFill>
                <a:latin typeface="Arial"/>
                <a:cs typeface="Arial"/>
              </a:rPr>
              <a:t>Business,</a:t>
            </a:r>
            <a:r>
              <a:rPr lang="en-US" sz="1200" spc="-70" dirty="0">
                <a:solidFill>
                  <a:schemeClr val="tx1"/>
                </a:solidFill>
                <a:latin typeface="Arial"/>
                <a:cs typeface="Arial"/>
              </a:rPr>
              <a:t> </a:t>
            </a:r>
            <a:r>
              <a:rPr lang="en-US" sz="1200" dirty="0">
                <a:solidFill>
                  <a:schemeClr val="tx1"/>
                </a:solidFill>
                <a:latin typeface="Arial"/>
                <a:cs typeface="Arial"/>
              </a:rPr>
              <a:t>or</a:t>
            </a:r>
            <a:r>
              <a:rPr lang="en-US" sz="1200" spc="-30" dirty="0">
                <a:solidFill>
                  <a:schemeClr val="tx1"/>
                </a:solidFill>
                <a:latin typeface="Arial"/>
                <a:cs typeface="Arial"/>
              </a:rPr>
              <a:t> </a:t>
            </a:r>
            <a:r>
              <a:rPr lang="en-US" sz="1200" spc="-10" dirty="0">
                <a:solidFill>
                  <a:schemeClr val="tx1"/>
                </a:solidFill>
                <a:latin typeface="Arial"/>
                <a:cs typeface="Arial"/>
              </a:rPr>
              <a:t>Actuarial Studies)</a:t>
            </a:r>
            <a:endParaRPr lang="en-US" sz="1200" dirty="0">
              <a:solidFill>
                <a:schemeClr val="tx1"/>
              </a:solidFill>
              <a:latin typeface="Arial"/>
              <a:cs typeface="Arial"/>
            </a:endParaRPr>
          </a:p>
          <a:p>
            <a:pPr marL="355600" indent="-342900">
              <a:spcBef>
                <a:spcPts val="5"/>
              </a:spcBef>
              <a:buFont typeface="Calibri"/>
              <a:buChar char="▪"/>
              <a:tabLst>
                <a:tab pos="354965" algn="l"/>
                <a:tab pos="355600" algn="l"/>
              </a:tabLst>
            </a:pPr>
            <a:r>
              <a:rPr lang="en-US" sz="1600" u="sng" dirty="0">
                <a:solidFill>
                  <a:schemeClr val="tx1"/>
                </a:solidFill>
                <a:uFill>
                  <a:solidFill>
                    <a:srgbClr val="000000"/>
                  </a:solidFill>
                </a:uFill>
                <a:latin typeface="Arial"/>
                <a:cs typeface="Arial"/>
                <a:hlinkClick r:id="rId6">
                  <a:extLst>
                    <a:ext uri="{A12FA001-AC4F-418D-AE19-62706E023703}">
                      <ahyp:hlinkClr xmlns:ahyp="http://schemas.microsoft.com/office/drawing/2018/hyperlinkcolor" val="tx"/>
                    </a:ext>
                  </a:extLst>
                </a:hlinkClick>
              </a:rPr>
              <a:t>Communication</a:t>
            </a:r>
            <a:r>
              <a:rPr lang="en-US" sz="1600" u="sng" spc="-60" dirty="0">
                <a:solidFill>
                  <a:schemeClr val="tx1"/>
                </a:solidFill>
                <a:uFill>
                  <a:solidFill>
                    <a:srgbClr val="000000"/>
                  </a:solidFill>
                </a:uFill>
                <a:latin typeface="Arial"/>
                <a:cs typeface="Arial"/>
                <a:hlinkClick r:id="rId6">
                  <a:extLst>
                    <a:ext uri="{A12FA001-AC4F-418D-AE19-62706E023703}">
                      <ahyp:hlinkClr xmlns:ahyp="http://schemas.microsoft.com/office/drawing/2018/hyperlinkcolor" val="tx"/>
                    </a:ext>
                  </a:extLst>
                </a:hlinkClick>
              </a:rPr>
              <a:t> </a:t>
            </a:r>
            <a:r>
              <a:rPr lang="en-US" sz="1600" u="sng" dirty="0">
                <a:solidFill>
                  <a:schemeClr val="tx1"/>
                </a:solidFill>
                <a:uFill>
                  <a:solidFill>
                    <a:srgbClr val="000000"/>
                  </a:solidFill>
                </a:uFill>
                <a:latin typeface="Arial"/>
                <a:cs typeface="Arial"/>
                <a:hlinkClick r:id="rId6">
                  <a:extLst>
                    <a:ext uri="{A12FA001-AC4F-418D-AE19-62706E023703}">
                      <ahyp:hlinkClr xmlns:ahyp="http://schemas.microsoft.com/office/drawing/2018/hyperlinkcolor" val="tx"/>
                    </a:ext>
                  </a:extLst>
                </a:hlinkClick>
              </a:rPr>
              <a:t>Sciences</a:t>
            </a:r>
            <a:r>
              <a:rPr lang="en-US" sz="1600" u="sng" spc="-40" dirty="0">
                <a:solidFill>
                  <a:schemeClr val="tx1"/>
                </a:solidFill>
                <a:uFill>
                  <a:solidFill>
                    <a:srgbClr val="000000"/>
                  </a:solidFill>
                </a:uFill>
                <a:latin typeface="Arial"/>
                <a:cs typeface="Arial"/>
                <a:hlinkClick r:id="rId6">
                  <a:extLst>
                    <a:ext uri="{A12FA001-AC4F-418D-AE19-62706E023703}">
                      <ahyp:hlinkClr xmlns:ahyp="http://schemas.microsoft.com/office/drawing/2018/hyperlinkcolor" val="tx"/>
                    </a:ext>
                  </a:extLst>
                </a:hlinkClick>
              </a:rPr>
              <a:t> </a:t>
            </a:r>
            <a:r>
              <a:rPr lang="en-US" sz="1600" u="sng" dirty="0">
                <a:solidFill>
                  <a:schemeClr val="tx1"/>
                </a:solidFill>
                <a:uFill>
                  <a:solidFill>
                    <a:srgbClr val="000000"/>
                  </a:solidFill>
                </a:uFill>
                <a:latin typeface="Arial"/>
                <a:cs typeface="Arial"/>
                <a:hlinkClick r:id="rId6">
                  <a:extLst>
                    <a:ext uri="{A12FA001-AC4F-418D-AE19-62706E023703}">
                      <ahyp:hlinkClr xmlns:ahyp="http://schemas.microsoft.com/office/drawing/2018/hyperlinkcolor" val="tx"/>
                    </a:ext>
                  </a:extLst>
                </a:hlinkClick>
              </a:rPr>
              <a:t>and</a:t>
            </a:r>
            <a:r>
              <a:rPr lang="en-US" sz="1600" u="sng" spc="-25" dirty="0">
                <a:solidFill>
                  <a:schemeClr val="tx1"/>
                </a:solidFill>
                <a:uFill>
                  <a:solidFill>
                    <a:srgbClr val="000000"/>
                  </a:solidFill>
                </a:uFill>
                <a:latin typeface="Arial"/>
                <a:cs typeface="Arial"/>
                <a:hlinkClick r:id="rId6">
                  <a:extLst>
                    <a:ext uri="{A12FA001-AC4F-418D-AE19-62706E023703}">
                      <ahyp:hlinkClr xmlns:ahyp="http://schemas.microsoft.com/office/drawing/2018/hyperlinkcolor" val="tx"/>
                    </a:ext>
                  </a:extLst>
                </a:hlinkClick>
              </a:rPr>
              <a:t> </a:t>
            </a:r>
            <a:r>
              <a:rPr lang="en-US" sz="1600" u="sng" dirty="0">
                <a:solidFill>
                  <a:schemeClr val="tx1"/>
                </a:solidFill>
                <a:uFill>
                  <a:solidFill>
                    <a:srgbClr val="000000"/>
                  </a:solidFill>
                </a:uFill>
                <a:latin typeface="Arial"/>
                <a:cs typeface="Arial"/>
                <a:hlinkClick r:id="rId6">
                  <a:extLst>
                    <a:ext uri="{A12FA001-AC4F-418D-AE19-62706E023703}">
                      <ahyp:hlinkClr xmlns:ahyp="http://schemas.microsoft.com/office/drawing/2018/hyperlinkcolor" val="tx"/>
                    </a:ext>
                  </a:extLst>
                </a:hlinkClick>
              </a:rPr>
              <a:t>Disorders</a:t>
            </a:r>
            <a:r>
              <a:rPr lang="en-US" sz="1600" spc="-45" dirty="0">
                <a:solidFill>
                  <a:schemeClr val="tx1"/>
                </a:solidFill>
                <a:latin typeface="Arial"/>
                <a:cs typeface="Arial"/>
                <a:hlinkClick r:id="rId6">
                  <a:extLst>
                    <a:ext uri="{A12FA001-AC4F-418D-AE19-62706E023703}">
                      <ahyp:hlinkClr xmlns:ahyp="http://schemas.microsoft.com/office/drawing/2018/hyperlinkcolor" val="tx"/>
                    </a:ext>
                  </a:extLst>
                </a:hlinkClick>
              </a:rPr>
              <a:t> </a:t>
            </a:r>
            <a:r>
              <a:rPr lang="en-US" sz="1200" dirty="0">
                <a:solidFill>
                  <a:schemeClr val="tx1"/>
                </a:solidFill>
                <a:latin typeface="Arial"/>
                <a:cs typeface="Arial"/>
              </a:rPr>
              <a:t>(Speech</a:t>
            </a:r>
            <a:r>
              <a:rPr lang="en-US" sz="1200" spc="-5" dirty="0">
                <a:solidFill>
                  <a:schemeClr val="tx1"/>
                </a:solidFill>
                <a:latin typeface="Arial"/>
                <a:cs typeface="Arial"/>
              </a:rPr>
              <a:t> </a:t>
            </a:r>
            <a:r>
              <a:rPr lang="en-US" sz="1200" spc="-10" dirty="0">
                <a:solidFill>
                  <a:schemeClr val="tx1"/>
                </a:solidFill>
                <a:latin typeface="Arial"/>
                <a:cs typeface="Arial"/>
              </a:rPr>
              <a:t>Pathology)</a:t>
            </a:r>
            <a:endParaRPr lang="en-US" sz="1600" dirty="0">
              <a:solidFill>
                <a:schemeClr val="tx1"/>
              </a:solidFill>
              <a:latin typeface="Arial"/>
              <a:cs typeface="Arial"/>
            </a:endParaRPr>
          </a:p>
          <a:p>
            <a:pPr marL="355600" indent="-342900">
              <a:buFont typeface="Calibri"/>
              <a:buChar char="▪"/>
              <a:tabLst>
                <a:tab pos="354965" algn="l"/>
                <a:tab pos="355600" algn="l"/>
              </a:tabLst>
            </a:pPr>
            <a:r>
              <a:rPr lang="en-US" sz="1600" u="sng" spc="-10" dirty="0" err="1">
                <a:solidFill>
                  <a:schemeClr val="tx1"/>
                </a:solidFill>
                <a:uFill>
                  <a:solidFill>
                    <a:srgbClr val="000000"/>
                  </a:solidFill>
                </a:uFill>
                <a:latin typeface="Arial"/>
                <a:cs typeface="Arial"/>
                <a:hlinkClick r:id="rId7">
                  <a:extLst>
                    <a:ext uri="{A12FA001-AC4F-418D-AE19-62706E023703}">
                      <ahyp:hlinkClr xmlns:ahyp="http://schemas.microsoft.com/office/drawing/2018/hyperlinkcolor" val="tx"/>
                    </a:ext>
                  </a:extLst>
                </a:hlinkClick>
              </a:rPr>
              <a:t>Drama,Theatre</a:t>
            </a:r>
            <a:r>
              <a:rPr lang="en-US" sz="1600" u="sng" spc="-10" dirty="0">
                <a:solidFill>
                  <a:schemeClr val="tx1"/>
                </a:solidFill>
                <a:uFill>
                  <a:solidFill>
                    <a:srgbClr val="000000"/>
                  </a:solidFill>
                </a:uFill>
                <a:latin typeface="Arial"/>
                <a:cs typeface="Arial"/>
                <a:hlinkClick r:id="rId7">
                  <a:extLst>
                    <a:ext uri="{A12FA001-AC4F-418D-AE19-62706E023703}">
                      <ahyp:hlinkClr xmlns:ahyp="http://schemas.microsoft.com/office/drawing/2018/hyperlinkcolor" val="tx"/>
                    </a:ext>
                  </a:extLst>
                </a:hlinkClick>
              </a:rPr>
              <a:t> &amp; Dance </a:t>
            </a:r>
            <a:endParaRPr lang="en-US" sz="1600" u="sng" spc="-10" dirty="0">
              <a:solidFill>
                <a:schemeClr val="tx1"/>
              </a:solidFill>
              <a:uFill>
                <a:solidFill>
                  <a:srgbClr val="000000"/>
                </a:solidFill>
              </a:uFill>
              <a:latin typeface="Arial"/>
              <a:cs typeface="Arial"/>
            </a:endParaRPr>
          </a:p>
          <a:p>
            <a:pPr marL="355600" indent="-342900">
              <a:buFont typeface="Calibri"/>
              <a:buChar char="▪"/>
              <a:tabLst>
                <a:tab pos="354965" algn="l"/>
                <a:tab pos="355600" algn="l"/>
              </a:tabLst>
            </a:pPr>
            <a:r>
              <a:rPr lang="en-US" sz="1600" u="sng" dirty="0">
                <a:solidFill>
                  <a:schemeClr val="tx1"/>
                </a:solidFill>
                <a:uFill>
                  <a:solidFill>
                    <a:srgbClr val="000000"/>
                  </a:solidFill>
                </a:uFill>
                <a:latin typeface="Arial"/>
                <a:cs typeface="Arial"/>
                <a:hlinkClick r:id="rId8">
                  <a:extLst>
                    <a:ext uri="{A12FA001-AC4F-418D-AE19-62706E023703}">
                      <ahyp:hlinkClr xmlns:ahyp="http://schemas.microsoft.com/office/drawing/2018/hyperlinkcolor" val="tx"/>
                    </a:ext>
                  </a:extLst>
                </a:hlinkClick>
              </a:rPr>
              <a:t>Elementary/Childhood</a:t>
            </a:r>
            <a:r>
              <a:rPr lang="en-US" sz="1600" u="sng" spc="-95" dirty="0">
                <a:solidFill>
                  <a:schemeClr val="tx1"/>
                </a:solidFill>
                <a:uFill>
                  <a:solidFill>
                    <a:srgbClr val="000000"/>
                  </a:solidFill>
                </a:uFill>
                <a:latin typeface="Arial"/>
                <a:cs typeface="Arial"/>
                <a:hlinkClick r:id="rId8">
                  <a:extLst>
                    <a:ext uri="{A12FA001-AC4F-418D-AE19-62706E023703}">
                      <ahyp:hlinkClr xmlns:ahyp="http://schemas.microsoft.com/office/drawing/2018/hyperlinkcolor" val="tx"/>
                    </a:ext>
                  </a:extLst>
                </a:hlinkClick>
              </a:rPr>
              <a:t> </a:t>
            </a:r>
            <a:r>
              <a:rPr lang="en-US" sz="1600" u="sng" spc="-10" dirty="0">
                <a:solidFill>
                  <a:schemeClr val="tx1"/>
                </a:solidFill>
                <a:uFill>
                  <a:solidFill>
                    <a:srgbClr val="000000"/>
                  </a:solidFill>
                </a:uFill>
                <a:latin typeface="Arial"/>
                <a:cs typeface="Arial"/>
                <a:hlinkClick r:id="rId8">
                  <a:extLst>
                    <a:ext uri="{A12FA001-AC4F-418D-AE19-62706E023703}">
                      <ahyp:hlinkClr xmlns:ahyp="http://schemas.microsoft.com/office/drawing/2018/hyperlinkcolor" val="tx"/>
                    </a:ext>
                  </a:extLst>
                </a:hlinkClick>
              </a:rPr>
              <a:t>Education</a:t>
            </a:r>
            <a:endParaRPr lang="en-US" sz="1600" dirty="0">
              <a:solidFill>
                <a:schemeClr val="tx1"/>
              </a:solidFill>
              <a:latin typeface="Arial"/>
              <a:cs typeface="Arial"/>
            </a:endParaRPr>
          </a:p>
          <a:p>
            <a:pPr marL="355600" indent="-342900">
              <a:buFont typeface="Calibri"/>
              <a:buChar char="▪"/>
              <a:tabLst>
                <a:tab pos="354965" algn="l"/>
                <a:tab pos="355600" algn="l"/>
              </a:tabLst>
            </a:pPr>
            <a:r>
              <a:rPr lang="en-US" sz="1600" u="sng" spc="-10" dirty="0">
                <a:solidFill>
                  <a:schemeClr val="tx1"/>
                </a:solidFill>
                <a:uFill>
                  <a:solidFill>
                    <a:srgbClr val="000000"/>
                  </a:solidFill>
                </a:uFill>
                <a:latin typeface="Arial"/>
                <a:cs typeface="Arial"/>
                <a:hlinkClick r:id="rId9">
                  <a:extLst>
                    <a:ext uri="{A12FA001-AC4F-418D-AE19-62706E023703}">
                      <ahyp:hlinkClr xmlns:ahyp="http://schemas.microsoft.com/office/drawing/2018/hyperlinkcolor" val="tx"/>
                    </a:ext>
                  </a:extLst>
                </a:hlinkClick>
              </a:rPr>
              <a:t>Neuroscience</a:t>
            </a:r>
            <a:endParaRPr lang="en-US" sz="1600" dirty="0">
              <a:solidFill>
                <a:schemeClr val="tx1"/>
              </a:solidFill>
              <a:latin typeface="Arial"/>
              <a:cs typeface="Arial"/>
            </a:endParaRPr>
          </a:p>
          <a:p>
            <a:pPr marL="355600" indent="-342900">
              <a:buFont typeface="Calibri"/>
              <a:buChar char="▪"/>
              <a:tabLst>
                <a:tab pos="354965" algn="l"/>
                <a:tab pos="355600" algn="l"/>
              </a:tabLst>
            </a:pPr>
            <a:r>
              <a:rPr lang="en-US" sz="1600" dirty="0">
                <a:solidFill>
                  <a:schemeClr val="tx1"/>
                </a:solidFill>
                <a:uFill>
                  <a:solidFill>
                    <a:srgbClr val="000000"/>
                  </a:solidFill>
                </a:uFill>
                <a:latin typeface="Arial"/>
                <a:cs typeface="Arial"/>
                <a:hlinkClick r:id="rId10">
                  <a:extLst>
                    <a:ext uri="{A12FA001-AC4F-418D-AE19-62706E023703}">
                      <ahyp:hlinkClr xmlns:ahyp="http://schemas.microsoft.com/office/drawing/2018/hyperlinkcolor" val="tx"/>
                    </a:ext>
                  </a:extLst>
                </a:hlinkClick>
              </a:rPr>
              <a:t>Nutrition</a:t>
            </a:r>
            <a:r>
              <a:rPr lang="en-US" sz="1600" spc="-30" dirty="0">
                <a:solidFill>
                  <a:schemeClr val="tx1"/>
                </a:solidFill>
                <a:uFill>
                  <a:solidFill>
                    <a:srgbClr val="000000"/>
                  </a:solidFill>
                </a:u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tx1"/>
                </a:solidFill>
                <a:uFill>
                  <a:solidFill>
                    <a:srgbClr val="000000"/>
                  </a:solidFill>
                </a:uFill>
                <a:latin typeface="Arial"/>
                <a:cs typeface="Arial"/>
                <a:hlinkClick r:id="rId10">
                  <a:extLst>
                    <a:ext uri="{A12FA001-AC4F-418D-AE19-62706E023703}">
                      <ahyp:hlinkClr xmlns:ahyp="http://schemas.microsoft.com/office/drawing/2018/hyperlinkcolor" val="tx"/>
                    </a:ext>
                  </a:extLst>
                </a:hlinkClick>
              </a:rPr>
              <a:t>and</a:t>
            </a:r>
            <a:r>
              <a:rPr lang="en-US" sz="1600" spc="-30" dirty="0">
                <a:solidFill>
                  <a:schemeClr val="tx1"/>
                </a:solidFill>
                <a:uFill>
                  <a:solidFill>
                    <a:srgbClr val="000000"/>
                  </a:solidFill>
                </a:uFill>
                <a:latin typeface="Arial"/>
                <a:cs typeface="Arial"/>
                <a:hlinkClick r:id="rId10">
                  <a:extLst>
                    <a:ext uri="{A12FA001-AC4F-418D-AE19-62706E023703}">
                      <ahyp:hlinkClr xmlns:ahyp="http://schemas.microsoft.com/office/drawing/2018/hyperlinkcolor" val="tx"/>
                    </a:ext>
                  </a:extLst>
                </a:hlinkClick>
              </a:rPr>
              <a:t> </a:t>
            </a:r>
            <a:r>
              <a:rPr lang="en-US" sz="1600" spc="-10" dirty="0">
                <a:solidFill>
                  <a:schemeClr val="tx1"/>
                </a:solidFill>
                <a:uFill>
                  <a:solidFill>
                    <a:srgbClr val="000000"/>
                  </a:solidFill>
                </a:uFill>
                <a:latin typeface="Arial"/>
                <a:cs typeface="Arial"/>
                <a:hlinkClick r:id="rId10">
                  <a:extLst>
                    <a:ext uri="{A12FA001-AC4F-418D-AE19-62706E023703}">
                      <ahyp:hlinkClr xmlns:ahyp="http://schemas.microsoft.com/office/drawing/2018/hyperlinkcolor" val="tx"/>
                    </a:ext>
                  </a:extLst>
                </a:hlinkClick>
              </a:rPr>
              <a:t>Dietetics</a:t>
            </a:r>
            <a:endParaRPr lang="en-US" sz="1600" spc="-10" dirty="0">
              <a:solidFill>
                <a:schemeClr val="tx1"/>
              </a:solidFill>
              <a:uFill>
                <a:solidFill>
                  <a:srgbClr val="000000"/>
                </a:solidFill>
              </a:uFill>
              <a:latin typeface="Arial"/>
              <a:cs typeface="Arial"/>
            </a:endParaRPr>
          </a:p>
          <a:p>
            <a:pPr marL="355600" indent="-342900">
              <a:buFont typeface="Calibri"/>
              <a:buChar char="▪"/>
              <a:tabLst>
                <a:tab pos="354965" algn="l"/>
                <a:tab pos="355600" algn="l"/>
              </a:tabLst>
            </a:pPr>
            <a:r>
              <a:rPr lang="en-US" sz="1600" u="sng" dirty="0">
                <a:solidFill>
                  <a:schemeClr val="tx1"/>
                </a:solidFill>
                <a:uFill>
                  <a:solidFill>
                    <a:srgbClr val="000000"/>
                  </a:solidFill>
                </a:uFill>
                <a:latin typeface="Arial"/>
                <a:cs typeface="Arial"/>
                <a:hlinkClick r:id="rId11">
                  <a:extLst>
                    <a:ext uri="{A12FA001-AC4F-418D-AE19-62706E023703}">
                      <ahyp:hlinkClr xmlns:ahyp="http://schemas.microsoft.com/office/drawing/2018/hyperlinkcolor" val="tx"/>
                    </a:ext>
                  </a:extLst>
                </a:hlinkClick>
              </a:rPr>
              <a:t>Secondary</a:t>
            </a:r>
            <a:r>
              <a:rPr lang="en-US" sz="1600" u="sng" spc="-75" dirty="0">
                <a:solidFill>
                  <a:schemeClr val="tx1"/>
                </a:solidFill>
                <a:uFill>
                  <a:solidFill>
                    <a:srgbClr val="000000"/>
                  </a:solidFill>
                </a:uFill>
                <a:latin typeface="Arial"/>
                <a:cs typeface="Arial"/>
                <a:hlinkClick r:id="rId11">
                  <a:extLst>
                    <a:ext uri="{A12FA001-AC4F-418D-AE19-62706E023703}">
                      <ahyp:hlinkClr xmlns:ahyp="http://schemas.microsoft.com/office/drawing/2018/hyperlinkcolor" val="tx"/>
                    </a:ext>
                  </a:extLst>
                </a:hlinkClick>
              </a:rPr>
              <a:t> </a:t>
            </a:r>
            <a:r>
              <a:rPr lang="en-US" sz="1600" u="sng" spc="-10" dirty="0">
                <a:solidFill>
                  <a:schemeClr val="tx1"/>
                </a:solidFill>
                <a:uFill>
                  <a:solidFill>
                    <a:srgbClr val="000000"/>
                  </a:solidFill>
                </a:uFill>
                <a:latin typeface="Arial"/>
                <a:cs typeface="Arial"/>
                <a:hlinkClick r:id="rId11">
                  <a:extLst>
                    <a:ext uri="{A12FA001-AC4F-418D-AE19-62706E023703}">
                      <ahyp:hlinkClr xmlns:ahyp="http://schemas.microsoft.com/office/drawing/2018/hyperlinkcolor" val="tx"/>
                    </a:ext>
                  </a:extLst>
                </a:hlinkClick>
              </a:rPr>
              <a:t>Education</a:t>
            </a:r>
            <a:endParaRPr lang="en-US" sz="1600" dirty="0">
              <a:solidFill>
                <a:schemeClr val="tx1"/>
              </a:solidFill>
              <a:latin typeface="Arial"/>
              <a:cs typeface="Aria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p:nvPr/>
        </p:nvSpPr>
        <p:spPr>
          <a:xfrm>
            <a:off x="0" y="101600"/>
            <a:ext cx="7099300" cy="6667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Transfer Honors Program</a:t>
            </a:r>
            <a:endParaRPr/>
          </a:p>
        </p:txBody>
      </p:sp>
      <p:sp>
        <p:nvSpPr>
          <p:cNvPr id="194" name="Google Shape;194;p14"/>
          <p:cNvSpPr txBox="1"/>
          <p:nvPr/>
        </p:nvSpPr>
        <p:spPr>
          <a:xfrm>
            <a:off x="171742" y="1261543"/>
            <a:ext cx="8807674" cy="3908722"/>
          </a:xfrm>
          <a:prstGeom prst="rect">
            <a:avLst/>
          </a:prstGeom>
          <a:solidFill>
            <a:schemeClr val="bg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12121"/>
              </a:buClr>
              <a:buSzPts val="1600"/>
              <a:buFont typeface="Calibri"/>
              <a:buNone/>
            </a:pPr>
            <a:r>
              <a:rPr lang="en-US" sz="1600" b="1" i="0" u="none" dirty="0">
                <a:solidFill>
                  <a:srgbClr val="212121"/>
                </a:solidFill>
                <a:latin typeface="Calibri"/>
                <a:ea typeface="Calibri"/>
                <a:cs typeface="Calibri"/>
                <a:sym typeface="Calibri"/>
              </a:rPr>
              <a:t>The Queens College Transfer Honors </a:t>
            </a:r>
            <a:r>
              <a:rPr lang="en-US" sz="1600" b="0" i="0" u="none" dirty="0">
                <a:solidFill>
                  <a:srgbClr val="212121"/>
                </a:solidFill>
                <a:latin typeface="Calibri"/>
                <a:ea typeface="Calibri"/>
                <a:cs typeface="Calibri"/>
                <a:sym typeface="Calibri"/>
              </a:rPr>
              <a:t>Program is for highly motivated students like you!</a:t>
            </a:r>
            <a:endParaRPr dirty="0"/>
          </a:p>
          <a:p>
            <a:pPr marL="0" marR="0" lvl="0" indent="0" algn="l" rtl="0">
              <a:lnSpc>
                <a:spcPct val="100000"/>
              </a:lnSpc>
              <a:spcBef>
                <a:spcPts val="0"/>
              </a:spcBef>
              <a:spcAft>
                <a:spcPts val="0"/>
              </a:spcAft>
              <a:buClr>
                <a:schemeClr val="dk1"/>
              </a:buClr>
              <a:buSzPts val="1600"/>
              <a:buFont typeface="Arial"/>
              <a:buNone/>
            </a:pPr>
            <a:endParaRPr sz="1600" b="0" i="0" u="none" dirty="0">
              <a:solidFill>
                <a:srgbClr val="212121"/>
              </a:solidFill>
              <a:latin typeface="Calibri"/>
              <a:ea typeface="Calibri"/>
              <a:cs typeface="Calibri"/>
              <a:sym typeface="Calibri"/>
            </a:endParaRPr>
          </a:p>
          <a:p>
            <a:pPr indent="-101600">
              <a:buClr>
                <a:srgbClr val="212121"/>
              </a:buClr>
              <a:buSzPts val="1600"/>
              <a:buFont typeface="Arial"/>
              <a:buChar char="•"/>
            </a:pPr>
            <a:r>
              <a:rPr lang="en-US" sz="1600" b="0" i="0" u="none" dirty="0">
                <a:solidFill>
                  <a:srgbClr val="212121"/>
                </a:solidFill>
                <a:latin typeface="Calibri"/>
                <a:ea typeface="Calibri"/>
                <a:cs typeface="Calibri"/>
                <a:sym typeface="Calibri"/>
              </a:rPr>
              <a:t>​</a:t>
            </a:r>
            <a:r>
              <a:rPr lang="en-US" sz="16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Scholarships ranging from $1,000 to full-tuition per semester for up to two years</a:t>
            </a:r>
            <a:r>
              <a:rPr lang="en-US" sz="1800" b="0" i="1" u="none" dirty="0">
                <a:solidFill>
                  <a:srgbClr val="212121"/>
                </a:solidFill>
                <a:latin typeface="Calibri"/>
                <a:ea typeface="Calibri"/>
                <a:cs typeface="Calibri"/>
                <a:sym typeface="Calibri"/>
              </a:rPr>
              <a:t>.</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Small honors classes that emphasize discussion and group projects.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Dedicated academic advisors who support your transition to QC and provide assistance</a:t>
            </a:r>
            <a:r>
              <a:rPr lang="en-US" sz="1800" dirty="0">
                <a:solidFill>
                  <a:srgbClr val="212121"/>
                </a:solidFill>
                <a:latin typeface="Calibri"/>
                <a:ea typeface="Calibri"/>
                <a:cs typeface="Calibri"/>
                <a:sym typeface="Calibri"/>
              </a:rPr>
              <a:t> </a:t>
            </a:r>
            <a:endParaRPr lang="en-US" sz="1600" dirty="0">
              <a:ea typeface="Calibri"/>
              <a:sym typeface="Calibri"/>
            </a:endParaRPr>
          </a:p>
          <a:p>
            <a:pPr>
              <a:buClr>
                <a:srgbClr val="212121"/>
              </a:buClr>
              <a:buSzPts val="1600"/>
            </a:pPr>
            <a:r>
              <a:rPr lang="en-US" sz="1800" dirty="0">
                <a:solidFill>
                  <a:srgbClr val="212121"/>
                </a:solidFill>
                <a:latin typeface="Calibri"/>
                <a:ea typeface="Calibri"/>
                <a:cs typeface="Calibri"/>
                <a:sym typeface="Calibri"/>
              </a:rPr>
              <a:t>    in identifying </a:t>
            </a:r>
            <a:r>
              <a:rPr lang="en-US" sz="1800" b="0" i="0" u="none" dirty="0">
                <a:solidFill>
                  <a:srgbClr val="212121"/>
                </a:solidFill>
                <a:latin typeface="Calibri"/>
                <a:ea typeface="Calibri"/>
                <a:cs typeface="Calibri"/>
                <a:sym typeface="Calibri"/>
              </a:rPr>
              <a:t>mentors, applying for awards, and preparing for graduate study or career</a:t>
            </a:r>
            <a:r>
              <a:rPr lang="en-US" sz="1800" dirty="0">
                <a:solidFill>
                  <a:srgbClr val="212121"/>
                </a:solidFill>
                <a:latin typeface="Calibri"/>
                <a:ea typeface="Calibri"/>
                <a:cs typeface="Calibri"/>
                <a:sym typeface="Calibri"/>
              </a:rPr>
              <a:t> </a:t>
            </a:r>
            <a:endParaRPr lang="en-US" sz="1800" dirty="0">
              <a:latin typeface="Calibri"/>
              <a:ea typeface="Calibri"/>
              <a:cs typeface="Calibri"/>
              <a:sym typeface="Calibri"/>
            </a:endParaRPr>
          </a:p>
          <a:p>
            <a:pPr>
              <a:buSzPts val="1600"/>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placement.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Priority consideration to competitive majors and honors programs.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Priority registration.</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Preferred consideration for on-campus housing. </a:t>
            </a:r>
            <a:endParaRPr sz="1800" b="0" i="0" u="none" dirty="0">
              <a:solidFill>
                <a:schemeClr val="dk1"/>
              </a:solidFill>
              <a:latin typeface="Calibri"/>
              <a:ea typeface="Calibri"/>
              <a:cs typeface="Calibri"/>
            </a:endParaRPr>
          </a:p>
          <a:p>
            <a:pPr marL="0" marR="0" lvl="0" indent="0" algn="ctr"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algn="ctr">
              <a:buClr>
                <a:srgbClr val="212121"/>
              </a:buClr>
              <a:buSzPts val="1600"/>
            </a:pPr>
            <a:r>
              <a:rPr lang="en-US" sz="1800" b="0" i="0" u="none" dirty="0">
                <a:solidFill>
                  <a:srgbClr val="212121"/>
                </a:solidFill>
                <a:latin typeface="Calibri"/>
                <a:ea typeface="Calibri"/>
                <a:cs typeface="Calibri"/>
                <a:sym typeface="Calibri"/>
              </a:rPr>
              <a:t>To be eligible, you must have a minimum cumulative GPA of 3.5+ and at least 60 credits</a:t>
            </a:r>
            <a:r>
              <a:rPr lang="en-US" sz="1800" dirty="0">
                <a:solidFill>
                  <a:srgbClr val="212121"/>
                </a:solidFill>
                <a:latin typeface="Calibri"/>
                <a:ea typeface="Calibri"/>
                <a:cs typeface="Calibri"/>
                <a:sym typeface="Calibri"/>
              </a:rPr>
              <a:t> </a:t>
            </a:r>
            <a:endParaRPr sz="1600" dirty="0"/>
          </a:p>
          <a:p>
            <a:pPr algn="ctr">
              <a:buClr>
                <a:srgbClr val="212121"/>
              </a:buClr>
              <a:buSzPts val="1600"/>
            </a:pPr>
            <a:r>
              <a:rPr lang="en-US" sz="1800" b="0" i="0" u="none" dirty="0">
                <a:solidFill>
                  <a:srgbClr val="212121"/>
                </a:solidFill>
                <a:latin typeface="Calibri"/>
                <a:ea typeface="Calibri"/>
                <a:cs typeface="Calibri"/>
                <a:sym typeface="Calibri"/>
              </a:rPr>
              <a:t>upon entry to Queens College.</a:t>
            </a: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Receipt of Associate Degree Preferred.</a:t>
            </a:r>
            <a:r>
              <a:rPr lang="en-US" sz="1800" dirty="0">
                <a:solidFill>
                  <a:srgbClr val="212121"/>
                </a:solidFill>
                <a:latin typeface="Calibri"/>
                <a:ea typeface="Calibri"/>
                <a:cs typeface="Calibri"/>
                <a:sym typeface="Calibri"/>
              </a:rPr>
              <a:t> </a:t>
            </a:r>
            <a:endParaRPr sz="1600" dirty="0"/>
          </a:p>
          <a:p>
            <a:pPr marL="0" marR="0" lvl="0" indent="0" algn="ctr"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p:txBody>
      </p:sp>
      <p:sp>
        <p:nvSpPr>
          <p:cNvPr id="2" name="Google Shape;208;p16">
            <a:extLst>
              <a:ext uri="{FF2B5EF4-FFF2-40B4-BE49-F238E27FC236}">
                <a16:creationId xmlns:a16="http://schemas.microsoft.com/office/drawing/2014/main" id="{82C8AABD-9978-286D-6C96-A41E7DA765D3}"/>
              </a:ext>
            </a:extLst>
          </p:cNvPr>
          <p:cNvSpPr txBox="1"/>
          <p:nvPr/>
        </p:nvSpPr>
        <p:spPr>
          <a:xfrm>
            <a:off x="3054611" y="5322054"/>
            <a:ext cx="3221298" cy="1046400"/>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For more information contact:</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hlinkClick r:id="rId3"/>
              </a:rPr>
              <a:t>Office of Honors &amp; Scholarships</a:t>
            </a:r>
            <a:endParaRPr dirty="0"/>
          </a:p>
          <a:p>
            <a:pPr algn="ctr">
              <a:buClr>
                <a:schemeClr val="dk1"/>
              </a:buClr>
              <a:buSzPts val="1600"/>
              <a:buFont typeface="Calibri"/>
            </a:pPr>
            <a:r>
              <a:rPr lang="en-US" sz="16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Transferhonors@qc.cuny.edu</a:t>
            </a:r>
            <a:r>
              <a:rPr lang="en-US" sz="1600" dirty="0">
                <a:solidFill>
                  <a:schemeClr val="dk1"/>
                </a:solidFill>
                <a:latin typeface="Calibri"/>
                <a:ea typeface="Calibri"/>
                <a:cs typeface="Calibri"/>
                <a:sym typeface="Calibri"/>
              </a:rPr>
              <a:t> </a:t>
            </a:r>
            <a:br>
              <a:rPr lang="en-US" sz="1600" b="0" i="0" u="none" dirty="0">
                <a:solidFill>
                  <a:schemeClr val="dk1"/>
                </a:solidFill>
                <a:latin typeface="Calibri"/>
                <a:ea typeface="Calibri"/>
                <a:cs typeface="Calibri"/>
                <a:sym typeface="Calibri"/>
              </a:rPr>
            </a:br>
            <a:endParaRPr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p:nvPr/>
        </p:nvSpPr>
        <p:spPr>
          <a:xfrm>
            <a:off x="0" y="101600"/>
            <a:ext cx="7099300" cy="6667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Honors Minors </a:t>
            </a:r>
            <a:endParaRPr/>
          </a:p>
        </p:txBody>
      </p:sp>
      <p:sp>
        <p:nvSpPr>
          <p:cNvPr id="200" name="Google Shape;200;p15"/>
          <p:cNvSpPr txBox="1"/>
          <p:nvPr/>
        </p:nvSpPr>
        <p:spPr>
          <a:xfrm>
            <a:off x="28106" y="1064588"/>
            <a:ext cx="9115892" cy="5509160"/>
          </a:xfrm>
          <a:prstGeom prst="rect">
            <a:avLst/>
          </a:prstGeom>
          <a:solidFill>
            <a:schemeClr val="bg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200"/>
              <a:buFont typeface="Calibri"/>
              <a:buNone/>
            </a:pPr>
            <a:r>
              <a:rPr lang="en-US" sz="1600" b="1" i="0" u="none" dirty="0">
                <a:solidFill>
                  <a:schemeClr val="dk1"/>
                </a:solidFill>
                <a:latin typeface="Calibri"/>
                <a:ea typeface="Calibri"/>
                <a:cs typeface="Calibri"/>
                <a:sym typeface="Calibri"/>
              </a:rPr>
              <a:t>Honors in the Math and Natural Sciences</a:t>
            </a:r>
            <a:endParaRPr sz="1800" dirty="0"/>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A 12-credit program to enhance the undergraduate education of students interested in careers in the mathematical and natural sciences.</a:t>
            </a:r>
            <a:endParaRPr dirty="0">
              <a:solidFill>
                <a:schemeClr val="dk1"/>
              </a:solidFill>
            </a:endParaRPr>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Director: Dr. Uri </a:t>
            </a:r>
            <a:r>
              <a:rPr lang="en-US" b="0" i="0" u="none" dirty="0" err="1">
                <a:solidFill>
                  <a:schemeClr val="dk1"/>
                </a:solidFill>
                <a:latin typeface="Calibri"/>
                <a:ea typeface="Calibri"/>
                <a:cs typeface="Calibri"/>
                <a:sym typeface="Calibri"/>
              </a:rPr>
              <a:t>Samuni</a:t>
            </a:r>
            <a:endParaRPr lang="en-US" dirty="0"/>
          </a:p>
          <a:p>
            <a:pPr marL="0" marR="0" lvl="0" indent="0" algn="ctr" rtl="0">
              <a:lnSpc>
                <a:spcPct val="100000"/>
              </a:lnSpc>
              <a:spcBef>
                <a:spcPts val="240"/>
              </a:spcBef>
              <a:spcAft>
                <a:spcPts val="0"/>
              </a:spcAft>
              <a:buClr>
                <a:schemeClr val="dk1"/>
              </a:buClr>
              <a:buSzPts val="1200"/>
              <a:buFont typeface="Calibri"/>
              <a:buNone/>
            </a:pPr>
            <a:r>
              <a:rPr lang="en-US" u="sng" dirty="0">
                <a:solidFill>
                  <a:schemeClr val="dk1"/>
                </a:solidFill>
                <a:latin typeface="Calibri"/>
                <a:cs typeface="Calibri"/>
                <a:hlinkClick r:id="rId3"/>
              </a:rPr>
              <a:t>Uri.Samuni@qc.cuny.edu</a:t>
            </a:r>
            <a:endParaRPr lang="en-US" u="sng" dirty="0">
              <a:solidFill>
                <a:schemeClr val="dk1"/>
              </a:solidFill>
              <a:latin typeface="Calibri"/>
              <a:cs typeface="Calibri"/>
            </a:endParaRPr>
          </a:p>
          <a:p>
            <a:pPr marL="0" marR="0" lvl="0" indent="0" algn="ctr" rtl="0">
              <a:lnSpc>
                <a:spcPct val="100000"/>
              </a:lnSpc>
              <a:spcBef>
                <a:spcPts val="240"/>
              </a:spcBef>
              <a:spcAft>
                <a:spcPts val="0"/>
              </a:spcAft>
              <a:buClr>
                <a:schemeClr val="dk1"/>
              </a:buClr>
              <a:buSzPts val="1200"/>
              <a:buFont typeface="Calibri"/>
              <a:buNone/>
            </a:pPr>
            <a:endParaRPr sz="1600" b="0" i="0" u="sng" dirty="0">
              <a:solidFill>
                <a:schemeClr val="dk1"/>
              </a:solidFill>
              <a:latin typeface="Calibri"/>
              <a:ea typeface="Calibri"/>
              <a:cs typeface="Calibri"/>
              <a:sym typeface="Calibri"/>
            </a:endParaRPr>
          </a:p>
          <a:p>
            <a:pPr marL="0" marR="0" lvl="0" indent="0" algn="ctr" rtl="0">
              <a:lnSpc>
                <a:spcPct val="100000"/>
              </a:lnSpc>
              <a:spcBef>
                <a:spcPts val="240"/>
              </a:spcBef>
              <a:spcAft>
                <a:spcPts val="0"/>
              </a:spcAft>
              <a:buClr>
                <a:schemeClr val="dk1"/>
              </a:buClr>
              <a:buSzPts val="1200"/>
              <a:buFont typeface="Calibri"/>
              <a:buNone/>
            </a:pPr>
            <a:r>
              <a:rPr lang="en-US" sz="1600" b="1" i="0" u="none" dirty="0">
                <a:solidFill>
                  <a:schemeClr val="dk1"/>
                </a:solidFill>
                <a:latin typeface="Calibri"/>
                <a:ea typeface="Calibri"/>
                <a:cs typeface="Calibri"/>
                <a:sym typeface="Calibri"/>
              </a:rPr>
              <a:t>Honors in the Humanities</a:t>
            </a:r>
            <a:endParaRPr sz="1800" dirty="0"/>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An 18-credit minor designed for students who wish to explore and understand the origins and history of our contemporary artistic and intellectual culture. (24 credit Sequence in the Humanities)</a:t>
            </a:r>
            <a:endParaRPr dirty="0">
              <a:solidFill>
                <a:schemeClr val="dk1"/>
              </a:solidFill>
            </a:endParaRPr>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Director: Dr. Clare Carroll</a:t>
            </a:r>
            <a:endParaRPr sz="1600" dirty="0"/>
          </a:p>
          <a:p>
            <a:pPr marL="0" marR="0" lvl="0" indent="0" algn="ctr" rtl="0">
              <a:lnSpc>
                <a:spcPct val="100000"/>
              </a:lnSpc>
              <a:spcBef>
                <a:spcPts val="240"/>
              </a:spcBef>
              <a:spcAft>
                <a:spcPts val="0"/>
              </a:spcAft>
              <a:buClr>
                <a:schemeClr val="dk1"/>
              </a:buClr>
              <a:buSzPts val="1200"/>
              <a:buFont typeface="Calibri"/>
              <a:buNone/>
            </a:pPr>
            <a:r>
              <a:rPr lang="en-US"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Clare.Carroll@qc.cuny.edu</a:t>
            </a:r>
            <a:endParaRPr sz="1600" dirty="0"/>
          </a:p>
          <a:p>
            <a:pPr marL="0" marR="0" lvl="0" indent="0" algn="ctr" rtl="0">
              <a:lnSpc>
                <a:spcPct val="100000"/>
              </a:lnSpc>
              <a:spcBef>
                <a:spcPts val="240"/>
              </a:spcBef>
              <a:spcAft>
                <a:spcPts val="0"/>
              </a:spcAft>
              <a:buClr>
                <a:schemeClr val="dk1"/>
              </a:buClr>
              <a:buSzPts val="1200"/>
              <a:buFont typeface="Calibri"/>
              <a:buNone/>
            </a:pPr>
            <a:endParaRPr sz="1800" dirty="0"/>
          </a:p>
          <a:p>
            <a:pPr marL="0" marR="0" lvl="0" indent="0" algn="ctr" rtl="0">
              <a:lnSpc>
                <a:spcPct val="100000"/>
              </a:lnSpc>
              <a:spcBef>
                <a:spcPts val="240"/>
              </a:spcBef>
              <a:spcAft>
                <a:spcPts val="0"/>
              </a:spcAft>
              <a:buClr>
                <a:schemeClr val="dk1"/>
              </a:buClr>
              <a:buSzPts val="1200"/>
              <a:buFont typeface="Calibri"/>
              <a:buNone/>
            </a:pPr>
            <a:r>
              <a:rPr lang="en-US" sz="1600" b="1" i="0" u="none" dirty="0">
                <a:solidFill>
                  <a:schemeClr val="dk1"/>
                </a:solidFill>
                <a:latin typeface="Calibri"/>
                <a:ea typeface="Calibri"/>
                <a:cs typeface="Calibri"/>
                <a:sym typeface="Calibri"/>
              </a:rPr>
              <a:t>Honors in the Social Sciences</a:t>
            </a:r>
            <a:endParaRPr sz="1800" dirty="0"/>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A 21-credit minor that encourages students to gain an in-depth understanding of social science traditions and methods.</a:t>
            </a:r>
            <a:endParaRPr dirty="0">
              <a:solidFill>
                <a:schemeClr val="dk1"/>
              </a:solidFill>
            </a:endParaRPr>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Director: Dr. Thomas Ort</a:t>
            </a:r>
            <a:endParaRPr lang="en-US" dirty="0"/>
          </a:p>
          <a:p>
            <a:pPr algn="ctr">
              <a:spcBef>
                <a:spcPts val="240"/>
              </a:spcBef>
              <a:buClr>
                <a:schemeClr val="dk1"/>
              </a:buClr>
              <a:buSzPts val="1200"/>
            </a:pPr>
            <a:r>
              <a:rPr lang="en-US" u="sng" dirty="0">
                <a:solidFill>
                  <a:schemeClr val="dk1"/>
                </a:solidFill>
                <a:latin typeface="Calibri"/>
                <a:cs typeface="Calibri"/>
                <a:hlinkClick r:id="rId5">
                  <a:extLst>
                    <a:ext uri="{A12FA001-AC4F-418D-AE19-62706E023703}">
                      <ahyp:hlinkClr xmlns:ahyp="http://schemas.microsoft.com/office/drawing/2018/hyperlinkcolor" val="tx"/>
                    </a:ext>
                  </a:extLst>
                </a:hlinkClick>
              </a:rPr>
              <a:t>Thomas.Ort@qc.cuny.edu​</a:t>
            </a:r>
            <a:endParaRPr lang="en-US" u="sng" dirty="0">
              <a:solidFill>
                <a:schemeClr val="dk1"/>
              </a:solidFill>
              <a:latin typeface="Calibri"/>
              <a:cs typeface="Calibri"/>
            </a:endParaRPr>
          </a:p>
          <a:p>
            <a:pPr algn="ctr">
              <a:spcBef>
                <a:spcPts val="240"/>
              </a:spcBef>
              <a:buSzPts val="1200"/>
            </a:pPr>
            <a:endParaRPr lang="en-US" u="sng" dirty="0">
              <a:solidFill>
                <a:schemeClr val="dk1"/>
              </a:solidFill>
              <a:ea typeface="Calibri"/>
              <a:cs typeface="Calibri"/>
              <a:sym typeface="Calibri"/>
            </a:endParaRPr>
          </a:p>
          <a:p>
            <a:pPr marL="0" marR="0" lvl="0" indent="0" algn="ctr" rtl="0">
              <a:lnSpc>
                <a:spcPct val="100000"/>
              </a:lnSpc>
              <a:spcBef>
                <a:spcPts val="240"/>
              </a:spcBef>
              <a:spcAft>
                <a:spcPts val="0"/>
              </a:spcAft>
              <a:buClr>
                <a:srgbClr val="000000"/>
              </a:buClr>
              <a:buSzPts val="1200"/>
              <a:buFont typeface="Calibri"/>
              <a:buNone/>
            </a:pPr>
            <a:r>
              <a:rPr lang="en-US" sz="1600" b="1" i="0" u="none" dirty="0">
                <a:solidFill>
                  <a:srgbClr val="000000"/>
                </a:solidFill>
                <a:latin typeface="Calibri"/>
                <a:ea typeface="Calibri"/>
                <a:cs typeface="Calibri"/>
                <a:sym typeface="Calibri"/>
              </a:rPr>
              <a:t>Honors in Business and Liberal Arts (BALA)</a:t>
            </a:r>
            <a:endParaRPr sz="1800" dirty="0"/>
          </a:p>
          <a:p>
            <a:pPr marL="0" marR="0" lvl="0" indent="0" algn="ctr" rtl="0">
              <a:lnSpc>
                <a:spcPct val="100000"/>
              </a:lnSpc>
              <a:spcBef>
                <a:spcPts val="240"/>
              </a:spcBef>
              <a:spcAft>
                <a:spcPts val="0"/>
              </a:spcAft>
              <a:buClr>
                <a:srgbClr val="000000"/>
              </a:buClr>
              <a:buSzPts val="1200"/>
              <a:buFont typeface="Calibri"/>
              <a:buNone/>
            </a:pPr>
            <a:r>
              <a:rPr lang="en-US" b="0" i="0" u="none" dirty="0">
                <a:solidFill>
                  <a:srgbClr val="000000"/>
                </a:solidFill>
                <a:latin typeface="Calibri"/>
                <a:ea typeface="Calibri"/>
                <a:cs typeface="Calibri"/>
                <a:sym typeface="Calibri"/>
              </a:rPr>
              <a:t>A 24-credit minor designed to teach students in all academic disciplines the business skills necessary to succeed in today’s fast paced global economy.</a:t>
            </a:r>
            <a:endParaRPr dirty="0"/>
          </a:p>
          <a:p>
            <a:pPr marL="0" marR="0" lvl="0" indent="0" algn="ctr" rtl="0">
              <a:lnSpc>
                <a:spcPct val="100000"/>
              </a:lnSpc>
              <a:spcBef>
                <a:spcPts val="240"/>
              </a:spcBef>
              <a:spcAft>
                <a:spcPts val="0"/>
              </a:spcAft>
              <a:buClr>
                <a:srgbClr val="000000"/>
              </a:buClr>
              <a:buSzPts val="1200"/>
              <a:buFont typeface="Calibri"/>
              <a:buNone/>
            </a:pPr>
            <a:r>
              <a:rPr lang="en-US" b="0" i="0" u="none" dirty="0">
                <a:solidFill>
                  <a:srgbClr val="000000"/>
                </a:solidFill>
                <a:latin typeface="Calibri"/>
                <a:ea typeface="Calibri"/>
                <a:cs typeface="Calibri"/>
                <a:sym typeface="Calibri"/>
              </a:rPr>
              <a:t>Director: </a:t>
            </a:r>
            <a:r>
              <a:rPr lang="en-US" dirty="0">
                <a:solidFill>
                  <a:schemeClr val="dk1"/>
                </a:solidFill>
                <a:latin typeface="Calibri"/>
                <a:cs typeface="Calibri"/>
              </a:rPr>
              <a:t>Schiro </a:t>
            </a:r>
            <a:r>
              <a:rPr lang="en-US" dirty="0" err="1">
                <a:solidFill>
                  <a:schemeClr val="dk1"/>
                </a:solidFill>
                <a:latin typeface="Calibri"/>
                <a:cs typeface="Calibri"/>
              </a:rPr>
              <a:t>Withanachchi</a:t>
            </a:r>
            <a:endParaRPr lang="en-US" dirty="0">
              <a:solidFill>
                <a:schemeClr val="dk1"/>
              </a:solidFill>
              <a:latin typeface="Calibri"/>
              <a:cs typeface="Calibri"/>
            </a:endParaRPr>
          </a:p>
          <a:p>
            <a:pPr marL="0" marR="0" lvl="0" indent="0" algn="ctr" rtl="0">
              <a:lnSpc>
                <a:spcPct val="100000"/>
              </a:lnSpc>
              <a:spcBef>
                <a:spcPts val="240"/>
              </a:spcBef>
              <a:spcAft>
                <a:spcPts val="0"/>
              </a:spcAft>
              <a:buClr>
                <a:srgbClr val="000000"/>
              </a:buClr>
              <a:buSzPts val="1200"/>
              <a:buFont typeface="Calibri"/>
              <a:buNone/>
            </a:pPr>
            <a:r>
              <a:rPr lang="en-US" u="sng" dirty="0">
                <a:solidFill>
                  <a:schemeClr val="dk1"/>
                </a:solidFill>
                <a:latin typeface="Calibri"/>
                <a:cs typeface="Calibri"/>
                <a:hlinkClick r:id="rId6">
                  <a:extLst>
                    <a:ext uri="{A12FA001-AC4F-418D-AE19-62706E023703}">
                      <ahyp:hlinkClr xmlns:ahyp="http://schemas.microsoft.com/office/drawing/2018/hyperlinkcolor" val="tx"/>
                    </a:ext>
                  </a:extLst>
                </a:hlinkClick>
              </a:rPr>
              <a:t>BALA.Department@qc.cuny.edu</a:t>
            </a:r>
            <a:endParaRPr u="sng" dirty="0">
              <a:solidFill>
                <a:schemeClr val="dk1"/>
              </a:solidFill>
              <a:latin typeface="Calibri"/>
              <a:cs typeface="Calibri"/>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p:nvPr/>
        </p:nvSpPr>
        <p:spPr>
          <a:xfrm>
            <a:off x="228600" y="42862"/>
            <a:ext cx="5257800" cy="8905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Graduate With Honors!</a:t>
            </a:r>
            <a:endParaRPr/>
          </a:p>
        </p:txBody>
      </p:sp>
      <p:sp>
        <p:nvSpPr>
          <p:cNvPr id="206" name="Google Shape;206;p16"/>
          <p:cNvSpPr txBox="1"/>
          <p:nvPr/>
        </p:nvSpPr>
        <p:spPr>
          <a:xfrm>
            <a:off x="381000" y="1017587"/>
            <a:ext cx="8488362" cy="31400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General College Honors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Requires a minimum 3.5 GPA.</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      Keep In Mind: Most graduate schools accept a minimum of 3.0 GPA</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Complete a minimum of 45 residency credits in QC</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Pass/No Credit (P/NC) grades </a:t>
            </a:r>
            <a:r>
              <a:rPr lang="en-US" sz="1800" b="0" i="0" u="sng">
                <a:solidFill>
                  <a:schemeClr val="dk1"/>
                </a:solidFill>
                <a:latin typeface="Calibri"/>
                <a:ea typeface="Calibri"/>
                <a:cs typeface="Calibri"/>
                <a:sym typeface="Calibri"/>
              </a:rPr>
              <a:t>are not counted </a:t>
            </a:r>
            <a:r>
              <a:rPr lang="en-US" sz="1800" b="0" i="0" u="none">
                <a:solidFill>
                  <a:schemeClr val="dk1"/>
                </a:solidFill>
                <a:latin typeface="Calibri"/>
                <a:ea typeface="Calibri"/>
                <a:cs typeface="Calibri"/>
                <a:sym typeface="Calibri"/>
              </a:rPr>
              <a:t>towards the 45 residency credits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For details on how your honors GPA is calculated (which includes transfer plus QC coursework), please see the Office of Honors &amp; Scholarships.</a:t>
            </a:r>
            <a:endParaRPr/>
          </a:p>
          <a:p>
            <a:pPr marL="0" marR="0" lvl="0" indent="0" algn="l" rtl="0">
              <a:lnSpc>
                <a:spcPct val="100000"/>
              </a:lnSpc>
              <a:spcBef>
                <a:spcPts val="0"/>
              </a:spcBef>
              <a:spcAft>
                <a:spcPts val="0"/>
              </a:spcAft>
              <a:buClr>
                <a:schemeClr val="dk1"/>
              </a:buClr>
              <a:buSzPts val="1800"/>
              <a:buFont typeface="Calibri"/>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Departmental Honors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Check with academic department(s) for specific requirements</a:t>
            </a:r>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7" name="Google Shape;207;p16"/>
          <p:cNvSpPr txBox="1"/>
          <p:nvPr/>
        </p:nvSpPr>
        <p:spPr>
          <a:xfrm>
            <a:off x="2325687" y="4268787"/>
            <a:ext cx="4725987" cy="1076325"/>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600"/>
              <a:buFont typeface="Calibri"/>
              <a:buNone/>
            </a:pPr>
            <a:r>
              <a:rPr lang="en-US" sz="1600" b="1" i="0" u="none">
                <a:solidFill>
                  <a:srgbClr val="FF0000"/>
                </a:solidFill>
                <a:latin typeface="Calibri"/>
                <a:ea typeface="Calibri"/>
                <a:cs typeface="Calibri"/>
                <a:sym typeface="Calibri"/>
              </a:rPr>
              <a:t>College Honors</a:t>
            </a:r>
            <a:r>
              <a:rPr lang="en-US" sz="1600" b="0" i="0" u="none">
                <a:solidFill>
                  <a:schemeClr val="dk1"/>
                </a:solidFill>
                <a:latin typeface="Calibri"/>
                <a:ea typeface="Calibri"/>
                <a:cs typeface="Calibri"/>
                <a:sym typeface="Calibri"/>
              </a:rPr>
              <a:t>​</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Cum Laude (3.5-3.749)</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Magna Cum Laude (3.75-3.899)</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Summa Cum Laude (3.9-4.0)</a:t>
            </a:r>
            <a:endParaRPr/>
          </a:p>
        </p:txBody>
      </p:sp>
      <p:sp>
        <p:nvSpPr>
          <p:cNvPr id="208" name="Google Shape;208;p16"/>
          <p:cNvSpPr txBox="1"/>
          <p:nvPr/>
        </p:nvSpPr>
        <p:spPr>
          <a:xfrm>
            <a:off x="2117725" y="5462587"/>
            <a:ext cx="5141912" cy="1077912"/>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For more information contact:</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hlinkClick r:id="rId3"/>
              </a:rPr>
              <a:t>Office of Honors &amp; Scholarships</a:t>
            </a:r>
            <a:endParaRPr dirty="0"/>
          </a:p>
          <a:p>
            <a:pPr marL="0" marR="0" lvl="0" indent="0" algn="ctr" rtl="0">
              <a:lnSpc>
                <a:spcPct val="100000"/>
              </a:lnSpc>
              <a:spcBef>
                <a:spcPts val="0"/>
              </a:spcBef>
              <a:spcAft>
                <a:spcPts val="0"/>
              </a:spcAft>
              <a:buClr>
                <a:schemeClr val="dk1"/>
              </a:buClr>
              <a:buSzPts val="1600"/>
              <a:buFont typeface="Calibri"/>
              <a:buNone/>
            </a:pPr>
            <a:r>
              <a:rPr lang="en-US" sz="1600" b="1" u="sng" dirty="0">
                <a:solidFill>
                  <a:schemeClr val="dk1"/>
                </a:solidFill>
                <a:latin typeface="Calibri"/>
                <a:ea typeface="Calibri"/>
                <a:cs typeface="Calibri"/>
                <a:sym typeface="Calibri"/>
              </a:rPr>
              <a:t>qc </a:t>
            </a:r>
            <a:r>
              <a:rPr lang="en-US" sz="1600" b="1" dirty="0">
                <a:solidFill>
                  <a:schemeClr val="dk1"/>
                </a:solidFill>
                <a:latin typeface="Calibri"/>
                <a:ea typeface="Calibri"/>
                <a:cs typeface="Calibri"/>
                <a:sym typeface="Calibri"/>
              </a:rPr>
              <a:t>_</a:t>
            </a:r>
            <a:r>
              <a:rPr lang="en-US" sz="1600" b="1"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honors@qc.cuny.edu</a:t>
            </a:r>
            <a:r>
              <a:rPr lang="en-US" sz="1600" b="1" i="0" u="none"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718-997-5502 </a:t>
            </a:r>
            <a:br>
              <a:rPr lang="en-US" sz="1600" b="0" i="0" u="none" dirty="0">
                <a:solidFill>
                  <a:schemeClr val="dk1"/>
                </a:solidFill>
                <a:latin typeface="Calibri"/>
                <a:ea typeface="Calibri"/>
                <a:cs typeface="Calibri"/>
                <a:sym typeface="Calibri"/>
              </a:rPr>
            </a:br>
            <a:endParaRP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p:nvPr/>
        </p:nvSpPr>
        <p:spPr>
          <a:xfrm>
            <a:off x="0" y="169862"/>
            <a:ext cx="6783387" cy="5349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Residency Requirements Reminder!</a:t>
            </a:r>
            <a:endParaRPr/>
          </a:p>
        </p:txBody>
      </p:sp>
      <p:sp>
        <p:nvSpPr>
          <p:cNvPr id="214" name="Google Shape;214;p17"/>
          <p:cNvSpPr txBox="1"/>
          <p:nvPr/>
        </p:nvSpPr>
        <p:spPr>
          <a:xfrm>
            <a:off x="258151" y="1054100"/>
            <a:ext cx="8684137" cy="3693278"/>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dirty="0">
                <a:solidFill>
                  <a:schemeClr val="dk1"/>
                </a:solidFill>
                <a:latin typeface="Calibri"/>
                <a:ea typeface="Calibri"/>
                <a:cs typeface="Calibri"/>
                <a:sym typeface="Calibri"/>
              </a:rPr>
              <a:t>Remember:</a:t>
            </a:r>
            <a:endParaRPr b="1" dirty="0">
              <a:solidFill>
                <a:schemeClr val="dk1"/>
              </a:solidFill>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 120 credit minimum if you are transferring in 75 or fewer</a:t>
            </a:r>
            <a:endParaRPr lang="en-US" dirty="0">
              <a:ea typeface="Calibri"/>
            </a:endParaRPr>
          </a:p>
          <a:p>
            <a:pPr>
              <a:buClr>
                <a:schemeClr val="dk1"/>
              </a:buClr>
              <a:buSzPts val="2400"/>
            </a:pPr>
            <a:r>
              <a:rPr lang="en-US" sz="2400" dirty="0">
                <a:solidFill>
                  <a:schemeClr val="dk1"/>
                </a:solidFill>
                <a:latin typeface="Calibri"/>
                <a:ea typeface="Calibri"/>
                <a:cs typeface="Calibri"/>
                <a:sym typeface="Calibri"/>
              </a:rPr>
              <a:t>   credits.</a:t>
            </a:r>
          </a:p>
          <a:p>
            <a:pPr>
              <a:buClr>
                <a:schemeClr val="dk1"/>
              </a:buClr>
              <a:buSzPts val="2400"/>
            </a:pPr>
            <a:endParaRPr sz="1200" b="0" i="0" u="none" strike="noStrike" cap="none" dirty="0">
              <a:solidFill>
                <a:schemeClr val="dk1"/>
              </a:solidFill>
              <a:latin typeface="Calibri"/>
              <a:ea typeface="Calibri"/>
              <a:cs typeface="Calibri"/>
              <a:sym typeface="Calibri"/>
            </a:endParaRPr>
          </a:p>
          <a:p>
            <a:pPr marL="0" marR="0" lvl="0" indent="-152400" algn="l" rtl="0">
              <a:lnSpc>
                <a:spcPct val="100000"/>
              </a:lnSpc>
              <a:spcBef>
                <a:spcPts val="0"/>
              </a:spcBef>
              <a:spcAft>
                <a:spcPts val="0"/>
              </a:spcAft>
              <a:buClr>
                <a:schemeClr val="dk1"/>
              </a:buClr>
              <a:buSzPts val="2400"/>
              <a:buFont typeface="Arial"/>
              <a:buChar char="•"/>
            </a:pPr>
            <a:r>
              <a:rPr lang="en-US" sz="2400" b="0" i="0" u="sng" dirty="0">
                <a:solidFill>
                  <a:schemeClr val="dk1"/>
                </a:solidFill>
                <a:latin typeface="Calibri"/>
                <a:ea typeface="Calibri"/>
                <a:cs typeface="Calibri"/>
                <a:sym typeface="Calibri"/>
              </a:rPr>
              <a:t>At least 45 credits must be done in residency </a:t>
            </a:r>
            <a:r>
              <a:rPr lang="en-US" sz="2400" b="0" i="0" u="none" dirty="0">
                <a:solidFill>
                  <a:schemeClr val="dk1"/>
                </a:solidFill>
                <a:latin typeface="Calibri"/>
                <a:ea typeface="Calibri"/>
                <a:cs typeface="Calibri"/>
                <a:sym typeface="Calibri"/>
              </a:rPr>
              <a:t>at Queens College</a:t>
            </a:r>
          </a:p>
          <a:p>
            <a:pPr marR="0" lvl="0" algn="l" rtl="0">
              <a:lnSpc>
                <a:spcPct val="100000"/>
              </a:lnSpc>
              <a:spcBef>
                <a:spcPts val="0"/>
              </a:spcBef>
              <a:spcAft>
                <a:spcPts val="0"/>
              </a:spcAft>
              <a:buClr>
                <a:schemeClr val="dk1"/>
              </a:buClr>
              <a:buSzPts val="2400"/>
            </a:pPr>
            <a:r>
              <a:rPr lang="en-US" sz="2400"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for transfers with 76 or more transfer credits. </a:t>
            </a:r>
          </a:p>
          <a:p>
            <a:pPr marR="0" lvl="0" algn="l" rtl="0">
              <a:lnSpc>
                <a:spcPct val="100000"/>
              </a:lnSpc>
              <a:spcBef>
                <a:spcPts val="0"/>
              </a:spcBef>
              <a:spcAft>
                <a:spcPts val="0"/>
              </a:spcAft>
              <a:buClr>
                <a:schemeClr val="dk1"/>
              </a:buClr>
              <a:buSzPts val="2400"/>
            </a:pPr>
            <a:endParaRPr dirty="0"/>
          </a:p>
          <a:p>
            <a:pPr indent="-152400">
              <a:buClr>
                <a:schemeClr val="dk1"/>
              </a:buClr>
              <a:buSzPts val="2400"/>
              <a:buFont typeface="Arial"/>
              <a:buChar char="•"/>
            </a:pPr>
            <a:r>
              <a:rPr lang="en-US" sz="2400" b="0" i="1" u="none" dirty="0">
                <a:solidFill>
                  <a:schemeClr val="dk1"/>
                </a:solidFill>
                <a:latin typeface="Calibri"/>
                <a:ea typeface="Calibri"/>
                <a:cs typeface="Calibri"/>
                <a:sym typeface="Calibri"/>
              </a:rPr>
              <a:t>Minimum</a:t>
            </a:r>
            <a:r>
              <a:rPr lang="en-US" sz="2400" b="0" i="0" u="none" dirty="0">
                <a:solidFill>
                  <a:schemeClr val="dk1"/>
                </a:solidFill>
                <a:latin typeface="Calibri"/>
                <a:ea typeface="Calibri"/>
                <a:cs typeface="Calibri"/>
                <a:sym typeface="Calibri"/>
              </a:rPr>
              <a:t> of one Writing Intensive course in residency.</a:t>
            </a:r>
            <a:r>
              <a:rPr lang="en-US" sz="2400" dirty="0">
                <a:solidFill>
                  <a:schemeClr val="dk1"/>
                </a:solidFill>
                <a:latin typeface="Calibri"/>
                <a:ea typeface="Calibri"/>
                <a:cs typeface="Calibri"/>
                <a:sym typeface="Calibri"/>
              </a:rPr>
              <a:t>  </a:t>
            </a:r>
          </a:p>
          <a:p>
            <a:pPr>
              <a:buClr>
                <a:schemeClr val="dk1"/>
              </a:buClr>
              <a:buSzPts val="2400"/>
            </a:pPr>
            <a:endParaRPr lang="en-US" dirty="0">
              <a:solidFill>
                <a:schemeClr val="dk1"/>
              </a:solidFill>
              <a:latin typeface="Calibri"/>
              <a:ea typeface="Calibri"/>
              <a:cs typeface="Calibri"/>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Your major {and minor} at Queens might have additional</a:t>
            </a:r>
            <a:r>
              <a:rPr lang="en-US" sz="2400" dirty="0">
                <a:solidFill>
                  <a:schemeClr val="dk1"/>
                </a:solidFill>
                <a:latin typeface="Calibri"/>
                <a:ea typeface="Calibri"/>
                <a:cs typeface="Calibri"/>
                <a:sym typeface="Calibri"/>
              </a:rPr>
              <a:t> </a:t>
            </a:r>
            <a:endParaRPr lang="en-US" sz="2400" b="0" i="0" u="none" dirty="0">
              <a:solidFill>
                <a:schemeClr val="dk1"/>
              </a:solidFill>
              <a:latin typeface="Calibri"/>
              <a:ea typeface="Calibri"/>
              <a:cs typeface="Calibri"/>
            </a:endParaRPr>
          </a:p>
          <a:p>
            <a:pPr marR="0" lvl="0" algn="l" rtl="0">
              <a:lnSpc>
                <a:spcPct val="100000"/>
              </a:lnSpc>
              <a:spcBef>
                <a:spcPts val="0"/>
              </a:spcBef>
              <a:spcAft>
                <a:spcPts val="0"/>
              </a:spcAft>
              <a:buClr>
                <a:schemeClr val="dk1"/>
              </a:buClr>
              <a:buSzPts val="2400"/>
            </a:pPr>
            <a:r>
              <a:rPr lang="en-US" sz="2400"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residency requirements.  </a:t>
            </a:r>
            <a:r>
              <a:rPr lang="en-US" sz="2400" b="0" i="0" u="sng" dirty="0">
                <a:solidFill>
                  <a:schemeClr val="dk1"/>
                </a:solidFill>
                <a:latin typeface="Calibri"/>
                <a:ea typeface="Calibri"/>
                <a:cs typeface="Calibri"/>
                <a:sym typeface="Calibri"/>
              </a:rPr>
              <a:t>Consult with your faculty advisor.</a:t>
            </a:r>
            <a:endParaRPr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p:nvPr/>
        </p:nvSpPr>
        <p:spPr>
          <a:xfrm>
            <a:off x="0" y="0"/>
            <a:ext cx="7035800"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Stay on Track “Take 15”</a:t>
            </a:r>
            <a:endParaRPr/>
          </a:p>
        </p:txBody>
      </p:sp>
      <p:pic>
        <p:nvPicPr>
          <p:cNvPr id="220" name="Google Shape;220;p18"/>
          <p:cNvPicPr preferRelativeResize="0"/>
          <p:nvPr/>
        </p:nvPicPr>
        <p:blipFill rotWithShape="1">
          <a:blip r:embed="rId3">
            <a:alphaModFix/>
          </a:blip>
          <a:srcRect/>
          <a:stretch/>
        </p:blipFill>
        <p:spPr>
          <a:xfrm>
            <a:off x="693737" y="1130300"/>
            <a:ext cx="7596187" cy="43053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p:nvPr/>
        </p:nvSpPr>
        <p:spPr>
          <a:xfrm>
            <a:off x="552450" y="990600"/>
            <a:ext cx="7818437"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6" name="Google Shape;226;p19"/>
          <p:cNvSpPr txBox="1"/>
          <p:nvPr/>
        </p:nvSpPr>
        <p:spPr>
          <a:xfrm>
            <a:off x="0" y="0"/>
            <a:ext cx="6950075"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dirty="0">
                <a:solidFill>
                  <a:schemeClr val="lt1"/>
                </a:solidFill>
                <a:latin typeface="Gill Sans"/>
                <a:ea typeface="Gill Sans"/>
                <a:cs typeface="Gill Sans"/>
                <a:sym typeface="Gill Sans"/>
              </a:rPr>
              <a:t>Your QC Bachelor’s Degree</a:t>
            </a:r>
            <a:endParaRPr dirty="0"/>
          </a:p>
          <a:p>
            <a:pPr marL="0" marR="0" lvl="0" indent="0" algn="l" rtl="0">
              <a:lnSpc>
                <a:spcPct val="100000"/>
              </a:lnSpc>
              <a:spcBef>
                <a:spcPts val="0"/>
              </a:spcBef>
              <a:spcAft>
                <a:spcPts val="0"/>
              </a:spcAft>
              <a:buClr>
                <a:schemeClr val="lt1"/>
              </a:buClr>
              <a:buSzPts val="2800"/>
              <a:buFont typeface="Gill Sans"/>
              <a:buNone/>
            </a:pPr>
            <a:r>
              <a:rPr lang="en-US" sz="2800" b="1" i="1" u="none" dirty="0">
                <a:solidFill>
                  <a:schemeClr val="lt1"/>
                </a:solidFill>
                <a:latin typeface="Gill Sans"/>
                <a:ea typeface="Gill Sans"/>
                <a:cs typeface="Gill Sans"/>
                <a:sym typeface="Gill Sans"/>
              </a:rPr>
              <a:t>Get a Head Start this Summer!</a:t>
            </a:r>
            <a:endParaRPr dirty="0"/>
          </a:p>
        </p:txBody>
      </p:sp>
      <p:sp>
        <p:nvSpPr>
          <p:cNvPr id="227" name="Google Shape;227;p19"/>
          <p:cNvSpPr txBox="1"/>
          <p:nvPr/>
        </p:nvSpPr>
        <p:spPr>
          <a:xfrm>
            <a:off x="107950" y="2500312"/>
            <a:ext cx="8907462"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a:t>
            </a:r>
            <a:endParaRPr sz="24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 name="TextBox 1">
            <a:extLst>
              <a:ext uri="{FF2B5EF4-FFF2-40B4-BE49-F238E27FC236}">
                <a16:creationId xmlns:a16="http://schemas.microsoft.com/office/drawing/2014/main" id="{2F840759-075B-4C22-910F-40F918ED068E}"/>
              </a:ext>
            </a:extLst>
          </p:cNvPr>
          <p:cNvSpPr txBox="1">
            <a:spLocks noChangeArrowheads="1"/>
          </p:cNvSpPr>
          <p:nvPr/>
        </p:nvSpPr>
        <p:spPr bwMode="auto">
          <a:xfrm>
            <a:off x="227481" y="1131182"/>
            <a:ext cx="8750457" cy="5022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000" dirty="0">
                <a:latin typeface="Calibri"/>
              </a:rPr>
              <a:t> </a:t>
            </a:r>
            <a:r>
              <a:rPr lang="en-US" altLang="en-US" sz="2400" b="1" dirty="0">
                <a:latin typeface="Calibri"/>
              </a:rPr>
              <a:t>New transfers may get a head start with Summer 2024 classes!</a:t>
            </a:r>
            <a:r>
              <a:rPr lang="en-US" altLang="en-US" sz="2400" dirty="0">
                <a:latin typeface="Calibri"/>
              </a:rPr>
              <a:t> </a:t>
            </a:r>
            <a:endParaRPr lang="en-US" altLang="en-US" sz="1800" dirty="0"/>
          </a:p>
          <a:p>
            <a:pPr algn="ctr">
              <a:buNone/>
            </a:pPr>
            <a:endParaRPr lang="en-US" altLang="en-US" sz="2400" dirty="0">
              <a:latin typeface="Calibri"/>
            </a:endParaRPr>
          </a:p>
          <a:p>
            <a:pPr>
              <a:spcBef>
                <a:spcPct val="0"/>
              </a:spcBef>
              <a:buFont typeface="Arial" panose="020B0604020202020204" pitchFamily="34" charset="0"/>
              <a:buNone/>
            </a:pPr>
            <a:r>
              <a:rPr lang="en-US" altLang="en-US" sz="1800" dirty="0"/>
              <a:t>Summer &amp; Winter Sessions are a great way to make progress toward your degree and stay in compliance with NYS TAP (and other Financial Aid) and the NYS Excelsior Scholarship!</a:t>
            </a:r>
          </a:p>
          <a:p>
            <a:pPr>
              <a:buFont typeface="Arial" panose="020B0604020202020204" pitchFamily="34" charset="0"/>
              <a:buNone/>
            </a:pPr>
            <a:endParaRPr lang="en-US" altLang="en-US" sz="1800" u="sng" dirty="0"/>
          </a:p>
          <a:p>
            <a:pPr algn="ctr">
              <a:spcBef>
                <a:spcPts val="0"/>
              </a:spcBef>
              <a:buNone/>
            </a:pPr>
            <a:r>
              <a:rPr lang="en-US" sz="1800" b="1" u="sng" dirty="0"/>
              <a:t>2024 Summer Session Dates</a:t>
            </a:r>
            <a:r>
              <a:rPr lang="en-US" sz="1800" u="sng" dirty="0"/>
              <a:t> </a:t>
            </a:r>
            <a:br>
              <a:rPr lang="en-US" sz="1800" dirty="0"/>
            </a:br>
            <a:r>
              <a:rPr lang="en-US" sz="1800" dirty="0"/>
              <a:t>Summer Session 1 – (Four Weeks) │ June 3 to June 27 </a:t>
            </a:r>
            <a:br>
              <a:rPr lang="en-US" sz="1800" dirty="0"/>
            </a:br>
            <a:r>
              <a:rPr lang="en-US" sz="1800" dirty="0"/>
              <a:t>Summer Session 2 – (Four Weeks) │ July 1 to July 25 </a:t>
            </a:r>
            <a:br>
              <a:rPr lang="en-US" sz="1800" dirty="0"/>
            </a:br>
            <a:r>
              <a:rPr lang="en-US" sz="1800" dirty="0"/>
              <a:t>Summer Session 3 – (Six Weeks)    │ July 1 to August 12 </a:t>
            </a:r>
            <a:br>
              <a:rPr lang="en-US" sz="1800" dirty="0"/>
            </a:br>
            <a:r>
              <a:rPr lang="en-US" sz="1800" dirty="0"/>
              <a:t>Summer Session 4 – (Ten Weeks)   │June 3 to August 12  </a:t>
            </a:r>
          </a:p>
          <a:p>
            <a:pPr algn="ctr">
              <a:spcBef>
                <a:spcPts val="0"/>
              </a:spcBef>
              <a:buNone/>
            </a:pPr>
            <a:br>
              <a:rPr lang="en-US" sz="1100" b="0" dirty="0">
                <a:effectLst/>
              </a:rPr>
            </a:br>
            <a:r>
              <a:rPr lang="en-US" sz="1400" b="0" i="1" u="none" strike="noStrike" dirty="0">
                <a:effectLst/>
                <a:latin typeface="Calibri"/>
              </a:rPr>
              <a:t> CUNY’s Summer 2024 course offerings will be </a:t>
            </a:r>
            <a:r>
              <a:rPr lang="en-US" sz="1400" i="1" dirty="0">
                <a:latin typeface="Calibri"/>
              </a:rPr>
              <a:t>conducted online, in person and in hybrid format.  </a:t>
            </a:r>
            <a:endParaRPr lang="en-US" sz="1400" i="1" dirty="0"/>
          </a:p>
          <a:p>
            <a:pPr algn="ctr">
              <a:spcBef>
                <a:spcPts val="0"/>
              </a:spcBef>
              <a:buNone/>
            </a:pPr>
            <a:r>
              <a:rPr lang="en-US" sz="1400" i="1" dirty="0">
                <a:latin typeface="Calibri"/>
              </a:rPr>
              <a:t>Please see </a:t>
            </a:r>
            <a:r>
              <a:rPr lang="en-US" sz="1400" i="1" dirty="0" err="1">
                <a:latin typeface="Calibri"/>
              </a:rPr>
              <a:t>CUNYfirst</a:t>
            </a:r>
            <a:r>
              <a:rPr lang="en-US" sz="1400" i="1" dirty="0">
                <a:latin typeface="Calibri"/>
              </a:rPr>
              <a:t> for mode of instruction.</a:t>
            </a:r>
            <a:endParaRPr lang="en-US" sz="1400" b="0" i="1" dirty="0">
              <a:effectLst/>
            </a:endParaRPr>
          </a:p>
          <a:p>
            <a:pPr algn="ctr">
              <a:spcBef>
                <a:spcPts val="5"/>
              </a:spcBef>
              <a:buNone/>
            </a:pPr>
            <a:br>
              <a:rPr lang="en-US" sz="1100" b="0" dirty="0">
                <a:effectLst/>
              </a:rPr>
            </a:br>
            <a:r>
              <a:rPr lang="en-US" sz="1400" dirty="0">
                <a:latin typeface="Arial"/>
              </a:rPr>
              <a:t>If you wish to take classes during Summer 2024, complete the </a:t>
            </a:r>
            <a:endParaRPr lang="en-US" sz="1400" dirty="0">
              <a:latin typeface="Calibri"/>
              <a:cs typeface="Calibri"/>
            </a:endParaRPr>
          </a:p>
          <a:p>
            <a:pPr algn="ctr">
              <a:spcBef>
                <a:spcPts val="5"/>
              </a:spcBef>
              <a:buNone/>
            </a:pPr>
            <a:r>
              <a:rPr lang="en-US" sz="1400" b="1" dirty="0">
                <a:latin typeface="Arial"/>
                <a:hlinkClick r:id="rId3"/>
              </a:rPr>
              <a:t>Transfer Summer Request Form</a:t>
            </a:r>
            <a:r>
              <a:rPr lang="en-US" sz="1400" dirty="0">
                <a:latin typeface="Arial"/>
                <a:hlinkClick r:id="rId3"/>
              </a:rPr>
              <a:t>.</a:t>
            </a:r>
            <a:endParaRPr lang="en-US" sz="1400" dirty="0">
              <a:latin typeface="Calibri"/>
              <a:cs typeface="Calibri"/>
            </a:endParaRPr>
          </a:p>
          <a:p>
            <a:pPr algn="ctr">
              <a:spcBef>
                <a:spcPts val="5"/>
              </a:spcBef>
              <a:buNone/>
            </a:pPr>
            <a:endParaRPr lang="en-US" sz="1400" dirty="0">
              <a:latin typeface="Calibri"/>
              <a:cs typeface="Calibri"/>
            </a:endParaRPr>
          </a:p>
          <a:p>
            <a:pPr marL="355600" indent="-343535">
              <a:spcBef>
                <a:spcPts val="0"/>
              </a:spcBef>
              <a:buFont typeface="Wingdings,Sans-Serif" panose="020B0604020202020204" pitchFamily="34" charset="0"/>
              <a:buChar char=""/>
            </a:pPr>
            <a:r>
              <a:rPr lang="en-US" sz="1400" b="0" i="0" u="none" strike="noStrike" dirty="0">
                <a:solidFill>
                  <a:srgbClr val="404040"/>
                </a:solidFill>
                <a:effectLst/>
                <a:latin typeface="Arial"/>
              </a:rPr>
              <a:t>For</a:t>
            </a:r>
            <a:r>
              <a:rPr lang="en-US" sz="1400" dirty="0">
                <a:solidFill>
                  <a:srgbClr val="404040"/>
                </a:solidFill>
                <a:latin typeface="Arial"/>
              </a:rPr>
              <a:t> </a:t>
            </a:r>
            <a:r>
              <a:rPr lang="en-US" sz="1400" b="0" i="0" u="none" strike="noStrike" dirty="0">
                <a:solidFill>
                  <a:srgbClr val="404040"/>
                </a:solidFill>
                <a:effectLst/>
                <a:latin typeface="Arial"/>
              </a:rPr>
              <a:t>session</a:t>
            </a:r>
            <a:r>
              <a:rPr lang="en-US" sz="1400" dirty="0">
                <a:solidFill>
                  <a:srgbClr val="404040"/>
                </a:solidFill>
                <a:latin typeface="Arial"/>
              </a:rPr>
              <a:t> </a:t>
            </a:r>
            <a:r>
              <a:rPr lang="en-US" sz="1400" b="0" i="0" u="none" strike="noStrike" dirty="0">
                <a:solidFill>
                  <a:srgbClr val="404040"/>
                </a:solidFill>
                <a:effectLst/>
                <a:latin typeface="Arial"/>
              </a:rPr>
              <a:t>information,</a:t>
            </a:r>
            <a:r>
              <a:rPr lang="en-US" sz="1400" dirty="0">
                <a:solidFill>
                  <a:srgbClr val="404040"/>
                </a:solidFill>
                <a:latin typeface="Arial"/>
              </a:rPr>
              <a:t> </a:t>
            </a:r>
            <a:r>
              <a:rPr lang="en-US" sz="1400" b="0" i="0" u="none" strike="noStrike" dirty="0">
                <a:solidFill>
                  <a:srgbClr val="404040"/>
                </a:solidFill>
                <a:effectLst/>
                <a:latin typeface="Arial"/>
              </a:rPr>
              <a:t>please</a:t>
            </a:r>
            <a:r>
              <a:rPr lang="en-US" sz="1400" dirty="0">
                <a:solidFill>
                  <a:srgbClr val="404040"/>
                </a:solidFill>
                <a:latin typeface="Arial"/>
              </a:rPr>
              <a:t> </a:t>
            </a:r>
            <a:r>
              <a:rPr lang="en-US" sz="1400" b="0" i="0" u="none" strike="noStrike" dirty="0">
                <a:solidFill>
                  <a:srgbClr val="404040"/>
                </a:solidFill>
                <a:effectLst/>
                <a:latin typeface="Arial"/>
              </a:rPr>
              <a:t>refer</a:t>
            </a:r>
            <a:r>
              <a:rPr lang="en-US" sz="1400" dirty="0">
                <a:solidFill>
                  <a:srgbClr val="404040"/>
                </a:solidFill>
                <a:latin typeface="Arial"/>
              </a:rPr>
              <a:t> </a:t>
            </a:r>
            <a:r>
              <a:rPr lang="en-US" sz="1400" b="0" i="0" u="none" strike="noStrike" dirty="0">
                <a:solidFill>
                  <a:srgbClr val="404040"/>
                </a:solidFill>
                <a:effectLst/>
                <a:latin typeface="Arial"/>
              </a:rPr>
              <a:t>to</a:t>
            </a:r>
            <a:r>
              <a:rPr lang="en-US" sz="1400" dirty="0">
                <a:solidFill>
                  <a:srgbClr val="404040"/>
                </a:solidFill>
                <a:latin typeface="Arial"/>
              </a:rPr>
              <a:t> </a:t>
            </a:r>
            <a:r>
              <a:rPr lang="en-US" sz="1400" b="0" i="0" u="none" strike="noStrike" dirty="0">
                <a:solidFill>
                  <a:srgbClr val="404040"/>
                </a:solidFill>
                <a:effectLst/>
                <a:latin typeface="Arial"/>
              </a:rPr>
              <a:t>the</a:t>
            </a:r>
            <a:r>
              <a:rPr lang="en-US" sz="1400" dirty="0">
                <a:solidFill>
                  <a:srgbClr val="404040"/>
                </a:solidFill>
                <a:latin typeface="Arial"/>
              </a:rPr>
              <a:t> </a:t>
            </a:r>
            <a:r>
              <a:rPr lang="en-US" sz="1400" b="1" u="sng" dirty="0">
                <a:solidFill>
                  <a:srgbClr val="2997E2"/>
                </a:solidFill>
                <a:latin typeface="Arial"/>
                <a:hlinkClick r:id="rId4"/>
              </a:rPr>
              <a:t>Summer Session Program</a:t>
            </a:r>
            <a:r>
              <a:rPr lang="en-US" sz="1400" b="1" i="0" u="sng" strike="noStrike" dirty="0">
                <a:solidFill>
                  <a:srgbClr val="2997E2"/>
                </a:solidFill>
                <a:effectLst/>
                <a:latin typeface="Arial"/>
                <a:hlinkClick r:id="rId4"/>
              </a:rPr>
              <a:t>.</a:t>
            </a:r>
            <a:endParaRPr lang="en-US" sz="1400" b="0" i="0" u="none" strike="noStrike" dirty="0">
              <a:effectLst/>
              <a:latin typeface="Calibri" panose="020F0502020204030204" pitchFamily="34" charset="0"/>
              <a:cs typeface="Calibri"/>
            </a:endParaRPr>
          </a:p>
          <a:p>
            <a:pPr marL="355600" indent="-343535">
              <a:spcBef>
                <a:spcPts val="0"/>
              </a:spcBef>
              <a:buFont typeface="Wingdings,Sans-Serif" panose="020B0604020202020204" pitchFamily="34" charset="0"/>
              <a:buChar char=""/>
            </a:pPr>
            <a:r>
              <a:rPr lang="en-US" sz="1400" b="0" i="0" u="none" strike="noStrike" dirty="0">
                <a:effectLst/>
                <a:latin typeface="Arial"/>
              </a:rPr>
              <a:t>For </a:t>
            </a:r>
            <a:r>
              <a:rPr lang="en-US" sz="1400" dirty="0">
                <a:latin typeface="Arial"/>
              </a:rPr>
              <a:t>Summer</a:t>
            </a:r>
            <a:r>
              <a:rPr lang="en-US" sz="1400" b="0" i="0" u="none" strike="noStrike" dirty="0">
                <a:effectLst/>
                <a:latin typeface="Arial"/>
              </a:rPr>
              <a:t> tuition information, please refer to the</a:t>
            </a:r>
            <a:r>
              <a:rPr lang="en-US" sz="1400" b="1" dirty="0">
                <a:latin typeface="Arial"/>
              </a:rPr>
              <a:t> </a:t>
            </a:r>
            <a:r>
              <a:rPr lang="en-US" sz="1400" b="1" dirty="0">
                <a:latin typeface="Arial"/>
                <a:hlinkClick r:id="rId5"/>
              </a:rPr>
              <a:t>Bursar</a:t>
            </a:r>
            <a:r>
              <a:rPr lang="en-US" sz="1400" b="1" i="0" u="none" strike="noStrike" dirty="0">
                <a:effectLst/>
                <a:latin typeface="Arial"/>
              </a:rPr>
              <a:t>.</a:t>
            </a:r>
            <a:endParaRPr lang="en-US" sz="1400" dirty="0">
              <a:latin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76200" y="0"/>
            <a:ext cx="7591425"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strike="noStrike" cap="none" dirty="0">
                <a:solidFill>
                  <a:schemeClr val="lt1"/>
                </a:solidFill>
                <a:latin typeface="Gill Sans"/>
                <a:ea typeface="Gill Sans"/>
                <a:cs typeface="Gill Sans"/>
                <a:sym typeface="Gill Sans"/>
              </a:rPr>
              <a:t>Online Advising Presentation </a:t>
            </a:r>
            <a:endParaRPr dirty="0"/>
          </a:p>
          <a:p>
            <a:pPr marL="0" marR="0" lvl="0" indent="0" algn="l" rtl="0">
              <a:lnSpc>
                <a:spcPct val="100000"/>
              </a:lnSpc>
              <a:spcBef>
                <a:spcPts val="0"/>
              </a:spcBef>
              <a:spcAft>
                <a:spcPts val="0"/>
              </a:spcAft>
              <a:buClr>
                <a:schemeClr val="lt1"/>
              </a:buClr>
              <a:buSzPts val="2800"/>
              <a:buFont typeface="Gill Sans"/>
              <a:buNone/>
            </a:pPr>
            <a:r>
              <a:rPr lang="en-US" sz="2800" b="1" i="1" u="none" strike="noStrike" cap="none" dirty="0">
                <a:solidFill>
                  <a:schemeClr val="lt1"/>
                </a:solidFill>
                <a:latin typeface="Gill Sans"/>
                <a:ea typeface="Gill Sans"/>
                <a:cs typeface="Gill Sans"/>
                <a:sym typeface="Gill Sans"/>
              </a:rPr>
              <a:t>Goals &amp; Objectives</a:t>
            </a:r>
            <a:endParaRPr dirty="0"/>
          </a:p>
        </p:txBody>
      </p:sp>
      <p:sp>
        <p:nvSpPr>
          <p:cNvPr id="98" name="Google Shape;98;p2"/>
          <p:cNvSpPr txBox="1"/>
          <p:nvPr/>
        </p:nvSpPr>
        <p:spPr>
          <a:xfrm>
            <a:off x="0" y="1016000"/>
            <a:ext cx="9144000" cy="4124171"/>
          </a:xfrm>
          <a:prstGeom prst="rect">
            <a:avLst/>
          </a:prstGeom>
          <a:solidFill>
            <a:schemeClr val="lt1"/>
          </a:solidFill>
          <a:ln>
            <a:noFill/>
          </a:ln>
        </p:spPr>
        <p:txBody>
          <a:bodyPr spcFirstLastPara="1" wrap="square" lIns="91425" tIns="45700" rIns="91425" bIns="45700" anchor="t" anchorCtr="0">
            <a:noAutofit/>
          </a:bodyPr>
          <a:lstStyle/>
          <a:p>
            <a:pPr marL="800100" marR="0" lvl="2" indent="-342900" algn="l" rtl="0">
              <a:lnSpc>
                <a:spcPct val="15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Academic Advising at Queens College ─ </a:t>
            </a:r>
            <a:r>
              <a:rPr lang="en-US" sz="2000" b="0" i="1" u="none" strike="noStrike" cap="none" dirty="0">
                <a:solidFill>
                  <a:schemeClr val="dk1"/>
                </a:solidFill>
                <a:latin typeface="Calibri"/>
                <a:ea typeface="Calibri"/>
                <a:cs typeface="Calibri"/>
                <a:sym typeface="Calibri"/>
              </a:rPr>
              <a:t>A Shared Model</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Overview of your Queens College Bachelor’s Degree</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Academic Policies &amp; Procedures</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Resources for Queens College Students</a:t>
            </a:r>
            <a:endParaRPr dirty="0">
              <a:solidFill>
                <a:schemeClr val="dk1"/>
              </a:solidFill>
            </a:endParaRPr>
          </a:p>
          <a:p>
            <a:pPr marL="800100" lvl="2" indent="-342900">
              <a:lnSpc>
                <a:spcPct val="150000"/>
              </a:lnSpc>
              <a:spcBef>
                <a:spcPts val="400"/>
              </a:spcBef>
              <a:buClr>
                <a:schemeClr val="dk1"/>
              </a:buClr>
              <a:buSzPts val="2000"/>
              <a:buFont typeface="Arial"/>
              <a:buChar char="•"/>
            </a:pP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Must have</a:t>
            </a: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Electronic Accounts </a:t>
            </a:r>
            <a:endParaRPr lang="en-US" sz="1800" dirty="0">
              <a:solidFill>
                <a:schemeClr val="dk1"/>
              </a:solidFill>
              <a:ea typeface="Calibri"/>
              <a:sym typeface="Calibri"/>
            </a:endParaRPr>
          </a:p>
          <a:p>
            <a:pPr marL="457200" lvl="2">
              <a:lnSpc>
                <a:spcPct val="150000"/>
              </a:lnSpc>
              <a:spcBef>
                <a:spcPts val="400"/>
              </a:spcBef>
              <a:buClr>
                <a:schemeClr val="dk1"/>
              </a:buClr>
              <a:buSzPts val="2000"/>
            </a:pPr>
            <a:r>
              <a:rPr lang="en-US" sz="2000"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 </a:t>
            </a:r>
            <a:r>
              <a:rPr lang="en-US" sz="1800" b="0" i="0" u="none" strike="noStrike" cap="none" dirty="0">
                <a:ea typeface="Calibri"/>
                <a:sym typeface="Calibri"/>
              </a:rPr>
              <a:t>CAMS, </a:t>
            </a:r>
            <a:r>
              <a:rPr lang="en-US" sz="1800" dirty="0" err="1">
                <a:ea typeface="Calibri"/>
                <a:sym typeface="Calibri"/>
              </a:rPr>
              <a:t>CUNYfirst</a:t>
            </a:r>
            <a:r>
              <a:rPr lang="en-US" sz="1800" dirty="0">
                <a:ea typeface="Calibri"/>
                <a:sym typeface="Calibri"/>
              </a:rPr>
              <a:t>”, </a:t>
            </a:r>
            <a:r>
              <a:rPr lang="en-US" sz="1800" dirty="0" err="1">
                <a:ea typeface="Calibri"/>
                <a:sym typeface="Calibri"/>
              </a:rPr>
              <a:t>QMail</a:t>
            </a:r>
            <a:r>
              <a:rPr lang="en-US" sz="1800" dirty="0">
                <a:ea typeface="Calibri"/>
                <a:sym typeface="Calibri"/>
              </a:rPr>
              <a:t> (Office 365) </a:t>
            </a:r>
            <a:r>
              <a:rPr lang="en-US" sz="1800" b="0" i="0" u="none" strike="noStrike" cap="none" dirty="0">
                <a:ea typeface="Calibri"/>
                <a:sym typeface="Calibri"/>
              </a:rPr>
              <a:t>and </a:t>
            </a:r>
            <a:r>
              <a:rPr lang="en-US" sz="1800" dirty="0">
                <a:ea typeface="Calibri"/>
                <a:sym typeface="Calibri"/>
              </a:rPr>
              <a:t>QC Navigate</a:t>
            </a:r>
            <a:endParaRPr lang="en-US" sz="1800" dirty="0">
              <a:solidFill>
                <a:schemeClr val="dk1"/>
              </a:solidFill>
              <a:ea typeface="Calibri"/>
            </a:endParaRPr>
          </a:p>
          <a:p>
            <a:pPr marL="800100" lvl="2" indent="-342900">
              <a:lnSpc>
                <a:spcPct val="150000"/>
              </a:lnSpc>
              <a:spcBef>
                <a:spcPts val="400"/>
              </a:spcBef>
              <a:buClr>
                <a:schemeClr val="dk1"/>
              </a:buClr>
              <a:buSzPts val="2000"/>
              <a:buFont typeface="Noto Sans Symbols"/>
              <a:buChar char="▪"/>
            </a:pPr>
            <a:r>
              <a:rPr lang="en-US" sz="2000" dirty="0">
                <a:solidFill>
                  <a:schemeClr val="dk1"/>
                </a:solidFill>
                <a:latin typeface="Calibri"/>
                <a:ea typeface="Calibri"/>
                <a:cs typeface="Calibri"/>
                <a:sym typeface="Calibri"/>
              </a:rPr>
              <a:t>How to Prepare</a:t>
            </a:r>
            <a:r>
              <a:rPr lang="en-US" sz="2000" b="0" i="0" u="none" strike="noStrike" cap="none" dirty="0">
                <a:solidFill>
                  <a:schemeClr val="dk1"/>
                </a:solidFill>
                <a:latin typeface="Calibri"/>
                <a:ea typeface="Calibri"/>
                <a:cs typeface="Calibri"/>
                <a:sym typeface="Calibri"/>
              </a:rPr>
              <a:t> for your advising session</a:t>
            </a:r>
            <a:endParaRPr dirty="0">
              <a:solidFill>
                <a:schemeClr val="dk1"/>
              </a:solidFill>
            </a:endParaRPr>
          </a:p>
          <a:p>
            <a:pPr marL="457200" lvl="1">
              <a:spcBef>
                <a:spcPts val="400"/>
              </a:spcBef>
              <a:buClr>
                <a:srgbClr val="898989"/>
              </a:buClr>
              <a:buSzPts val="2000"/>
            </a:pPr>
            <a:endParaRPr dirty="0"/>
          </a:p>
          <a:p>
            <a:pPr marL="457200" marR="0" lvl="1" indent="0" algn="l" rtl="0">
              <a:lnSpc>
                <a:spcPct val="100000"/>
              </a:lnSpc>
              <a:spcBef>
                <a:spcPts val="400"/>
              </a:spcBef>
              <a:spcAft>
                <a:spcPts val="0"/>
              </a:spcAft>
              <a:buClr>
                <a:schemeClr val="dk1"/>
              </a:buClr>
              <a:buSzPts val="2000"/>
              <a:buFont typeface="Calibri"/>
              <a:buNone/>
            </a:pPr>
            <a:endParaRPr sz="2000" b="0" i="0" u="none" strike="noStrike" cap="none" dirty="0">
              <a:solidFill>
                <a:srgbClr val="898989"/>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898989"/>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0" y="5317724"/>
            <a:ext cx="1748901" cy="1614888"/>
          </a:xfrm>
          <a:prstGeom prst="rect">
            <a:avLst/>
          </a:prstGeom>
          <a:noFill/>
          <a:ln>
            <a:noFill/>
          </a:ln>
        </p:spPr>
      </p:pic>
      <p:pic>
        <p:nvPicPr>
          <p:cNvPr id="1026" name="Picture 2" descr="Objective - Jigsaw Puzzles Concept Stock Illustration - Illustration of ...">
            <a:extLst>
              <a:ext uri="{FF2B5EF4-FFF2-40B4-BE49-F238E27FC236}">
                <a16:creationId xmlns:a16="http://schemas.microsoft.com/office/drawing/2014/main" id="{6DF80786-6185-4873-86BC-128087E41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616" y="5456808"/>
            <a:ext cx="2802384" cy="1401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0"/>
          <p:cNvSpPr txBox="1"/>
          <p:nvPr/>
        </p:nvSpPr>
        <p:spPr>
          <a:xfrm>
            <a:off x="177421" y="995362"/>
            <a:ext cx="8857397" cy="4070305"/>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endParaRPr sz="1600" b="0" i="0" u="none" dirty="0">
              <a:solidFill>
                <a:schemeClr val="dk1"/>
              </a:solidFill>
              <a:latin typeface="Calibri"/>
              <a:ea typeface="Calibri"/>
              <a:cs typeface="Calibri"/>
              <a:sym typeface="Calibri"/>
            </a:endParaRPr>
          </a:p>
          <a:p>
            <a:pPr indent="-101600">
              <a:spcBef>
                <a:spcPts val="320"/>
              </a:spcBef>
              <a:buClr>
                <a:schemeClr val="dk1"/>
              </a:buClr>
              <a:buSzPts val="1600"/>
              <a:buFont typeface="Arial"/>
              <a:buChar char="•"/>
            </a:pPr>
            <a:r>
              <a:rPr lang="en-US" sz="16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Submit final transcripts and score reports to the Undergraduate Admissions Office. Visit the</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website for information on virtual document submission of:  </a:t>
            </a:r>
            <a:endParaRPr sz="1800" dirty="0">
              <a:solidFill>
                <a:schemeClr val="dk1"/>
              </a:solidFill>
            </a:endParaRPr>
          </a:p>
          <a:p>
            <a:pPr marL="285750" lvl="5" indent="-285750" fontAlgn="base">
              <a:buFont typeface="Arial" panose="020B0604020202020204" pitchFamily="34" charset="0"/>
              <a:buChar char="•"/>
            </a:pPr>
            <a:r>
              <a:rPr lang="en-US" b="1" u="sng" dirty="0">
                <a:hlinkClick r:id="rId3"/>
              </a:rPr>
              <a:t>Advanced Placement (AP)</a:t>
            </a:r>
            <a:r>
              <a:rPr lang="en-US" b="1" dirty="0"/>
              <a:t> – </a:t>
            </a:r>
            <a:r>
              <a:rPr lang="en-US" b="1" u="sng" dirty="0">
                <a:hlinkClick r:id="rId4"/>
              </a:rPr>
              <a:t>see how your scores will transfer</a:t>
            </a:r>
            <a:endParaRPr lang="en-US" dirty="0"/>
          </a:p>
          <a:p>
            <a:pPr marL="285750" lvl="5" indent="-285750" fontAlgn="base">
              <a:buFont typeface="Arial" panose="020B0604020202020204" pitchFamily="34" charset="0"/>
              <a:buChar char="•"/>
            </a:pPr>
            <a:r>
              <a:rPr lang="en-US" b="1" u="sng" dirty="0">
                <a:hlinkClick r:id="rId5"/>
              </a:rPr>
              <a:t>Advanced International Certificate of Education Program (AICE)</a:t>
            </a:r>
            <a:endParaRPr lang="en-US" dirty="0"/>
          </a:p>
          <a:p>
            <a:pPr marL="285750" lvl="5" indent="-285750" fontAlgn="base">
              <a:buFont typeface="Arial" panose="020B0604020202020204" pitchFamily="34" charset="0"/>
              <a:buChar char="•"/>
            </a:pPr>
            <a:r>
              <a:rPr lang="en-US" b="1" u="sng" dirty="0">
                <a:hlinkClick r:id="rId6"/>
              </a:rPr>
              <a:t>College Level Examination Program (CLEP)</a:t>
            </a:r>
            <a:endParaRPr lang="en-US" dirty="0"/>
          </a:p>
          <a:p>
            <a:pPr marL="285750" lvl="5" indent="-285750" fontAlgn="base">
              <a:buFont typeface="Arial" panose="020B0604020202020204" pitchFamily="34" charset="0"/>
              <a:buChar char="•"/>
            </a:pPr>
            <a:r>
              <a:rPr lang="en-US" b="1" u="sng" dirty="0">
                <a:hlinkClick r:id="rId7"/>
              </a:rPr>
              <a:t>Defense Language Proficiency Tests (DLPT)</a:t>
            </a:r>
            <a:endParaRPr lang="en-US" dirty="0"/>
          </a:p>
          <a:p>
            <a:pPr marL="285750" lvl="5" indent="-285750" fontAlgn="base">
              <a:buFont typeface="Arial" panose="020B0604020202020204" pitchFamily="34" charset="0"/>
              <a:buChar char="•"/>
            </a:pPr>
            <a:r>
              <a:rPr lang="en-US" b="1" u="sng" dirty="0">
                <a:hlinkClick r:id="rId8"/>
              </a:rPr>
              <a:t>International Baccalaureate (IB)</a:t>
            </a:r>
            <a:endParaRPr lang="en-US" dirty="0"/>
          </a:p>
          <a:p>
            <a:pPr fontAlgn="base"/>
            <a:endParaRPr lang="en-US" dirty="0"/>
          </a:p>
          <a:p>
            <a:pPr fontAlgn="base"/>
            <a:r>
              <a:rPr lang="en-US" dirty="0"/>
              <a:t>For comprehensive information on transferring credits through Industry Credentials, Portfolio Assessment, DSST Credit by Examination Program and Military Training and Occupations please see the </a:t>
            </a:r>
            <a:r>
              <a:rPr lang="en-US" b="1" u="sng" dirty="0">
                <a:hlinkClick r:id="rId9"/>
              </a:rPr>
              <a:t>CUNY – Credit for Prior Learning website.</a:t>
            </a:r>
            <a:endParaRPr lang="en-US" dirty="0"/>
          </a:p>
          <a:p>
            <a:pPr marL="457200" marR="0" lvl="1" algn="l" rtl="0">
              <a:lnSpc>
                <a:spcPct val="100000"/>
              </a:lnSpc>
              <a:spcBef>
                <a:spcPts val="320"/>
              </a:spcBef>
              <a:spcAft>
                <a:spcPts val="0"/>
              </a:spcAft>
              <a:buClr>
                <a:schemeClr val="dk1"/>
              </a:buClr>
              <a:buSzPts val="1600"/>
            </a:pPr>
            <a:endParaRPr sz="1800" dirty="0">
              <a:solidFill>
                <a:schemeClr val="dk1"/>
              </a:solidFill>
            </a:endParaRPr>
          </a:p>
          <a:p>
            <a:pPr algn="ctr">
              <a:spcBef>
                <a:spcPts val="320"/>
              </a:spcBef>
              <a:buClr>
                <a:schemeClr val="dk1"/>
              </a:buClr>
              <a:buSzPts val="1600"/>
            </a:pPr>
            <a:r>
              <a:rPr lang="en-US" sz="1800" b="1" i="0" u="none" dirty="0">
                <a:solidFill>
                  <a:schemeClr val="dk1"/>
                </a:solidFill>
                <a:latin typeface="Calibri"/>
                <a:ea typeface="Calibri"/>
                <a:cs typeface="Calibri"/>
                <a:sym typeface="Calibri"/>
              </a:rPr>
              <a:t>CUNY </a:t>
            </a:r>
            <a:r>
              <a:rPr lang="en-US" sz="1800" b="1" i="1" u="sng" dirty="0">
                <a:solidFill>
                  <a:schemeClr val="dk1"/>
                </a:solidFill>
                <a:latin typeface="Calibri"/>
                <a:ea typeface="Calibri"/>
                <a:cs typeface="Calibri"/>
                <a:sym typeface="Calibri"/>
              </a:rPr>
              <a:t>College Now </a:t>
            </a:r>
            <a:r>
              <a:rPr lang="en-US" sz="1800" b="1" i="0" u="none" dirty="0">
                <a:solidFill>
                  <a:schemeClr val="dk1"/>
                </a:solidFill>
                <a:latin typeface="Calibri"/>
                <a:ea typeface="Calibri"/>
                <a:cs typeface="Calibri"/>
                <a:sym typeface="Calibri"/>
              </a:rPr>
              <a:t>courses and credits (but not grades) </a:t>
            </a:r>
            <a:endParaRPr sz="1800" b="0" i="0" u="none" dirty="0">
              <a:solidFill>
                <a:schemeClr val="dk1"/>
              </a:solidFill>
              <a:latin typeface="Calibri"/>
              <a:ea typeface="Calibri"/>
              <a:cs typeface="Calibri"/>
            </a:endParaRPr>
          </a:p>
          <a:p>
            <a:pPr marL="0" marR="0" lvl="0" indent="0" algn="ctr" rtl="0">
              <a:lnSpc>
                <a:spcPct val="100000"/>
              </a:lnSpc>
              <a:spcBef>
                <a:spcPts val="320"/>
              </a:spcBef>
              <a:spcAft>
                <a:spcPts val="0"/>
              </a:spcAft>
              <a:buClr>
                <a:schemeClr val="dk1"/>
              </a:buClr>
              <a:buSzPts val="1600"/>
              <a:buFont typeface="Calibri"/>
              <a:buNone/>
            </a:pPr>
            <a:r>
              <a:rPr lang="en-US" sz="1800" b="1" i="0" u="none" dirty="0">
                <a:solidFill>
                  <a:schemeClr val="dk1"/>
                </a:solidFill>
                <a:latin typeface="Calibri"/>
                <a:ea typeface="Calibri"/>
                <a:cs typeface="Calibri"/>
                <a:sym typeface="Calibri"/>
              </a:rPr>
              <a:t>will automatically be applied to your QC record.</a:t>
            </a:r>
            <a:endParaRPr sz="1800" b="0" i="0" u="none" dirty="0">
              <a:solidFill>
                <a:schemeClr val="dk1"/>
              </a:solidFill>
              <a:latin typeface="Calibri"/>
              <a:ea typeface="Calibri"/>
              <a:cs typeface="Calibri"/>
            </a:endParaRPr>
          </a:p>
          <a:p>
            <a:pPr marL="577850" marR="570230" indent="50165" algn="ctr">
              <a:lnSpc>
                <a:spcPct val="100000"/>
              </a:lnSpc>
              <a:spcBef>
                <a:spcPts val="310"/>
              </a:spcBef>
            </a:pPr>
            <a:endParaRPr sz="1400" b="0" i="0" u="none" dirty="0">
              <a:solidFill>
                <a:schemeClr val="dk1"/>
              </a:solidFill>
              <a:latin typeface="Calibri"/>
              <a:ea typeface="Calibri"/>
              <a:cs typeface="Calibri"/>
              <a:sym typeface="Calibri"/>
            </a:endParaRPr>
          </a:p>
        </p:txBody>
      </p:sp>
      <p:sp>
        <p:nvSpPr>
          <p:cNvPr id="236" name="Google Shape;236;p20"/>
          <p:cNvSpPr txBox="1"/>
          <p:nvPr/>
        </p:nvSpPr>
        <p:spPr>
          <a:xfrm>
            <a:off x="0" y="0"/>
            <a:ext cx="6211887"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Policies &amp; Procedures</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Complete Your Transfer File</a:t>
            </a:r>
            <a:endParaRPr/>
          </a:p>
        </p:txBody>
      </p:sp>
      <p:sp>
        <p:nvSpPr>
          <p:cNvPr id="4" name="object 7">
            <a:extLst>
              <a:ext uri="{FF2B5EF4-FFF2-40B4-BE49-F238E27FC236}">
                <a16:creationId xmlns:a16="http://schemas.microsoft.com/office/drawing/2014/main" id="{9DCC8B11-BA41-45E5-AA22-7B5A489E40C7}"/>
              </a:ext>
            </a:extLst>
          </p:cNvPr>
          <p:cNvSpPr txBox="1"/>
          <p:nvPr/>
        </p:nvSpPr>
        <p:spPr>
          <a:xfrm>
            <a:off x="2452996" y="5199636"/>
            <a:ext cx="4306245" cy="663002"/>
          </a:xfrm>
          <a:prstGeom prst="rect">
            <a:avLst/>
          </a:prstGeom>
          <a:solidFill>
            <a:srgbClr val="FFFFFF"/>
          </a:solidFill>
          <a:ln w="19050">
            <a:solidFill>
              <a:srgbClr val="ED0000"/>
            </a:solidFill>
          </a:ln>
        </p:spPr>
        <p:txBody>
          <a:bodyPr vert="horz" wrap="square" lIns="0" tIns="39370" rIns="0" bIns="0" rtlCol="0">
            <a:spAutoFit/>
          </a:bodyPr>
          <a:lstStyle/>
          <a:p>
            <a:pPr marL="577850" marR="570230" indent="50165" algn="ctr">
              <a:lnSpc>
                <a:spcPct val="100000"/>
              </a:lnSpc>
              <a:spcBef>
                <a:spcPts val="310"/>
              </a:spcBef>
            </a:pPr>
            <a:r>
              <a:rPr b="1" u="sng" spc="-10" dirty="0">
                <a:solidFill>
                  <a:srgbClr val="006FC0"/>
                </a:solidFill>
                <a:uFill>
                  <a:solidFill>
                    <a:srgbClr val="006FC0"/>
                  </a:solidFill>
                </a:uFill>
                <a:latin typeface="Arial"/>
                <a:cs typeface="Arial"/>
                <a:hlinkClick r:id="rId10"/>
              </a:rPr>
              <a:t>Undergraduate</a:t>
            </a:r>
            <a:r>
              <a:rPr b="1" u="sng" spc="-55" dirty="0">
                <a:solidFill>
                  <a:srgbClr val="006FC0"/>
                </a:solidFill>
                <a:uFill>
                  <a:solidFill>
                    <a:srgbClr val="006FC0"/>
                  </a:solidFill>
                </a:uFill>
                <a:latin typeface="Arial"/>
                <a:cs typeface="Arial"/>
                <a:hlinkClick r:id="rId10"/>
              </a:rPr>
              <a:t> </a:t>
            </a:r>
            <a:r>
              <a:rPr b="1" u="sng" dirty="0">
                <a:solidFill>
                  <a:srgbClr val="006FC0"/>
                </a:solidFill>
                <a:uFill>
                  <a:solidFill>
                    <a:srgbClr val="006FC0"/>
                  </a:solidFill>
                </a:uFill>
                <a:latin typeface="Arial"/>
                <a:cs typeface="Arial"/>
                <a:hlinkClick r:id="rId10"/>
              </a:rPr>
              <a:t>Admissions </a:t>
            </a:r>
            <a:r>
              <a:rPr b="1" u="sng" spc="-10" dirty="0">
                <a:solidFill>
                  <a:srgbClr val="006FC0"/>
                </a:solidFill>
                <a:uFill>
                  <a:solidFill>
                    <a:srgbClr val="006FC0"/>
                  </a:solidFill>
                </a:uFill>
                <a:latin typeface="Arial"/>
                <a:cs typeface="Arial"/>
                <a:hlinkClick r:id="rId10"/>
              </a:rPr>
              <a:t>Office</a:t>
            </a:r>
            <a:r>
              <a:rPr b="1" spc="-10" dirty="0">
                <a:solidFill>
                  <a:srgbClr val="006FC0"/>
                </a:solidFill>
                <a:latin typeface="Arial"/>
                <a:cs typeface="Arial"/>
                <a:hlinkClick r:id="rId10"/>
              </a:rPr>
              <a:t> </a:t>
            </a:r>
            <a:r>
              <a:rPr sz="1200" b="1" u="sng" spc="-10" dirty="0">
                <a:uFill>
                  <a:solidFill>
                    <a:srgbClr val="000000"/>
                  </a:solidFill>
                </a:uFill>
                <a:latin typeface="Arial"/>
                <a:cs typeface="Arial"/>
                <a:hlinkClick r:id="rId11"/>
              </a:rPr>
              <a:t>Admissions@qc.cuny.edu</a:t>
            </a:r>
            <a:endParaRPr lang="en-US" sz="1200" b="1" u="sng" spc="20" dirty="0">
              <a:uFill>
                <a:solidFill>
                  <a:srgbClr val="000000"/>
                </a:solidFill>
              </a:uFill>
              <a:latin typeface="Arial"/>
              <a:cs typeface="Arial"/>
            </a:endParaRPr>
          </a:p>
          <a:p>
            <a:pPr marL="577850" marR="570230" indent="50165" algn="just">
              <a:lnSpc>
                <a:spcPct val="100000"/>
              </a:lnSpc>
              <a:spcBef>
                <a:spcPts val="310"/>
              </a:spcBef>
            </a:pPr>
            <a:r>
              <a:rPr sz="1200" dirty="0">
                <a:latin typeface="Arial"/>
                <a:cs typeface="Arial"/>
              </a:rPr>
              <a:t>Jefferson</a:t>
            </a:r>
            <a:r>
              <a:rPr sz="1200" spc="-40" dirty="0">
                <a:latin typeface="Arial"/>
                <a:cs typeface="Arial"/>
              </a:rPr>
              <a:t> </a:t>
            </a:r>
            <a:r>
              <a:rPr sz="1200" dirty="0">
                <a:latin typeface="Arial"/>
                <a:cs typeface="Arial"/>
              </a:rPr>
              <a:t>Hall,</a:t>
            </a:r>
            <a:r>
              <a:rPr sz="1200" spc="-40" dirty="0">
                <a:latin typeface="Arial"/>
                <a:cs typeface="Arial"/>
              </a:rPr>
              <a:t> </a:t>
            </a:r>
            <a:r>
              <a:rPr sz="1200" dirty="0">
                <a:latin typeface="Arial"/>
                <a:cs typeface="Arial"/>
              </a:rPr>
              <a:t>Room</a:t>
            </a:r>
            <a:r>
              <a:rPr sz="1200" spc="-45" dirty="0">
                <a:latin typeface="Arial"/>
                <a:cs typeface="Arial"/>
              </a:rPr>
              <a:t> </a:t>
            </a:r>
            <a:r>
              <a:rPr sz="1200" dirty="0">
                <a:latin typeface="Arial"/>
                <a:cs typeface="Arial"/>
              </a:rPr>
              <a:t>105</a:t>
            </a:r>
            <a:r>
              <a:rPr sz="1200" spc="-20" dirty="0">
                <a:latin typeface="Arial"/>
                <a:cs typeface="Arial"/>
              </a:rPr>
              <a:t> </a:t>
            </a:r>
            <a:r>
              <a:rPr sz="1200" b="1" dirty="0">
                <a:solidFill>
                  <a:srgbClr val="FF0000"/>
                </a:solidFill>
                <a:latin typeface="Arial"/>
                <a:cs typeface="Arial"/>
              </a:rPr>
              <a:t>│</a:t>
            </a:r>
            <a:r>
              <a:rPr sz="1200" b="1" spc="-30" dirty="0">
                <a:solidFill>
                  <a:srgbClr val="FF0000"/>
                </a:solidFill>
                <a:latin typeface="Arial"/>
                <a:cs typeface="Arial"/>
              </a:rPr>
              <a:t> </a:t>
            </a:r>
            <a:r>
              <a:rPr sz="1200" spc="-10" dirty="0">
                <a:latin typeface="Arial"/>
                <a:cs typeface="Arial"/>
              </a:rPr>
              <a:t>718-997-</a:t>
            </a:r>
            <a:r>
              <a:rPr sz="1200" spc="-20" dirty="0">
                <a:latin typeface="Arial"/>
                <a:cs typeface="Arial"/>
              </a:rPr>
              <a:t>5600</a:t>
            </a:r>
            <a:endParaRPr sz="1200" dirty="0">
              <a:latin typeface="Arial"/>
              <a:cs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p:nvPr/>
        </p:nvSpPr>
        <p:spPr>
          <a:xfrm>
            <a:off x="598487" y="979487"/>
            <a:ext cx="7988300"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NYS Aid (TAP) prohibits repeating a course for which you have received transfer credits &amp; an acceptable grade.  </a:t>
            </a:r>
            <a:endParaRPr/>
          </a:p>
        </p:txBody>
      </p:sp>
      <p:sp>
        <p:nvSpPr>
          <p:cNvPr id="242" name="Google Shape;242;p21"/>
          <p:cNvSpPr txBox="1"/>
          <p:nvPr/>
        </p:nvSpPr>
        <p:spPr>
          <a:xfrm>
            <a:off x="100012" y="1673961"/>
            <a:ext cx="8905875" cy="4462720"/>
          </a:xfrm>
          <a:prstGeom prst="rect">
            <a:avLst/>
          </a:prstGeom>
          <a:solidFill>
            <a:schemeClr val="bg1"/>
          </a:solidFill>
          <a:ln>
            <a:noFill/>
          </a:ln>
        </p:spPr>
        <p:txBody>
          <a:bodyPr spcFirstLastPara="1" wrap="square" lIns="91425" tIns="45700" rIns="91425" bIns="45700" anchor="t" anchorCtr="0">
            <a:spAutoFit/>
          </a:bodyPr>
          <a:lstStyle/>
          <a:p>
            <a:pPr marL="342900" marR="0" lvl="0" indent="-24130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Full time credits required each semester (ideally 15 credits per semester, </a:t>
            </a:r>
            <a:r>
              <a:rPr lang="en-US" sz="1800" b="0" i="0" u="sng" dirty="0">
                <a:solidFill>
                  <a:schemeClr val="dk1"/>
                </a:solidFill>
                <a:latin typeface="Calibri"/>
                <a:ea typeface="Calibri"/>
                <a:cs typeface="Calibri"/>
                <a:sym typeface="Calibri"/>
              </a:rPr>
              <a:t>minimum</a:t>
            </a:r>
            <a:r>
              <a:rPr lang="en-US" sz="1800" b="0" i="0" u="none" dirty="0">
                <a:solidFill>
                  <a:schemeClr val="dk1"/>
                </a:solidFill>
                <a:latin typeface="Calibri"/>
                <a:ea typeface="Calibri"/>
                <a:cs typeface="Calibri"/>
                <a:sym typeface="Calibri"/>
              </a:rPr>
              <a:t> 12 per semester)</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Courses must apply towards your declared major, minor, General Education requirements, or necessary electives as applicable.</a:t>
            </a:r>
            <a:endParaRPr sz="1800" dirty="0">
              <a:solidFill>
                <a:schemeClr val="dk1"/>
              </a:solidFill>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Do not repeat courses taken previously.</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 Discuss with an advisor and check your credit evaluation.</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Last day to add Fall 2024 course(s) for Financial Aid Certification – </a:t>
            </a:r>
            <a:r>
              <a:rPr lang="en-US" sz="1800" b="1" u="sng" dirty="0">
                <a:solidFill>
                  <a:schemeClr val="dk1"/>
                </a:solidFill>
                <a:latin typeface="Calibri"/>
                <a:ea typeface="Calibri"/>
                <a:cs typeface="Calibri"/>
                <a:sym typeface="Calibri"/>
              </a:rPr>
              <a:t>Tuesday</a:t>
            </a:r>
            <a:r>
              <a:rPr lang="en-US" sz="1800" b="1" i="0" u="sng" dirty="0">
                <a:solidFill>
                  <a:schemeClr val="dk1"/>
                </a:solidFill>
                <a:latin typeface="Calibri"/>
                <a:ea typeface="Calibri"/>
                <a:cs typeface="Calibri"/>
                <a:sym typeface="Calibri"/>
              </a:rPr>
              <a:t>, September 3, </a:t>
            </a:r>
            <a:r>
              <a:rPr lang="en-US" sz="1800" b="1" u="sng" dirty="0">
                <a:solidFill>
                  <a:schemeClr val="dk1"/>
                </a:solidFill>
                <a:latin typeface="Calibri"/>
                <a:ea typeface="Calibri"/>
                <a:cs typeface="Calibri"/>
                <a:sym typeface="Calibri"/>
              </a:rPr>
              <a:t>2024</a:t>
            </a:r>
            <a:r>
              <a:rPr lang="en-US" sz="1800" b="0" i="0" u="none" dirty="0">
                <a:solidFill>
                  <a:schemeClr val="dk1"/>
                </a:solidFill>
                <a:latin typeface="Calibri"/>
                <a:ea typeface="Calibri"/>
                <a:cs typeface="Calibri"/>
                <a:sym typeface="Calibri"/>
              </a:rPr>
              <a:t>.</a:t>
            </a:r>
            <a:endParaRPr sz="1800" dirty="0">
              <a:solidFill>
                <a:schemeClr val="dk1"/>
              </a:solidFill>
            </a:endParaRPr>
          </a:p>
          <a:p>
            <a:pPr marL="342900" lvl="0" indent="-342900">
              <a:buClr>
                <a:schemeClr val="dk1"/>
              </a:buClr>
              <a:buSzPts val="1600"/>
              <a:buFont typeface="Arial"/>
              <a:buChar char="•"/>
            </a:pPr>
            <a:r>
              <a:rPr lang="en-US" sz="1800" b="0" i="0" u="none" dirty="0">
                <a:solidFill>
                  <a:schemeClr val="dk1"/>
                </a:solidFill>
                <a:latin typeface="Calibri"/>
                <a:ea typeface="Calibri"/>
                <a:cs typeface="Calibri"/>
                <a:sym typeface="Calibri"/>
              </a:rPr>
              <a:t>Major declaration deadline – </a:t>
            </a:r>
            <a:r>
              <a:rPr lang="en-US" sz="1800" b="1" u="sng" dirty="0">
                <a:solidFill>
                  <a:schemeClr val="dk1"/>
                </a:solidFill>
                <a:latin typeface="Calibri"/>
                <a:ea typeface="Calibri"/>
                <a:cs typeface="Calibri"/>
                <a:sym typeface="Calibri"/>
              </a:rPr>
              <a:t>Tuesday, September 3, 2024</a:t>
            </a:r>
            <a:r>
              <a:rPr lang="en-US" sz="1800" dirty="0">
                <a:solidFill>
                  <a:schemeClr val="dk1"/>
                </a:solidFill>
                <a:latin typeface="Calibri"/>
                <a:ea typeface="Calibri"/>
                <a:cs typeface="Calibri"/>
                <a:sym typeface="Calibri"/>
              </a:rPr>
              <a:t>.</a:t>
            </a:r>
          </a:p>
          <a:p>
            <a:pPr marL="342900" lvl="0" indent="-342900">
              <a:buClr>
                <a:schemeClr val="dk1"/>
              </a:buClr>
              <a:buSzPts val="1600"/>
              <a:buFont typeface="Arial"/>
              <a:buChar char="•"/>
            </a:pPr>
            <a:r>
              <a:rPr lang="en-US" sz="1800" dirty="0">
                <a:solidFill>
                  <a:schemeClr val="dk1"/>
                </a:solidFill>
                <a:latin typeface="Calibri"/>
                <a:ea typeface="Calibri"/>
                <a:cs typeface="Calibri"/>
                <a:sym typeface="Calibri"/>
              </a:rPr>
              <a:t>Maintain </a:t>
            </a:r>
            <a:r>
              <a:rPr lang="en-US" sz="1800" b="0" i="0" u="none" dirty="0">
                <a:solidFill>
                  <a:schemeClr val="dk1"/>
                </a:solidFill>
                <a:latin typeface="Calibri"/>
                <a:ea typeface="Calibri"/>
                <a:cs typeface="Calibri"/>
                <a:sym typeface="Calibri"/>
              </a:rPr>
              <a:t>acceptable GPA (min. of 2.0) &amp; demonstrate “Satisfactory Academic Progress</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(SAP</a:t>
            </a:r>
            <a:r>
              <a:rPr lang="en-US" sz="1800" dirty="0">
                <a:solidFill>
                  <a:schemeClr val="dk1"/>
                </a:solidFill>
                <a:latin typeface="Calibri"/>
                <a:ea typeface="Calibri"/>
                <a:cs typeface="Calibri"/>
                <a:sym typeface="Calibri"/>
              </a:rPr>
              <a:t>).</a:t>
            </a:r>
            <a:endParaRPr lang="en-US" sz="1800" dirty="0">
              <a:solidFill>
                <a:schemeClr val="dk1"/>
              </a:solidFill>
              <a:latin typeface="Calibri"/>
              <a:ea typeface="Calibri"/>
              <a:cs typeface="Calibri"/>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When in doubt, ask an advisor!</a:t>
            </a:r>
            <a:r>
              <a:rPr lang="en-US" sz="1800" dirty="0">
                <a:solidFill>
                  <a:schemeClr val="dk1"/>
                </a:solidFill>
                <a:latin typeface="Calibri"/>
                <a:ea typeface="Calibri"/>
                <a:cs typeface="Calibri"/>
                <a:sym typeface="Calibri"/>
              </a:rPr>
              <a:t> </a:t>
            </a:r>
            <a:endParaRPr sz="1600" dirty="0"/>
          </a:p>
          <a:p>
            <a:pPr marL="342900" marR="0" lvl="0" indent="-241300" algn="l" rtl="0">
              <a:lnSpc>
                <a:spcPct val="100000"/>
              </a:lnSpc>
              <a:spcBef>
                <a:spcPts val="0"/>
              </a:spcBef>
              <a:spcAft>
                <a:spcPts val="0"/>
              </a:spcAft>
              <a:buClr>
                <a:schemeClr val="dk1"/>
              </a:buClr>
              <a:buSzPts val="1600"/>
              <a:buFont typeface="Arial"/>
              <a:buNone/>
            </a:pPr>
            <a:endParaRPr sz="1800" b="0" i="0" u="none" dirty="0">
              <a:solidFill>
                <a:schemeClr val="dk1"/>
              </a:solidFill>
              <a:latin typeface="Calibri"/>
              <a:ea typeface="Calibri"/>
              <a:cs typeface="Calibri"/>
            </a:endParaRPr>
          </a:p>
          <a:p>
            <a:pPr marL="342900" marR="0" lvl="0" indent="-342900" algn="ctr" rtl="0">
              <a:lnSpc>
                <a:spcPct val="100000"/>
              </a:lnSpc>
              <a:spcBef>
                <a:spcPts val="0"/>
              </a:spcBef>
              <a:spcAft>
                <a:spcPts val="0"/>
              </a:spcAft>
              <a:buClr>
                <a:schemeClr val="dk1"/>
              </a:buClr>
              <a:buSzPts val="1600"/>
              <a:buFont typeface="Calibri"/>
              <a:buNone/>
            </a:pPr>
            <a:r>
              <a:rPr lang="en-US" sz="1800" b="0" i="0" u="none" dirty="0">
                <a:solidFill>
                  <a:schemeClr val="dk1"/>
                </a:solidFill>
                <a:latin typeface="Calibri"/>
                <a:ea typeface="Calibri"/>
                <a:cs typeface="Calibri"/>
                <a:sym typeface="Calibri"/>
              </a:rPr>
              <a:t>*If major requires entrance criteria/an application please consult with an advisor.</a:t>
            </a:r>
            <a:endParaRPr sz="1800" dirty="0">
              <a:solidFill>
                <a:schemeClr val="dk1"/>
              </a:solidFill>
            </a:endParaRPr>
          </a:p>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43" name="Google Shape;243;p21"/>
          <p:cNvSpPr txBox="1"/>
          <p:nvPr/>
        </p:nvSpPr>
        <p:spPr>
          <a:xfrm>
            <a:off x="100012" y="-20637"/>
            <a:ext cx="659923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400" b="1" i="0" u="none" dirty="0">
                <a:solidFill>
                  <a:schemeClr val="lt1"/>
                </a:solidFill>
                <a:latin typeface="Gill Sans"/>
                <a:ea typeface="Gill Sans"/>
                <a:cs typeface="Gill Sans"/>
                <a:sym typeface="Gill Sans"/>
              </a:rPr>
              <a:t>Academic Policies &amp; Procedures</a:t>
            </a:r>
            <a:endParaRPr sz="2400" dirty="0"/>
          </a:p>
          <a:p>
            <a:pPr marL="0" marR="0" lvl="0" indent="0" algn="l" rtl="0">
              <a:lnSpc>
                <a:spcPct val="100000"/>
              </a:lnSpc>
              <a:spcBef>
                <a:spcPts val="0"/>
              </a:spcBef>
              <a:spcAft>
                <a:spcPts val="0"/>
              </a:spcAft>
              <a:buClr>
                <a:schemeClr val="lt1"/>
              </a:buClr>
              <a:buSzPts val="2800"/>
              <a:buFont typeface="Gill Sans"/>
              <a:buNone/>
            </a:pPr>
            <a:r>
              <a:rPr lang="en-US" sz="2400" b="1" i="1" u="none" dirty="0">
                <a:solidFill>
                  <a:schemeClr val="lt1"/>
                </a:solidFill>
                <a:latin typeface="Gill Sans"/>
                <a:ea typeface="Gill Sans"/>
                <a:cs typeface="Gill Sans"/>
                <a:sym typeface="Gill Sans"/>
              </a:rPr>
              <a:t>Decisions that Affect Your Financial  Aid</a:t>
            </a:r>
            <a:endParaRPr sz="24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idx="4294967295"/>
          </p:nvPr>
        </p:nvSpPr>
        <p:spPr>
          <a:xfrm>
            <a:off x="0" y="152400"/>
            <a:ext cx="7080250" cy="612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strike="noStrike" cap="none">
                <a:solidFill>
                  <a:schemeClr val="lt1"/>
                </a:solidFill>
                <a:latin typeface="Gill Sans"/>
                <a:ea typeface="Gill Sans"/>
                <a:cs typeface="Gill Sans"/>
                <a:sym typeface="Gill Sans"/>
              </a:rPr>
              <a:t>Resources for Queens College Students</a:t>
            </a:r>
            <a:br>
              <a:rPr lang="en-US" sz="2800" b="1" i="0" u="none" strike="noStrike" cap="none">
                <a:solidFill>
                  <a:schemeClr val="lt1"/>
                </a:solidFill>
                <a:latin typeface="Gill Sans"/>
                <a:ea typeface="Gill Sans"/>
                <a:cs typeface="Gill Sans"/>
                <a:sym typeface="Gill Sans"/>
              </a:rPr>
            </a:br>
            <a:r>
              <a:rPr lang="en-US" sz="2800" b="1" i="1" u="none" strike="noStrike" cap="none">
                <a:solidFill>
                  <a:schemeClr val="lt1"/>
                </a:solidFill>
                <a:latin typeface="Gill Sans"/>
                <a:ea typeface="Gill Sans"/>
                <a:cs typeface="Gill Sans"/>
                <a:sym typeface="Gill Sans"/>
              </a:rPr>
              <a:t>NYS Excelsior Scholarship </a:t>
            </a:r>
            <a:endParaRPr/>
          </a:p>
        </p:txBody>
      </p:sp>
      <p:sp>
        <p:nvSpPr>
          <p:cNvPr id="249" name="Google Shape;249;p22"/>
          <p:cNvSpPr txBox="1"/>
          <p:nvPr/>
        </p:nvSpPr>
        <p:spPr>
          <a:xfrm>
            <a:off x="0" y="3087687"/>
            <a:ext cx="9144000" cy="3767137"/>
          </a:xfrm>
          <a:prstGeom prst="rect">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The Excelsior Scholarship, in combination with other student financial aid programs, allows students to attend a CUNY college tuition–free.</a:t>
            </a:r>
            <a:endParaRPr/>
          </a:p>
          <a:p>
            <a:pPr marL="0" marR="0" lvl="0" indent="0" algn="ctr" rtl="0">
              <a:lnSpc>
                <a:spcPct val="100000"/>
              </a:lnSpc>
              <a:spcBef>
                <a:spcPts val="0"/>
              </a:spcBef>
              <a:spcAft>
                <a:spcPts val="0"/>
              </a:spcAft>
              <a:buClr>
                <a:schemeClr val="dk1"/>
              </a:buClr>
              <a:buSzPts val="200"/>
              <a:buFont typeface="Calibri"/>
              <a:buNone/>
            </a:pPr>
            <a:endParaRPr sz="200" b="1"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In order to apply, students must meet eligibility requirements, including:</a:t>
            </a:r>
            <a:endParaRPr sz="2000" b="0" i="0" u="none">
              <a:solidFill>
                <a:schemeClr val="dk1"/>
              </a:solidFill>
              <a:latin typeface="Calibri"/>
              <a:ea typeface="Calibri"/>
              <a:cs typeface="Calibri"/>
              <a:sym typeface="Calibri"/>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Be residents of New York State </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Plan to attend a CUNY or SUNY college or university in pursuit of a two-year or four-year degree</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Have a family federal adjusted gross income of $125,000 or less</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Be on track to graduate on time with an Associate’s Degree in two consecutive years or a Bachelor’s    Degree in four consecutive years </a:t>
            </a:r>
            <a:endParaRPr/>
          </a:p>
          <a:p>
            <a:pPr marL="0" marR="0" lvl="0" indent="-101600" algn="l" rtl="0">
              <a:lnSpc>
                <a:spcPct val="100000"/>
              </a:lnSpc>
              <a:spcBef>
                <a:spcPts val="400"/>
              </a:spcBef>
              <a:spcAft>
                <a:spcPts val="0"/>
              </a:spcAft>
              <a:buClr>
                <a:schemeClr val="dk1"/>
              </a:buClr>
              <a:buSzPts val="1600"/>
              <a:buFont typeface="Noto Sans Symbols"/>
              <a:buChar char="▪"/>
            </a:pPr>
            <a:r>
              <a:rPr lang="en-US" sz="1600" b="1" i="0" u="none">
                <a:solidFill>
                  <a:schemeClr val="dk1"/>
                </a:solidFill>
                <a:latin typeface="Calibri"/>
                <a:ea typeface="Calibri"/>
                <a:cs typeface="Calibri"/>
                <a:sym typeface="Calibri"/>
              </a:rPr>
              <a:t>Please visit </a:t>
            </a:r>
            <a:r>
              <a:rPr lang="en-US" sz="2000" b="1"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www.hesc.ny.gov/excelsior</a:t>
            </a:r>
            <a:r>
              <a:rPr lang="en-US" sz="1600" b="1" i="0" u="none">
                <a:solidFill>
                  <a:schemeClr val="dk1"/>
                </a:solidFill>
                <a:latin typeface="Calibri"/>
                <a:ea typeface="Calibri"/>
                <a:cs typeface="Calibri"/>
                <a:sym typeface="Calibri"/>
              </a:rPr>
              <a:t> for more information. </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1" i="0" u="none">
                <a:solidFill>
                  <a:schemeClr val="dk1"/>
                </a:solidFill>
                <a:latin typeface="Calibri"/>
                <a:ea typeface="Calibri"/>
                <a:cs typeface="Calibri"/>
                <a:sym typeface="Calibri"/>
              </a:rPr>
              <a:t>Note: To apply for the Excelsior Scholarship you will need to complete the 2019 - 2020 FAFSA and TAP application. </a:t>
            </a:r>
            <a:endParaRPr sz="1100" b="1" i="0" u="none">
              <a:solidFill>
                <a:schemeClr val="dk1"/>
              </a:solidFill>
              <a:latin typeface="Calibri"/>
              <a:ea typeface="Calibri"/>
              <a:cs typeface="Calibri"/>
              <a:sym typeface="Calibri"/>
            </a:endParaRPr>
          </a:p>
          <a:p>
            <a:pPr marL="0" marR="0" lvl="0" indent="0" algn="ctr" rtl="0">
              <a:lnSpc>
                <a:spcPct val="100000"/>
              </a:lnSpc>
              <a:spcBef>
                <a:spcPts val="480"/>
              </a:spcBef>
              <a:spcAft>
                <a:spcPts val="0"/>
              </a:spcAft>
              <a:buClr>
                <a:schemeClr val="dk1"/>
              </a:buClr>
              <a:buSzPts val="2400"/>
              <a:buFont typeface="Calibri"/>
              <a:buNone/>
            </a:pPr>
            <a:r>
              <a:rPr lang="en-US" sz="2400" b="1" i="0" u="sng">
                <a:solidFill>
                  <a:schemeClr val="dk1"/>
                </a:solidFill>
                <a:latin typeface="Calibri"/>
                <a:ea typeface="Calibri"/>
                <a:cs typeface="Calibri"/>
                <a:sym typeface="Calibri"/>
              </a:rPr>
              <a:t>APPLY TODAY!!! (See HESC website for details and deadline)</a:t>
            </a:r>
            <a:endParaRPr/>
          </a:p>
        </p:txBody>
      </p:sp>
      <p:pic>
        <p:nvPicPr>
          <p:cNvPr id="250" name="Google Shape;250;p22"/>
          <p:cNvPicPr preferRelativeResize="0"/>
          <p:nvPr/>
        </p:nvPicPr>
        <p:blipFill rotWithShape="1">
          <a:blip r:embed="rId4">
            <a:alphaModFix/>
          </a:blip>
          <a:srcRect/>
          <a:stretch/>
        </p:blipFill>
        <p:spPr>
          <a:xfrm>
            <a:off x="0" y="938212"/>
            <a:ext cx="9144000" cy="214947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100"/>
                                        <p:tgtEl>
                                          <p:spTgt spid="248"/>
                                        </p:tgtEl>
                                        <p:attrNameLst>
                                          <p:attrName>ppt_w</p:attrName>
                                        </p:attrNameLst>
                                      </p:cBhvr>
                                      <p:tavLst>
                                        <p:tav tm="0">
                                          <p:val>
                                            <p:strVal val="0"/>
                                          </p:val>
                                        </p:tav>
                                        <p:tav tm="100000">
                                          <p:val>
                                            <p:strVal val="#ppt_w"/>
                                          </p:val>
                                        </p:tav>
                                      </p:tavLst>
                                    </p:anim>
                                    <p:anim calcmode="lin" valueType="num">
                                      <p:cBhvr additive="base">
                                        <p:cTn id="8" dur="100"/>
                                        <p:tgtEl>
                                          <p:spTgt spid="2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p:nvPr/>
        </p:nvSpPr>
        <p:spPr>
          <a:xfrm>
            <a:off x="0" y="0"/>
            <a:ext cx="6988175" cy="8953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Policies &amp; Procedures</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Course Permit Process</a:t>
            </a:r>
            <a:endParaRPr/>
          </a:p>
        </p:txBody>
      </p:sp>
      <p:sp>
        <p:nvSpPr>
          <p:cNvPr id="256" name="Google Shape;256;p23"/>
          <p:cNvSpPr txBox="1"/>
          <p:nvPr/>
        </p:nvSpPr>
        <p:spPr>
          <a:xfrm>
            <a:off x="154629" y="1077644"/>
            <a:ext cx="8830101" cy="4524275"/>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Permit = taking coursework </a:t>
            </a:r>
            <a:r>
              <a:rPr lang="en-US" sz="1600" b="1" i="1" u="none" dirty="0">
                <a:solidFill>
                  <a:schemeClr val="dk1"/>
                </a:solidFill>
                <a:latin typeface="Calibri"/>
                <a:ea typeface="Calibri"/>
                <a:cs typeface="Calibri"/>
                <a:sym typeface="Calibri"/>
              </a:rPr>
              <a:t>post-transfer </a:t>
            </a:r>
            <a:r>
              <a:rPr lang="en-US" sz="1600" b="1" i="0" u="none" dirty="0">
                <a:solidFill>
                  <a:schemeClr val="dk1"/>
                </a:solidFill>
                <a:latin typeface="Calibri"/>
                <a:ea typeface="Calibri"/>
                <a:cs typeface="Calibri"/>
                <a:sym typeface="Calibri"/>
              </a:rPr>
              <a:t>outside of Queens College toward your QC degree </a:t>
            </a:r>
            <a:endParaRPr dirty="0"/>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General Rules:</a:t>
            </a:r>
            <a:endParaRPr dirty="0"/>
          </a:p>
          <a:p>
            <a:pPr marL="0" marR="0" lvl="0" indent="-101600" algn="l" rtl="0">
              <a:lnSpc>
                <a:spcPct val="100000"/>
              </a:lnSpc>
              <a:spcBef>
                <a:spcPts val="0"/>
              </a:spcBef>
              <a:spcAft>
                <a:spcPts val="0"/>
              </a:spcAft>
              <a:buClr>
                <a:srgbClr val="C00000"/>
              </a:buClr>
              <a:buSzPts val="1600"/>
              <a:buFont typeface="Arial"/>
              <a:buChar char="•"/>
            </a:pPr>
            <a:r>
              <a:rPr lang="en-US" sz="1600" b="0" i="0" u="none" dirty="0">
                <a:solidFill>
                  <a:srgbClr val="C00000"/>
                </a:solidFill>
                <a:latin typeface="Calibri"/>
                <a:ea typeface="Calibri"/>
                <a:cs typeface="Calibri"/>
                <a:sym typeface="Calibri"/>
              </a:rPr>
              <a:t>Prior approval from QC is required</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Must have an established GPA of at least 2.0 (C average)</a:t>
            </a:r>
            <a:endParaRPr dirty="0"/>
          </a:p>
          <a:p>
            <a:pPr marL="0" marR="0" lvl="0" indent="0" algn="l" rtl="0">
              <a:lnSpc>
                <a:spcPct val="100000"/>
              </a:lnSpc>
              <a:spcBef>
                <a:spcPts val="0"/>
              </a:spcBef>
              <a:spcAft>
                <a:spcPts val="0"/>
              </a:spcAft>
              <a:buClr>
                <a:schemeClr val="dk1"/>
              </a:buClr>
              <a:buSzPts val="1600"/>
              <a:buFont typeface="Calibri"/>
              <a:buNone/>
            </a:pPr>
            <a:endParaRPr sz="16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Within CUNY  System (called an “</a:t>
            </a:r>
            <a:r>
              <a:rPr lang="en-US" sz="1600" b="1" i="0" u="none" dirty="0" err="1">
                <a:solidFill>
                  <a:schemeClr val="dk1"/>
                </a:solidFill>
                <a:latin typeface="Calibri"/>
                <a:ea typeface="Calibri"/>
                <a:cs typeface="Calibri"/>
                <a:sym typeface="Calibri"/>
              </a:rPr>
              <a:t>ePermit</a:t>
            </a:r>
            <a:r>
              <a:rPr lang="en-US" sz="1600" b="1" i="0" u="none" dirty="0">
                <a:solidFill>
                  <a:schemeClr val="dk1"/>
                </a:solidFill>
                <a:latin typeface="Calibri"/>
                <a:ea typeface="Calibri"/>
                <a:cs typeface="Calibri"/>
                <a:sym typeface="Calibri"/>
              </a:rPr>
              <a:t>”)</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Done electronically: apply for </a:t>
            </a:r>
            <a:r>
              <a:rPr lang="en-US" sz="1600" b="0" i="0" u="none"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via </a:t>
            </a:r>
            <a:r>
              <a:rPr lang="en-US" sz="1600" b="0" i="0" u="none" dirty="0" err="1">
                <a:solidFill>
                  <a:schemeClr val="dk1"/>
                </a:solidFill>
                <a:latin typeface="Calibri"/>
                <a:ea typeface="Calibri"/>
                <a:cs typeface="Calibri"/>
                <a:sym typeface="Calibri"/>
              </a:rPr>
              <a:t>CUNYFirst</a:t>
            </a:r>
            <a:r>
              <a:rPr lang="en-US" sz="1600" b="0" i="0" u="none" dirty="0">
                <a:solidFill>
                  <a:schemeClr val="dk1"/>
                </a:solidFill>
                <a:latin typeface="Calibri"/>
                <a:ea typeface="Calibri"/>
                <a:cs typeface="Calibri"/>
                <a:sym typeface="Calibri"/>
              </a:rPr>
              <a:t>.  Both ROTC students and first-semester </a:t>
            </a:r>
            <a:endParaRPr lang="en-US" sz="1600" dirty="0">
              <a:solidFill>
                <a:schemeClr val="dk1"/>
              </a:solidFill>
              <a:latin typeface="Calibri"/>
              <a:ea typeface="Calibri"/>
              <a:cs typeface="Calibri"/>
              <a:sym typeface="Calibri"/>
            </a:endParaRPr>
          </a:p>
          <a:p>
            <a:pPr>
              <a:buClr>
                <a:schemeClr val="dk1"/>
              </a:buClr>
              <a:buSzPts val="1600"/>
            </a:pPr>
            <a:r>
              <a:rPr lang="en-US" sz="1600"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 transfer students are eligible to apply for an “</a:t>
            </a:r>
            <a:r>
              <a:rPr lang="en-US" sz="1600"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in their first semester.</a:t>
            </a:r>
            <a:r>
              <a:rPr lang="en-US" sz="1600"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 Eligibility is</a:t>
            </a:r>
            <a:r>
              <a:rPr lang="en-US" sz="1600" dirty="0">
                <a:solidFill>
                  <a:schemeClr val="dk1"/>
                </a:solidFill>
                <a:latin typeface="Calibri"/>
                <a:ea typeface="Calibri"/>
                <a:cs typeface="Calibri"/>
                <a:sym typeface="Calibri"/>
              </a:rPr>
              <a:t> </a:t>
            </a:r>
            <a:endParaRPr lang="en-US" sz="1600" b="0" i="0" u="none" dirty="0">
              <a:solidFill>
                <a:schemeClr val="dk1"/>
              </a:solidFill>
              <a:latin typeface="Calibri"/>
              <a:ea typeface="Calibri"/>
              <a:cs typeface="Calibri"/>
            </a:endParaRPr>
          </a:p>
          <a:p>
            <a:pPr marR="0" lvl="0" algn="l" rtl="0">
              <a:lnSpc>
                <a:spcPct val="100000"/>
              </a:lnSpc>
              <a:spcBef>
                <a:spcPts val="0"/>
              </a:spcBef>
              <a:spcAft>
                <a:spcPts val="0"/>
              </a:spcAft>
              <a:buClr>
                <a:schemeClr val="dk1"/>
              </a:buClr>
              <a:buSzPts val="1600"/>
            </a:pPr>
            <a:r>
              <a:rPr lang="en-US" sz="1600"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based on previous college GPA.</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Grades earned on </a:t>
            </a:r>
            <a:r>
              <a:rPr lang="en-US" sz="1600" b="0" i="0" u="none"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(including failing grades) are included on your academic record</a:t>
            </a:r>
            <a:endParaRPr dirty="0"/>
          </a:p>
          <a:p>
            <a:pPr marL="0" marR="0" lvl="0" indent="0" algn="l" rtl="0">
              <a:lnSpc>
                <a:spcPct val="100000"/>
              </a:lnSpc>
              <a:spcBef>
                <a:spcPts val="0"/>
              </a:spcBef>
              <a:spcAft>
                <a:spcPts val="0"/>
              </a:spcAft>
              <a:buClr>
                <a:schemeClr val="dk1"/>
              </a:buClr>
              <a:buSzPts val="1600"/>
              <a:buFont typeface="Calibri"/>
              <a:buNone/>
            </a:pPr>
            <a:endParaRPr sz="16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Outside of CUNY (called a “</a:t>
            </a:r>
            <a:r>
              <a:rPr lang="en-US" sz="1600" b="1" dirty="0">
                <a:solidFill>
                  <a:schemeClr val="dk1"/>
                </a:solidFill>
                <a:latin typeface="Calibri"/>
                <a:ea typeface="Calibri"/>
                <a:cs typeface="Calibri"/>
                <a:sym typeface="Calibri"/>
              </a:rPr>
              <a:t>Non-CUNY</a:t>
            </a:r>
            <a:r>
              <a:rPr lang="en-US" sz="1600" b="1" i="0" u="none" dirty="0">
                <a:solidFill>
                  <a:schemeClr val="dk1"/>
                </a:solidFill>
                <a:latin typeface="Calibri"/>
                <a:ea typeface="Calibri"/>
                <a:cs typeface="Calibri"/>
                <a:sym typeface="Calibri"/>
              </a:rPr>
              <a:t> Permit”)</a:t>
            </a:r>
            <a:endParaRPr dirty="0">
              <a:solidFill>
                <a:schemeClr val="dk1"/>
              </a:solidFill>
            </a:endParaRPr>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Paper permit used: form available on the Registrar’s website </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Must obtain faculty signature and submit form to QC Hub via </a:t>
            </a:r>
            <a:r>
              <a:rPr lang="en-US" sz="1600" b="0" i="0" u="none" dirty="0">
                <a:solidFill>
                  <a:schemeClr val="dk1"/>
                </a:solidFill>
                <a:latin typeface="Calibri"/>
                <a:ea typeface="Calibri"/>
                <a:cs typeface="Calibri"/>
                <a:sym typeface="Calibri"/>
                <a:hlinkClick r:id="rId3"/>
              </a:rPr>
              <a:t>Fresh Service</a:t>
            </a:r>
            <a:r>
              <a:rPr lang="en-US" sz="1600" b="0" i="0" u="none" dirty="0">
                <a:solidFill>
                  <a:schemeClr val="dk1"/>
                </a:solidFill>
                <a:latin typeface="Calibri"/>
                <a:ea typeface="Calibri"/>
                <a:cs typeface="Calibri"/>
                <a:sym typeface="Calibri"/>
              </a:rPr>
              <a:t>.</a:t>
            </a:r>
            <a:endParaRPr lang="en-US" sz="1600" b="0" i="0" u="sng" dirty="0">
              <a:solidFill>
                <a:schemeClr val="dk1"/>
              </a:solidFill>
              <a:latin typeface="Calibri"/>
              <a:ea typeface="Calibri"/>
              <a:cs typeface="Calibri"/>
              <a:sym typeface="Calibri"/>
            </a:endParaRPr>
          </a:p>
          <a:p>
            <a:pPr marL="0" marR="0" lvl="0" indent="-101600" algn="l" rtl="0">
              <a:lnSpc>
                <a:spcPct val="100000"/>
              </a:lnSpc>
              <a:spcBef>
                <a:spcPts val="0"/>
              </a:spcBef>
              <a:spcAft>
                <a:spcPts val="0"/>
              </a:spcAft>
              <a:buClr>
                <a:schemeClr val="dk1"/>
              </a:buClr>
              <a:buSzPts val="1600"/>
              <a:buFont typeface="Arial"/>
              <a:buChar char="•"/>
            </a:pPr>
            <a:endParaRPr lang="en-US" sz="1600" u="sng" dirty="0">
              <a:solidFill>
                <a:schemeClr val="dk1"/>
              </a:solidFill>
              <a:latin typeface="Calibri"/>
              <a:cs typeface="Calibri"/>
              <a:sym typeface="Calibri"/>
            </a:endParaRPr>
          </a:p>
          <a:p>
            <a:pPr marR="0" lvl="0" algn="l" rtl="0">
              <a:lnSpc>
                <a:spcPct val="100000"/>
              </a:lnSpc>
              <a:spcBef>
                <a:spcPts val="0"/>
              </a:spcBef>
              <a:spcAft>
                <a:spcPts val="0"/>
              </a:spcAft>
              <a:buClr>
                <a:schemeClr val="dk1"/>
              </a:buClr>
              <a:buSzPts val="1600"/>
            </a:pPr>
            <a:endParaRPr lang="en-US" sz="1600" u="sng" dirty="0">
              <a:solidFill>
                <a:schemeClr val="dk1"/>
              </a:solidFill>
              <a:latin typeface="Calibri"/>
              <a:cs typeface="Calibri"/>
              <a:sym typeface="Calibri"/>
            </a:endParaRPr>
          </a:p>
          <a:p>
            <a:pPr algn="ctr">
              <a:buClr>
                <a:schemeClr val="dk1"/>
              </a:buClr>
              <a:buSzPts val="1600"/>
            </a:pPr>
            <a:r>
              <a:rPr lang="en-US" sz="1600" b="1" u="sng" dirty="0">
                <a:solidFill>
                  <a:schemeClr val="dk1"/>
                </a:solidFill>
                <a:latin typeface="Calibri"/>
                <a:cs typeface="Calibri"/>
                <a:sym typeface="Calibri"/>
              </a:rPr>
              <a:t>Visit the </a:t>
            </a:r>
            <a:r>
              <a:rPr lang="en-US" sz="1600" b="1" u="sng" dirty="0">
                <a:solidFill>
                  <a:schemeClr val="dk1"/>
                </a:solidFill>
                <a:latin typeface="Calibri"/>
                <a:cs typeface="Calibri"/>
                <a:sym typeface="Calibri"/>
                <a:hlinkClick r:id="rId4"/>
              </a:rPr>
              <a:t>Registrar webpage </a:t>
            </a:r>
            <a:r>
              <a:rPr lang="en-US" sz="1600" b="1" u="sng" dirty="0">
                <a:solidFill>
                  <a:schemeClr val="dk1"/>
                </a:solidFill>
                <a:latin typeface="Calibri"/>
                <a:cs typeface="Calibri"/>
                <a:sym typeface="Calibri"/>
              </a:rPr>
              <a:t>for more information. </a:t>
            </a:r>
            <a:endParaRPr b="1" i="0" u="none" dirty="0">
              <a:solidFill>
                <a:schemeClr val="dk1"/>
              </a:solidFill>
              <a:ea typeface="Calibri"/>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228600" y="152400"/>
            <a:ext cx="4267200" cy="7318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The Billing Process</a:t>
            </a:r>
            <a:endParaRPr/>
          </a:p>
        </p:txBody>
      </p:sp>
      <p:sp>
        <p:nvSpPr>
          <p:cNvPr id="263" name="Google Shape;263;p24"/>
          <p:cNvSpPr txBox="1"/>
          <p:nvPr/>
        </p:nvSpPr>
        <p:spPr>
          <a:xfrm>
            <a:off x="97437" y="1003300"/>
            <a:ext cx="8936010" cy="44575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299085" marR="5080" indent="-287020">
              <a:lnSpc>
                <a:spcPct val="100000"/>
              </a:lnSpc>
              <a:spcBef>
                <a:spcPts val="100"/>
              </a:spcBef>
              <a:buSzPct val="111111"/>
              <a:buFont typeface="Calibri"/>
              <a:buChar char="▪"/>
              <a:tabLst>
                <a:tab pos="299085" algn="l"/>
                <a:tab pos="299720" algn="l"/>
              </a:tabLst>
            </a:pPr>
            <a:r>
              <a:rPr lang="en-US" sz="1800" dirty="0">
                <a:latin typeface="Arial"/>
                <a:cs typeface="Arial"/>
              </a:rPr>
              <a:t>Once</a:t>
            </a:r>
            <a:r>
              <a:rPr lang="en-US" sz="1800" spc="-45" dirty="0">
                <a:latin typeface="Arial"/>
                <a:cs typeface="Arial"/>
              </a:rPr>
              <a:t> </a:t>
            </a:r>
            <a:r>
              <a:rPr lang="en-US" sz="1800" dirty="0">
                <a:latin typeface="Arial"/>
                <a:cs typeface="Arial"/>
              </a:rPr>
              <a:t>you</a:t>
            </a:r>
            <a:r>
              <a:rPr lang="en-US" sz="1800" spc="-5" dirty="0">
                <a:latin typeface="Arial"/>
                <a:cs typeface="Arial"/>
              </a:rPr>
              <a:t> </a:t>
            </a:r>
            <a:r>
              <a:rPr lang="en-US" sz="1800" dirty="0">
                <a:latin typeface="Arial"/>
                <a:cs typeface="Arial"/>
              </a:rPr>
              <a:t>are</a:t>
            </a:r>
            <a:r>
              <a:rPr lang="en-US" sz="1800" spc="-20" dirty="0">
                <a:latin typeface="Arial"/>
                <a:cs typeface="Arial"/>
              </a:rPr>
              <a:t> </a:t>
            </a:r>
            <a:r>
              <a:rPr lang="en-US" sz="1800" dirty="0">
                <a:latin typeface="Arial"/>
                <a:cs typeface="Arial"/>
              </a:rPr>
              <a:t>registered</a:t>
            </a:r>
            <a:r>
              <a:rPr lang="en-US" sz="1800" spc="-15" dirty="0">
                <a:latin typeface="Arial"/>
                <a:cs typeface="Arial"/>
              </a:rPr>
              <a:t> </a:t>
            </a:r>
            <a:r>
              <a:rPr lang="en-US" sz="1800" dirty="0">
                <a:latin typeface="Arial"/>
                <a:cs typeface="Arial"/>
              </a:rPr>
              <a:t>for</a:t>
            </a:r>
            <a:r>
              <a:rPr lang="en-US" sz="1800" spc="-20" dirty="0">
                <a:latin typeface="Arial"/>
                <a:cs typeface="Arial"/>
              </a:rPr>
              <a:t> </a:t>
            </a:r>
            <a:r>
              <a:rPr lang="en-US" sz="1800" dirty="0">
                <a:latin typeface="Arial"/>
                <a:cs typeface="Arial"/>
              </a:rPr>
              <a:t>courses,</a:t>
            </a:r>
            <a:r>
              <a:rPr lang="en-US" sz="1800" spc="-20" dirty="0">
                <a:latin typeface="Arial"/>
                <a:cs typeface="Arial"/>
              </a:rPr>
              <a:t> </a:t>
            </a:r>
            <a:r>
              <a:rPr lang="en-US" sz="1800" dirty="0">
                <a:latin typeface="Arial"/>
                <a:cs typeface="Arial"/>
              </a:rPr>
              <a:t>your</a:t>
            </a:r>
            <a:r>
              <a:rPr lang="en-US" sz="1800" spc="10" dirty="0">
                <a:latin typeface="Arial"/>
                <a:cs typeface="Arial"/>
              </a:rPr>
              <a:t> </a:t>
            </a:r>
            <a:r>
              <a:rPr lang="en-US" sz="1800" dirty="0">
                <a:latin typeface="Arial"/>
                <a:cs typeface="Arial"/>
              </a:rPr>
              <a:t>tuition</a:t>
            </a:r>
            <a:r>
              <a:rPr lang="en-US" sz="1800" spc="-25" dirty="0">
                <a:latin typeface="Arial"/>
                <a:cs typeface="Arial"/>
              </a:rPr>
              <a:t> </a:t>
            </a:r>
            <a:r>
              <a:rPr lang="en-US" sz="1800" dirty="0">
                <a:latin typeface="Arial"/>
                <a:cs typeface="Arial"/>
              </a:rPr>
              <a:t>bill</a:t>
            </a:r>
            <a:r>
              <a:rPr lang="en-US" sz="1800" spc="-15" dirty="0">
                <a:latin typeface="Arial"/>
                <a:cs typeface="Arial"/>
              </a:rPr>
              <a:t> </a:t>
            </a:r>
            <a:r>
              <a:rPr lang="en-US" sz="1800" dirty="0">
                <a:latin typeface="Arial"/>
                <a:cs typeface="Arial"/>
              </a:rPr>
              <a:t>will</a:t>
            </a:r>
            <a:r>
              <a:rPr lang="en-US" sz="1800" spc="25" dirty="0">
                <a:latin typeface="Arial"/>
                <a:cs typeface="Arial"/>
              </a:rPr>
              <a:t> </a:t>
            </a:r>
            <a:r>
              <a:rPr lang="en-US" sz="1800" dirty="0">
                <a:latin typeface="Arial"/>
                <a:cs typeface="Arial"/>
              </a:rPr>
              <a:t>be</a:t>
            </a:r>
            <a:r>
              <a:rPr lang="en-US" sz="1800" spc="-20" dirty="0">
                <a:latin typeface="Arial"/>
                <a:cs typeface="Arial"/>
              </a:rPr>
              <a:t> </a:t>
            </a:r>
            <a:r>
              <a:rPr lang="en-US" sz="1800" dirty="0">
                <a:latin typeface="Arial"/>
                <a:cs typeface="Arial"/>
              </a:rPr>
              <a:t>generated.</a:t>
            </a:r>
            <a:r>
              <a:rPr lang="en-US" sz="1800" spc="-10" dirty="0">
                <a:latin typeface="Arial"/>
                <a:cs typeface="Arial"/>
              </a:rPr>
              <a:t> </a:t>
            </a:r>
            <a:r>
              <a:rPr lang="en-US" sz="1800" dirty="0">
                <a:latin typeface="Arial"/>
                <a:cs typeface="Arial"/>
              </a:rPr>
              <a:t>You</a:t>
            </a:r>
            <a:r>
              <a:rPr lang="en-US" sz="1800" spc="-25" dirty="0">
                <a:latin typeface="Arial"/>
                <a:cs typeface="Arial"/>
              </a:rPr>
              <a:t> </a:t>
            </a:r>
            <a:r>
              <a:rPr lang="en-US" sz="1800" spc="-20" dirty="0">
                <a:latin typeface="Arial"/>
                <a:cs typeface="Arial"/>
              </a:rPr>
              <a:t>will </a:t>
            </a:r>
            <a:r>
              <a:rPr lang="en-US" sz="1800" dirty="0">
                <a:latin typeface="Arial"/>
                <a:cs typeface="Arial"/>
              </a:rPr>
              <a:t>receive</a:t>
            </a:r>
            <a:r>
              <a:rPr lang="en-US" sz="1800" spc="-15" dirty="0">
                <a:latin typeface="Arial"/>
                <a:cs typeface="Arial"/>
              </a:rPr>
              <a:t> </a:t>
            </a:r>
            <a:r>
              <a:rPr lang="en-US" sz="1800" dirty="0">
                <a:latin typeface="Arial"/>
                <a:cs typeface="Arial"/>
              </a:rPr>
              <a:t>an</a:t>
            </a:r>
            <a:r>
              <a:rPr lang="en-US" sz="1800" spc="-30" dirty="0">
                <a:latin typeface="Arial"/>
                <a:cs typeface="Arial"/>
              </a:rPr>
              <a:t> </a:t>
            </a:r>
            <a:r>
              <a:rPr lang="en-US" sz="1800" dirty="0">
                <a:latin typeface="Arial"/>
                <a:cs typeface="Arial"/>
              </a:rPr>
              <a:t>email</a:t>
            </a:r>
            <a:r>
              <a:rPr lang="en-US" sz="1800" spc="-10" dirty="0">
                <a:latin typeface="Arial"/>
                <a:cs typeface="Arial"/>
              </a:rPr>
              <a:t> </a:t>
            </a:r>
            <a:r>
              <a:rPr lang="en-US" sz="1800" dirty="0">
                <a:latin typeface="Arial"/>
                <a:cs typeface="Arial"/>
              </a:rPr>
              <a:t>to</a:t>
            </a:r>
            <a:r>
              <a:rPr lang="en-US" sz="1800" spc="-20" dirty="0">
                <a:latin typeface="Arial"/>
                <a:cs typeface="Arial"/>
              </a:rPr>
              <a:t> </a:t>
            </a:r>
            <a:r>
              <a:rPr lang="en-US" sz="1800" dirty="0">
                <a:latin typeface="Arial"/>
                <a:cs typeface="Arial"/>
              </a:rPr>
              <a:t>your</a:t>
            </a:r>
            <a:r>
              <a:rPr lang="en-US" sz="1800" spc="5" dirty="0">
                <a:latin typeface="Arial"/>
                <a:cs typeface="Arial"/>
              </a:rPr>
              <a:t> </a:t>
            </a:r>
            <a:r>
              <a:rPr lang="en-US" sz="1800" dirty="0">
                <a:latin typeface="Arial"/>
                <a:cs typeface="Arial"/>
              </a:rPr>
              <a:t>QC</a:t>
            </a:r>
            <a:r>
              <a:rPr lang="en-US" sz="1800" spc="-15" dirty="0">
                <a:latin typeface="Arial"/>
                <a:cs typeface="Arial"/>
              </a:rPr>
              <a:t> </a:t>
            </a:r>
            <a:r>
              <a:rPr lang="en-US" sz="1800" dirty="0">
                <a:latin typeface="Arial"/>
                <a:cs typeface="Arial"/>
              </a:rPr>
              <a:t>email</a:t>
            </a:r>
            <a:r>
              <a:rPr lang="en-US" sz="1800" spc="-15" dirty="0">
                <a:latin typeface="Arial"/>
                <a:cs typeface="Arial"/>
              </a:rPr>
              <a:t> </a:t>
            </a:r>
            <a:r>
              <a:rPr lang="en-US" sz="1800" dirty="0">
                <a:latin typeface="Arial"/>
                <a:cs typeface="Arial"/>
              </a:rPr>
              <a:t>account</a:t>
            </a:r>
            <a:r>
              <a:rPr lang="en-US" sz="1800" spc="-5" dirty="0">
                <a:latin typeface="Arial"/>
                <a:cs typeface="Arial"/>
              </a:rPr>
              <a:t> </a:t>
            </a:r>
            <a:r>
              <a:rPr lang="en-US" sz="1800" dirty="0">
                <a:latin typeface="Arial"/>
                <a:cs typeface="Arial"/>
              </a:rPr>
              <a:t>(</a:t>
            </a:r>
            <a:r>
              <a:rPr lang="en-US" sz="1800" i="1" dirty="0">
                <a:latin typeface="Arial"/>
                <a:cs typeface="Arial"/>
              </a:rPr>
              <a:t>Office</a:t>
            </a:r>
            <a:r>
              <a:rPr lang="en-US" sz="1800" i="1" spc="-30" dirty="0">
                <a:latin typeface="Arial"/>
                <a:cs typeface="Arial"/>
              </a:rPr>
              <a:t> </a:t>
            </a:r>
            <a:r>
              <a:rPr lang="en-US" sz="1800" i="1" dirty="0">
                <a:latin typeface="Arial"/>
                <a:cs typeface="Arial"/>
              </a:rPr>
              <a:t>365)</a:t>
            </a:r>
            <a:r>
              <a:rPr lang="en-US" sz="1800" i="1" spc="-10" dirty="0">
                <a:latin typeface="Arial"/>
                <a:cs typeface="Arial"/>
              </a:rPr>
              <a:t> </a:t>
            </a:r>
            <a:r>
              <a:rPr lang="en-US" sz="1800" dirty="0">
                <a:latin typeface="Arial"/>
                <a:cs typeface="Arial"/>
              </a:rPr>
              <a:t>informing</a:t>
            </a:r>
            <a:r>
              <a:rPr lang="en-US" sz="1800" spc="-10" dirty="0">
                <a:latin typeface="Arial"/>
                <a:cs typeface="Arial"/>
              </a:rPr>
              <a:t> </a:t>
            </a:r>
            <a:r>
              <a:rPr lang="en-US" sz="1800" dirty="0">
                <a:latin typeface="Arial"/>
                <a:cs typeface="Arial"/>
              </a:rPr>
              <a:t>you</a:t>
            </a:r>
            <a:r>
              <a:rPr lang="en-US" sz="1800" spc="-5" dirty="0">
                <a:latin typeface="Arial"/>
                <a:cs typeface="Arial"/>
              </a:rPr>
              <a:t> </a:t>
            </a:r>
            <a:r>
              <a:rPr lang="en-US" sz="1800" dirty="0">
                <a:latin typeface="Arial"/>
                <a:cs typeface="Arial"/>
              </a:rPr>
              <a:t>of</a:t>
            </a:r>
            <a:r>
              <a:rPr lang="en-US" sz="1800" spc="-25" dirty="0">
                <a:latin typeface="Arial"/>
                <a:cs typeface="Arial"/>
              </a:rPr>
              <a:t> </a:t>
            </a:r>
            <a:r>
              <a:rPr lang="en-US" sz="1800" dirty="0">
                <a:latin typeface="Arial"/>
                <a:cs typeface="Arial"/>
              </a:rPr>
              <a:t>the</a:t>
            </a:r>
            <a:r>
              <a:rPr lang="en-US" sz="1800" spc="-25" dirty="0">
                <a:latin typeface="Arial"/>
                <a:cs typeface="Arial"/>
              </a:rPr>
              <a:t> </a:t>
            </a:r>
            <a:r>
              <a:rPr lang="en-US" sz="1800" dirty="0">
                <a:latin typeface="Arial"/>
                <a:cs typeface="Arial"/>
              </a:rPr>
              <a:t>bill</a:t>
            </a:r>
            <a:r>
              <a:rPr lang="en-US" sz="1800" spc="-10" dirty="0">
                <a:latin typeface="Arial"/>
                <a:cs typeface="Arial"/>
              </a:rPr>
              <a:t> </a:t>
            </a:r>
            <a:r>
              <a:rPr lang="en-US" sz="1800" spc="-25" dirty="0">
                <a:latin typeface="Arial"/>
                <a:cs typeface="Arial"/>
              </a:rPr>
              <a:t>due </a:t>
            </a:r>
            <a:r>
              <a:rPr lang="en-US" sz="1800" dirty="0">
                <a:latin typeface="Arial"/>
                <a:cs typeface="Arial"/>
              </a:rPr>
              <a:t>date,</a:t>
            </a:r>
            <a:r>
              <a:rPr lang="en-US" sz="1800" spc="-35" dirty="0">
                <a:latin typeface="Arial"/>
                <a:cs typeface="Arial"/>
              </a:rPr>
              <a:t> </a:t>
            </a:r>
            <a:r>
              <a:rPr lang="en-US" sz="1800" dirty="0">
                <a:latin typeface="Arial"/>
                <a:cs typeface="Arial"/>
              </a:rPr>
              <a:t>which</a:t>
            </a:r>
            <a:r>
              <a:rPr lang="en-US" sz="1800" spc="25" dirty="0">
                <a:latin typeface="Arial"/>
                <a:cs typeface="Arial"/>
              </a:rPr>
              <a:t> </a:t>
            </a:r>
            <a:r>
              <a:rPr lang="en-US" sz="1800" dirty="0">
                <a:latin typeface="Arial"/>
                <a:cs typeface="Arial"/>
              </a:rPr>
              <a:t>is</a:t>
            </a:r>
            <a:r>
              <a:rPr lang="en-US" sz="1800" spc="-25" dirty="0">
                <a:latin typeface="Arial"/>
                <a:cs typeface="Arial"/>
              </a:rPr>
              <a:t> </a:t>
            </a:r>
            <a:r>
              <a:rPr lang="en-US" sz="1800" dirty="0">
                <a:latin typeface="Arial"/>
                <a:cs typeface="Arial"/>
              </a:rPr>
              <a:t>based</a:t>
            </a:r>
            <a:r>
              <a:rPr lang="en-US" sz="1800" spc="-15" dirty="0">
                <a:latin typeface="Arial"/>
                <a:cs typeface="Arial"/>
              </a:rPr>
              <a:t> </a:t>
            </a:r>
            <a:r>
              <a:rPr lang="en-US" sz="1800" dirty="0">
                <a:latin typeface="Arial"/>
                <a:cs typeface="Arial"/>
              </a:rPr>
              <a:t>on</a:t>
            </a:r>
            <a:r>
              <a:rPr lang="en-US" sz="1800" spc="-35" dirty="0">
                <a:latin typeface="Arial"/>
                <a:cs typeface="Arial"/>
              </a:rPr>
              <a:t> </a:t>
            </a:r>
            <a:r>
              <a:rPr lang="en-US" sz="1800" dirty="0">
                <a:latin typeface="Arial"/>
                <a:cs typeface="Arial"/>
              </a:rPr>
              <a:t>your</a:t>
            </a:r>
            <a:r>
              <a:rPr lang="en-US" sz="1800" spc="15" dirty="0">
                <a:latin typeface="Arial"/>
                <a:cs typeface="Arial"/>
              </a:rPr>
              <a:t> </a:t>
            </a:r>
            <a:r>
              <a:rPr lang="en-US" sz="1800" dirty="0">
                <a:latin typeface="Arial"/>
                <a:cs typeface="Arial"/>
              </a:rPr>
              <a:t>initial</a:t>
            </a:r>
            <a:r>
              <a:rPr lang="en-US" sz="1800" spc="-10" dirty="0">
                <a:latin typeface="Arial"/>
                <a:cs typeface="Arial"/>
              </a:rPr>
              <a:t> </a:t>
            </a:r>
            <a:r>
              <a:rPr lang="en-US" sz="1800" dirty="0">
                <a:latin typeface="Arial"/>
                <a:cs typeface="Arial"/>
              </a:rPr>
              <a:t>date</a:t>
            </a:r>
            <a:r>
              <a:rPr lang="en-US" sz="1800" spc="-20" dirty="0">
                <a:latin typeface="Arial"/>
                <a:cs typeface="Arial"/>
              </a:rPr>
              <a:t> </a:t>
            </a:r>
            <a:r>
              <a:rPr lang="en-US" sz="1800" dirty="0">
                <a:latin typeface="Arial"/>
                <a:cs typeface="Arial"/>
              </a:rPr>
              <a:t>of</a:t>
            </a:r>
            <a:r>
              <a:rPr lang="en-US" sz="1800" spc="-25" dirty="0">
                <a:latin typeface="Arial"/>
                <a:cs typeface="Arial"/>
              </a:rPr>
              <a:t> </a:t>
            </a:r>
            <a:r>
              <a:rPr lang="en-US" sz="1800" spc="-10" dirty="0">
                <a:latin typeface="Arial"/>
                <a:cs typeface="Arial"/>
              </a:rPr>
              <a:t>registration.</a:t>
            </a:r>
            <a:endParaRPr lang="en-US" sz="1800" dirty="0">
              <a:latin typeface="Arial"/>
              <a:cs typeface="Arial"/>
            </a:endParaRPr>
          </a:p>
          <a:p>
            <a:pPr marL="266700">
              <a:lnSpc>
                <a:spcPct val="100000"/>
              </a:lnSpc>
              <a:spcBef>
                <a:spcPts val="200"/>
              </a:spcBef>
            </a:pPr>
            <a:r>
              <a:rPr lang="en-US" sz="1600" b="1" dirty="0">
                <a:latin typeface="Arial"/>
                <a:cs typeface="Arial"/>
              </a:rPr>
              <a:t>Please</a:t>
            </a:r>
            <a:r>
              <a:rPr lang="en-US" sz="1600" b="1" spc="-55" dirty="0">
                <a:latin typeface="Arial"/>
                <a:cs typeface="Arial"/>
              </a:rPr>
              <a:t> </a:t>
            </a:r>
            <a:r>
              <a:rPr lang="en-US" sz="1600" b="1" dirty="0">
                <a:latin typeface="Arial"/>
                <a:cs typeface="Arial"/>
              </a:rPr>
              <a:t>note:</a:t>
            </a:r>
            <a:r>
              <a:rPr lang="en-US" sz="1600" b="1" spc="-25" dirty="0">
                <a:latin typeface="Arial"/>
                <a:cs typeface="Arial"/>
              </a:rPr>
              <a:t> </a:t>
            </a:r>
            <a:r>
              <a:rPr lang="en-US" sz="1600" b="1" dirty="0">
                <a:latin typeface="Arial"/>
                <a:cs typeface="Arial"/>
              </a:rPr>
              <a:t>Tuition</a:t>
            </a:r>
            <a:r>
              <a:rPr lang="en-US" sz="1600" b="1" spc="-20" dirty="0">
                <a:latin typeface="Arial"/>
                <a:cs typeface="Arial"/>
              </a:rPr>
              <a:t> </a:t>
            </a:r>
            <a:r>
              <a:rPr lang="en-US" sz="1600" b="1" dirty="0">
                <a:latin typeface="Arial"/>
                <a:cs typeface="Arial"/>
              </a:rPr>
              <a:t>Bills</a:t>
            </a:r>
            <a:r>
              <a:rPr lang="en-US" sz="1600" b="1" spc="-30" dirty="0">
                <a:latin typeface="Arial"/>
                <a:cs typeface="Arial"/>
              </a:rPr>
              <a:t> </a:t>
            </a:r>
            <a:r>
              <a:rPr lang="en-US" sz="1600" b="1" dirty="0">
                <a:latin typeface="Arial"/>
                <a:cs typeface="Arial"/>
              </a:rPr>
              <a:t>are</a:t>
            </a:r>
            <a:r>
              <a:rPr lang="en-US" sz="1600" b="1" spc="-35" dirty="0">
                <a:latin typeface="Arial"/>
                <a:cs typeface="Arial"/>
              </a:rPr>
              <a:t> </a:t>
            </a:r>
            <a:r>
              <a:rPr lang="en-US" sz="1600" b="1" dirty="0">
                <a:solidFill>
                  <a:srgbClr val="FF0000"/>
                </a:solidFill>
                <a:latin typeface="Arial"/>
                <a:cs typeface="Arial"/>
              </a:rPr>
              <a:t>not</a:t>
            </a:r>
            <a:r>
              <a:rPr lang="en-US" sz="1600" b="1" spc="-35" dirty="0">
                <a:solidFill>
                  <a:srgbClr val="FF0000"/>
                </a:solidFill>
                <a:latin typeface="Arial"/>
                <a:cs typeface="Arial"/>
              </a:rPr>
              <a:t> </a:t>
            </a:r>
            <a:r>
              <a:rPr lang="en-US" sz="1600" b="1" dirty="0">
                <a:latin typeface="Arial"/>
                <a:cs typeface="Arial"/>
              </a:rPr>
              <a:t>mailed</a:t>
            </a:r>
            <a:r>
              <a:rPr lang="en-US" sz="1600" b="1" spc="-35" dirty="0">
                <a:latin typeface="Arial"/>
                <a:cs typeface="Arial"/>
              </a:rPr>
              <a:t> </a:t>
            </a:r>
            <a:r>
              <a:rPr lang="en-US" sz="1600" b="1" dirty="0">
                <a:latin typeface="Arial"/>
                <a:cs typeface="Arial"/>
              </a:rPr>
              <a:t>to</a:t>
            </a:r>
            <a:r>
              <a:rPr lang="en-US" sz="1600" b="1" spc="-35" dirty="0">
                <a:latin typeface="Arial"/>
                <a:cs typeface="Arial"/>
              </a:rPr>
              <a:t> </a:t>
            </a:r>
            <a:r>
              <a:rPr lang="en-US" sz="1600" b="1" dirty="0">
                <a:latin typeface="Arial"/>
                <a:cs typeface="Arial"/>
              </a:rPr>
              <a:t>your</a:t>
            </a:r>
            <a:r>
              <a:rPr lang="en-US" sz="1600" b="1" spc="-10" dirty="0">
                <a:latin typeface="Arial"/>
                <a:cs typeface="Arial"/>
              </a:rPr>
              <a:t> home.</a:t>
            </a:r>
            <a:endParaRPr lang="en-US" sz="1600" dirty="0">
              <a:latin typeface="Arial"/>
              <a:cs typeface="Arial"/>
            </a:endParaRPr>
          </a:p>
          <a:p>
            <a:pPr marL="299085" marR="262255" indent="-287020">
              <a:lnSpc>
                <a:spcPct val="100000"/>
              </a:lnSpc>
              <a:spcBef>
                <a:spcPts val="1240"/>
              </a:spcBef>
              <a:buSzPct val="111111"/>
              <a:buFont typeface="Calibri"/>
              <a:buChar char="▪"/>
              <a:tabLst>
                <a:tab pos="299085" algn="l"/>
                <a:tab pos="299720" algn="l"/>
              </a:tabLst>
            </a:pPr>
            <a:r>
              <a:rPr lang="en-US" sz="1800" b="1" dirty="0">
                <a:latin typeface="Arial"/>
                <a:cs typeface="Arial"/>
              </a:rPr>
              <a:t>View</a:t>
            </a:r>
            <a:r>
              <a:rPr lang="en-US" sz="1800" b="1" spc="-20" dirty="0">
                <a:latin typeface="Arial"/>
                <a:cs typeface="Arial"/>
              </a:rPr>
              <a:t> </a:t>
            </a:r>
            <a:r>
              <a:rPr lang="en-US" sz="1800" b="1" dirty="0">
                <a:latin typeface="Arial"/>
                <a:cs typeface="Arial"/>
              </a:rPr>
              <a:t>your tuition</a:t>
            </a:r>
            <a:r>
              <a:rPr lang="en-US" sz="1800" b="1" spc="-30" dirty="0">
                <a:latin typeface="Arial"/>
                <a:cs typeface="Arial"/>
              </a:rPr>
              <a:t> </a:t>
            </a:r>
            <a:r>
              <a:rPr lang="en-US" sz="1800" b="1" dirty="0">
                <a:latin typeface="Arial"/>
                <a:cs typeface="Arial"/>
              </a:rPr>
              <a:t>bill</a:t>
            </a:r>
            <a:r>
              <a:rPr lang="en-US" sz="1800" b="1" spc="-20" dirty="0">
                <a:latin typeface="Arial"/>
                <a:cs typeface="Arial"/>
              </a:rPr>
              <a:t> </a:t>
            </a:r>
            <a:r>
              <a:rPr lang="en-US" sz="1800" b="1" dirty="0">
                <a:latin typeface="Arial"/>
                <a:cs typeface="Arial"/>
              </a:rPr>
              <a:t>and applied</a:t>
            </a:r>
            <a:r>
              <a:rPr lang="en-US" sz="1800" b="1" spc="-30" dirty="0">
                <a:latin typeface="Arial"/>
                <a:cs typeface="Arial"/>
              </a:rPr>
              <a:t> </a:t>
            </a:r>
            <a:r>
              <a:rPr lang="en-US" sz="1800" b="1" dirty="0">
                <a:latin typeface="Arial"/>
                <a:cs typeface="Arial"/>
              </a:rPr>
              <a:t>Financial</a:t>
            </a:r>
            <a:r>
              <a:rPr lang="en-US" sz="1800" b="1" spc="-15" dirty="0">
                <a:latin typeface="Arial"/>
                <a:cs typeface="Arial"/>
              </a:rPr>
              <a:t> </a:t>
            </a:r>
            <a:r>
              <a:rPr lang="en-US" sz="1800" b="1" dirty="0">
                <a:latin typeface="Arial"/>
                <a:cs typeface="Arial"/>
              </a:rPr>
              <a:t>Aid</a:t>
            </a:r>
            <a:r>
              <a:rPr lang="en-US" sz="1800" b="1" spc="35" dirty="0">
                <a:latin typeface="Arial"/>
                <a:cs typeface="Arial"/>
              </a:rPr>
              <a:t> </a:t>
            </a:r>
            <a:r>
              <a:rPr lang="en-US" sz="1800" b="1" dirty="0">
                <a:latin typeface="Arial"/>
                <a:cs typeface="Arial"/>
              </a:rPr>
              <a:t>in</a:t>
            </a:r>
            <a:r>
              <a:rPr lang="en-US" sz="1800" b="1" spc="-15" dirty="0">
                <a:latin typeface="Arial"/>
                <a:cs typeface="Arial"/>
              </a:rPr>
              <a:t> </a:t>
            </a:r>
            <a:r>
              <a:rPr lang="en-US" sz="1800" b="1" dirty="0">
                <a:latin typeface="Arial"/>
                <a:cs typeface="Arial"/>
              </a:rPr>
              <a:t>your Self-</a:t>
            </a:r>
            <a:r>
              <a:rPr lang="en-US" sz="1800" b="1" spc="-10" dirty="0">
                <a:latin typeface="Arial"/>
                <a:cs typeface="Arial"/>
              </a:rPr>
              <a:t>Service/Student </a:t>
            </a:r>
            <a:r>
              <a:rPr lang="en-US" sz="1800" b="1" dirty="0">
                <a:latin typeface="Arial"/>
                <a:cs typeface="Arial"/>
              </a:rPr>
              <a:t>Service</a:t>
            </a:r>
            <a:r>
              <a:rPr lang="en-US" sz="1800" b="1" spc="15" dirty="0">
                <a:latin typeface="Arial"/>
                <a:cs typeface="Arial"/>
              </a:rPr>
              <a:t> </a:t>
            </a:r>
            <a:r>
              <a:rPr lang="en-US" sz="1800" b="1" dirty="0">
                <a:latin typeface="Arial"/>
                <a:cs typeface="Arial"/>
              </a:rPr>
              <a:t>Center</a:t>
            </a:r>
            <a:r>
              <a:rPr lang="en-US" sz="1800" b="1" spc="-20" dirty="0">
                <a:latin typeface="Arial"/>
                <a:cs typeface="Arial"/>
              </a:rPr>
              <a:t> </a:t>
            </a:r>
            <a:r>
              <a:rPr lang="en-US" sz="1800" b="1" dirty="0">
                <a:latin typeface="Arial"/>
                <a:cs typeface="Arial"/>
              </a:rPr>
              <a:t>page</a:t>
            </a:r>
            <a:r>
              <a:rPr lang="en-US" sz="1800" b="1" spc="-30" dirty="0">
                <a:latin typeface="Arial"/>
                <a:cs typeface="Arial"/>
              </a:rPr>
              <a:t> </a:t>
            </a:r>
            <a:r>
              <a:rPr lang="en-US" sz="1800" b="1" dirty="0">
                <a:latin typeface="Arial"/>
                <a:cs typeface="Arial"/>
              </a:rPr>
              <a:t>on</a:t>
            </a:r>
            <a:r>
              <a:rPr lang="en-US" sz="1800" b="1" spc="-30" dirty="0">
                <a:latin typeface="Arial"/>
                <a:cs typeface="Arial"/>
              </a:rPr>
              <a:t> </a:t>
            </a:r>
            <a:r>
              <a:rPr lang="en-US" sz="1800" b="1" spc="-10" dirty="0" err="1">
                <a:latin typeface="Arial"/>
                <a:cs typeface="Arial"/>
              </a:rPr>
              <a:t>CUNYfirst</a:t>
            </a:r>
            <a:r>
              <a:rPr lang="en-US" sz="1800" b="1" spc="-10" dirty="0">
                <a:latin typeface="Arial"/>
                <a:cs typeface="Arial"/>
              </a:rPr>
              <a:t>.</a:t>
            </a:r>
            <a:endParaRPr lang="en-US" sz="1800" dirty="0">
              <a:latin typeface="Arial"/>
              <a:cs typeface="Arial"/>
            </a:endParaRPr>
          </a:p>
          <a:p>
            <a:pPr marL="299085" marR="182880" indent="-287020" algn="just">
              <a:lnSpc>
                <a:spcPct val="100000"/>
              </a:lnSpc>
              <a:spcBef>
                <a:spcPts val="1080"/>
              </a:spcBef>
              <a:buSzPct val="111111"/>
              <a:buFont typeface="Calibri"/>
              <a:buChar char="▪"/>
              <a:tabLst>
                <a:tab pos="299720" algn="l"/>
              </a:tabLst>
            </a:pPr>
            <a:r>
              <a:rPr lang="en-US" sz="1800" dirty="0">
                <a:latin typeface="Arial"/>
                <a:cs typeface="Arial"/>
              </a:rPr>
              <a:t>You</a:t>
            </a:r>
            <a:r>
              <a:rPr lang="en-US" sz="1800" spc="-50" dirty="0">
                <a:latin typeface="Arial"/>
                <a:cs typeface="Arial"/>
              </a:rPr>
              <a:t> </a:t>
            </a:r>
            <a:r>
              <a:rPr lang="en-US" sz="1800" dirty="0">
                <a:latin typeface="Arial"/>
                <a:cs typeface="Arial"/>
              </a:rPr>
              <a:t>are</a:t>
            </a:r>
            <a:r>
              <a:rPr lang="en-US" sz="1800" spc="-35" dirty="0">
                <a:latin typeface="Arial"/>
                <a:cs typeface="Arial"/>
              </a:rPr>
              <a:t> </a:t>
            </a:r>
            <a:r>
              <a:rPr lang="en-US" sz="1800" dirty="0">
                <a:latin typeface="Arial"/>
                <a:cs typeface="Arial"/>
              </a:rPr>
              <a:t>held</a:t>
            </a:r>
            <a:r>
              <a:rPr lang="en-US" sz="1800" spc="-35" dirty="0">
                <a:latin typeface="Arial"/>
                <a:cs typeface="Arial"/>
              </a:rPr>
              <a:t> </a:t>
            </a:r>
            <a:r>
              <a:rPr lang="en-US" sz="1800" dirty="0">
                <a:latin typeface="Arial"/>
                <a:cs typeface="Arial"/>
              </a:rPr>
              <a:t>financially</a:t>
            </a:r>
            <a:r>
              <a:rPr lang="en-US" sz="1800" spc="-15" dirty="0">
                <a:latin typeface="Arial"/>
                <a:cs typeface="Arial"/>
              </a:rPr>
              <a:t> </a:t>
            </a:r>
            <a:r>
              <a:rPr lang="en-US" sz="1800" dirty="0">
                <a:latin typeface="Arial"/>
                <a:cs typeface="Arial"/>
              </a:rPr>
              <a:t>and</a:t>
            </a:r>
            <a:r>
              <a:rPr lang="en-US" sz="1800" spc="-40" dirty="0">
                <a:latin typeface="Arial"/>
                <a:cs typeface="Arial"/>
              </a:rPr>
              <a:t> </a:t>
            </a:r>
            <a:r>
              <a:rPr lang="en-US" sz="1800" dirty="0">
                <a:latin typeface="Arial"/>
                <a:cs typeface="Arial"/>
              </a:rPr>
              <a:t>academically responsible</a:t>
            </a:r>
            <a:r>
              <a:rPr lang="en-US" sz="1800" spc="-20" dirty="0">
                <a:latin typeface="Arial"/>
                <a:cs typeface="Arial"/>
              </a:rPr>
              <a:t> </a:t>
            </a:r>
            <a:r>
              <a:rPr lang="en-US" sz="1800" dirty="0">
                <a:latin typeface="Arial"/>
                <a:cs typeface="Arial"/>
              </a:rPr>
              <a:t>once</a:t>
            </a:r>
            <a:r>
              <a:rPr lang="en-US" sz="1800" spc="-30" dirty="0">
                <a:latin typeface="Arial"/>
                <a:cs typeface="Arial"/>
              </a:rPr>
              <a:t> </a:t>
            </a:r>
            <a:r>
              <a:rPr lang="en-US" sz="1800" dirty="0">
                <a:latin typeface="Arial"/>
                <a:cs typeface="Arial"/>
              </a:rPr>
              <a:t>you</a:t>
            </a:r>
            <a:r>
              <a:rPr lang="en-US" sz="1800" spc="-15" dirty="0">
                <a:latin typeface="Arial"/>
                <a:cs typeface="Arial"/>
              </a:rPr>
              <a:t> </a:t>
            </a:r>
            <a:r>
              <a:rPr lang="en-US" sz="1800" dirty="0">
                <a:latin typeface="Arial"/>
                <a:cs typeface="Arial"/>
              </a:rPr>
              <a:t>are</a:t>
            </a:r>
            <a:r>
              <a:rPr lang="en-US" sz="1800" spc="-40" dirty="0">
                <a:latin typeface="Arial"/>
                <a:cs typeface="Arial"/>
              </a:rPr>
              <a:t> </a:t>
            </a:r>
            <a:r>
              <a:rPr lang="en-US" sz="1800" dirty="0">
                <a:latin typeface="Arial"/>
                <a:cs typeface="Arial"/>
              </a:rPr>
              <a:t>registered</a:t>
            </a:r>
            <a:r>
              <a:rPr lang="en-US" sz="1800" spc="-15" dirty="0">
                <a:latin typeface="Arial"/>
                <a:cs typeface="Arial"/>
              </a:rPr>
              <a:t> </a:t>
            </a:r>
            <a:r>
              <a:rPr lang="en-US" sz="1800" spc="-25" dirty="0">
                <a:latin typeface="Arial"/>
                <a:cs typeface="Arial"/>
              </a:rPr>
              <a:t>for </a:t>
            </a:r>
            <a:r>
              <a:rPr lang="en-US" sz="1800" dirty="0">
                <a:latin typeface="Arial"/>
                <a:cs typeface="Arial"/>
              </a:rPr>
              <a:t>classes.</a:t>
            </a:r>
            <a:r>
              <a:rPr lang="en-US" sz="1800" spc="455" dirty="0">
                <a:latin typeface="Arial"/>
                <a:cs typeface="Arial"/>
              </a:rPr>
              <a:t> </a:t>
            </a:r>
            <a:r>
              <a:rPr lang="en-US" sz="1800" dirty="0">
                <a:solidFill>
                  <a:srgbClr val="FF0000"/>
                </a:solidFill>
                <a:latin typeface="Arial"/>
                <a:cs typeface="Arial"/>
              </a:rPr>
              <a:t>Should</a:t>
            </a:r>
            <a:r>
              <a:rPr lang="en-US" sz="1800" spc="-10" dirty="0">
                <a:solidFill>
                  <a:srgbClr val="FF0000"/>
                </a:solidFill>
                <a:latin typeface="Arial"/>
                <a:cs typeface="Arial"/>
              </a:rPr>
              <a:t> </a:t>
            </a:r>
            <a:r>
              <a:rPr lang="en-US" sz="1800" dirty="0">
                <a:solidFill>
                  <a:srgbClr val="FF0000"/>
                </a:solidFill>
                <a:latin typeface="Arial"/>
                <a:cs typeface="Arial"/>
              </a:rPr>
              <a:t>your</a:t>
            </a:r>
            <a:r>
              <a:rPr lang="en-US" sz="1800" spc="15" dirty="0">
                <a:solidFill>
                  <a:srgbClr val="FF0000"/>
                </a:solidFill>
                <a:latin typeface="Arial"/>
                <a:cs typeface="Arial"/>
              </a:rPr>
              <a:t> </a:t>
            </a:r>
            <a:r>
              <a:rPr lang="en-US" sz="1800" dirty="0">
                <a:solidFill>
                  <a:srgbClr val="FF0000"/>
                </a:solidFill>
                <a:latin typeface="Arial"/>
                <a:cs typeface="Arial"/>
              </a:rPr>
              <a:t>intention</a:t>
            </a:r>
            <a:r>
              <a:rPr lang="en-US" sz="1800" spc="-15" dirty="0">
                <a:solidFill>
                  <a:srgbClr val="FF0000"/>
                </a:solidFill>
                <a:latin typeface="Arial"/>
                <a:cs typeface="Arial"/>
              </a:rPr>
              <a:t> </a:t>
            </a:r>
            <a:r>
              <a:rPr lang="en-US" sz="1800" dirty="0">
                <a:solidFill>
                  <a:srgbClr val="FF0000"/>
                </a:solidFill>
                <a:latin typeface="Arial"/>
                <a:cs typeface="Arial"/>
              </a:rPr>
              <a:t>change</a:t>
            </a:r>
            <a:r>
              <a:rPr lang="en-US" sz="1800" spc="-15" dirty="0">
                <a:solidFill>
                  <a:srgbClr val="FF0000"/>
                </a:solidFill>
                <a:latin typeface="Arial"/>
                <a:cs typeface="Arial"/>
              </a:rPr>
              <a:t> </a:t>
            </a:r>
            <a:r>
              <a:rPr lang="en-US" sz="1800" dirty="0">
                <a:solidFill>
                  <a:srgbClr val="FF0000"/>
                </a:solidFill>
                <a:latin typeface="Arial"/>
                <a:cs typeface="Arial"/>
              </a:rPr>
              <a:t>to</a:t>
            </a:r>
            <a:r>
              <a:rPr lang="en-US" sz="1800" spc="-15" dirty="0">
                <a:solidFill>
                  <a:srgbClr val="FF0000"/>
                </a:solidFill>
                <a:latin typeface="Arial"/>
                <a:cs typeface="Arial"/>
              </a:rPr>
              <a:t> </a:t>
            </a:r>
            <a:r>
              <a:rPr lang="en-US" sz="1800" dirty="0">
                <a:solidFill>
                  <a:srgbClr val="FF0000"/>
                </a:solidFill>
                <a:latin typeface="Arial"/>
                <a:cs typeface="Arial"/>
              </a:rPr>
              <a:t>attend</a:t>
            </a:r>
            <a:r>
              <a:rPr lang="en-US" sz="1800" spc="-30" dirty="0">
                <a:solidFill>
                  <a:srgbClr val="FF0000"/>
                </a:solidFill>
                <a:latin typeface="Arial"/>
                <a:cs typeface="Arial"/>
              </a:rPr>
              <a:t> </a:t>
            </a:r>
            <a:r>
              <a:rPr lang="en-US" sz="1800" dirty="0">
                <a:solidFill>
                  <a:srgbClr val="FF0000"/>
                </a:solidFill>
                <a:latin typeface="Arial"/>
                <a:cs typeface="Arial"/>
              </a:rPr>
              <a:t>QC,</a:t>
            </a:r>
            <a:r>
              <a:rPr lang="en-US" sz="1800" spc="-20" dirty="0">
                <a:solidFill>
                  <a:srgbClr val="FF0000"/>
                </a:solidFill>
                <a:latin typeface="Arial"/>
                <a:cs typeface="Arial"/>
              </a:rPr>
              <a:t> </a:t>
            </a:r>
            <a:r>
              <a:rPr lang="en-US" sz="1800" dirty="0">
                <a:solidFill>
                  <a:srgbClr val="FF0000"/>
                </a:solidFill>
                <a:latin typeface="Arial"/>
                <a:cs typeface="Arial"/>
              </a:rPr>
              <a:t>you must</a:t>
            </a:r>
            <a:r>
              <a:rPr lang="en-US" sz="1800" spc="-20" dirty="0">
                <a:solidFill>
                  <a:srgbClr val="FF0000"/>
                </a:solidFill>
                <a:latin typeface="Arial"/>
                <a:cs typeface="Arial"/>
              </a:rPr>
              <a:t> </a:t>
            </a:r>
            <a:r>
              <a:rPr lang="en-US" sz="1800" dirty="0">
                <a:solidFill>
                  <a:srgbClr val="FF0000"/>
                </a:solidFill>
                <a:latin typeface="Arial"/>
                <a:cs typeface="Arial"/>
              </a:rPr>
              <a:t>drop</a:t>
            </a:r>
            <a:r>
              <a:rPr lang="en-US" sz="1800" spc="-25" dirty="0">
                <a:solidFill>
                  <a:srgbClr val="FF0000"/>
                </a:solidFill>
                <a:latin typeface="Arial"/>
                <a:cs typeface="Arial"/>
              </a:rPr>
              <a:t> </a:t>
            </a:r>
            <a:r>
              <a:rPr lang="en-US" sz="1800" dirty="0">
                <a:solidFill>
                  <a:srgbClr val="FF0000"/>
                </a:solidFill>
                <a:latin typeface="Arial"/>
                <a:cs typeface="Arial"/>
              </a:rPr>
              <a:t>your</a:t>
            </a:r>
            <a:r>
              <a:rPr lang="en-US" sz="1800" spc="20" dirty="0">
                <a:solidFill>
                  <a:srgbClr val="FF0000"/>
                </a:solidFill>
                <a:latin typeface="Arial"/>
                <a:cs typeface="Arial"/>
              </a:rPr>
              <a:t> </a:t>
            </a:r>
            <a:r>
              <a:rPr lang="en-US" sz="1800" spc="-10" dirty="0">
                <a:solidFill>
                  <a:srgbClr val="FF0000"/>
                </a:solidFill>
                <a:latin typeface="Arial"/>
                <a:cs typeface="Arial"/>
              </a:rPr>
              <a:t>classes. Non-</a:t>
            </a:r>
            <a:r>
              <a:rPr lang="en-US" sz="1800" dirty="0">
                <a:solidFill>
                  <a:srgbClr val="FF0000"/>
                </a:solidFill>
                <a:latin typeface="Arial"/>
                <a:cs typeface="Arial"/>
              </a:rPr>
              <a:t>payment</a:t>
            </a:r>
            <a:r>
              <a:rPr lang="en-US" sz="1800" spc="10" dirty="0">
                <a:solidFill>
                  <a:srgbClr val="FF0000"/>
                </a:solidFill>
                <a:latin typeface="Arial"/>
                <a:cs typeface="Arial"/>
              </a:rPr>
              <a:t> </a:t>
            </a:r>
            <a:r>
              <a:rPr lang="en-US" sz="1800" u="sng" dirty="0">
                <a:solidFill>
                  <a:srgbClr val="FF0000"/>
                </a:solidFill>
                <a:uFill>
                  <a:solidFill>
                    <a:srgbClr val="FF0000"/>
                  </a:solidFill>
                </a:uFill>
                <a:latin typeface="Arial"/>
                <a:cs typeface="Arial"/>
              </a:rPr>
              <a:t>will</a:t>
            </a:r>
            <a:r>
              <a:rPr lang="en-US" sz="1800" u="sng" spc="5" dirty="0">
                <a:solidFill>
                  <a:srgbClr val="FF0000"/>
                </a:solidFill>
                <a:uFill>
                  <a:solidFill>
                    <a:srgbClr val="FF0000"/>
                  </a:solidFill>
                </a:uFill>
                <a:latin typeface="Arial"/>
                <a:cs typeface="Arial"/>
              </a:rPr>
              <a:t> </a:t>
            </a:r>
            <a:r>
              <a:rPr lang="en-US" sz="1800" u="sng" dirty="0">
                <a:solidFill>
                  <a:srgbClr val="FF0000"/>
                </a:solidFill>
                <a:uFill>
                  <a:solidFill>
                    <a:srgbClr val="FF0000"/>
                  </a:solidFill>
                </a:uFill>
                <a:latin typeface="Arial"/>
                <a:cs typeface="Arial"/>
              </a:rPr>
              <a:t>not</a:t>
            </a:r>
            <a:r>
              <a:rPr lang="en-US" sz="1800" u="sng" spc="-30" dirty="0">
                <a:solidFill>
                  <a:srgbClr val="FF0000"/>
                </a:solidFill>
                <a:uFill>
                  <a:solidFill>
                    <a:srgbClr val="FF0000"/>
                  </a:solidFill>
                </a:uFill>
                <a:latin typeface="Arial"/>
                <a:cs typeface="Arial"/>
              </a:rPr>
              <a:t> </a:t>
            </a:r>
            <a:r>
              <a:rPr lang="en-US" sz="1800" dirty="0">
                <a:solidFill>
                  <a:srgbClr val="FF0000"/>
                </a:solidFill>
                <a:latin typeface="Arial"/>
                <a:cs typeface="Arial"/>
              </a:rPr>
              <a:t>drop</a:t>
            </a:r>
            <a:r>
              <a:rPr lang="en-US" sz="1800" spc="-40" dirty="0">
                <a:solidFill>
                  <a:srgbClr val="FF0000"/>
                </a:solidFill>
                <a:latin typeface="Arial"/>
                <a:cs typeface="Arial"/>
              </a:rPr>
              <a:t> </a:t>
            </a:r>
            <a:r>
              <a:rPr lang="en-US" sz="1800" dirty="0">
                <a:solidFill>
                  <a:srgbClr val="FF0000"/>
                </a:solidFill>
                <a:latin typeface="Arial"/>
                <a:cs typeface="Arial"/>
              </a:rPr>
              <a:t>your </a:t>
            </a:r>
            <a:r>
              <a:rPr lang="en-US" sz="1800" spc="-10" dirty="0">
                <a:solidFill>
                  <a:srgbClr val="FF0000"/>
                </a:solidFill>
                <a:latin typeface="Arial"/>
                <a:cs typeface="Arial"/>
              </a:rPr>
              <a:t>classes</a:t>
            </a:r>
            <a:r>
              <a:rPr lang="en-US" sz="1800" spc="-10" dirty="0">
                <a:latin typeface="Arial"/>
                <a:cs typeface="Arial"/>
              </a:rPr>
              <a:t>.</a:t>
            </a:r>
            <a:endParaRPr lang="en-US" sz="1800" dirty="0">
              <a:latin typeface="Arial"/>
              <a:cs typeface="Arial"/>
            </a:endParaRPr>
          </a:p>
          <a:p>
            <a:pPr marL="299085" marR="172085" indent="-287020" algn="just">
              <a:lnSpc>
                <a:spcPct val="100000"/>
              </a:lnSpc>
              <a:spcBef>
                <a:spcPts val="1205"/>
              </a:spcBef>
              <a:buSzPct val="111111"/>
              <a:buFont typeface="Calibri"/>
              <a:buChar char="▪"/>
              <a:tabLst>
                <a:tab pos="299720" algn="l"/>
              </a:tabLst>
            </a:pPr>
            <a:r>
              <a:rPr lang="en-US" sz="1800" dirty="0">
                <a:latin typeface="Arial"/>
                <a:cs typeface="Arial"/>
              </a:rPr>
              <a:t>Late</a:t>
            </a:r>
            <a:r>
              <a:rPr lang="en-US" sz="1800" spc="-40" dirty="0">
                <a:latin typeface="Arial"/>
                <a:cs typeface="Arial"/>
              </a:rPr>
              <a:t> </a:t>
            </a:r>
            <a:r>
              <a:rPr lang="en-US" sz="1800" dirty="0">
                <a:latin typeface="Arial"/>
                <a:cs typeface="Arial"/>
              </a:rPr>
              <a:t>fees</a:t>
            </a:r>
            <a:r>
              <a:rPr lang="en-US" sz="1800" spc="-30" dirty="0">
                <a:latin typeface="Arial"/>
                <a:cs typeface="Arial"/>
              </a:rPr>
              <a:t> </a:t>
            </a:r>
            <a:r>
              <a:rPr lang="en-US" sz="1800" dirty="0">
                <a:latin typeface="Arial"/>
                <a:cs typeface="Arial"/>
              </a:rPr>
              <a:t>will</a:t>
            </a:r>
            <a:r>
              <a:rPr lang="en-US" sz="1800" spc="10" dirty="0">
                <a:latin typeface="Arial"/>
                <a:cs typeface="Arial"/>
              </a:rPr>
              <a:t> </a:t>
            </a:r>
            <a:r>
              <a:rPr lang="en-US" sz="1800" dirty="0">
                <a:latin typeface="Arial"/>
                <a:cs typeface="Arial"/>
              </a:rPr>
              <a:t>be</a:t>
            </a:r>
            <a:r>
              <a:rPr lang="en-US" sz="1800" spc="-25" dirty="0">
                <a:latin typeface="Arial"/>
                <a:cs typeface="Arial"/>
              </a:rPr>
              <a:t> </a:t>
            </a:r>
            <a:r>
              <a:rPr lang="en-US" sz="1800" dirty="0">
                <a:latin typeface="Arial"/>
                <a:cs typeface="Arial"/>
              </a:rPr>
              <a:t>assessed</a:t>
            </a:r>
            <a:r>
              <a:rPr lang="en-US" sz="1800" spc="-25" dirty="0">
                <a:latin typeface="Arial"/>
                <a:cs typeface="Arial"/>
              </a:rPr>
              <a:t> </a:t>
            </a:r>
            <a:r>
              <a:rPr lang="en-US" sz="1800" dirty="0">
                <a:latin typeface="Arial"/>
                <a:cs typeface="Arial"/>
              </a:rPr>
              <a:t>when</a:t>
            </a:r>
            <a:r>
              <a:rPr lang="en-US" sz="1800" spc="10" dirty="0">
                <a:latin typeface="Arial"/>
                <a:cs typeface="Arial"/>
              </a:rPr>
              <a:t> </a:t>
            </a:r>
            <a:r>
              <a:rPr lang="en-US" sz="1800" dirty="0">
                <a:latin typeface="Arial"/>
                <a:cs typeface="Arial"/>
              </a:rPr>
              <a:t>adding/swapping</a:t>
            </a:r>
            <a:r>
              <a:rPr lang="en-US" sz="1800" spc="5" dirty="0">
                <a:latin typeface="Arial"/>
                <a:cs typeface="Arial"/>
              </a:rPr>
              <a:t> </a:t>
            </a:r>
            <a:r>
              <a:rPr lang="en-US" sz="1800" dirty="0">
                <a:latin typeface="Arial"/>
                <a:cs typeface="Arial"/>
              </a:rPr>
              <a:t>courses</a:t>
            </a:r>
            <a:r>
              <a:rPr lang="en-US" sz="1800" spc="-25" dirty="0">
                <a:latin typeface="Arial"/>
                <a:cs typeface="Arial"/>
              </a:rPr>
              <a:t> </a:t>
            </a:r>
            <a:r>
              <a:rPr lang="en-US" sz="1800" dirty="0">
                <a:latin typeface="Arial"/>
                <a:cs typeface="Arial"/>
              </a:rPr>
              <a:t>after</a:t>
            </a:r>
            <a:r>
              <a:rPr lang="en-US" sz="1800" spc="-35" dirty="0">
                <a:latin typeface="Arial"/>
                <a:cs typeface="Arial"/>
              </a:rPr>
              <a:t> </a:t>
            </a:r>
            <a:r>
              <a:rPr lang="en-US" sz="1800" dirty="0">
                <a:latin typeface="Arial"/>
                <a:cs typeface="Arial"/>
              </a:rPr>
              <a:t>the</a:t>
            </a:r>
            <a:r>
              <a:rPr lang="en-US" sz="1800" spc="-40" dirty="0">
                <a:latin typeface="Arial"/>
                <a:cs typeface="Arial"/>
              </a:rPr>
              <a:t> </a:t>
            </a:r>
            <a:r>
              <a:rPr lang="en-US" sz="1800" dirty="0">
                <a:latin typeface="Arial"/>
                <a:cs typeface="Arial"/>
              </a:rPr>
              <a:t>semester</a:t>
            </a:r>
            <a:r>
              <a:rPr lang="en-US" sz="1800" spc="-25" dirty="0">
                <a:latin typeface="Arial"/>
                <a:cs typeface="Arial"/>
              </a:rPr>
              <a:t> has </a:t>
            </a:r>
            <a:r>
              <a:rPr lang="en-US" sz="1800" spc="-10" dirty="0">
                <a:latin typeface="Arial"/>
                <a:cs typeface="Arial"/>
              </a:rPr>
              <a:t>begun.</a:t>
            </a:r>
            <a:endParaRPr lang="en-US" sz="1800" dirty="0">
              <a:latin typeface="Arial"/>
              <a:cs typeface="Arial"/>
            </a:endParaRPr>
          </a:p>
          <a:p>
            <a:pPr>
              <a:spcBef>
                <a:spcPts val="35"/>
              </a:spcBef>
            </a:pPr>
            <a:endParaRPr lang="en-US" sz="1800" dirty="0">
              <a:solidFill>
                <a:srgbClr val="FF0000"/>
              </a:solidFill>
            </a:endParaRPr>
          </a:p>
          <a:p>
            <a:pPr algn="ctr">
              <a:spcBef>
                <a:spcPts val="35"/>
              </a:spcBef>
            </a:pPr>
            <a:r>
              <a:rPr lang="en-US" sz="1800" dirty="0">
                <a:solidFill>
                  <a:schemeClr val="tx1"/>
                </a:solidFill>
                <a:latin typeface="Arial"/>
                <a:cs typeface="Arial"/>
              </a:rPr>
              <a:t>For</a:t>
            </a:r>
            <a:r>
              <a:rPr lang="en-US" sz="1800" spc="-40" dirty="0">
                <a:solidFill>
                  <a:schemeClr val="tx1"/>
                </a:solidFill>
                <a:latin typeface="Arial"/>
                <a:cs typeface="Arial"/>
              </a:rPr>
              <a:t> </a:t>
            </a:r>
            <a:r>
              <a:rPr lang="en-US" sz="1800" dirty="0">
                <a:solidFill>
                  <a:schemeClr val="tx1"/>
                </a:solidFill>
                <a:latin typeface="Arial"/>
                <a:cs typeface="Arial"/>
              </a:rPr>
              <a:t>payment</a:t>
            </a:r>
            <a:r>
              <a:rPr lang="en-US" sz="1800" spc="-5" dirty="0">
                <a:solidFill>
                  <a:schemeClr val="tx1"/>
                </a:solidFill>
                <a:latin typeface="Arial"/>
                <a:cs typeface="Arial"/>
              </a:rPr>
              <a:t> </a:t>
            </a:r>
            <a:r>
              <a:rPr lang="en-US" sz="1800" dirty="0">
                <a:solidFill>
                  <a:schemeClr val="tx1"/>
                </a:solidFill>
                <a:latin typeface="Arial"/>
                <a:cs typeface="Arial"/>
              </a:rPr>
              <a:t>due</a:t>
            </a:r>
            <a:r>
              <a:rPr lang="en-US" sz="1800" spc="-25" dirty="0">
                <a:solidFill>
                  <a:schemeClr val="tx1"/>
                </a:solidFill>
                <a:latin typeface="Arial"/>
                <a:cs typeface="Arial"/>
              </a:rPr>
              <a:t> </a:t>
            </a:r>
            <a:r>
              <a:rPr lang="en-US" sz="1800" dirty="0">
                <a:solidFill>
                  <a:schemeClr val="tx1"/>
                </a:solidFill>
                <a:latin typeface="Arial"/>
                <a:cs typeface="Arial"/>
              </a:rPr>
              <a:t>dates,</a:t>
            </a:r>
            <a:r>
              <a:rPr lang="en-US" sz="1800" spc="-25" dirty="0">
                <a:solidFill>
                  <a:schemeClr val="tx1"/>
                </a:solidFill>
                <a:latin typeface="Arial"/>
                <a:cs typeface="Arial"/>
              </a:rPr>
              <a:t> </a:t>
            </a:r>
            <a:r>
              <a:rPr lang="en-US" sz="1800" dirty="0">
                <a:solidFill>
                  <a:schemeClr val="tx1"/>
                </a:solidFill>
                <a:latin typeface="Arial"/>
                <a:cs typeface="Arial"/>
              </a:rPr>
              <a:t>liability</a:t>
            </a:r>
            <a:r>
              <a:rPr lang="en-US" sz="1800" spc="-5" dirty="0">
                <a:solidFill>
                  <a:schemeClr val="tx1"/>
                </a:solidFill>
                <a:latin typeface="Arial"/>
                <a:cs typeface="Arial"/>
              </a:rPr>
              <a:t> </a:t>
            </a:r>
            <a:r>
              <a:rPr lang="en-US" sz="1800" dirty="0">
                <a:solidFill>
                  <a:schemeClr val="tx1"/>
                </a:solidFill>
                <a:latin typeface="Arial"/>
                <a:cs typeface="Arial"/>
              </a:rPr>
              <a:t>schedule</a:t>
            </a:r>
            <a:r>
              <a:rPr lang="en-US" sz="1800" spc="-25" dirty="0">
                <a:solidFill>
                  <a:schemeClr val="tx1"/>
                </a:solidFill>
                <a:latin typeface="Arial"/>
                <a:cs typeface="Arial"/>
              </a:rPr>
              <a:t> </a:t>
            </a:r>
            <a:r>
              <a:rPr lang="en-US" sz="1800" dirty="0">
                <a:solidFill>
                  <a:schemeClr val="tx1"/>
                </a:solidFill>
                <a:latin typeface="Arial"/>
                <a:cs typeface="Arial"/>
              </a:rPr>
              <a:t>and</a:t>
            </a:r>
            <a:r>
              <a:rPr lang="en-US" sz="1800" spc="-20" dirty="0">
                <a:solidFill>
                  <a:schemeClr val="tx1"/>
                </a:solidFill>
                <a:latin typeface="Arial"/>
                <a:cs typeface="Arial"/>
              </a:rPr>
              <a:t> </a:t>
            </a:r>
            <a:r>
              <a:rPr lang="en-US" sz="1800" dirty="0">
                <a:solidFill>
                  <a:schemeClr val="tx1"/>
                </a:solidFill>
                <a:latin typeface="Arial"/>
                <a:cs typeface="Arial"/>
              </a:rPr>
              <a:t>payment</a:t>
            </a:r>
            <a:r>
              <a:rPr lang="en-US" sz="1800" spc="10" dirty="0">
                <a:solidFill>
                  <a:schemeClr val="tx1"/>
                </a:solidFill>
                <a:latin typeface="Arial"/>
                <a:cs typeface="Arial"/>
              </a:rPr>
              <a:t> </a:t>
            </a:r>
            <a:r>
              <a:rPr lang="en-US" sz="1800" spc="-10" dirty="0">
                <a:solidFill>
                  <a:schemeClr val="tx1"/>
                </a:solidFill>
                <a:latin typeface="Arial"/>
                <a:cs typeface="Arial"/>
              </a:rPr>
              <a:t>options, </a:t>
            </a:r>
            <a:endParaRPr lang="en-US" sz="1800" spc="-10" dirty="0">
              <a:solidFill>
                <a:schemeClr val="tx1"/>
              </a:solidFill>
            </a:endParaRPr>
          </a:p>
          <a:p>
            <a:pPr algn="ctr">
              <a:lnSpc>
                <a:spcPct val="100000"/>
              </a:lnSpc>
              <a:spcBef>
                <a:spcPts val="35"/>
              </a:spcBef>
            </a:pPr>
            <a:r>
              <a:rPr lang="en-US" sz="1800" dirty="0">
                <a:solidFill>
                  <a:schemeClr val="tx1"/>
                </a:solidFill>
                <a:latin typeface="Arial"/>
                <a:cs typeface="Arial"/>
              </a:rPr>
              <a:t>please</a:t>
            </a:r>
            <a:r>
              <a:rPr lang="en-US" sz="1800" spc="-10" dirty="0">
                <a:solidFill>
                  <a:schemeClr val="tx1"/>
                </a:solidFill>
                <a:latin typeface="Arial"/>
                <a:cs typeface="Arial"/>
              </a:rPr>
              <a:t> </a:t>
            </a:r>
            <a:r>
              <a:rPr lang="en-US" sz="1800" dirty="0">
                <a:solidFill>
                  <a:schemeClr val="tx1"/>
                </a:solidFill>
                <a:latin typeface="Arial"/>
                <a:cs typeface="Arial"/>
              </a:rPr>
              <a:t>visit</a:t>
            </a:r>
            <a:r>
              <a:rPr lang="en-US" sz="1800" spc="-5" dirty="0">
                <a:solidFill>
                  <a:schemeClr val="tx1"/>
                </a:solidFill>
                <a:latin typeface="Arial"/>
                <a:cs typeface="Arial"/>
              </a:rPr>
              <a:t> </a:t>
            </a:r>
            <a:r>
              <a:rPr lang="en-US" sz="1800" dirty="0">
                <a:solidFill>
                  <a:schemeClr val="tx1"/>
                </a:solidFill>
                <a:latin typeface="Arial"/>
                <a:cs typeface="Arial"/>
              </a:rPr>
              <a:t>the</a:t>
            </a:r>
            <a:r>
              <a:rPr lang="en-US" sz="1800" spc="-15" dirty="0">
                <a:solidFill>
                  <a:srgbClr val="FF0000"/>
                </a:solidFill>
                <a:latin typeface="Arial"/>
                <a:cs typeface="Arial"/>
              </a:rPr>
              <a:t> </a:t>
            </a:r>
            <a:r>
              <a:rPr lang="en-US" sz="1800" b="1" u="sng" dirty="0">
                <a:solidFill>
                  <a:srgbClr val="FF0000"/>
                </a:solidFill>
                <a:uFill>
                  <a:solidFill>
                    <a:srgbClr val="FF0000"/>
                  </a:solidFill>
                </a:uFill>
                <a:latin typeface="Arial"/>
                <a:cs typeface="Arial"/>
                <a:hlinkClick r:id="rId3"/>
              </a:rPr>
              <a:t>Bursar </a:t>
            </a:r>
            <a:r>
              <a:rPr lang="en-US" sz="1800" b="1" u="sng" spc="-10" dirty="0">
                <a:solidFill>
                  <a:srgbClr val="FF0000"/>
                </a:solidFill>
                <a:uFill>
                  <a:solidFill>
                    <a:srgbClr val="FF0000"/>
                  </a:solidFill>
                </a:uFill>
                <a:latin typeface="Arial"/>
                <a:cs typeface="Arial"/>
                <a:hlinkClick r:id="rId3"/>
              </a:rPr>
              <a:t>Website.</a:t>
            </a:r>
            <a:endParaRPr lang="en-US" sz="2000" spc="-10"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title"/>
          </p:nvPr>
        </p:nvSpPr>
        <p:spPr>
          <a:xfrm>
            <a:off x="0" y="0"/>
            <a:ext cx="8229600" cy="8620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0" i="0" u="none">
                <a:solidFill>
                  <a:schemeClr val="lt1"/>
                </a:solidFill>
                <a:latin typeface="Gill Sans"/>
                <a:ea typeface="Gill Sans"/>
                <a:cs typeface="Gill Sans"/>
                <a:sym typeface="Gill Sans"/>
              </a:rPr>
              <a:t>QC Technology:</a:t>
            </a:r>
            <a:br>
              <a:rPr lang="en-US" sz="2800" b="0" i="0" u="none">
                <a:solidFill>
                  <a:schemeClr val="lt1"/>
                </a:solidFill>
                <a:latin typeface="Gill Sans"/>
                <a:ea typeface="Gill Sans"/>
                <a:cs typeface="Gill Sans"/>
                <a:sym typeface="Gill Sans"/>
              </a:rPr>
            </a:br>
            <a:r>
              <a:rPr lang="en-US" sz="2800" b="0" i="0" u="none">
                <a:solidFill>
                  <a:schemeClr val="lt1"/>
                </a:solidFill>
                <a:latin typeface="Gill Sans"/>
                <a:ea typeface="Gill Sans"/>
                <a:cs typeface="Gill Sans"/>
                <a:sym typeface="Gill Sans"/>
              </a:rPr>
              <a:t>Accounts &amp; Access</a:t>
            </a:r>
            <a:endParaRPr/>
          </a:p>
        </p:txBody>
      </p:sp>
      <p:pic>
        <p:nvPicPr>
          <p:cNvPr id="269" name="Google Shape;269;p25"/>
          <p:cNvPicPr preferRelativeResize="0">
            <a:picLocks noGrp="1"/>
          </p:cNvPicPr>
          <p:nvPr>
            <p:ph type="body" idx="1"/>
          </p:nvPr>
        </p:nvPicPr>
        <p:blipFill rotWithShape="1">
          <a:blip r:embed="rId3">
            <a:alphaModFix/>
          </a:blip>
          <a:srcRect/>
          <a:stretch/>
        </p:blipFill>
        <p:spPr>
          <a:xfrm>
            <a:off x="166688" y="2278855"/>
            <a:ext cx="1333500" cy="695325"/>
          </a:xfrm>
          <a:prstGeom prst="rect">
            <a:avLst/>
          </a:prstGeom>
          <a:noFill/>
          <a:ln>
            <a:noFill/>
          </a:ln>
        </p:spPr>
      </p:pic>
      <p:sp>
        <p:nvSpPr>
          <p:cNvPr id="270" name="Google Shape;270;p25"/>
          <p:cNvSpPr txBox="1"/>
          <p:nvPr/>
        </p:nvSpPr>
        <p:spPr>
          <a:xfrm>
            <a:off x="1595437" y="2331641"/>
            <a:ext cx="7475537"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Register for classes, view and pay your tuition bill, check final grades, sign-up for CUNY Alert, use Blackboard, Degree Works, e-Permit, as well as other services.</a:t>
            </a:r>
            <a:endParaRPr/>
          </a:p>
        </p:txBody>
      </p:sp>
      <p:pic>
        <p:nvPicPr>
          <p:cNvPr id="271" name="Google Shape;271;p25"/>
          <p:cNvPicPr preferRelativeResize="0"/>
          <p:nvPr/>
        </p:nvPicPr>
        <p:blipFill rotWithShape="1">
          <a:blip r:embed="rId4">
            <a:alphaModFix/>
          </a:blip>
          <a:srcRect/>
          <a:stretch/>
        </p:blipFill>
        <p:spPr>
          <a:xfrm>
            <a:off x="131762" y="3131740"/>
            <a:ext cx="1316037" cy="777875"/>
          </a:xfrm>
          <a:prstGeom prst="rect">
            <a:avLst/>
          </a:prstGeom>
          <a:noFill/>
          <a:ln>
            <a:noFill/>
          </a:ln>
        </p:spPr>
      </p:pic>
      <p:sp>
        <p:nvSpPr>
          <p:cNvPr id="272" name="Google Shape;272;p25"/>
          <p:cNvSpPr txBox="1"/>
          <p:nvPr/>
        </p:nvSpPr>
        <p:spPr>
          <a:xfrm>
            <a:off x="1595437" y="3131740"/>
            <a:ext cx="7475537" cy="83185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Your Queens College Student Email Account, aka </a:t>
            </a:r>
            <a:r>
              <a:rPr lang="en-US" sz="1600" b="0" i="0" u="none" dirty="0" err="1">
                <a:solidFill>
                  <a:schemeClr val="dk1"/>
                </a:solidFill>
                <a:latin typeface="Calibri"/>
                <a:ea typeface="Calibri"/>
                <a:cs typeface="Calibri"/>
                <a:sym typeface="Calibri"/>
              </a:rPr>
              <a:t>Qmail</a:t>
            </a:r>
            <a:r>
              <a:rPr lang="en-US" sz="1600" b="0" i="0" u="none" dirty="0">
                <a:solidFill>
                  <a:schemeClr val="dk1"/>
                </a:solidFill>
                <a:latin typeface="Calibri"/>
                <a:ea typeface="Calibri"/>
                <a:cs typeface="Calibri"/>
                <a:sym typeface="Calibri"/>
              </a:rPr>
              <a:t>”.  This account is used for all official college correspondence.  </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Note: Same Username and Password at CUNYfirst.</a:t>
            </a:r>
            <a:endParaRPr dirty="0"/>
          </a:p>
        </p:txBody>
      </p:sp>
      <p:pic>
        <p:nvPicPr>
          <p:cNvPr id="273" name="Google Shape;273;p25"/>
          <p:cNvPicPr preferRelativeResize="0"/>
          <p:nvPr/>
        </p:nvPicPr>
        <p:blipFill rotWithShape="1">
          <a:blip r:embed="rId5">
            <a:alphaModFix/>
          </a:blip>
          <a:srcRect/>
          <a:stretch/>
        </p:blipFill>
        <p:spPr>
          <a:xfrm>
            <a:off x="184151" y="1285481"/>
            <a:ext cx="1316037" cy="830262"/>
          </a:xfrm>
          <a:prstGeom prst="rect">
            <a:avLst/>
          </a:prstGeom>
          <a:noFill/>
          <a:ln>
            <a:noFill/>
          </a:ln>
        </p:spPr>
      </p:pic>
      <p:sp>
        <p:nvSpPr>
          <p:cNvPr id="274" name="Google Shape;274;p25"/>
          <p:cNvSpPr txBox="1"/>
          <p:nvPr/>
        </p:nvSpPr>
        <p:spPr>
          <a:xfrm>
            <a:off x="1595437" y="1285480"/>
            <a:ext cx="7475537" cy="83026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All students entering Queens College must claim their </a:t>
            </a:r>
            <a:r>
              <a:rPr lang="en-US" sz="1600" b="1" i="0" u="none" dirty="0">
                <a:solidFill>
                  <a:schemeClr val="dk1"/>
                </a:solidFill>
                <a:latin typeface="Calibri"/>
                <a:ea typeface="Calibri"/>
                <a:cs typeface="Calibri"/>
                <a:sym typeface="Calibri"/>
              </a:rPr>
              <a:t>“QC Username” </a:t>
            </a:r>
            <a:r>
              <a:rPr lang="en-US" sz="1600" b="0" i="0" u="none" dirty="0">
                <a:solidFill>
                  <a:schemeClr val="dk1"/>
                </a:solidFill>
                <a:latin typeface="Calibri"/>
                <a:ea typeface="Calibri"/>
                <a:cs typeface="Calibri"/>
                <a:sym typeface="Calibri"/>
              </a:rPr>
              <a:t>account through the College’s </a:t>
            </a:r>
            <a:r>
              <a:rPr lang="en-US" sz="1600" b="1" i="0" u="none" dirty="0">
                <a:solidFill>
                  <a:schemeClr val="dk1"/>
                </a:solidFill>
                <a:latin typeface="Calibri"/>
                <a:ea typeface="Calibri"/>
                <a:cs typeface="Calibri"/>
                <a:sym typeface="Calibri"/>
              </a:rPr>
              <a:t>“CAMS” </a:t>
            </a:r>
            <a:r>
              <a:rPr lang="en-US" sz="1600" b="0" i="0" u="none" dirty="0">
                <a:solidFill>
                  <a:schemeClr val="dk1"/>
                </a:solidFill>
                <a:latin typeface="Calibri"/>
                <a:ea typeface="Calibri"/>
                <a:cs typeface="Calibri"/>
                <a:sym typeface="Calibri"/>
              </a:rPr>
              <a:t>system.  This allows for access to campus computers, Wi-Fi on campus, obtaining your college ID card, as well as other college web-based applications.</a:t>
            </a:r>
            <a:endParaRPr dirty="0"/>
          </a:p>
        </p:txBody>
      </p:sp>
      <p:pic>
        <p:nvPicPr>
          <p:cNvPr id="275" name="Google Shape;275;p25"/>
          <p:cNvPicPr preferRelativeResize="0"/>
          <p:nvPr/>
        </p:nvPicPr>
        <p:blipFill rotWithShape="1">
          <a:blip r:embed="rId6">
            <a:alphaModFix/>
          </a:blip>
          <a:srcRect/>
          <a:stretch/>
        </p:blipFill>
        <p:spPr>
          <a:xfrm>
            <a:off x="140493" y="4012803"/>
            <a:ext cx="1333500" cy="890587"/>
          </a:xfrm>
          <a:prstGeom prst="rect">
            <a:avLst/>
          </a:prstGeom>
          <a:noFill/>
          <a:ln>
            <a:noFill/>
          </a:ln>
        </p:spPr>
      </p:pic>
      <p:sp>
        <p:nvSpPr>
          <p:cNvPr id="276" name="Google Shape;276;p25"/>
          <p:cNvSpPr txBox="1"/>
          <p:nvPr/>
        </p:nvSpPr>
        <p:spPr>
          <a:xfrm>
            <a:off x="1595437" y="4073128"/>
            <a:ext cx="7475537" cy="584735"/>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Download the </a:t>
            </a:r>
            <a:r>
              <a:rPr lang="en-US" sz="1600" b="1" i="0" u="none" dirty="0">
                <a:solidFill>
                  <a:schemeClr val="dk1"/>
                </a:solidFill>
                <a:latin typeface="Calibri"/>
                <a:ea typeface="Calibri"/>
                <a:cs typeface="Calibri"/>
                <a:sym typeface="Calibri"/>
              </a:rPr>
              <a:t>QC Navigate App</a:t>
            </a:r>
            <a:r>
              <a:rPr lang="en-US" sz="1600" b="0" i="0" u="none" dirty="0">
                <a:solidFill>
                  <a:schemeClr val="dk1"/>
                </a:solidFill>
                <a:latin typeface="Calibri"/>
                <a:ea typeface="Calibri"/>
                <a:cs typeface="Calibri"/>
                <a:sym typeface="Calibri"/>
              </a:rPr>
              <a:t>.  Schedule an appointment with an advisor, see an up-to-date class schedule and your appointment, connect to resources and MUCH MORE!</a:t>
            </a:r>
            <a:endParaRPr dirty="0"/>
          </a:p>
        </p:txBody>
      </p:sp>
      <p:sp>
        <p:nvSpPr>
          <p:cNvPr id="15" name="object 21">
            <a:extLst>
              <a:ext uri="{FF2B5EF4-FFF2-40B4-BE49-F238E27FC236}">
                <a16:creationId xmlns:a16="http://schemas.microsoft.com/office/drawing/2014/main" id="{6B29C2CA-C926-4CBE-9045-276CC27BEF6F}"/>
              </a:ext>
            </a:extLst>
          </p:cNvPr>
          <p:cNvSpPr/>
          <p:nvPr/>
        </p:nvSpPr>
        <p:spPr>
          <a:xfrm>
            <a:off x="2997582" y="5264089"/>
            <a:ext cx="3505200" cy="1143000"/>
          </a:xfrm>
          <a:custGeom>
            <a:avLst/>
            <a:gdLst/>
            <a:ahLst/>
            <a:cxnLst/>
            <a:rect l="l" t="t" r="r" b="b"/>
            <a:pathLst>
              <a:path w="3505200" h="1143000">
                <a:moveTo>
                  <a:pt x="3505199" y="0"/>
                </a:moveTo>
                <a:lnTo>
                  <a:pt x="0" y="0"/>
                </a:lnTo>
                <a:lnTo>
                  <a:pt x="0" y="1143000"/>
                </a:lnTo>
                <a:lnTo>
                  <a:pt x="3505199" y="1143000"/>
                </a:lnTo>
                <a:lnTo>
                  <a:pt x="3505199" y="0"/>
                </a:lnTo>
                <a:close/>
              </a:path>
            </a:pathLst>
          </a:custGeom>
          <a:solidFill>
            <a:srgbClr val="FFFFFF"/>
          </a:solidFill>
        </p:spPr>
        <p:txBody>
          <a:bodyPr wrap="square" lIns="0" tIns="0" rIns="0" bIns="0" rtlCol="0"/>
          <a:lstStyle/>
          <a:p>
            <a:endParaRPr/>
          </a:p>
        </p:txBody>
      </p:sp>
      <p:sp>
        <p:nvSpPr>
          <p:cNvPr id="16" name="object 23">
            <a:extLst>
              <a:ext uri="{FF2B5EF4-FFF2-40B4-BE49-F238E27FC236}">
                <a16:creationId xmlns:a16="http://schemas.microsoft.com/office/drawing/2014/main" id="{FD79DC3A-7199-4914-AF08-9370DC5BF3D9}"/>
              </a:ext>
            </a:extLst>
          </p:cNvPr>
          <p:cNvSpPr txBox="1"/>
          <p:nvPr/>
        </p:nvSpPr>
        <p:spPr>
          <a:xfrm>
            <a:off x="2997582" y="5398931"/>
            <a:ext cx="3662526" cy="873316"/>
          </a:xfrm>
          <a:prstGeom prst="rect">
            <a:avLst/>
          </a:prstGeom>
        </p:spPr>
        <p:txBody>
          <a:bodyPr vert="horz" wrap="square" lIns="0" tIns="3810" rIns="0" bIns="0" rtlCol="0">
            <a:spAutoFit/>
          </a:bodyPr>
          <a:lstStyle/>
          <a:p>
            <a:pPr>
              <a:lnSpc>
                <a:spcPct val="100000"/>
              </a:lnSpc>
              <a:spcBef>
                <a:spcPts val="30"/>
              </a:spcBef>
            </a:pPr>
            <a:endParaRPr sz="1450" dirty="0">
              <a:latin typeface="Times New Roman"/>
              <a:cs typeface="Times New Roman"/>
            </a:endParaRPr>
          </a:p>
          <a:p>
            <a:pPr marL="217170">
              <a:lnSpc>
                <a:spcPct val="100000"/>
              </a:lnSpc>
              <a:spcBef>
                <a:spcPts val="5"/>
              </a:spcBef>
            </a:pPr>
            <a:r>
              <a:rPr sz="1400" b="1" u="sng" dirty="0">
                <a:uFill>
                  <a:solidFill>
                    <a:srgbClr val="000000"/>
                  </a:solidFill>
                </a:uFill>
                <a:latin typeface="Arial"/>
                <a:cs typeface="Arial"/>
                <a:hlinkClick r:id="rId7"/>
              </a:rPr>
              <a:t>Information</a:t>
            </a:r>
            <a:r>
              <a:rPr sz="1400" b="1" u="sng" spc="-60" dirty="0">
                <a:uFill>
                  <a:solidFill>
                    <a:srgbClr val="000000"/>
                  </a:solidFill>
                </a:uFill>
                <a:latin typeface="Arial"/>
                <a:cs typeface="Arial"/>
                <a:hlinkClick r:id="rId7"/>
              </a:rPr>
              <a:t> </a:t>
            </a:r>
            <a:r>
              <a:rPr sz="1400" b="1" u="sng" spc="-10" dirty="0">
                <a:uFill>
                  <a:solidFill>
                    <a:srgbClr val="000000"/>
                  </a:solidFill>
                </a:uFill>
                <a:latin typeface="Arial"/>
                <a:cs typeface="Arial"/>
                <a:hlinkClick r:id="rId7"/>
              </a:rPr>
              <a:t>Technology</a:t>
            </a:r>
            <a:r>
              <a:rPr sz="1400" b="1" u="sng" spc="-40" dirty="0">
                <a:uFill>
                  <a:solidFill>
                    <a:srgbClr val="000000"/>
                  </a:solidFill>
                </a:uFill>
                <a:latin typeface="Arial"/>
                <a:cs typeface="Arial"/>
                <a:hlinkClick r:id="rId7"/>
              </a:rPr>
              <a:t> </a:t>
            </a:r>
            <a:r>
              <a:rPr sz="1400" b="1" u="sng" dirty="0">
                <a:uFill>
                  <a:solidFill>
                    <a:srgbClr val="000000"/>
                  </a:solidFill>
                </a:uFill>
                <a:latin typeface="Arial"/>
                <a:cs typeface="Arial"/>
                <a:hlinkClick r:id="rId7"/>
              </a:rPr>
              <a:t>–</a:t>
            </a:r>
            <a:r>
              <a:rPr sz="1400" b="1" u="sng" spc="-20" dirty="0">
                <a:uFill>
                  <a:solidFill>
                    <a:srgbClr val="000000"/>
                  </a:solidFill>
                </a:uFill>
                <a:latin typeface="Arial"/>
                <a:cs typeface="Arial"/>
                <a:hlinkClick r:id="rId7"/>
              </a:rPr>
              <a:t> </a:t>
            </a:r>
            <a:r>
              <a:rPr sz="1400" b="1" u="sng" dirty="0">
                <a:uFill>
                  <a:solidFill>
                    <a:srgbClr val="000000"/>
                  </a:solidFill>
                </a:uFill>
                <a:latin typeface="Arial"/>
                <a:cs typeface="Arial"/>
                <a:hlinkClick r:id="rId7"/>
              </a:rPr>
              <a:t>Help</a:t>
            </a:r>
            <a:r>
              <a:rPr sz="1400" b="1" u="sng" spc="-30" dirty="0">
                <a:uFill>
                  <a:solidFill>
                    <a:srgbClr val="000000"/>
                  </a:solidFill>
                </a:uFill>
                <a:latin typeface="Arial"/>
                <a:cs typeface="Arial"/>
                <a:hlinkClick r:id="rId7"/>
              </a:rPr>
              <a:t> </a:t>
            </a:r>
            <a:r>
              <a:rPr sz="1400" b="1" u="sng" spc="-20" dirty="0">
                <a:uFill>
                  <a:solidFill>
                    <a:srgbClr val="000000"/>
                  </a:solidFill>
                </a:uFill>
                <a:latin typeface="Arial"/>
                <a:cs typeface="Arial"/>
                <a:hlinkClick r:id="rId7"/>
              </a:rPr>
              <a:t>Desk</a:t>
            </a:r>
            <a:endParaRPr sz="1400" dirty="0">
              <a:latin typeface="Arial"/>
              <a:cs typeface="Arial"/>
            </a:endParaRPr>
          </a:p>
          <a:p>
            <a:pPr marL="492759" marR="484505" indent="318135">
              <a:lnSpc>
                <a:spcPct val="100000"/>
              </a:lnSpc>
            </a:pPr>
            <a:r>
              <a:rPr sz="1400" u="sng" spc="-10" dirty="0">
                <a:uFill>
                  <a:solidFill>
                    <a:srgbClr val="000000"/>
                  </a:solidFill>
                </a:uFill>
                <a:latin typeface="Arial"/>
                <a:cs typeface="Arial"/>
                <a:hlinkClick r:id="rId8"/>
              </a:rPr>
              <a:t>Helpdesk@qc.cuny.edu</a:t>
            </a:r>
            <a:r>
              <a:rPr sz="1400" spc="-10" dirty="0">
                <a:latin typeface="Arial"/>
                <a:cs typeface="Arial"/>
              </a:rPr>
              <a:t> </a:t>
            </a:r>
            <a:r>
              <a:rPr sz="1400" dirty="0">
                <a:latin typeface="Arial"/>
                <a:cs typeface="Arial"/>
              </a:rPr>
              <a:t>Dining</a:t>
            </a:r>
            <a:r>
              <a:rPr sz="1400" spc="-20" dirty="0">
                <a:latin typeface="Arial"/>
                <a:cs typeface="Arial"/>
              </a:rPr>
              <a:t> </a:t>
            </a:r>
            <a:r>
              <a:rPr sz="1400" dirty="0">
                <a:latin typeface="Arial"/>
                <a:cs typeface="Arial"/>
              </a:rPr>
              <a:t>Hall,</a:t>
            </a:r>
            <a:r>
              <a:rPr sz="1400" spc="-5" dirty="0">
                <a:latin typeface="Arial"/>
                <a:cs typeface="Arial"/>
              </a:rPr>
              <a:t> </a:t>
            </a:r>
            <a:r>
              <a:rPr sz="1400" dirty="0">
                <a:latin typeface="Arial"/>
                <a:cs typeface="Arial"/>
              </a:rPr>
              <a:t>151</a:t>
            </a:r>
            <a:r>
              <a:rPr sz="1400" spc="-15" dirty="0">
                <a:latin typeface="Arial"/>
                <a:cs typeface="Arial"/>
              </a:rPr>
              <a:t> </a:t>
            </a:r>
            <a:r>
              <a:rPr sz="1400" b="1" spc="-10" dirty="0">
                <a:solidFill>
                  <a:srgbClr val="FF0000"/>
                </a:solidFill>
                <a:latin typeface="Arial"/>
                <a:cs typeface="Arial"/>
              </a:rPr>
              <a:t>│</a:t>
            </a:r>
            <a:r>
              <a:rPr sz="1400" spc="-10" dirty="0">
                <a:latin typeface="Arial"/>
                <a:cs typeface="Arial"/>
              </a:rPr>
              <a:t>718-997-</a:t>
            </a:r>
            <a:r>
              <a:rPr sz="1400" spc="-20" dirty="0">
                <a:latin typeface="Arial"/>
                <a:cs typeface="Arial"/>
              </a:rPr>
              <a:t>4444</a:t>
            </a:r>
            <a:endParaRPr sz="1400" dirty="0">
              <a:latin typeface="Arial"/>
              <a:cs typeface="Aria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4C0C-25D5-46E0-ABA8-B90CBEB4A3D2}"/>
              </a:ext>
            </a:extLst>
          </p:cNvPr>
          <p:cNvSpPr>
            <a:spLocks noGrp="1"/>
          </p:cNvSpPr>
          <p:nvPr>
            <p:ph type="title"/>
          </p:nvPr>
        </p:nvSpPr>
        <p:spPr>
          <a:xfrm>
            <a:off x="0" y="0"/>
            <a:ext cx="6852355" cy="857956"/>
          </a:xfrm>
        </p:spPr>
        <p:txBody>
          <a:bodyPr/>
          <a:lstStyle/>
          <a:p>
            <a:pPr algn="l"/>
            <a:r>
              <a:rPr lang="en-US" sz="2400" b="1" spc="172" dirty="0">
                <a:solidFill>
                  <a:schemeClr val="bg1"/>
                </a:solidFill>
                <a:latin typeface="Gill Sans" panose="020B0604020202020204" charset="0"/>
              </a:rPr>
              <a:t>Resources </a:t>
            </a:r>
            <a:r>
              <a:rPr lang="en-US" sz="2400" b="1" spc="137" dirty="0">
                <a:solidFill>
                  <a:schemeClr val="bg1"/>
                </a:solidFill>
                <a:latin typeface="Gill Sans" panose="020B0604020202020204" charset="0"/>
              </a:rPr>
              <a:t>for </a:t>
            </a:r>
            <a:r>
              <a:rPr lang="en-US" sz="2400" b="1" spc="234" dirty="0">
                <a:solidFill>
                  <a:schemeClr val="bg1"/>
                </a:solidFill>
                <a:latin typeface="Gill Sans" panose="020B0604020202020204" charset="0"/>
              </a:rPr>
              <a:t>Queens </a:t>
            </a:r>
            <a:r>
              <a:rPr lang="en-US" sz="2400" b="1" spc="150" dirty="0">
                <a:solidFill>
                  <a:schemeClr val="bg1"/>
                </a:solidFill>
                <a:latin typeface="Gill Sans" panose="020B0604020202020204" charset="0"/>
              </a:rPr>
              <a:t>College</a:t>
            </a:r>
            <a:r>
              <a:rPr lang="en-US" sz="2400" b="1" spc="-202" dirty="0">
                <a:solidFill>
                  <a:schemeClr val="bg1"/>
                </a:solidFill>
                <a:latin typeface="Gill Sans" panose="020B0604020202020204" charset="0"/>
              </a:rPr>
              <a:t> </a:t>
            </a:r>
            <a:r>
              <a:rPr lang="en-US" sz="2400" b="1" spc="212" dirty="0">
                <a:solidFill>
                  <a:schemeClr val="bg1"/>
                </a:solidFill>
                <a:latin typeface="Gill Sans" panose="020B0604020202020204" charset="0"/>
              </a:rPr>
              <a:t>Students </a:t>
            </a:r>
            <a:br>
              <a:rPr lang="en-US" sz="2800" b="1" spc="212" dirty="0">
                <a:solidFill>
                  <a:schemeClr val="bg1"/>
                </a:solidFill>
                <a:latin typeface="Gill Sans" panose="020B0604020202020204" charset="0"/>
              </a:rPr>
            </a:br>
            <a:r>
              <a:rPr lang="en-US" sz="1800" b="1" spc="212" dirty="0">
                <a:solidFill>
                  <a:schemeClr val="bg1"/>
                </a:solidFill>
                <a:latin typeface="Gill Sans" panose="020B0604020202020204" charset="0"/>
              </a:rPr>
              <a:t>Veteran and Union Member Support Services</a:t>
            </a:r>
            <a:endParaRPr lang="en-US" sz="1800" b="1" dirty="0">
              <a:solidFill>
                <a:schemeClr val="bg1"/>
              </a:solidFill>
              <a:latin typeface="Gill Sans" panose="020B0604020202020204" charset="0"/>
            </a:endParaRPr>
          </a:p>
        </p:txBody>
      </p:sp>
      <p:pic>
        <p:nvPicPr>
          <p:cNvPr id="5" name="Picture 4">
            <a:extLst>
              <a:ext uri="{FF2B5EF4-FFF2-40B4-BE49-F238E27FC236}">
                <a16:creationId xmlns:a16="http://schemas.microsoft.com/office/drawing/2014/main" id="{CF187B74-F535-467D-AE22-C0494D16FC53}"/>
              </a:ext>
            </a:extLst>
          </p:cNvPr>
          <p:cNvPicPr>
            <a:picLocks noChangeAspect="1"/>
          </p:cNvPicPr>
          <p:nvPr/>
        </p:nvPicPr>
        <p:blipFill>
          <a:blip r:embed="rId2"/>
          <a:stretch>
            <a:fillRect/>
          </a:stretch>
        </p:blipFill>
        <p:spPr>
          <a:xfrm>
            <a:off x="90314" y="1058930"/>
            <a:ext cx="4515553" cy="4410266"/>
          </a:xfrm>
          <a:prstGeom prst="rect">
            <a:avLst/>
          </a:prstGeom>
          <a:ln>
            <a:solidFill>
              <a:srgbClr val="FF0000"/>
            </a:solidFill>
          </a:ln>
        </p:spPr>
      </p:pic>
      <p:pic>
        <p:nvPicPr>
          <p:cNvPr id="12" name="Picture 11" descr="Text&#10;&#10;Description automatically generated">
            <a:extLst>
              <a:ext uri="{FF2B5EF4-FFF2-40B4-BE49-F238E27FC236}">
                <a16:creationId xmlns:a16="http://schemas.microsoft.com/office/drawing/2014/main" id="{04E18C94-E798-46E6-B79E-7C2B11D6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466" y="1003802"/>
            <a:ext cx="4356081" cy="4465394"/>
          </a:xfrm>
          <a:prstGeom prst="rect">
            <a:avLst/>
          </a:prstGeom>
        </p:spPr>
      </p:pic>
    </p:spTree>
    <p:extLst>
      <p:ext uri="{BB962C8B-B14F-4D97-AF65-F5344CB8AC3E}">
        <p14:creationId xmlns:p14="http://schemas.microsoft.com/office/powerpoint/2010/main" val="31296199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txBox="1"/>
          <p:nvPr/>
        </p:nvSpPr>
        <p:spPr>
          <a:xfrm>
            <a:off x="177421" y="1250855"/>
            <a:ext cx="8789158" cy="4362692"/>
          </a:xfrm>
          <a:prstGeom prst="rect">
            <a:avLst/>
          </a:prstGeom>
          <a:solidFill>
            <a:schemeClr val="bg1"/>
          </a:solidFill>
          <a:ln>
            <a:noFill/>
          </a:ln>
        </p:spPr>
        <p:txBody>
          <a:bodyPr spcFirstLastPara="1" wrap="square" lIns="91425" tIns="45700" rIns="91425" bIns="45700" anchor="t" anchorCtr="0">
            <a:spAutoFit/>
          </a:bodyPr>
          <a:lstStyle/>
          <a:p>
            <a:pPr marL="355600" marR="5080" indent="-342900">
              <a:lnSpc>
                <a:spcPct val="100000"/>
              </a:lnSpc>
              <a:spcBef>
                <a:spcPts val="100"/>
              </a:spcBef>
              <a:buClr>
                <a:srgbClr val="FF0000"/>
              </a:buClr>
              <a:buFont typeface="Calibri"/>
              <a:buChar char="▪"/>
              <a:tabLst>
                <a:tab pos="354965" algn="l"/>
                <a:tab pos="355600" algn="l"/>
              </a:tabLst>
            </a:pPr>
            <a:r>
              <a:rPr lang="en-US" sz="1800" dirty="0">
                <a:solidFill>
                  <a:srgbClr val="3E3E3E"/>
                </a:solidFill>
                <a:latin typeface="Arial"/>
                <a:cs typeface="Arial"/>
              </a:rPr>
              <a:t>The</a:t>
            </a:r>
            <a:r>
              <a:rPr lang="en-US" sz="1800" spc="-45" dirty="0">
                <a:solidFill>
                  <a:srgbClr val="3E3E3E"/>
                </a:solidFill>
                <a:latin typeface="Arial"/>
                <a:cs typeface="Arial"/>
              </a:rPr>
              <a:t> </a:t>
            </a:r>
            <a:r>
              <a:rPr lang="en-US" sz="1800" dirty="0">
                <a:solidFill>
                  <a:srgbClr val="3E3E3E"/>
                </a:solidFill>
                <a:latin typeface="Arial"/>
                <a:cs typeface="Arial"/>
              </a:rPr>
              <a:t>next</a:t>
            </a:r>
            <a:r>
              <a:rPr lang="en-US" sz="1800" spc="5" dirty="0">
                <a:solidFill>
                  <a:srgbClr val="3E3E3E"/>
                </a:solidFill>
                <a:latin typeface="Arial"/>
                <a:cs typeface="Arial"/>
              </a:rPr>
              <a:t> </a:t>
            </a:r>
            <a:r>
              <a:rPr lang="en-US" sz="1800" dirty="0">
                <a:solidFill>
                  <a:srgbClr val="3E3E3E"/>
                </a:solidFill>
                <a:latin typeface="Arial"/>
                <a:cs typeface="Arial"/>
              </a:rPr>
              <a:t>step</a:t>
            </a:r>
            <a:r>
              <a:rPr lang="en-US" sz="1800" spc="-20" dirty="0">
                <a:solidFill>
                  <a:srgbClr val="3E3E3E"/>
                </a:solidFill>
                <a:latin typeface="Arial"/>
                <a:cs typeface="Arial"/>
              </a:rPr>
              <a:t> </a:t>
            </a:r>
            <a:r>
              <a:rPr lang="en-US" sz="1800" dirty="0">
                <a:solidFill>
                  <a:srgbClr val="3E3E3E"/>
                </a:solidFill>
                <a:latin typeface="Arial"/>
                <a:cs typeface="Arial"/>
              </a:rPr>
              <a:t>in</a:t>
            </a:r>
            <a:r>
              <a:rPr lang="en-US" sz="1800" spc="-20" dirty="0">
                <a:solidFill>
                  <a:srgbClr val="3E3E3E"/>
                </a:solidFill>
                <a:latin typeface="Arial"/>
                <a:cs typeface="Arial"/>
              </a:rPr>
              <a:t> </a:t>
            </a:r>
            <a:r>
              <a:rPr lang="en-US" sz="1800" dirty="0">
                <a:solidFill>
                  <a:srgbClr val="3E3E3E"/>
                </a:solidFill>
                <a:latin typeface="Arial"/>
                <a:cs typeface="Arial"/>
              </a:rPr>
              <a:t>the</a:t>
            </a:r>
            <a:r>
              <a:rPr lang="en-US" sz="1800" spc="-20" dirty="0">
                <a:solidFill>
                  <a:srgbClr val="3E3E3E"/>
                </a:solidFill>
                <a:latin typeface="Arial"/>
                <a:cs typeface="Arial"/>
              </a:rPr>
              <a:t> </a:t>
            </a:r>
            <a:r>
              <a:rPr lang="en-US" sz="1800" dirty="0">
                <a:solidFill>
                  <a:srgbClr val="3E3E3E"/>
                </a:solidFill>
                <a:latin typeface="Arial"/>
                <a:cs typeface="Arial"/>
              </a:rPr>
              <a:t>enrollment</a:t>
            </a:r>
            <a:r>
              <a:rPr lang="en-US" sz="1800" spc="15" dirty="0">
                <a:solidFill>
                  <a:srgbClr val="3E3E3E"/>
                </a:solidFill>
                <a:latin typeface="Arial"/>
                <a:cs typeface="Arial"/>
              </a:rPr>
              <a:t> </a:t>
            </a:r>
            <a:r>
              <a:rPr lang="en-US" sz="1800" dirty="0">
                <a:solidFill>
                  <a:srgbClr val="3E3E3E"/>
                </a:solidFill>
                <a:latin typeface="Arial"/>
                <a:cs typeface="Arial"/>
              </a:rPr>
              <a:t>process</a:t>
            </a:r>
            <a:r>
              <a:rPr lang="en-US" sz="1800" spc="-10" dirty="0">
                <a:solidFill>
                  <a:srgbClr val="3E3E3E"/>
                </a:solidFill>
                <a:latin typeface="Arial"/>
                <a:cs typeface="Arial"/>
              </a:rPr>
              <a:t> </a:t>
            </a:r>
            <a:r>
              <a:rPr lang="en-US" sz="1800" dirty="0">
                <a:solidFill>
                  <a:srgbClr val="3E3E3E"/>
                </a:solidFill>
                <a:latin typeface="Arial"/>
                <a:cs typeface="Arial"/>
              </a:rPr>
              <a:t>is</a:t>
            </a:r>
            <a:r>
              <a:rPr lang="en-US" sz="1800" spc="-15" dirty="0">
                <a:solidFill>
                  <a:srgbClr val="3E3E3E"/>
                </a:solidFill>
                <a:latin typeface="Arial"/>
                <a:cs typeface="Arial"/>
              </a:rPr>
              <a:t> </a:t>
            </a:r>
            <a:r>
              <a:rPr lang="en-US" sz="1800" dirty="0">
                <a:solidFill>
                  <a:srgbClr val="3E3E3E"/>
                </a:solidFill>
                <a:latin typeface="Arial"/>
                <a:cs typeface="Arial"/>
              </a:rPr>
              <a:t>to</a:t>
            </a:r>
            <a:r>
              <a:rPr lang="en-US" sz="1800" spc="-20" dirty="0">
                <a:solidFill>
                  <a:srgbClr val="3E3E3E"/>
                </a:solidFill>
                <a:latin typeface="Arial"/>
                <a:cs typeface="Arial"/>
              </a:rPr>
              <a:t> review and complete </a:t>
            </a:r>
            <a:r>
              <a:rPr lang="en-US" sz="1800" dirty="0">
                <a:solidFill>
                  <a:srgbClr val="3E3E3E"/>
                </a:solidFill>
                <a:latin typeface="Arial"/>
                <a:cs typeface="Arial"/>
              </a:rPr>
              <a:t>the</a:t>
            </a:r>
            <a:r>
              <a:rPr lang="en-US" sz="1800" spc="-5" dirty="0">
                <a:solidFill>
                  <a:srgbClr val="3E3E3E"/>
                </a:solidFill>
                <a:latin typeface="Arial"/>
                <a:cs typeface="Arial"/>
              </a:rPr>
              <a:t> </a:t>
            </a:r>
            <a:r>
              <a:rPr lang="en-US" sz="1800" b="1" u="sng" dirty="0">
                <a:solidFill>
                  <a:srgbClr val="FF0000"/>
                </a:solidFill>
                <a:uFill>
                  <a:solidFill>
                    <a:srgbClr val="FF0000"/>
                  </a:solidFill>
                </a:uFill>
                <a:latin typeface="Arial"/>
                <a:cs typeface="Arial"/>
                <a:hlinkClick r:id="rId3"/>
              </a:rPr>
              <a:t>10</a:t>
            </a:r>
            <a:r>
              <a:rPr lang="en-US" sz="1800" b="1" u="sng" spc="-5" dirty="0">
                <a:solidFill>
                  <a:srgbClr val="FF0000"/>
                </a:solidFill>
                <a:uFill>
                  <a:solidFill>
                    <a:srgbClr val="FF0000"/>
                  </a:solidFill>
                </a:uFill>
                <a:latin typeface="Arial"/>
                <a:cs typeface="Arial"/>
                <a:hlinkClick r:id="rId3"/>
              </a:rPr>
              <a:t> </a:t>
            </a:r>
            <a:r>
              <a:rPr lang="en-US" sz="1800" b="1" u="sng" dirty="0">
                <a:solidFill>
                  <a:srgbClr val="FF0000"/>
                </a:solidFill>
                <a:uFill>
                  <a:solidFill>
                    <a:srgbClr val="FF0000"/>
                  </a:solidFill>
                </a:uFill>
                <a:latin typeface="Arial"/>
                <a:cs typeface="Arial"/>
                <a:hlinkClick r:id="rId3"/>
              </a:rPr>
              <a:t>Steps</a:t>
            </a:r>
            <a:r>
              <a:rPr lang="en-US" sz="1800" b="1" u="sng" spc="-20" dirty="0">
                <a:solidFill>
                  <a:srgbClr val="FF0000"/>
                </a:solidFill>
                <a:uFill>
                  <a:solidFill>
                    <a:srgbClr val="FF0000"/>
                  </a:solidFill>
                </a:uFill>
                <a:latin typeface="Arial"/>
                <a:cs typeface="Arial"/>
                <a:hlinkClick r:id="rId3"/>
              </a:rPr>
              <a:t> </a:t>
            </a:r>
            <a:r>
              <a:rPr lang="en-US" sz="1800" b="1" u="sng" spc="-10" dirty="0">
                <a:solidFill>
                  <a:srgbClr val="FF0000"/>
                </a:solidFill>
                <a:uFill>
                  <a:solidFill>
                    <a:srgbClr val="FF0000"/>
                  </a:solidFill>
                </a:uFill>
                <a:latin typeface="Arial"/>
                <a:cs typeface="Arial"/>
                <a:hlinkClick r:id="rId3"/>
              </a:rPr>
              <a:t>Before </a:t>
            </a:r>
            <a:r>
              <a:rPr lang="en-US" sz="1800" b="1" u="sng" dirty="0">
                <a:solidFill>
                  <a:srgbClr val="FF0000"/>
                </a:solidFill>
                <a:uFill>
                  <a:solidFill>
                    <a:srgbClr val="FF0000"/>
                  </a:solidFill>
                </a:uFill>
                <a:latin typeface="Arial"/>
                <a:cs typeface="Arial"/>
                <a:hlinkClick r:id="rId3"/>
              </a:rPr>
              <a:t>Your</a:t>
            </a:r>
            <a:r>
              <a:rPr lang="en-US" sz="1800" b="1" u="sng" spc="-40" dirty="0">
                <a:solidFill>
                  <a:srgbClr val="FF0000"/>
                </a:solidFill>
                <a:uFill>
                  <a:solidFill>
                    <a:srgbClr val="FF0000"/>
                  </a:solidFill>
                </a:uFill>
                <a:latin typeface="Arial"/>
                <a:cs typeface="Arial"/>
                <a:hlinkClick r:id="rId3"/>
              </a:rPr>
              <a:t> </a:t>
            </a:r>
            <a:r>
              <a:rPr lang="en-US" sz="1800" b="1" u="sng" dirty="0">
                <a:solidFill>
                  <a:srgbClr val="FF0000"/>
                </a:solidFill>
                <a:uFill>
                  <a:solidFill>
                    <a:srgbClr val="FF0000"/>
                  </a:solidFill>
                </a:uFill>
                <a:latin typeface="Arial"/>
                <a:cs typeface="Arial"/>
                <a:hlinkClick r:id="rId3"/>
              </a:rPr>
              <a:t>Virtual</a:t>
            </a:r>
            <a:r>
              <a:rPr lang="en-US" sz="1800" b="1" u="sng" spc="-20" dirty="0">
                <a:solidFill>
                  <a:srgbClr val="FF0000"/>
                </a:solidFill>
                <a:uFill>
                  <a:solidFill>
                    <a:srgbClr val="FF0000"/>
                  </a:solidFill>
                </a:uFill>
                <a:latin typeface="Arial"/>
                <a:cs typeface="Arial"/>
                <a:hlinkClick r:id="rId3"/>
              </a:rPr>
              <a:t> </a:t>
            </a:r>
            <a:r>
              <a:rPr lang="en-US" sz="1800" b="1" u="sng" dirty="0">
                <a:solidFill>
                  <a:srgbClr val="FF0000"/>
                </a:solidFill>
                <a:uFill>
                  <a:solidFill>
                    <a:srgbClr val="FF0000"/>
                  </a:solidFill>
                </a:uFill>
                <a:latin typeface="Arial"/>
                <a:cs typeface="Arial"/>
                <a:hlinkClick r:id="rId3"/>
              </a:rPr>
              <a:t>Transfer Advising Session</a:t>
            </a:r>
            <a:r>
              <a:rPr lang="en-US" sz="1800" b="1" u="sng" spc="-10" dirty="0">
                <a:solidFill>
                  <a:srgbClr val="FF0000"/>
                </a:solidFill>
                <a:uFill>
                  <a:solidFill>
                    <a:srgbClr val="FF0000"/>
                  </a:solidFill>
                </a:uFill>
                <a:latin typeface="Arial"/>
                <a:cs typeface="Arial"/>
                <a:hlinkClick r:id="rId3"/>
              </a:rPr>
              <a:t> </a:t>
            </a:r>
            <a:r>
              <a:rPr lang="en-US" sz="1800" dirty="0">
                <a:latin typeface="Arial"/>
                <a:cs typeface="Arial"/>
              </a:rPr>
              <a:t>on</a:t>
            </a:r>
            <a:r>
              <a:rPr lang="en-US" sz="1800" spc="-30" dirty="0">
                <a:latin typeface="Arial"/>
                <a:cs typeface="Arial"/>
              </a:rPr>
              <a:t> </a:t>
            </a:r>
            <a:r>
              <a:rPr lang="en-US" sz="1800" dirty="0">
                <a:latin typeface="Arial"/>
                <a:cs typeface="Arial"/>
              </a:rPr>
              <a:t>the</a:t>
            </a:r>
            <a:r>
              <a:rPr lang="en-US" sz="1800" spc="-30" dirty="0">
                <a:latin typeface="Arial"/>
                <a:cs typeface="Arial"/>
              </a:rPr>
              <a:t> </a:t>
            </a:r>
            <a:r>
              <a:rPr lang="en-US" sz="1800" b="1" spc="-10" dirty="0">
                <a:latin typeface="Arial"/>
                <a:cs typeface="Arial"/>
              </a:rPr>
              <a:t>Transfer </a:t>
            </a:r>
            <a:r>
              <a:rPr lang="en-US" sz="1800" b="1" dirty="0">
                <a:latin typeface="Arial"/>
                <a:cs typeface="Arial"/>
              </a:rPr>
              <a:t>Advising</a:t>
            </a:r>
            <a:r>
              <a:rPr lang="en-US" sz="1800" b="1" spc="-5" dirty="0">
                <a:latin typeface="Arial"/>
                <a:cs typeface="Arial"/>
              </a:rPr>
              <a:t> </a:t>
            </a:r>
            <a:r>
              <a:rPr lang="en-US" sz="1800" b="1" dirty="0">
                <a:latin typeface="Arial"/>
                <a:cs typeface="Arial"/>
              </a:rPr>
              <a:t>webpage.</a:t>
            </a:r>
            <a:r>
              <a:rPr lang="en-US" sz="1800" b="1" spc="-55" dirty="0">
                <a:latin typeface="Arial"/>
                <a:cs typeface="Arial"/>
              </a:rPr>
              <a:t> </a:t>
            </a:r>
            <a:r>
              <a:rPr lang="en-US" sz="1800" dirty="0">
                <a:solidFill>
                  <a:srgbClr val="404040"/>
                </a:solidFill>
                <a:latin typeface="Arial"/>
                <a:cs typeface="Arial"/>
              </a:rPr>
              <a:t>You</a:t>
            </a:r>
            <a:r>
              <a:rPr lang="en-US" sz="1800" spc="-35" dirty="0">
                <a:solidFill>
                  <a:srgbClr val="404040"/>
                </a:solidFill>
                <a:latin typeface="Arial"/>
                <a:cs typeface="Arial"/>
              </a:rPr>
              <a:t> </a:t>
            </a:r>
            <a:r>
              <a:rPr lang="en-US" sz="1800" dirty="0">
                <a:solidFill>
                  <a:srgbClr val="404040"/>
                </a:solidFill>
                <a:latin typeface="Arial"/>
                <a:cs typeface="Arial"/>
              </a:rPr>
              <a:t>will</a:t>
            </a:r>
            <a:r>
              <a:rPr lang="en-US" sz="1800" spc="10" dirty="0">
                <a:solidFill>
                  <a:srgbClr val="404040"/>
                </a:solidFill>
                <a:latin typeface="Arial"/>
                <a:cs typeface="Arial"/>
              </a:rPr>
              <a:t> </a:t>
            </a:r>
            <a:r>
              <a:rPr lang="en-US" sz="1800" dirty="0">
                <a:solidFill>
                  <a:srgbClr val="404040"/>
                </a:solidFill>
                <a:latin typeface="Arial"/>
                <a:cs typeface="Arial"/>
              </a:rPr>
              <a:t>learn</a:t>
            </a:r>
            <a:r>
              <a:rPr lang="en-US" sz="1800" spc="-25" dirty="0">
                <a:solidFill>
                  <a:srgbClr val="404040"/>
                </a:solidFill>
                <a:latin typeface="Arial"/>
                <a:cs typeface="Arial"/>
              </a:rPr>
              <a:t> </a:t>
            </a:r>
            <a:r>
              <a:rPr lang="en-US" sz="1800" dirty="0">
                <a:solidFill>
                  <a:srgbClr val="404040"/>
                </a:solidFill>
                <a:latin typeface="Arial"/>
                <a:cs typeface="Arial"/>
              </a:rPr>
              <a:t>about</a:t>
            </a:r>
            <a:r>
              <a:rPr lang="en-US" sz="1800" spc="-20" dirty="0">
                <a:solidFill>
                  <a:srgbClr val="404040"/>
                </a:solidFill>
                <a:latin typeface="Arial"/>
                <a:cs typeface="Arial"/>
              </a:rPr>
              <a:t> </a:t>
            </a:r>
            <a:r>
              <a:rPr lang="en-US" sz="1800" dirty="0">
                <a:solidFill>
                  <a:srgbClr val="404040"/>
                </a:solidFill>
                <a:latin typeface="Arial"/>
                <a:cs typeface="Arial"/>
              </a:rPr>
              <a:t>our</a:t>
            </a:r>
            <a:r>
              <a:rPr lang="en-US" sz="1800" spc="-30" dirty="0">
                <a:solidFill>
                  <a:srgbClr val="404040"/>
                </a:solidFill>
                <a:latin typeface="Arial"/>
                <a:cs typeface="Arial"/>
              </a:rPr>
              <a:t> </a:t>
            </a:r>
            <a:r>
              <a:rPr lang="en-US" sz="1800" dirty="0">
                <a:solidFill>
                  <a:srgbClr val="404040"/>
                </a:solidFill>
                <a:latin typeface="Arial"/>
                <a:cs typeface="Arial"/>
              </a:rPr>
              <a:t>academic</a:t>
            </a:r>
            <a:r>
              <a:rPr lang="en-US" sz="1800" spc="-10" dirty="0">
                <a:solidFill>
                  <a:srgbClr val="404040"/>
                </a:solidFill>
                <a:latin typeface="Arial"/>
                <a:cs typeface="Arial"/>
              </a:rPr>
              <a:t> </a:t>
            </a:r>
            <a:r>
              <a:rPr lang="en-US" sz="1800" dirty="0">
                <a:solidFill>
                  <a:srgbClr val="404040"/>
                </a:solidFill>
                <a:latin typeface="Arial"/>
                <a:cs typeface="Arial"/>
              </a:rPr>
              <a:t>offerings,</a:t>
            </a:r>
            <a:r>
              <a:rPr lang="en-US" sz="1800" spc="-30" dirty="0">
                <a:solidFill>
                  <a:srgbClr val="404040"/>
                </a:solidFill>
                <a:latin typeface="Arial"/>
                <a:cs typeface="Arial"/>
              </a:rPr>
              <a:t> </a:t>
            </a:r>
            <a:r>
              <a:rPr lang="en-US" sz="1800" dirty="0">
                <a:solidFill>
                  <a:srgbClr val="404040"/>
                </a:solidFill>
                <a:latin typeface="Arial"/>
                <a:cs typeface="Arial"/>
              </a:rPr>
              <a:t>degree</a:t>
            </a:r>
            <a:r>
              <a:rPr lang="en-US" sz="1800" spc="-25" dirty="0">
                <a:solidFill>
                  <a:srgbClr val="404040"/>
                </a:solidFill>
                <a:latin typeface="Arial"/>
                <a:cs typeface="Arial"/>
              </a:rPr>
              <a:t> </a:t>
            </a:r>
            <a:r>
              <a:rPr lang="en-US" sz="1800" spc="-10" dirty="0">
                <a:solidFill>
                  <a:srgbClr val="404040"/>
                </a:solidFill>
                <a:latin typeface="Arial"/>
                <a:cs typeface="Arial"/>
              </a:rPr>
              <a:t>options </a:t>
            </a:r>
            <a:r>
              <a:rPr lang="en-US" sz="1800" dirty="0">
                <a:solidFill>
                  <a:srgbClr val="404040"/>
                </a:solidFill>
                <a:latin typeface="Arial"/>
                <a:cs typeface="Arial"/>
              </a:rPr>
              <a:t>and</a:t>
            </a:r>
            <a:r>
              <a:rPr lang="en-US" sz="1800" spc="-15" dirty="0">
                <a:solidFill>
                  <a:srgbClr val="404040"/>
                </a:solidFill>
                <a:latin typeface="Arial"/>
                <a:cs typeface="Arial"/>
              </a:rPr>
              <a:t> </a:t>
            </a:r>
            <a:r>
              <a:rPr lang="en-US" sz="1800" dirty="0">
                <a:solidFill>
                  <a:srgbClr val="404040"/>
                </a:solidFill>
                <a:latin typeface="Arial"/>
                <a:cs typeface="Arial"/>
              </a:rPr>
              <a:t>campus</a:t>
            </a:r>
            <a:r>
              <a:rPr lang="en-US" sz="1800" spc="-15" dirty="0">
                <a:solidFill>
                  <a:srgbClr val="404040"/>
                </a:solidFill>
                <a:latin typeface="Arial"/>
                <a:cs typeface="Arial"/>
              </a:rPr>
              <a:t> </a:t>
            </a:r>
            <a:r>
              <a:rPr lang="en-US" sz="1800" spc="-10" dirty="0">
                <a:solidFill>
                  <a:srgbClr val="404040"/>
                </a:solidFill>
                <a:latin typeface="Arial"/>
                <a:cs typeface="Arial"/>
              </a:rPr>
              <a:t>resources.</a:t>
            </a:r>
            <a:endParaRPr lang="en-US" sz="1800" dirty="0">
              <a:latin typeface="Arial"/>
              <a:cs typeface="Arial"/>
            </a:endParaRPr>
          </a:p>
          <a:p>
            <a:pPr marL="355600" marR="198755" indent="-342900" algn="just">
              <a:lnSpc>
                <a:spcPct val="100000"/>
              </a:lnSpc>
              <a:spcBef>
                <a:spcPts val="1005"/>
              </a:spcBef>
              <a:buClr>
                <a:srgbClr val="FF0000"/>
              </a:buClr>
              <a:buFont typeface="Calibri"/>
              <a:buChar char="▪"/>
              <a:tabLst>
                <a:tab pos="355600" algn="l"/>
              </a:tabLst>
            </a:pPr>
            <a:r>
              <a:rPr lang="en-US" sz="1800" b="0" i="0" u="none" strike="noStrike" dirty="0">
                <a:solidFill>
                  <a:srgbClr val="404040"/>
                </a:solidFill>
                <a:effectLst/>
                <a:latin typeface="+mn-lt"/>
              </a:rPr>
              <a:t>Be prepared for your one-on-one virtual appointment with an academic advisor to create your first semester programming and begin discussion on your academic planning</a:t>
            </a:r>
          </a:p>
          <a:p>
            <a:pPr marL="355600" marR="198755" indent="-342900" algn="just">
              <a:lnSpc>
                <a:spcPct val="100000"/>
              </a:lnSpc>
              <a:spcBef>
                <a:spcPts val="1005"/>
              </a:spcBef>
              <a:buClr>
                <a:srgbClr val="FF0000"/>
              </a:buClr>
              <a:buFont typeface="Calibri"/>
              <a:buChar char="▪"/>
              <a:tabLst>
                <a:tab pos="355600" algn="l"/>
              </a:tabLst>
            </a:pPr>
            <a:r>
              <a:rPr lang="en-US" sz="1600" b="1" i="1" dirty="0">
                <a:solidFill>
                  <a:srgbClr val="3E3E3E"/>
                </a:solidFill>
                <a:latin typeface="Arial"/>
                <a:cs typeface="Arial"/>
              </a:rPr>
              <a:t>If</a:t>
            </a:r>
            <a:r>
              <a:rPr lang="en-US" sz="1600" b="1" i="1" spc="-30" dirty="0">
                <a:solidFill>
                  <a:srgbClr val="3E3E3E"/>
                </a:solidFill>
                <a:latin typeface="Arial"/>
                <a:cs typeface="Arial"/>
              </a:rPr>
              <a:t> </a:t>
            </a:r>
            <a:r>
              <a:rPr lang="en-US" sz="1600" b="1" i="1" dirty="0">
                <a:solidFill>
                  <a:srgbClr val="3E3E3E"/>
                </a:solidFill>
                <a:latin typeface="Arial"/>
                <a:cs typeface="Arial"/>
              </a:rPr>
              <a:t>you</a:t>
            </a:r>
            <a:r>
              <a:rPr lang="en-US" sz="1600" b="1" i="1" spc="-40" dirty="0">
                <a:solidFill>
                  <a:srgbClr val="3E3E3E"/>
                </a:solidFill>
                <a:latin typeface="Arial"/>
                <a:cs typeface="Arial"/>
              </a:rPr>
              <a:t> </a:t>
            </a:r>
            <a:r>
              <a:rPr lang="en-US" sz="1600" b="1" i="1" dirty="0">
                <a:solidFill>
                  <a:srgbClr val="3E3E3E"/>
                </a:solidFill>
                <a:latin typeface="Arial"/>
                <a:cs typeface="Arial"/>
              </a:rPr>
              <a:t>have</a:t>
            </a:r>
            <a:r>
              <a:rPr lang="en-US" sz="1600" b="1" i="1" spc="-35" dirty="0">
                <a:solidFill>
                  <a:srgbClr val="3E3E3E"/>
                </a:solidFill>
                <a:latin typeface="Arial"/>
                <a:cs typeface="Arial"/>
              </a:rPr>
              <a:t> </a:t>
            </a:r>
            <a:r>
              <a:rPr lang="en-US" sz="1600" b="1" i="1" u="sng" dirty="0">
                <a:solidFill>
                  <a:srgbClr val="FF0000"/>
                </a:solidFill>
                <a:uFill>
                  <a:solidFill>
                    <a:srgbClr val="FF0000"/>
                  </a:solidFill>
                </a:uFill>
                <a:latin typeface="Arial"/>
                <a:cs typeface="Arial"/>
              </a:rPr>
              <a:t>not</a:t>
            </a:r>
            <a:r>
              <a:rPr lang="en-US" sz="1600" b="1" i="1" u="sng" spc="-30" dirty="0">
                <a:solidFill>
                  <a:srgbClr val="FF0000"/>
                </a:solidFill>
                <a:uFill>
                  <a:solidFill>
                    <a:srgbClr val="FF0000"/>
                  </a:solidFill>
                </a:uFill>
                <a:latin typeface="Arial"/>
                <a:cs typeface="Arial"/>
              </a:rPr>
              <a:t> </a:t>
            </a:r>
            <a:r>
              <a:rPr lang="en-US" sz="1600" b="1" i="1" dirty="0">
                <a:solidFill>
                  <a:srgbClr val="3E3E3E"/>
                </a:solidFill>
                <a:latin typeface="Arial"/>
                <a:cs typeface="Arial"/>
              </a:rPr>
              <a:t>received</a:t>
            </a:r>
            <a:r>
              <a:rPr lang="en-US" sz="1600" b="1" i="1" spc="-35" dirty="0">
                <a:solidFill>
                  <a:srgbClr val="3E3E3E"/>
                </a:solidFill>
                <a:latin typeface="Arial"/>
                <a:cs typeface="Arial"/>
              </a:rPr>
              <a:t> </a:t>
            </a:r>
            <a:r>
              <a:rPr lang="en-US" sz="1600" b="1" i="1" dirty="0">
                <a:solidFill>
                  <a:srgbClr val="3E3E3E"/>
                </a:solidFill>
                <a:latin typeface="Arial"/>
                <a:cs typeface="Arial"/>
              </a:rPr>
              <a:t>an</a:t>
            </a:r>
            <a:r>
              <a:rPr lang="en-US" sz="1600" b="1" i="1" spc="-35" dirty="0">
                <a:solidFill>
                  <a:srgbClr val="3E3E3E"/>
                </a:solidFill>
                <a:latin typeface="Arial"/>
                <a:cs typeface="Arial"/>
              </a:rPr>
              <a:t> </a:t>
            </a:r>
            <a:r>
              <a:rPr lang="en-US" sz="1600" b="1" i="1" dirty="0">
                <a:solidFill>
                  <a:srgbClr val="3E3E3E"/>
                </a:solidFill>
                <a:latin typeface="Arial"/>
                <a:cs typeface="Arial"/>
              </a:rPr>
              <a:t>Invitation to</a:t>
            </a:r>
            <a:r>
              <a:rPr lang="en-US" sz="1600" b="1" i="1" spc="-25" dirty="0">
                <a:solidFill>
                  <a:srgbClr val="3E3E3E"/>
                </a:solidFill>
                <a:latin typeface="Arial"/>
                <a:cs typeface="Arial"/>
              </a:rPr>
              <a:t> </a:t>
            </a:r>
            <a:r>
              <a:rPr lang="en-US" sz="1600" b="1" i="1" spc="-20" dirty="0">
                <a:solidFill>
                  <a:srgbClr val="3E3E3E"/>
                </a:solidFill>
                <a:latin typeface="Arial"/>
                <a:cs typeface="Arial"/>
              </a:rPr>
              <a:t>sign-</a:t>
            </a:r>
            <a:r>
              <a:rPr lang="en-US" sz="1600" b="1" i="1" dirty="0">
                <a:solidFill>
                  <a:srgbClr val="3E3E3E"/>
                </a:solidFill>
                <a:latin typeface="Arial"/>
                <a:cs typeface="Arial"/>
              </a:rPr>
              <a:t>up,</a:t>
            </a:r>
            <a:r>
              <a:rPr lang="en-US" sz="1600" b="1" i="1" spc="-15" dirty="0">
                <a:solidFill>
                  <a:srgbClr val="3E3E3E"/>
                </a:solidFill>
                <a:latin typeface="Arial"/>
                <a:cs typeface="Arial"/>
              </a:rPr>
              <a:t> </a:t>
            </a:r>
            <a:r>
              <a:rPr lang="en-US" sz="1600" b="1" i="1" dirty="0">
                <a:solidFill>
                  <a:srgbClr val="3E3E3E"/>
                </a:solidFill>
                <a:latin typeface="Arial"/>
                <a:cs typeface="Arial"/>
              </a:rPr>
              <a:t>please</a:t>
            </a:r>
            <a:r>
              <a:rPr lang="en-US" sz="1600" b="1" i="1" spc="-35" dirty="0">
                <a:solidFill>
                  <a:srgbClr val="3E3E3E"/>
                </a:solidFill>
                <a:latin typeface="Arial"/>
                <a:cs typeface="Arial"/>
              </a:rPr>
              <a:t> </a:t>
            </a:r>
            <a:r>
              <a:rPr lang="en-US" sz="1600" b="1" i="1" dirty="0">
                <a:solidFill>
                  <a:srgbClr val="3E3E3E"/>
                </a:solidFill>
                <a:latin typeface="Arial"/>
                <a:cs typeface="Arial"/>
              </a:rPr>
              <a:t>contact</a:t>
            </a:r>
            <a:r>
              <a:rPr lang="en-US" sz="1600" b="1" i="1" spc="-15" dirty="0">
                <a:solidFill>
                  <a:srgbClr val="3E3E3E"/>
                </a:solidFill>
                <a:latin typeface="Arial"/>
                <a:cs typeface="Arial"/>
              </a:rPr>
              <a:t> </a:t>
            </a:r>
            <a:r>
              <a:rPr lang="en-US" sz="1600" b="1" i="1" dirty="0">
                <a:solidFill>
                  <a:srgbClr val="3E3E3E"/>
                </a:solidFill>
                <a:latin typeface="Arial"/>
                <a:cs typeface="Arial"/>
              </a:rPr>
              <a:t>the</a:t>
            </a:r>
            <a:r>
              <a:rPr lang="en-US" sz="1600" b="1" i="1" spc="-35" dirty="0">
                <a:solidFill>
                  <a:srgbClr val="3E3E3E"/>
                </a:solidFill>
                <a:latin typeface="Arial"/>
                <a:cs typeface="Arial"/>
              </a:rPr>
              <a:t> </a:t>
            </a:r>
            <a:r>
              <a:rPr lang="en-US" sz="1600" b="1" i="1" spc="-25" dirty="0">
                <a:solidFill>
                  <a:srgbClr val="3E3E3E"/>
                </a:solidFill>
                <a:latin typeface="Arial"/>
                <a:cs typeface="Arial"/>
              </a:rPr>
              <a:t>New </a:t>
            </a:r>
            <a:r>
              <a:rPr lang="en-US" sz="1600" b="1" i="1" dirty="0">
                <a:solidFill>
                  <a:srgbClr val="3E3E3E"/>
                </a:solidFill>
                <a:latin typeface="Arial"/>
                <a:cs typeface="Arial"/>
              </a:rPr>
              <a:t>Student</a:t>
            </a:r>
            <a:r>
              <a:rPr lang="en-US" sz="1600" b="1" i="1" spc="-45" dirty="0">
                <a:solidFill>
                  <a:srgbClr val="3E3E3E"/>
                </a:solidFill>
                <a:latin typeface="Arial"/>
                <a:cs typeface="Arial"/>
              </a:rPr>
              <a:t> </a:t>
            </a:r>
            <a:r>
              <a:rPr lang="en-US" sz="1600" b="1" i="1" dirty="0">
                <a:solidFill>
                  <a:srgbClr val="3E3E3E"/>
                </a:solidFill>
                <a:latin typeface="Arial"/>
                <a:cs typeface="Arial"/>
              </a:rPr>
              <a:t>phone</a:t>
            </a:r>
            <a:r>
              <a:rPr lang="en-US" sz="1600" b="1" i="1" spc="-35" dirty="0">
                <a:solidFill>
                  <a:srgbClr val="3E3E3E"/>
                </a:solidFill>
                <a:latin typeface="Arial"/>
                <a:cs typeface="Arial"/>
              </a:rPr>
              <a:t> </a:t>
            </a:r>
            <a:r>
              <a:rPr lang="en-US" sz="1600" b="1" i="1" dirty="0">
                <a:solidFill>
                  <a:srgbClr val="3E3E3E"/>
                </a:solidFill>
                <a:latin typeface="Arial"/>
                <a:cs typeface="Arial"/>
              </a:rPr>
              <a:t>line</a:t>
            </a:r>
            <a:r>
              <a:rPr lang="en-US" sz="1600" b="1" i="1" spc="-40" dirty="0">
                <a:solidFill>
                  <a:srgbClr val="3E3E3E"/>
                </a:solidFill>
                <a:latin typeface="Arial"/>
                <a:cs typeface="Arial"/>
              </a:rPr>
              <a:t> </a:t>
            </a:r>
            <a:r>
              <a:rPr lang="en-US" sz="1600" b="1" i="1" dirty="0">
                <a:solidFill>
                  <a:srgbClr val="3E3E3E"/>
                </a:solidFill>
                <a:latin typeface="Arial"/>
                <a:cs typeface="Arial"/>
              </a:rPr>
              <a:t>at</a:t>
            </a:r>
            <a:r>
              <a:rPr lang="en-US" sz="1600" b="1" i="1" spc="-45" dirty="0">
                <a:solidFill>
                  <a:srgbClr val="3E3E3E"/>
                </a:solidFill>
                <a:latin typeface="Arial"/>
                <a:cs typeface="Arial"/>
              </a:rPr>
              <a:t> </a:t>
            </a:r>
            <a:r>
              <a:rPr lang="en-US" sz="1600" b="1" i="1" dirty="0">
                <a:solidFill>
                  <a:srgbClr val="3E3E3E"/>
                </a:solidFill>
                <a:latin typeface="Arial"/>
                <a:cs typeface="Arial"/>
              </a:rPr>
              <a:t>718.997.5573</a:t>
            </a:r>
            <a:r>
              <a:rPr lang="en-US" sz="1600" b="1" i="1" spc="-45" dirty="0">
                <a:solidFill>
                  <a:srgbClr val="3E3E3E"/>
                </a:solidFill>
                <a:latin typeface="Arial"/>
                <a:cs typeface="Arial"/>
              </a:rPr>
              <a:t> </a:t>
            </a:r>
            <a:r>
              <a:rPr lang="en-US" sz="1600" b="1" i="1" dirty="0">
                <a:solidFill>
                  <a:srgbClr val="3E3E3E"/>
                </a:solidFill>
                <a:latin typeface="Arial"/>
                <a:cs typeface="Arial"/>
              </a:rPr>
              <a:t>and</a:t>
            </a:r>
            <a:r>
              <a:rPr lang="en-US" sz="1600" b="1" i="1" spc="-55" dirty="0">
                <a:solidFill>
                  <a:srgbClr val="3E3E3E"/>
                </a:solidFill>
                <a:latin typeface="Arial"/>
                <a:cs typeface="Arial"/>
              </a:rPr>
              <a:t> </a:t>
            </a:r>
            <a:r>
              <a:rPr lang="en-US" sz="1600" b="1" i="1" dirty="0">
                <a:solidFill>
                  <a:srgbClr val="3E3E3E"/>
                </a:solidFill>
                <a:latin typeface="Arial"/>
                <a:cs typeface="Arial"/>
              </a:rPr>
              <a:t>leave</a:t>
            </a:r>
            <a:r>
              <a:rPr lang="en-US" sz="1600" b="1" i="1" spc="-45" dirty="0">
                <a:solidFill>
                  <a:srgbClr val="3E3E3E"/>
                </a:solidFill>
                <a:latin typeface="Arial"/>
                <a:cs typeface="Arial"/>
              </a:rPr>
              <a:t> </a:t>
            </a:r>
            <a:r>
              <a:rPr lang="en-US" sz="1600" b="1" i="1" dirty="0">
                <a:solidFill>
                  <a:srgbClr val="3E3E3E"/>
                </a:solidFill>
                <a:latin typeface="Arial"/>
                <a:cs typeface="Arial"/>
              </a:rPr>
              <a:t>a</a:t>
            </a:r>
            <a:r>
              <a:rPr lang="en-US" sz="1600" b="1" i="1" spc="-55" dirty="0">
                <a:solidFill>
                  <a:srgbClr val="3E3E3E"/>
                </a:solidFill>
                <a:latin typeface="Arial"/>
                <a:cs typeface="Arial"/>
              </a:rPr>
              <a:t> </a:t>
            </a:r>
            <a:r>
              <a:rPr lang="en-US" sz="1600" b="1" i="1" dirty="0">
                <a:solidFill>
                  <a:srgbClr val="3E3E3E"/>
                </a:solidFill>
                <a:latin typeface="Arial"/>
                <a:cs typeface="Arial"/>
              </a:rPr>
              <a:t>message.</a:t>
            </a:r>
            <a:r>
              <a:rPr lang="en-US" sz="1600" b="1" i="1" spc="-40" dirty="0">
                <a:solidFill>
                  <a:srgbClr val="3E3E3E"/>
                </a:solidFill>
                <a:latin typeface="Arial"/>
                <a:cs typeface="Arial"/>
              </a:rPr>
              <a:t> </a:t>
            </a:r>
            <a:r>
              <a:rPr lang="en-US" sz="1600" b="1" i="1" dirty="0">
                <a:solidFill>
                  <a:srgbClr val="3E3E3E"/>
                </a:solidFill>
                <a:latin typeface="Arial"/>
                <a:cs typeface="Arial"/>
              </a:rPr>
              <a:t>Someone</a:t>
            </a:r>
            <a:r>
              <a:rPr lang="en-US" sz="1600" b="1" i="1" spc="-50" dirty="0">
                <a:solidFill>
                  <a:srgbClr val="3E3E3E"/>
                </a:solidFill>
                <a:latin typeface="Arial"/>
                <a:cs typeface="Arial"/>
              </a:rPr>
              <a:t> </a:t>
            </a:r>
            <a:r>
              <a:rPr lang="en-US" sz="1600" b="1" i="1" dirty="0">
                <a:solidFill>
                  <a:srgbClr val="3E3E3E"/>
                </a:solidFill>
                <a:latin typeface="Arial"/>
                <a:cs typeface="Arial"/>
              </a:rPr>
              <a:t>will</a:t>
            </a:r>
            <a:r>
              <a:rPr lang="en-US" sz="1600" b="1" i="1" spc="-15" dirty="0">
                <a:solidFill>
                  <a:srgbClr val="3E3E3E"/>
                </a:solidFill>
                <a:latin typeface="Arial"/>
                <a:cs typeface="Arial"/>
              </a:rPr>
              <a:t> </a:t>
            </a:r>
            <a:r>
              <a:rPr lang="en-US" sz="1600" b="1" i="1" spc="-10" dirty="0">
                <a:solidFill>
                  <a:srgbClr val="3E3E3E"/>
                </a:solidFill>
                <a:latin typeface="Arial"/>
                <a:cs typeface="Arial"/>
              </a:rPr>
              <a:t>return </a:t>
            </a:r>
            <a:r>
              <a:rPr lang="en-US" sz="1600" b="1" i="1" dirty="0">
                <a:solidFill>
                  <a:srgbClr val="3E3E3E"/>
                </a:solidFill>
                <a:latin typeface="Arial"/>
                <a:cs typeface="Arial"/>
              </a:rPr>
              <a:t>your</a:t>
            </a:r>
            <a:r>
              <a:rPr lang="en-US" sz="1600" b="1" i="1" spc="-40" dirty="0">
                <a:solidFill>
                  <a:srgbClr val="3E3E3E"/>
                </a:solidFill>
                <a:latin typeface="Arial"/>
                <a:cs typeface="Arial"/>
              </a:rPr>
              <a:t> </a:t>
            </a:r>
            <a:r>
              <a:rPr lang="en-US" sz="1600" b="1" i="1" dirty="0">
                <a:solidFill>
                  <a:srgbClr val="3E3E3E"/>
                </a:solidFill>
                <a:latin typeface="Arial"/>
                <a:cs typeface="Arial"/>
              </a:rPr>
              <a:t>call</a:t>
            </a:r>
            <a:r>
              <a:rPr lang="en-US" sz="1600" b="1" i="1" spc="-40" dirty="0">
                <a:solidFill>
                  <a:srgbClr val="3E3E3E"/>
                </a:solidFill>
                <a:latin typeface="Arial"/>
                <a:cs typeface="Arial"/>
              </a:rPr>
              <a:t> </a:t>
            </a:r>
            <a:r>
              <a:rPr lang="en-US" sz="1600" b="1" i="1" spc="-10" dirty="0">
                <a:solidFill>
                  <a:srgbClr val="3E3E3E"/>
                </a:solidFill>
                <a:latin typeface="Arial"/>
                <a:cs typeface="Arial"/>
              </a:rPr>
              <a:t>promptly.</a:t>
            </a:r>
            <a:endParaRPr lang="en-US" sz="1600" dirty="0">
              <a:latin typeface="Arial"/>
              <a:cs typeface="Arial"/>
            </a:endParaRPr>
          </a:p>
          <a:p>
            <a:pPr>
              <a:lnSpc>
                <a:spcPct val="100000"/>
              </a:lnSpc>
            </a:pPr>
            <a:endParaRPr lang="en-US" sz="1800" dirty="0">
              <a:latin typeface="Arial"/>
              <a:cs typeface="Arial"/>
            </a:endParaRPr>
          </a:p>
          <a:p>
            <a:pPr>
              <a:lnSpc>
                <a:spcPct val="100000"/>
              </a:lnSpc>
            </a:pPr>
            <a:endParaRPr lang="en-US" sz="1600" dirty="0">
              <a:latin typeface="Arial"/>
              <a:cs typeface="Arial"/>
            </a:endParaRPr>
          </a:p>
          <a:p>
            <a:pPr marL="2698115" marR="56515" indent="-2620645">
              <a:lnSpc>
                <a:spcPct val="100000"/>
              </a:lnSpc>
            </a:pPr>
            <a:r>
              <a:rPr lang="en-US" sz="1600" b="1" dirty="0">
                <a:solidFill>
                  <a:srgbClr val="FF0000"/>
                </a:solidFill>
                <a:latin typeface="Nirmala UI"/>
                <a:cs typeface="Nirmala UI"/>
              </a:rPr>
              <a:t>We</a:t>
            </a:r>
            <a:r>
              <a:rPr lang="en-US" sz="1600" b="1" spc="-35" dirty="0">
                <a:solidFill>
                  <a:srgbClr val="FF0000"/>
                </a:solidFill>
                <a:latin typeface="Nirmala UI"/>
                <a:cs typeface="Nirmala UI"/>
              </a:rPr>
              <a:t> </a:t>
            </a:r>
            <a:r>
              <a:rPr lang="en-US" sz="1600" b="1" dirty="0">
                <a:solidFill>
                  <a:srgbClr val="FF0000"/>
                </a:solidFill>
                <a:latin typeface="Nirmala UI"/>
                <a:cs typeface="Nirmala UI"/>
              </a:rPr>
              <a:t>are</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here</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to</a:t>
            </a:r>
            <a:r>
              <a:rPr lang="en-US" sz="1600" b="1" spc="-50" dirty="0">
                <a:solidFill>
                  <a:srgbClr val="FF0000"/>
                </a:solidFill>
                <a:latin typeface="Nirmala UI"/>
                <a:cs typeface="Nirmala UI"/>
              </a:rPr>
              <a:t> </a:t>
            </a:r>
            <a:r>
              <a:rPr lang="en-US" sz="1600" b="1" dirty="0">
                <a:solidFill>
                  <a:srgbClr val="FF0000"/>
                </a:solidFill>
                <a:latin typeface="Nirmala UI"/>
                <a:cs typeface="Nirmala UI"/>
              </a:rPr>
              <a:t>help</a:t>
            </a:r>
            <a:r>
              <a:rPr lang="en-US" sz="1600" b="1" spc="-40" dirty="0">
                <a:solidFill>
                  <a:srgbClr val="FF0000"/>
                </a:solidFill>
                <a:latin typeface="Nirmala UI"/>
                <a:cs typeface="Nirmala UI"/>
              </a:rPr>
              <a:t> </a:t>
            </a:r>
            <a:r>
              <a:rPr lang="en-US" sz="1600" b="1" dirty="0">
                <a:solidFill>
                  <a:srgbClr val="FF0000"/>
                </a:solidFill>
                <a:latin typeface="Nirmala UI"/>
                <a:cs typeface="Nirmala UI"/>
              </a:rPr>
              <a:t>make</a:t>
            </a:r>
            <a:r>
              <a:rPr lang="en-US" sz="1600" b="1" spc="-40" dirty="0">
                <a:solidFill>
                  <a:srgbClr val="FF0000"/>
                </a:solidFill>
                <a:latin typeface="Nirmala UI"/>
                <a:cs typeface="Nirmala UI"/>
              </a:rPr>
              <a:t> </a:t>
            </a:r>
            <a:r>
              <a:rPr lang="en-US" sz="1600" b="1" dirty="0">
                <a:solidFill>
                  <a:srgbClr val="FF0000"/>
                </a:solidFill>
                <a:latin typeface="Nirmala UI"/>
                <a:cs typeface="Nirmala UI"/>
              </a:rPr>
              <a:t>your</a:t>
            </a:r>
            <a:r>
              <a:rPr lang="en-US" sz="1600" b="1" spc="-45" dirty="0">
                <a:solidFill>
                  <a:srgbClr val="FF0000"/>
                </a:solidFill>
                <a:latin typeface="Nirmala UI"/>
                <a:cs typeface="Nirmala UI"/>
              </a:rPr>
              <a:t> </a:t>
            </a:r>
            <a:r>
              <a:rPr lang="en-US" sz="1600" b="1" spc="-10" dirty="0">
                <a:solidFill>
                  <a:srgbClr val="FF0000"/>
                </a:solidFill>
                <a:latin typeface="Nirmala UI"/>
                <a:cs typeface="Nirmala UI"/>
              </a:rPr>
              <a:t>transition</a:t>
            </a:r>
            <a:r>
              <a:rPr lang="en-US" sz="1600" b="1" spc="-65" dirty="0">
                <a:solidFill>
                  <a:srgbClr val="FF0000"/>
                </a:solidFill>
                <a:latin typeface="Nirmala UI"/>
                <a:cs typeface="Nirmala UI"/>
              </a:rPr>
              <a:t> </a:t>
            </a:r>
            <a:r>
              <a:rPr lang="en-US" sz="1600" b="1" dirty="0">
                <a:solidFill>
                  <a:srgbClr val="FF0000"/>
                </a:solidFill>
                <a:latin typeface="Nirmala UI"/>
                <a:cs typeface="Nirmala UI"/>
              </a:rPr>
              <a:t>to</a:t>
            </a:r>
            <a:r>
              <a:rPr lang="en-US" sz="1600" b="1" spc="-40" dirty="0">
                <a:solidFill>
                  <a:srgbClr val="FF0000"/>
                </a:solidFill>
                <a:latin typeface="Nirmala UI"/>
                <a:cs typeface="Nirmala UI"/>
              </a:rPr>
              <a:t> </a:t>
            </a:r>
            <a:r>
              <a:rPr lang="en-US" sz="1600" b="1" dirty="0">
                <a:solidFill>
                  <a:srgbClr val="FF0000"/>
                </a:solidFill>
                <a:latin typeface="Nirmala UI"/>
                <a:cs typeface="Nirmala UI"/>
              </a:rPr>
              <a:t>Queens</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College</a:t>
            </a:r>
            <a:r>
              <a:rPr lang="en-US" sz="1600" b="1" spc="-50" dirty="0">
                <a:solidFill>
                  <a:srgbClr val="FF0000"/>
                </a:solidFill>
                <a:latin typeface="Nirmala UI"/>
                <a:cs typeface="Nirmala UI"/>
              </a:rPr>
              <a:t> </a:t>
            </a:r>
            <a:r>
              <a:rPr lang="en-US" sz="1600" b="1" dirty="0">
                <a:solidFill>
                  <a:srgbClr val="FF0000"/>
                </a:solidFill>
                <a:latin typeface="Nirmala UI"/>
                <a:cs typeface="Nirmala UI"/>
              </a:rPr>
              <a:t>smooth</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and</a:t>
            </a:r>
            <a:r>
              <a:rPr lang="en-US" sz="1600" b="1" spc="-40" dirty="0">
                <a:solidFill>
                  <a:srgbClr val="FF0000"/>
                </a:solidFill>
                <a:latin typeface="Nirmala UI"/>
                <a:cs typeface="Nirmala UI"/>
              </a:rPr>
              <a:t> </a:t>
            </a:r>
            <a:r>
              <a:rPr lang="en-US" sz="1600" b="1" spc="-10" dirty="0">
                <a:solidFill>
                  <a:srgbClr val="FF0000"/>
                </a:solidFill>
                <a:latin typeface="Nirmala UI"/>
                <a:cs typeface="Nirmala UI"/>
              </a:rPr>
              <a:t>successful,</a:t>
            </a:r>
            <a:r>
              <a:rPr lang="en-US" sz="1600" b="1" spc="-70" dirty="0">
                <a:solidFill>
                  <a:srgbClr val="FF0000"/>
                </a:solidFill>
                <a:latin typeface="Nirmala UI"/>
                <a:cs typeface="Nirmala UI"/>
              </a:rPr>
              <a:t> </a:t>
            </a:r>
            <a:r>
              <a:rPr lang="en-US" sz="1600" b="1" spc="-25" dirty="0">
                <a:solidFill>
                  <a:srgbClr val="FF0000"/>
                </a:solidFill>
                <a:latin typeface="Nirmala UI"/>
                <a:cs typeface="Nirmala UI"/>
              </a:rPr>
              <a:t>and </a:t>
            </a:r>
            <a:r>
              <a:rPr lang="en-US" sz="1600" b="1" dirty="0">
                <a:solidFill>
                  <a:srgbClr val="FF0000"/>
                </a:solidFill>
                <a:latin typeface="Nirmala UI"/>
                <a:cs typeface="Nirmala UI"/>
              </a:rPr>
              <a:t>we</a:t>
            </a:r>
            <a:r>
              <a:rPr lang="en-US" sz="1600" b="1" spc="-60" dirty="0">
                <a:solidFill>
                  <a:srgbClr val="FF0000"/>
                </a:solidFill>
                <a:latin typeface="Nirmala UI"/>
                <a:cs typeface="Nirmala UI"/>
              </a:rPr>
              <a:t> </a:t>
            </a:r>
            <a:r>
              <a:rPr lang="en-US" sz="1600" b="1" dirty="0">
                <a:solidFill>
                  <a:srgbClr val="FF0000"/>
                </a:solidFill>
                <a:latin typeface="Nirmala UI"/>
                <a:cs typeface="Nirmala UI"/>
              </a:rPr>
              <a:t>look</a:t>
            </a:r>
            <a:r>
              <a:rPr lang="en-US" sz="1600" b="1" spc="-55" dirty="0">
                <a:solidFill>
                  <a:srgbClr val="FF0000"/>
                </a:solidFill>
                <a:latin typeface="Nirmala UI"/>
                <a:cs typeface="Nirmala UI"/>
              </a:rPr>
              <a:t> </a:t>
            </a:r>
            <a:r>
              <a:rPr lang="en-US" sz="1600" b="1" dirty="0">
                <a:solidFill>
                  <a:srgbClr val="FF0000"/>
                </a:solidFill>
                <a:latin typeface="Nirmala UI"/>
                <a:cs typeface="Nirmala UI"/>
              </a:rPr>
              <a:t>forward</a:t>
            </a:r>
            <a:r>
              <a:rPr lang="en-US" sz="1600" b="1" spc="-55" dirty="0">
                <a:solidFill>
                  <a:srgbClr val="FF0000"/>
                </a:solidFill>
                <a:latin typeface="Nirmala UI"/>
                <a:cs typeface="Nirmala UI"/>
              </a:rPr>
              <a:t> </a:t>
            </a:r>
            <a:r>
              <a:rPr lang="en-US" sz="1600" b="1" dirty="0">
                <a:solidFill>
                  <a:srgbClr val="FF0000"/>
                </a:solidFill>
                <a:latin typeface="Nirmala UI"/>
                <a:cs typeface="Nirmala UI"/>
              </a:rPr>
              <a:t>to</a:t>
            </a:r>
            <a:r>
              <a:rPr lang="en-US" sz="1600" b="1" spc="-55" dirty="0">
                <a:solidFill>
                  <a:srgbClr val="FF0000"/>
                </a:solidFill>
                <a:latin typeface="Nirmala UI"/>
                <a:cs typeface="Nirmala UI"/>
              </a:rPr>
              <a:t> </a:t>
            </a:r>
            <a:r>
              <a:rPr lang="en-US" sz="1600" b="1" dirty="0">
                <a:solidFill>
                  <a:srgbClr val="FF0000"/>
                </a:solidFill>
                <a:latin typeface="Nirmala UI"/>
                <a:cs typeface="Nirmala UI"/>
              </a:rPr>
              <a:t>meeting</a:t>
            </a:r>
            <a:r>
              <a:rPr lang="en-US" sz="1600" b="1" spc="-70" dirty="0">
                <a:solidFill>
                  <a:srgbClr val="FF0000"/>
                </a:solidFill>
                <a:latin typeface="Nirmala UI"/>
                <a:cs typeface="Nirmala UI"/>
              </a:rPr>
              <a:t> </a:t>
            </a:r>
            <a:r>
              <a:rPr lang="en-US" sz="1600" b="1" spc="-20" dirty="0">
                <a:solidFill>
                  <a:srgbClr val="FF0000"/>
                </a:solidFill>
                <a:latin typeface="Nirmala UI"/>
                <a:cs typeface="Nirmala UI"/>
              </a:rPr>
              <a:t>you.</a:t>
            </a:r>
            <a:br>
              <a:rPr lang="en-US" sz="1800" b="0" i="0" u="none" dirty="0">
                <a:solidFill>
                  <a:schemeClr val="dk1"/>
                </a:solidFill>
                <a:latin typeface="Calibri"/>
                <a:ea typeface="Calibri"/>
                <a:cs typeface="Calibri"/>
                <a:sym typeface="Calibri"/>
              </a:rPr>
            </a:br>
            <a:endParaRPr dirty="0"/>
          </a:p>
        </p:txBody>
      </p:sp>
      <p:sp>
        <p:nvSpPr>
          <p:cNvPr id="5" name="object 2">
            <a:extLst>
              <a:ext uri="{FF2B5EF4-FFF2-40B4-BE49-F238E27FC236}">
                <a16:creationId xmlns:a16="http://schemas.microsoft.com/office/drawing/2014/main" id="{B36B778D-78AB-4D68-8D7F-D87EE97F0ECF}"/>
              </a:ext>
            </a:extLst>
          </p:cNvPr>
          <p:cNvSpPr txBox="1">
            <a:spLocks/>
          </p:cNvSpPr>
          <p:nvPr/>
        </p:nvSpPr>
        <p:spPr>
          <a:xfrm>
            <a:off x="301339" y="107916"/>
            <a:ext cx="3176270" cy="757555"/>
          </a:xfrm>
          <a:prstGeom prst="rect">
            <a:avLst/>
          </a:prstGeom>
        </p:spPr>
        <p:txBody>
          <a:bodyPr vert="horz" wrap="square" lIns="0" tIns="1270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Bef>
                <a:spcPts val="100"/>
              </a:spcBef>
            </a:pPr>
            <a:r>
              <a:rPr lang="en-US" sz="4800" dirty="0">
                <a:solidFill>
                  <a:schemeClr val="bg1"/>
                </a:solidFill>
              </a:rPr>
              <a:t>Next </a:t>
            </a:r>
            <a:r>
              <a:rPr lang="en-US" sz="4800" spc="-10" dirty="0">
                <a:solidFill>
                  <a:schemeClr val="bg1"/>
                </a:solidFill>
              </a:rPr>
              <a:t>Steps</a:t>
            </a:r>
            <a:endParaRPr lang="en-US" sz="4800" dirty="0">
              <a:solidFill>
                <a:schemeClr val="bg1"/>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128587" y="930275"/>
            <a:ext cx="8848725" cy="2554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Your Academic Advisor </a:t>
            </a:r>
            <a:endParaRPr dirty="0"/>
          </a:p>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	in the Academic Advising Center </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General Education &amp; Overall Degree Requirements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Major exploration, requirements, and educational planning</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College Policies &amp; Procedures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Information about Curricular &amp; Co-curricular Opportunities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Referrals to Academic &amp; Campus Resources</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106" name="Google Shape;106;p3"/>
          <p:cNvSpPr txBox="1"/>
          <p:nvPr/>
        </p:nvSpPr>
        <p:spPr>
          <a:xfrm>
            <a:off x="0" y="-1587"/>
            <a:ext cx="7170737"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Advising at Queens College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A Shared Model</a:t>
            </a:r>
            <a:endParaRPr/>
          </a:p>
          <a:p>
            <a:pPr marL="0" marR="0" lvl="0" indent="0" algn="l" rtl="0">
              <a:lnSpc>
                <a:spcPct val="100000"/>
              </a:lnSpc>
              <a:spcBef>
                <a:spcPts val="0"/>
              </a:spcBef>
              <a:spcAft>
                <a:spcPts val="0"/>
              </a:spcAft>
              <a:buNone/>
            </a:pPr>
            <a:endParaRPr sz="2800" b="1" i="1" u="none">
              <a:solidFill>
                <a:schemeClr val="lt1"/>
              </a:solidFill>
              <a:latin typeface="Gill Sans"/>
              <a:ea typeface="Gill Sans"/>
              <a:cs typeface="Gill Sans"/>
              <a:sym typeface="Gill Sans"/>
            </a:endParaRPr>
          </a:p>
        </p:txBody>
      </p:sp>
      <p:sp>
        <p:nvSpPr>
          <p:cNvPr id="107" name="Google Shape;107;p3"/>
          <p:cNvSpPr txBox="1"/>
          <p:nvPr/>
        </p:nvSpPr>
        <p:spPr>
          <a:xfrm>
            <a:off x="117475" y="3395662"/>
            <a:ext cx="9217025" cy="2246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Your Faculty Advisor</a:t>
            </a:r>
            <a:endParaRPr dirty="0"/>
          </a:p>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	in the Respective Academic Department  </a:t>
            </a:r>
            <a:endParaRPr dirty="0"/>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Detailed understanding of the Academic Discipline</a:t>
            </a:r>
            <a:endParaRPr dirty="0"/>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Departmental Policies &amp; Procedures</a:t>
            </a:r>
            <a:endParaRPr dirty="0"/>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Course Content, Requirements, and Expectations</a:t>
            </a:r>
            <a:endParaRPr dirty="0"/>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Career &amp; Academic Discussions</a:t>
            </a:r>
            <a:endParaRPr dirty="0"/>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Undergraduate Research &amp; Graduate Study Goals</a:t>
            </a:r>
            <a:endParaRPr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a:stretch/>
        </p:blipFill>
        <p:spPr>
          <a:xfrm>
            <a:off x="659423" y="962662"/>
            <a:ext cx="6821303" cy="5794583"/>
          </a:xfrm>
          <a:prstGeom prst="rect">
            <a:avLst/>
          </a:prstGeom>
          <a:noFill/>
          <a:ln>
            <a:noFill/>
          </a:ln>
        </p:spPr>
      </p:pic>
      <p:sp>
        <p:nvSpPr>
          <p:cNvPr id="113" name="Google Shape;113;p4"/>
          <p:cNvSpPr txBox="1"/>
          <p:nvPr/>
        </p:nvSpPr>
        <p:spPr>
          <a:xfrm>
            <a:off x="0" y="-379412"/>
            <a:ext cx="7472362" cy="16732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dirty="0">
                <a:solidFill>
                  <a:schemeClr val="lt1"/>
                </a:solidFill>
                <a:latin typeface="Gill Sans"/>
                <a:ea typeface="Gill Sans"/>
                <a:cs typeface="Gill Sans"/>
                <a:sym typeface="Gill Sans"/>
              </a:rPr>
              <a:t>Your QC Bachelor’s Degree</a:t>
            </a:r>
            <a:endParaRPr dirty="0"/>
          </a:p>
          <a:p>
            <a:pPr marL="0" marR="0" lvl="0" indent="0" algn="l" rtl="0">
              <a:lnSpc>
                <a:spcPct val="100000"/>
              </a:lnSpc>
              <a:spcBef>
                <a:spcPts val="0"/>
              </a:spcBef>
              <a:spcAft>
                <a:spcPts val="0"/>
              </a:spcAft>
              <a:buClr>
                <a:schemeClr val="lt1"/>
              </a:buClr>
              <a:buSzPts val="2800"/>
              <a:buFont typeface="Gill Sans"/>
              <a:buNone/>
            </a:pPr>
            <a:r>
              <a:rPr lang="en-US" sz="2800" b="1" i="1" u="none" dirty="0">
                <a:solidFill>
                  <a:schemeClr val="lt1"/>
                </a:solidFill>
                <a:latin typeface="Gill Sans"/>
                <a:ea typeface="Gill Sans"/>
                <a:cs typeface="Gill Sans"/>
                <a:sym typeface="Gill Sans"/>
              </a:rPr>
              <a:t>An Overview</a:t>
            </a:r>
            <a:endParaRPr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descr="Gen-ed-1.png"/>
          <p:cNvPicPr preferRelativeResize="0">
            <a:picLocks noGrp="1"/>
          </p:cNvPicPr>
          <p:nvPr>
            <p:ph type="body" idx="1"/>
          </p:nvPr>
        </p:nvPicPr>
        <p:blipFill rotWithShape="1">
          <a:blip r:embed="rId3">
            <a:alphaModFix/>
          </a:blip>
          <a:srcRect/>
          <a:stretch/>
        </p:blipFill>
        <p:spPr>
          <a:xfrm>
            <a:off x="387350" y="2041525"/>
            <a:ext cx="3498850" cy="1862137"/>
          </a:xfrm>
          <a:prstGeom prst="rect">
            <a:avLst/>
          </a:prstGeom>
          <a:noFill/>
          <a:ln>
            <a:noFill/>
          </a:ln>
        </p:spPr>
      </p:pic>
      <p:sp>
        <p:nvSpPr>
          <p:cNvPr id="119" name="Google Shape;119;p5"/>
          <p:cNvSpPr txBox="1"/>
          <p:nvPr/>
        </p:nvSpPr>
        <p:spPr>
          <a:xfrm>
            <a:off x="1593850" y="1001712"/>
            <a:ext cx="6126162"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20" name="Google Shape;120;p5"/>
          <p:cNvSpPr txBox="1"/>
          <p:nvPr/>
        </p:nvSpPr>
        <p:spPr>
          <a:xfrm>
            <a:off x="0" y="76200"/>
            <a:ext cx="7170737" cy="7699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 </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Required Core</a:t>
            </a:r>
            <a:endParaRPr/>
          </a:p>
        </p:txBody>
      </p:sp>
      <p:sp>
        <p:nvSpPr>
          <p:cNvPr id="121" name="Google Shape;121;p5"/>
          <p:cNvSpPr txBox="1"/>
          <p:nvPr/>
        </p:nvSpPr>
        <p:spPr>
          <a:xfrm>
            <a:off x="1593850" y="1579914"/>
            <a:ext cx="6134100" cy="277812"/>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dirty="0">
                <a:solidFill>
                  <a:schemeClr val="lt1"/>
                </a:solidFill>
                <a:latin typeface="Calibri"/>
                <a:ea typeface="Calibri"/>
                <a:cs typeface="Calibri"/>
                <a:sym typeface="Calibri"/>
              </a:rPr>
              <a:t>Cannot use Pass/No Credit Grading Option for any courses applying to QC Core Requirements.</a:t>
            </a:r>
            <a:endParaRPr dirty="0"/>
          </a:p>
        </p:txBody>
      </p:sp>
      <p:pic>
        <p:nvPicPr>
          <p:cNvPr id="122" name="Google Shape;122;p5"/>
          <p:cNvPicPr preferRelativeResize="0"/>
          <p:nvPr/>
        </p:nvPicPr>
        <p:blipFill rotWithShape="1">
          <a:blip r:embed="rId4">
            <a:alphaModFix/>
          </a:blip>
          <a:srcRect/>
          <a:stretch/>
        </p:blipFill>
        <p:spPr>
          <a:xfrm>
            <a:off x="3888487" y="2042021"/>
            <a:ext cx="5093237" cy="2301975"/>
          </a:xfrm>
          <a:prstGeom prst="rect">
            <a:avLst/>
          </a:prstGeom>
          <a:noFill/>
          <a:ln>
            <a:noFill/>
          </a:ln>
          <a:effectLst>
            <a:outerShdw blurRad="63500">
              <a:srgbClr val="000000">
                <a:alpha val="69803"/>
              </a:srgbClr>
            </a:outerShdw>
          </a:effectLst>
        </p:spPr>
      </p:pic>
      <p:sp>
        <p:nvSpPr>
          <p:cNvPr id="8" name="object 12">
            <a:extLst>
              <a:ext uri="{FF2B5EF4-FFF2-40B4-BE49-F238E27FC236}">
                <a16:creationId xmlns:a16="http://schemas.microsoft.com/office/drawing/2014/main" id="{C849D942-822B-4325-9C01-468C0B70F91E}"/>
              </a:ext>
            </a:extLst>
          </p:cNvPr>
          <p:cNvSpPr txBox="1"/>
          <p:nvPr/>
        </p:nvSpPr>
        <p:spPr>
          <a:xfrm>
            <a:off x="2565779" y="4833413"/>
            <a:ext cx="4419600" cy="673902"/>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5"/>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6"/>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lang="en-US" sz="1400" dirty="0">
                <a:latin typeface="Arial"/>
                <a:cs typeface="Arial"/>
                <a:hlinkClick r:id="rId7"/>
              </a:rPr>
              <a:t>Pathways - </a:t>
            </a:r>
            <a:r>
              <a:rPr sz="1400" dirty="0">
                <a:latin typeface="Arial"/>
                <a:cs typeface="Arial"/>
                <a:hlinkClick r:id="rId7"/>
              </a:rPr>
              <a:t>General</a:t>
            </a:r>
            <a:r>
              <a:rPr sz="1400" spc="-70" dirty="0">
                <a:latin typeface="Arial"/>
                <a:cs typeface="Arial"/>
                <a:hlinkClick r:id="rId7"/>
              </a:rPr>
              <a:t> </a:t>
            </a:r>
            <a:r>
              <a:rPr sz="1400" dirty="0">
                <a:latin typeface="Arial"/>
                <a:cs typeface="Arial"/>
                <a:hlinkClick r:id="rId7"/>
              </a:rPr>
              <a:t>Education</a:t>
            </a:r>
            <a:r>
              <a:rPr sz="1400" spc="-70" dirty="0">
                <a:latin typeface="Arial"/>
                <a:cs typeface="Arial"/>
                <a:hlinkClick r:id="rId7"/>
              </a:rPr>
              <a:t> </a:t>
            </a:r>
            <a:r>
              <a:rPr sz="1400" dirty="0">
                <a:latin typeface="Arial"/>
                <a:cs typeface="Arial"/>
                <a:hlinkClick r:id="rId7"/>
              </a:rPr>
              <a:t>at</a:t>
            </a:r>
            <a:r>
              <a:rPr sz="1400" spc="-40" dirty="0">
                <a:latin typeface="Arial"/>
                <a:cs typeface="Arial"/>
                <a:hlinkClick r:id="rId7"/>
              </a:rPr>
              <a:t> </a:t>
            </a:r>
            <a:r>
              <a:rPr sz="1400" dirty="0">
                <a:latin typeface="Arial"/>
                <a:cs typeface="Arial"/>
                <a:hlinkClick r:id="rId7"/>
              </a:rPr>
              <a:t>Queens</a:t>
            </a:r>
            <a:r>
              <a:rPr sz="1400" spc="-55" dirty="0">
                <a:latin typeface="Arial"/>
                <a:cs typeface="Arial"/>
                <a:hlinkClick r:id="rId7"/>
              </a:rPr>
              <a:t> </a:t>
            </a:r>
            <a:r>
              <a:rPr sz="1400" dirty="0">
                <a:latin typeface="Arial"/>
                <a:cs typeface="Arial"/>
                <a:hlinkClick r:id="rId7"/>
              </a:rPr>
              <a:t>College</a:t>
            </a:r>
            <a:r>
              <a:rPr sz="1400" spc="-45" dirty="0">
                <a:latin typeface="Arial"/>
                <a:cs typeface="Arial"/>
                <a:hlinkClick r:id="rId7"/>
              </a:rPr>
              <a:t> </a:t>
            </a:r>
            <a:endParaRPr sz="1400" dirty="0">
              <a:latin typeface="Arial"/>
              <a:cs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p:nvPr/>
        </p:nvSpPr>
        <p:spPr>
          <a:xfrm>
            <a:off x="1593850" y="97155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29" name="Google Shape;129;p6"/>
          <p:cNvSpPr txBox="1"/>
          <p:nvPr/>
        </p:nvSpPr>
        <p:spPr>
          <a:xfrm>
            <a:off x="0" y="-277812"/>
            <a:ext cx="6211887" cy="1249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Flexible Core</a:t>
            </a:r>
            <a:endParaRPr/>
          </a:p>
        </p:txBody>
      </p:sp>
      <p:pic>
        <p:nvPicPr>
          <p:cNvPr id="130" name="Google Shape;130;p6" descr="Gen-ed-2.png"/>
          <p:cNvPicPr preferRelativeResize="0">
            <a:picLocks noGrp="1"/>
          </p:cNvPicPr>
          <p:nvPr>
            <p:ph type="body" idx="1"/>
          </p:nvPr>
        </p:nvPicPr>
        <p:blipFill rotWithShape="1">
          <a:blip r:embed="rId3">
            <a:alphaModFix/>
          </a:blip>
          <a:srcRect/>
          <a:stretch/>
        </p:blipFill>
        <p:spPr>
          <a:xfrm>
            <a:off x="246062" y="1943100"/>
            <a:ext cx="3524250" cy="1931987"/>
          </a:xfrm>
          <a:prstGeom prst="rect">
            <a:avLst/>
          </a:prstGeom>
          <a:noFill/>
          <a:ln>
            <a:noFill/>
          </a:ln>
        </p:spPr>
      </p:pic>
      <p:pic>
        <p:nvPicPr>
          <p:cNvPr id="131" name="Google Shape;131;p6"/>
          <p:cNvPicPr preferRelativeResize="0"/>
          <p:nvPr/>
        </p:nvPicPr>
        <p:blipFill rotWithShape="1">
          <a:blip r:embed="rId4">
            <a:alphaModFix/>
          </a:blip>
          <a:srcRect/>
          <a:stretch/>
        </p:blipFill>
        <p:spPr>
          <a:xfrm>
            <a:off x="3772731" y="2010373"/>
            <a:ext cx="5264738" cy="2302820"/>
          </a:xfrm>
          <a:prstGeom prst="rect">
            <a:avLst/>
          </a:prstGeom>
          <a:noFill/>
          <a:ln>
            <a:noFill/>
          </a:ln>
          <a:effectLst>
            <a:outerShdw blurRad="63500">
              <a:srgbClr val="000000">
                <a:alpha val="69803"/>
              </a:srgbClr>
            </a:outerShdw>
          </a:effectLst>
        </p:spPr>
      </p:pic>
      <p:sp>
        <p:nvSpPr>
          <p:cNvPr id="132" name="Google Shape;132;p6"/>
          <p:cNvSpPr txBox="1"/>
          <p:nvPr/>
        </p:nvSpPr>
        <p:spPr>
          <a:xfrm>
            <a:off x="1593850" y="1566862"/>
            <a:ext cx="6013450"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QC Core requirements.</a:t>
            </a:r>
            <a:endParaRPr/>
          </a:p>
        </p:txBody>
      </p:sp>
      <p:sp>
        <p:nvSpPr>
          <p:cNvPr id="10" name="object 12">
            <a:extLst>
              <a:ext uri="{FF2B5EF4-FFF2-40B4-BE49-F238E27FC236}">
                <a16:creationId xmlns:a16="http://schemas.microsoft.com/office/drawing/2014/main" id="{AD48809D-416D-47A7-B0D1-BF680D53CC26}"/>
              </a:ext>
            </a:extLst>
          </p:cNvPr>
          <p:cNvSpPr txBox="1"/>
          <p:nvPr/>
        </p:nvSpPr>
        <p:spPr>
          <a:xfrm>
            <a:off x="2565779" y="4833413"/>
            <a:ext cx="4419600" cy="673902"/>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5"/>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6"/>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lang="en-US" sz="1400" dirty="0">
                <a:latin typeface="Arial"/>
                <a:cs typeface="Arial"/>
                <a:hlinkClick r:id="rId7"/>
              </a:rPr>
              <a:t>Pathways - </a:t>
            </a:r>
            <a:r>
              <a:rPr sz="1400" dirty="0">
                <a:latin typeface="Arial"/>
                <a:cs typeface="Arial"/>
                <a:hlinkClick r:id="rId7"/>
              </a:rPr>
              <a:t>General</a:t>
            </a:r>
            <a:r>
              <a:rPr sz="1400" spc="-70" dirty="0">
                <a:latin typeface="Arial"/>
                <a:cs typeface="Arial"/>
                <a:hlinkClick r:id="rId7"/>
              </a:rPr>
              <a:t> </a:t>
            </a:r>
            <a:r>
              <a:rPr sz="1400" dirty="0">
                <a:latin typeface="Arial"/>
                <a:cs typeface="Arial"/>
                <a:hlinkClick r:id="rId7"/>
              </a:rPr>
              <a:t>Education</a:t>
            </a:r>
            <a:r>
              <a:rPr sz="1400" spc="-70" dirty="0">
                <a:latin typeface="Arial"/>
                <a:cs typeface="Arial"/>
                <a:hlinkClick r:id="rId7"/>
              </a:rPr>
              <a:t> </a:t>
            </a:r>
            <a:r>
              <a:rPr sz="1400" dirty="0">
                <a:latin typeface="Arial"/>
                <a:cs typeface="Arial"/>
                <a:hlinkClick r:id="rId7"/>
              </a:rPr>
              <a:t>at</a:t>
            </a:r>
            <a:r>
              <a:rPr sz="1400" spc="-40" dirty="0">
                <a:latin typeface="Arial"/>
                <a:cs typeface="Arial"/>
                <a:hlinkClick r:id="rId7"/>
              </a:rPr>
              <a:t> </a:t>
            </a:r>
            <a:r>
              <a:rPr sz="1400" dirty="0">
                <a:latin typeface="Arial"/>
                <a:cs typeface="Arial"/>
                <a:hlinkClick r:id="rId7"/>
              </a:rPr>
              <a:t>Queens</a:t>
            </a:r>
            <a:r>
              <a:rPr sz="1400" spc="-55" dirty="0">
                <a:latin typeface="Arial"/>
                <a:cs typeface="Arial"/>
                <a:hlinkClick r:id="rId7"/>
              </a:rPr>
              <a:t> </a:t>
            </a:r>
            <a:r>
              <a:rPr sz="1400" dirty="0">
                <a:latin typeface="Arial"/>
                <a:cs typeface="Arial"/>
                <a:hlinkClick r:id="rId7"/>
              </a:rPr>
              <a:t>College</a:t>
            </a:r>
            <a:r>
              <a:rPr sz="1400" spc="-45" dirty="0">
                <a:latin typeface="Arial"/>
                <a:cs typeface="Arial"/>
                <a:hlinkClick r:id="rId7"/>
              </a:rPr>
              <a:t> </a:t>
            </a:r>
            <a:endParaRPr sz="1400" dirty="0">
              <a:latin typeface="Arial"/>
              <a:cs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p:nvPr/>
        </p:nvSpPr>
        <p:spPr>
          <a:xfrm>
            <a:off x="1593850" y="10414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39" name="Google Shape;139;p7"/>
          <p:cNvSpPr txBox="1"/>
          <p:nvPr/>
        </p:nvSpPr>
        <p:spPr>
          <a:xfrm>
            <a:off x="0" y="-209550"/>
            <a:ext cx="6270625" cy="1122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College Option</a:t>
            </a:r>
            <a:endParaRPr/>
          </a:p>
        </p:txBody>
      </p:sp>
      <p:pic>
        <p:nvPicPr>
          <p:cNvPr id="140" name="Google Shape;140;p7" descr="Gen-ed-3.png"/>
          <p:cNvPicPr preferRelativeResize="0">
            <a:picLocks noGrp="1"/>
          </p:cNvPicPr>
          <p:nvPr>
            <p:ph type="body" idx="1"/>
          </p:nvPr>
        </p:nvPicPr>
        <p:blipFill rotWithShape="1">
          <a:blip r:embed="rId3">
            <a:alphaModFix/>
          </a:blip>
          <a:srcRect/>
          <a:stretch/>
        </p:blipFill>
        <p:spPr>
          <a:xfrm>
            <a:off x="20637" y="2057400"/>
            <a:ext cx="4151312" cy="1949450"/>
          </a:xfrm>
          <a:prstGeom prst="rect">
            <a:avLst/>
          </a:prstGeom>
          <a:noFill/>
          <a:ln>
            <a:noFill/>
          </a:ln>
        </p:spPr>
      </p:pic>
      <p:sp>
        <p:nvSpPr>
          <p:cNvPr id="141" name="Google Shape;141;p7"/>
          <p:cNvSpPr txBox="1"/>
          <p:nvPr/>
        </p:nvSpPr>
        <p:spPr>
          <a:xfrm>
            <a:off x="1593850" y="1607960"/>
            <a:ext cx="6013450"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QC Core requirements.</a:t>
            </a:r>
            <a:endParaRPr/>
          </a:p>
        </p:txBody>
      </p:sp>
      <p:pic>
        <p:nvPicPr>
          <p:cNvPr id="142" name="Google Shape;142;p7"/>
          <p:cNvPicPr preferRelativeResize="0"/>
          <p:nvPr/>
        </p:nvPicPr>
        <p:blipFill rotWithShape="1">
          <a:blip r:embed="rId4">
            <a:alphaModFix/>
          </a:blip>
          <a:srcRect/>
          <a:stretch/>
        </p:blipFill>
        <p:spPr>
          <a:xfrm>
            <a:off x="3941254" y="1997862"/>
            <a:ext cx="5270396" cy="2341168"/>
          </a:xfrm>
          <a:prstGeom prst="rect">
            <a:avLst/>
          </a:prstGeom>
          <a:noFill/>
          <a:ln>
            <a:noFill/>
          </a:ln>
        </p:spPr>
      </p:pic>
      <p:sp>
        <p:nvSpPr>
          <p:cNvPr id="9" name="object 12">
            <a:extLst>
              <a:ext uri="{FF2B5EF4-FFF2-40B4-BE49-F238E27FC236}">
                <a16:creationId xmlns:a16="http://schemas.microsoft.com/office/drawing/2014/main" id="{20219CB3-9FE7-488B-8660-3A5C707BDBBA}"/>
              </a:ext>
            </a:extLst>
          </p:cNvPr>
          <p:cNvSpPr txBox="1"/>
          <p:nvPr/>
        </p:nvSpPr>
        <p:spPr>
          <a:xfrm>
            <a:off x="2565779" y="4833413"/>
            <a:ext cx="4419600" cy="673902"/>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5"/>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6"/>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lang="en-US" sz="1400" dirty="0">
                <a:latin typeface="Arial"/>
                <a:cs typeface="Arial"/>
                <a:hlinkClick r:id="rId7"/>
              </a:rPr>
              <a:t>Pathways - </a:t>
            </a:r>
            <a:r>
              <a:rPr sz="1400" dirty="0">
                <a:latin typeface="Arial"/>
                <a:cs typeface="Arial"/>
                <a:hlinkClick r:id="rId7"/>
              </a:rPr>
              <a:t>General</a:t>
            </a:r>
            <a:r>
              <a:rPr sz="1400" spc="-70" dirty="0">
                <a:latin typeface="Arial"/>
                <a:cs typeface="Arial"/>
                <a:hlinkClick r:id="rId7"/>
              </a:rPr>
              <a:t> </a:t>
            </a:r>
            <a:r>
              <a:rPr sz="1400" dirty="0">
                <a:latin typeface="Arial"/>
                <a:cs typeface="Arial"/>
                <a:hlinkClick r:id="rId7"/>
              </a:rPr>
              <a:t>Education</a:t>
            </a:r>
            <a:r>
              <a:rPr sz="1400" spc="-70" dirty="0">
                <a:latin typeface="Arial"/>
                <a:cs typeface="Arial"/>
                <a:hlinkClick r:id="rId7"/>
              </a:rPr>
              <a:t> </a:t>
            </a:r>
            <a:r>
              <a:rPr sz="1400" dirty="0">
                <a:latin typeface="Arial"/>
                <a:cs typeface="Arial"/>
                <a:hlinkClick r:id="rId7"/>
              </a:rPr>
              <a:t>at</a:t>
            </a:r>
            <a:r>
              <a:rPr sz="1400" spc="-40" dirty="0">
                <a:latin typeface="Arial"/>
                <a:cs typeface="Arial"/>
                <a:hlinkClick r:id="rId7"/>
              </a:rPr>
              <a:t> </a:t>
            </a:r>
            <a:r>
              <a:rPr sz="1400" dirty="0">
                <a:latin typeface="Arial"/>
                <a:cs typeface="Arial"/>
                <a:hlinkClick r:id="rId7"/>
              </a:rPr>
              <a:t>Queens</a:t>
            </a:r>
            <a:r>
              <a:rPr sz="1400" spc="-55" dirty="0">
                <a:latin typeface="Arial"/>
                <a:cs typeface="Arial"/>
                <a:hlinkClick r:id="rId7"/>
              </a:rPr>
              <a:t> </a:t>
            </a:r>
            <a:r>
              <a:rPr sz="1400" dirty="0">
                <a:latin typeface="Arial"/>
                <a:cs typeface="Arial"/>
                <a:hlinkClick r:id="rId7"/>
              </a:rPr>
              <a:t>College</a:t>
            </a:r>
            <a:r>
              <a:rPr sz="1400" spc="-45" dirty="0">
                <a:latin typeface="Arial"/>
                <a:cs typeface="Arial"/>
                <a:hlinkClick r:id="rId7"/>
              </a:rPr>
              <a:t> </a:t>
            </a:r>
            <a:endParaRPr sz="1400" dirty="0">
              <a:latin typeface="Arial"/>
              <a:cs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p:nvPr/>
        </p:nvSpPr>
        <p:spPr>
          <a:xfrm>
            <a:off x="1593850" y="10033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49" name="Google Shape;149;p8"/>
          <p:cNvSpPr txBox="1"/>
          <p:nvPr/>
        </p:nvSpPr>
        <p:spPr>
          <a:xfrm>
            <a:off x="0" y="-142875"/>
            <a:ext cx="6211887" cy="10683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Writing Intensive Requirement</a:t>
            </a:r>
            <a:endParaRPr/>
          </a:p>
        </p:txBody>
      </p:sp>
      <p:pic>
        <p:nvPicPr>
          <p:cNvPr id="150" name="Google Shape;150;p8" descr="Gen-ed-4.png"/>
          <p:cNvPicPr preferRelativeResize="0">
            <a:picLocks noGrp="1"/>
          </p:cNvPicPr>
          <p:nvPr>
            <p:ph type="body" idx="1"/>
          </p:nvPr>
        </p:nvPicPr>
        <p:blipFill rotWithShape="1">
          <a:blip r:embed="rId3">
            <a:alphaModFix/>
          </a:blip>
          <a:srcRect/>
          <a:stretch/>
        </p:blipFill>
        <p:spPr>
          <a:xfrm>
            <a:off x="406400" y="1998662"/>
            <a:ext cx="3983037" cy="2073275"/>
          </a:xfrm>
          <a:prstGeom prst="rect">
            <a:avLst/>
          </a:prstGeom>
          <a:noFill/>
          <a:ln>
            <a:noFill/>
          </a:ln>
        </p:spPr>
      </p:pic>
      <p:sp>
        <p:nvSpPr>
          <p:cNvPr id="151" name="Google Shape;151;p8"/>
          <p:cNvSpPr txBox="1"/>
          <p:nvPr/>
        </p:nvSpPr>
        <p:spPr>
          <a:xfrm>
            <a:off x="4389437" y="2154237"/>
            <a:ext cx="4754562" cy="206216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Students must complete </a:t>
            </a:r>
            <a:r>
              <a:rPr lang="en-US" sz="1600" b="1" i="0" u="sng">
                <a:solidFill>
                  <a:schemeClr val="dk1"/>
                </a:solidFill>
                <a:latin typeface="Calibri"/>
                <a:ea typeface="Calibri"/>
                <a:cs typeface="Calibri"/>
                <a:sym typeface="Calibri"/>
              </a:rPr>
              <a:t>two Writing-Intensive "W" courses</a:t>
            </a:r>
            <a:r>
              <a:rPr lang="en-US" sz="1600" b="0" i="0" u="none">
                <a:solidFill>
                  <a:schemeClr val="dk1"/>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At least one "W" must be completed </a:t>
            </a:r>
            <a:r>
              <a:rPr lang="en-US" sz="1600" b="1" i="1" u="none">
                <a:solidFill>
                  <a:schemeClr val="dk1"/>
                </a:solidFill>
                <a:latin typeface="Calibri"/>
                <a:ea typeface="Calibri"/>
                <a:cs typeface="Calibri"/>
                <a:sym typeface="Calibri"/>
              </a:rPr>
              <a:t>in residency </a:t>
            </a:r>
            <a:r>
              <a:rPr lang="en-US" sz="1600" b="0" i="0" u="none">
                <a:solidFill>
                  <a:schemeClr val="dk1"/>
                </a:solidFill>
                <a:latin typeface="Calibri"/>
                <a:ea typeface="Calibri"/>
                <a:cs typeface="Calibri"/>
                <a:sym typeface="Calibri"/>
              </a:rPr>
              <a:t>at QC.</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English 110 is a prerequisite for all "W" courses.</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“W” courses can overlap with QC Core requirements or, if available, major and/or minor requirements.  Discuss with an advisor.</a:t>
            </a:r>
            <a:endParaRPr/>
          </a:p>
        </p:txBody>
      </p:sp>
      <p:sp>
        <p:nvSpPr>
          <p:cNvPr id="152" name="Google Shape;152;p8"/>
          <p:cNvSpPr txBox="1"/>
          <p:nvPr/>
        </p:nvSpPr>
        <p:spPr>
          <a:xfrm>
            <a:off x="1593850" y="1569508"/>
            <a:ext cx="6022975"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dirty="0">
                <a:solidFill>
                  <a:schemeClr val="lt1"/>
                </a:solidFill>
                <a:latin typeface="Calibri"/>
                <a:ea typeface="Calibri"/>
                <a:cs typeface="Calibri"/>
                <a:sym typeface="Calibri"/>
              </a:rPr>
              <a:t>Cannot use Pass/No Credit Grading Option for any courses applying to QC Core requirements.</a:t>
            </a:r>
            <a:endParaRPr dirty="0"/>
          </a:p>
        </p:txBody>
      </p:sp>
      <p:sp>
        <p:nvSpPr>
          <p:cNvPr id="9" name="object 12">
            <a:extLst>
              <a:ext uri="{FF2B5EF4-FFF2-40B4-BE49-F238E27FC236}">
                <a16:creationId xmlns:a16="http://schemas.microsoft.com/office/drawing/2014/main" id="{1E91609D-C3EF-4A76-940D-B7CA02C059CE}"/>
              </a:ext>
            </a:extLst>
          </p:cNvPr>
          <p:cNvSpPr txBox="1"/>
          <p:nvPr/>
        </p:nvSpPr>
        <p:spPr>
          <a:xfrm>
            <a:off x="2565779" y="4833413"/>
            <a:ext cx="4419600" cy="673902"/>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4"/>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5"/>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lang="en-US" sz="1400" dirty="0">
                <a:latin typeface="Arial"/>
                <a:cs typeface="Arial"/>
                <a:hlinkClick r:id="rId6"/>
              </a:rPr>
              <a:t>Pathways - </a:t>
            </a:r>
            <a:r>
              <a:rPr sz="1400" dirty="0">
                <a:latin typeface="Arial"/>
                <a:cs typeface="Arial"/>
                <a:hlinkClick r:id="rId6"/>
              </a:rPr>
              <a:t>General</a:t>
            </a:r>
            <a:r>
              <a:rPr sz="1400" spc="-70" dirty="0">
                <a:latin typeface="Arial"/>
                <a:cs typeface="Arial"/>
                <a:hlinkClick r:id="rId6"/>
              </a:rPr>
              <a:t> </a:t>
            </a:r>
            <a:r>
              <a:rPr sz="1400" dirty="0">
                <a:latin typeface="Arial"/>
                <a:cs typeface="Arial"/>
                <a:hlinkClick r:id="rId6"/>
              </a:rPr>
              <a:t>Education</a:t>
            </a:r>
            <a:r>
              <a:rPr sz="1400" spc="-70" dirty="0">
                <a:latin typeface="Arial"/>
                <a:cs typeface="Arial"/>
                <a:hlinkClick r:id="rId6"/>
              </a:rPr>
              <a:t> </a:t>
            </a:r>
            <a:r>
              <a:rPr sz="1400" dirty="0">
                <a:latin typeface="Arial"/>
                <a:cs typeface="Arial"/>
                <a:hlinkClick r:id="rId6"/>
              </a:rPr>
              <a:t>at</a:t>
            </a:r>
            <a:r>
              <a:rPr sz="1400" spc="-40" dirty="0">
                <a:latin typeface="Arial"/>
                <a:cs typeface="Arial"/>
                <a:hlinkClick r:id="rId6"/>
              </a:rPr>
              <a:t> </a:t>
            </a:r>
            <a:r>
              <a:rPr sz="1400" dirty="0">
                <a:latin typeface="Arial"/>
                <a:cs typeface="Arial"/>
                <a:hlinkClick r:id="rId6"/>
              </a:rPr>
              <a:t>Queens</a:t>
            </a:r>
            <a:r>
              <a:rPr sz="1400" spc="-55" dirty="0">
                <a:latin typeface="Arial"/>
                <a:cs typeface="Arial"/>
                <a:hlinkClick r:id="rId6"/>
              </a:rPr>
              <a:t> </a:t>
            </a:r>
            <a:r>
              <a:rPr sz="1400" dirty="0">
                <a:latin typeface="Arial"/>
                <a:cs typeface="Arial"/>
                <a:hlinkClick r:id="rId6"/>
              </a:rPr>
              <a:t>College</a:t>
            </a:r>
            <a:r>
              <a:rPr sz="1400" spc="-45" dirty="0">
                <a:latin typeface="Arial"/>
                <a:cs typeface="Arial"/>
                <a:hlinkClick r:id="rId6"/>
              </a:rPr>
              <a:t> </a:t>
            </a:r>
            <a:endParaRPr sz="1400" dirty="0">
              <a:latin typeface="Arial"/>
              <a:cs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93662" y="117475"/>
            <a:ext cx="7800975" cy="6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dirty="0">
                <a:solidFill>
                  <a:schemeClr val="lt1"/>
                </a:solidFill>
                <a:latin typeface="Gill Sans"/>
                <a:ea typeface="Gill Sans"/>
                <a:cs typeface="Gill Sans"/>
                <a:sym typeface="Gill Sans"/>
              </a:rPr>
              <a:t>Your QC Bachelor’s Degree</a:t>
            </a:r>
            <a:br>
              <a:rPr lang="en-US" sz="2800" b="1" i="0" u="none" dirty="0">
                <a:solidFill>
                  <a:schemeClr val="lt1"/>
                </a:solidFill>
                <a:latin typeface="Gill Sans"/>
                <a:ea typeface="Gill Sans"/>
                <a:cs typeface="Gill Sans"/>
                <a:sym typeface="Gill Sans"/>
              </a:rPr>
            </a:br>
            <a:r>
              <a:rPr lang="en-US" sz="2800" b="1" i="1" u="none" dirty="0">
                <a:solidFill>
                  <a:schemeClr val="lt1"/>
                </a:solidFill>
                <a:latin typeface="Gill Sans"/>
                <a:ea typeface="Gill Sans"/>
                <a:cs typeface="Gill Sans"/>
                <a:sym typeface="Gill Sans"/>
              </a:rPr>
              <a:t>Already have your AA or AS Degree?</a:t>
            </a:r>
            <a:endParaRPr dirty="0"/>
          </a:p>
        </p:txBody>
      </p:sp>
      <p:sp>
        <p:nvSpPr>
          <p:cNvPr id="159" name="Google Shape;159;p9"/>
          <p:cNvSpPr txBox="1">
            <a:spLocks noGrp="1"/>
          </p:cNvSpPr>
          <p:nvPr>
            <p:ph type="body" idx="1"/>
          </p:nvPr>
        </p:nvSpPr>
        <p:spPr>
          <a:xfrm>
            <a:off x="204609" y="1212929"/>
            <a:ext cx="8721725" cy="4396301"/>
          </a:xfrm>
          <a:prstGeom prst="rect">
            <a:avLst/>
          </a:prstGeom>
          <a:solidFill>
            <a:schemeClr val="bg1"/>
          </a:solidFill>
          <a:ln>
            <a:noFill/>
          </a:ln>
        </p:spPr>
        <p:txBody>
          <a:bodyPr spcFirstLastPara="1" wrap="square" lIns="91425" tIns="45700" rIns="91425" bIns="45700" anchor="t" anchorCtr="0">
            <a:noAutofit/>
          </a:bodyPr>
          <a:lstStyle/>
          <a:p>
            <a:pPr marL="0" indent="0">
              <a:spcBef>
                <a:spcPts val="0"/>
              </a:spcBef>
              <a:buSzPts val="1600"/>
              <a:buNone/>
            </a:pPr>
            <a:r>
              <a:rPr lang="en-US" sz="1800" b="0" i="0" u="none" strike="noStrike" cap="none" dirty="0">
                <a:latin typeface="Calibri"/>
                <a:ea typeface="Calibri"/>
                <a:cs typeface="Calibri"/>
                <a:sym typeface="Calibri"/>
              </a:rPr>
              <a:t>If you have earned an </a:t>
            </a:r>
            <a:r>
              <a:rPr lang="en-US" sz="1800" b="0" i="1" u="none" strike="noStrike" cap="none" dirty="0">
                <a:latin typeface="Calibri"/>
                <a:ea typeface="Calibri"/>
                <a:cs typeface="Calibri"/>
                <a:sym typeface="Calibri"/>
              </a:rPr>
              <a:t>Associate of Arts Degree </a:t>
            </a:r>
            <a:r>
              <a:rPr lang="en-US" sz="1800" b="0" i="0" u="none" strike="noStrike" cap="none" dirty="0">
                <a:latin typeface="Calibri"/>
                <a:ea typeface="Calibri"/>
                <a:cs typeface="Calibri"/>
                <a:sym typeface="Calibri"/>
              </a:rPr>
              <a:t>(AA) or </a:t>
            </a:r>
            <a:r>
              <a:rPr lang="en-US" sz="1800" b="0" i="1" u="none" strike="noStrike" cap="none" dirty="0">
                <a:latin typeface="Calibri"/>
                <a:ea typeface="Calibri"/>
                <a:cs typeface="Calibri"/>
                <a:sym typeface="Calibri"/>
              </a:rPr>
              <a:t>Associate of Science Degree </a:t>
            </a:r>
            <a:r>
              <a:rPr lang="en-US" sz="1800" b="0" i="0" u="none" strike="noStrike" cap="none" dirty="0">
                <a:latin typeface="Calibri"/>
                <a:ea typeface="Calibri"/>
                <a:cs typeface="Calibri"/>
                <a:sym typeface="Calibri"/>
              </a:rPr>
              <a:t>(AS) from any U.S. institution, you are considered to have met the following requirements:</a:t>
            </a:r>
            <a:r>
              <a:rPr lang="en-US" sz="1800" dirty="0"/>
              <a:t>  </a:t>
            </a:r>
            <a:endParaRPr lang="en-US" sz="3600" dirty="0"/>
          </a:p>
          <a:p>
            <a:pPr marL="742950" lvl="1" indent="-285750">
              <a:spcBef>
                <a:spcPts val="320"/>
              </a:spcBef>
              <a:buSzPts val="1600"/>
              <a:buFont typeface="Wingdings"/>
              <a:buChar char="Ø"/>
            </a:pPr>
            <a:r>
              <a:rPr lang="en-US" sz="1800" dirty="0"/>
              <a:t>Required </a:t>
            </a:r>
            <a:r>
              <a:rPr lang="en-US" sz="1800" b="0" i="0" u="none" strike="noStrike" cap="none" dirty="0">
                <a:latin typeface="Calibri"/>
                <a:ea typeface="Calibri"/>
                <a:cs typeface="Calibri"/>
                <a:sym typeface="Calibri"/>
              </a:rPr>
              <a:t>Core</a:t>
            </a:r>
            <a:r>
              <a:rPr lang="en-US" sz="1800" dirty="0"/>
              <a:t> </a:t>
            </a:r>
            <a:endParaRPr sz="1800" dirty="0"/>
          </a:p>
          <a:p>
            <a:pPr marL="742950" lvl="1" indent="-285750">
              <a:spcBef>
                <a:spcPts val="320"/>
              </a:spcBef>
              <a:buSzPts val="1600"/>
              <a:buFont typeface="Wingdings"/>
              <a:buChar char="Ø"/>
            </a:pPr>
            <a:r>
              <a:rPr lang="en-US" sz="1800" dirty="0"/>
              <a:t>Flexible </a:t>
            </a:r>
            <a:r>
              <a:rPr lang="en-US" sz="1800" b="0" i="0" u="none" strike="noStrike" cap="none" dirty="0">
                <a:latin typeface="Calibri"/>
                <a:ea typeface="Calibri"/>
                <a:cs typeface="Calibri"/>
                <a:sym typeface="Calibri"/>
              </a:rPr>
              <a:t>Core</a:t>
            </a:r>
            <a:endParaRPr sz="1800" dirty="0"/>
          </a:p>
          <a:p>
            <a:pPr marL="742950" lvl="1" indent="-285750">
              <a:spcBef>
                <a:spcPts val="320"/>
              </a:spcBef>
              <a:buSzPts val="1600"/>
              <a:buFont typeface="Wingdings"/>
              <a:buChar char="Ø"/>
            </a:pPr>
            <a:r>
              <a:rPr lang="en-US" sz="1800" dirty="0"/>
              <a:t>College </a:t>
            </a:r>
            <a:r>
              <a:rPr lang="en-US" sz="1800" b="0" i="0" u="none" strike="noStrike" cap="none" dirty="0">
                <a:latin typeface="Calibri"/>
                <a:ea typeface="Calibri"/>
                <a:cs typeface="Calibri"/>
                <a:sym typeface="Calibri"/>
              </a:rPr>
              <a:t>Option Science</a:t>
            </a:r>
            <a:r>
              <a:rPr lang="en-US" sz="1800" dirty="0"/>
              <a:t> </a:t>
            </a:r>
            <a:endParaRPr sz="1800" dirty="0"/>
          </a:p>
          <a:p>
            <a:pPr marL="742950" lvl="1" indent="-285750">
              <a:spcBef>
                <a:spcPts val="320"/>
              </a:spcBef>
              <a:buSzPts val="1600"/>
              <a:buFont typeface="Wingdings"/>
              <a:buChar char="Ø"/>
            </a:pPr>
            <a:r>
              <a:rPr lang="en-US" sz="1800" dirty="0"/>
              <a:t>Additional </a:t>
            </a:r>
            <a:r>
              <a:rPr lang="en-US" sz="1800" b="0" u="none" strike="noStrike" cap="none" dirty="0">
                <a:sym typeface="Calibri"/>
              </a:rPr>
              <a:t>College </a:t>
            </a:r>
            <a:r>
              <a:rPr lang="en-US" sz="1800" dirty="0"/>
              <a:t>Option</a:t>
            </a:r>
          </a:p>
          <a:p>
            <a:pPr marL="457200" lvl="1" indent="0">
              <a:spcBef>
                <a:spcPts val="320"/>
              </a:spcBef>
              <a:buSzPts val="1600"/>
              <a:buNone/>
            </a:pPr>
            <a:endParaRPr lang="en-US" sz="3200" dirty="0"/>
          </a:p>
          <a:p>
            <a:pPr marL="457200" lvl="1" indent="0">
              <a:spcBef>
                <a:spcPts val="320"/>
              </a:spcBef>
              <a:buSzPts val="1600"/>
              <a:buNone/>
            </a:pPr>
            <a:r>
              <a:rPr lang="en-US" sz="1800" dirty="0"/>
              <a:t>To</a:t>
            </a:r>
            <a:r>
              <a:rPr lang="en-US" sz="1800" b="0" i="0" u="none" strike="noStrike" cap="none" dirty="0">
                <a:latin typeface="Calibri"/>
                <a:ea typeface="Calibri"/>
                <a:cs typeface="Calibri"/>
                <a:sym typeface="Calibri"/>
              </a:rPr>
              <a:t> fulfill your remaining General Education requirements, you only need </a:t>
            </a:r>
            <a:r>
              <a:rPr lang="en-US" sz="1800" b="0" i="0" u="sng" strike="noStrike" cap="none" dirty="0">
                <a:latin typeface="Calibri"/>
                <a:ea typeface="Calibri"/>
                <a:cs typeface="Calibri"/>
                <a:sym typeface="Calibri"/>
              </a:rPr>
              <a:t>Literature</a:t>
            </a:r>
            <a:r>
              <a:rPr lang="en-US" sz="1800" b="0" i="0" u="none" strike="noStrike" cap="none" dirty="0">
                <a:latin typeface="Calibri"/>
                <a:ea typeface="Calibri"/>
                <a:cs typeface="Calibri"/>
                <a:sym typeface="Calibri"/>
              </a:rPr>
              <a:t>,</a:t>
            </a:r>
            <a:r>
              <a:rPr lang="en-US" sz="1800" dirty="0"/>
              <a:t> </a:t>
            </a:r>
            <a:r>
              <a:rPr lang="en-US" sz="1800" u="sng" dirty="0"/>
              <a:t>Language </a:t>
            </a:r>
            <a:r>
              <a:rPr lang="en-US" sz="1800" dirty="0"/>
              <a:t>and</a:t>
            </a:r>
            <a:r>
              <a:rPr lang="en-US" sz="1800" b="0" i="0" u="none" strike="noStrike" cap="none" dirty="0">
                <a:latin typeface="Calibri"/>
                <a:ea typeface="Calibri"/>
                <a:cs typeface="Calibri"/>
                <a:sym typeface="Calibri"/>
              </a:rPr>
              <a:t> one Writing Intensive Unit, which can be fulfilled by taking a Literature course with a “W”</a:t>
            </a:r>
            <a:r>
              <a:rPr lang="en-US" sz="1800" dirty="0"/>
              <a:t> </a:t>
            </a:r>
            <a:r>
              <a:rPr lang="en-US" sz="1800" b="0" i="0" u="none" strike="noStrike" cap="none" dirty="0">
                <a:latin typeface="Calibri"/>
                <a:ea typeface="Calibri"/>
                <a:cs typeface="Calibri"/>
                <a:sym typeface="Calibri"/>
              </a:rPr>
              <a:t>following the course number (example: Comparative Literature 101W) OR a “W” course in your</a:t>
            </a:r>
            <a:r>
              <a:rPr lang="en-US" sz="1800" dirty="0"/>
              <a:t> </a:t>
            </a:r>
            <a:r>
              <a:rPr lang="en-US" sz="1800" b="0" i="0" u="none" strike="noStrike" cap="none" dirty="0">
                <a:latin typeface="Calibri"/>
                <a:ea typeface="Calibri"/>
                <a:cs typeface="Calibri"/>
                <a:sym typeface="Calibri"/>
              </a:rPr>
              <a:t>major or minor (if available).</a:t>
            </a:r>
            <a:r>
              <a:rPr lang="en-US" sz="1800" dirty="0"/>
              <a:t>  </a:t>
            </a:r>
            <a:endParaRPr sz="3200" dirty="0"/>
          </a:p>
          <a:p>
            <a:pPr marL="742950" marR="0" lvl="1" indent="-285750" algn="l" rtl="0">
              <a:lnSpc>
                <a:spcPct val="100000"/>
              </a:lnSpc>
              <a:spcBef>
                <a:spcPts val="320"/>
              </a:spcBef>
              <a:spcAft>
                <a:spcPts val="0"/>
              </a:spcAft>
              <a:buClr>
                <a:schemeClr val="dk1"/>
              </a:buClr>
              <a:buSzPts val="1600"/>
              <a:buFont typeface="Arial"/>
              <a:buNone/>
            </a:pPr>
            <a:endParaRPr sz="1800" b="0" i="0" u="none" strike="noStrike" cap="none" dirty="0">
              <a:latin typeface="Calibri"/>
              <a:ea typeface="Calibri"/>
              <a:cs typeface="Calibri"/>
            </a:endParaRPr>
          </a:p>
          <a:p>
            <a:pPr marL="742950" marR="0" lvl="1" indent="-285750" algn="l" rtl="0">
              <a:lnSpc>
                <a:spcPct val="100000"/>
              </a:lnSpc>
              <a:spcBef>
                <a:spcPts val="320"/>
              </a:spcBef>
              <a:spcAft>
                <a:spcPts val="0"/>
              </a:spcAft>
              <a:buClr>
                <a:schemeClr val="dk1"/>
              </a:buClr>
              <a:buSzPts val="1600"/>
              <a:buFont typeface="Arial"/>
              <a:buNone/>
            </a:pPr>
            <a:r>
              <a:rPr lang="en-US" sz="1800" b="1" i="0" u="sng" strike="noStrike" cap="none" dirty="0">
                <a:latin typeface="Calibri"/>
                <a:ea typeface="Calibri"/>
                <a:cs typeface="Calibri"/>
                <a:sym typeface="Calibri"/>
              </a:rPr>
              <a:t>Please note that these exemptions do not apply to AAS and AOS degree holders.</a:t>
            </a:r>
            <a:endParaRPr sz="1800" u="sng" dirty="0"/>
          </a:p>
        </p:txBody>
      </p:sp>
    </p:spTree>
  </p:cSld>
  <p:clrMapOvr>
    <a:masterClrMapping/>
  </p:clrMapOvr>
  <p:transition spd="med">
    <p:fade/>
  </p:transition>
</p:sld>
</file>

<file path=ppt/theme/theme1.xml><?xml version="1.0" encoding="utf-8"?>
<a:theme xmlns:a="http://schemas.openxmlformats.org/drawingml/2006/main" name="~0551918">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044c25a-d47e-4cab-b507-a647a250e4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A8EEB5BC74664DA9CFC1CAE5A698B7" ma:contentTypeVersion="16" ma:contentTypeDescription="Create a new document." ma:contentTypeScope="" ma:versionID="be1ba76c5b7cfa24f845c3288fbfcb0a">
  <xsd:schema xmlns:xsd="http://www.w3.org/2001/XMLSchema" xmlns:xs="http://www.w3.org/2001/XMLSchema" xmlns:p="http://schemas.microsoft.com/office/2006/metadata/properties" xmlns:ns3="5044c25a-d47e-4cab-b507-a647a250e46f" xmlns:ns4="90053476-efc9-4ffb-95de-f40e94c78c7c" targetNamespace="http://schemas.microsoft.com/office/2006/metadata/properties" ma:root="true" ma:fieldsID="e9fe9dd9a49f54ce43e0d831ba69ee5c" ns3:_="" ns4:_="">
    <xsd:import namespace="5044c25a-d47e-4cab-b507-a647a250e46f"/>
    <xsd:import namespace="90053476-efc9-4ffb-95de-f40e94c78c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ObjectDetectorVersions" minOccurs="0"/>
                <xsd:element ref="ns3:MediaServiceSearchProperties" minOccurs="0"/>
                <xsd:element ref="ns3:MediaServiceSystemTag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4c25a-d47e-4cab-b507-a647a250e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053476-efc9-4ffb-95de-f40e94c78c7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E318F-6D38-4BA3-9F99-88FB4AFBAFA3}">
  <ds:schemaRefs>
    <ds:schemaRef ds:uri="http://purl.org/dc/dcmitype/"/>
    <ds:schemaRef ds:uri="5044c25a-d47e-4cab-b507-a647a250e46f"/>
    <ds:schemaRef ds:uri="90053476-efc9-4ffb-95de-f40e94c78c7c"/>
    <ds:schemaRef ds:uri="http://schemas.microsoft.com/office/infopath/2007/PartnerControl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FFA4821-3754-415A-9246-512247CA1BD2}">
  <ds:schemaRefs>
    <ds:schemaRef ds:uri="http://schemas.microsoft.com/sharepoint/v3/contenttype/forms"/>
  </ds:schemaRefs>
</ds:datastoreItem>
</file>

<file path=customXml/itemProps3.xml><?xml version="1.0" encoding="utf-8"?>
<ds:datastoreItem xmlns:ds="http://schemas.openxmlformats.org/officeDocument/2006/customXml" ds:itemID="{F813D117-1C2D-4F62-87BE-5EF7AA438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4c25a-d47e-4cab-b507-a647a250e46f"/>
    <ds:schemaRef ds:uri="90053476-efc9-4ffb-95de-f40e94c78c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56375</TotalTime>
  <Words>2873</Words>
  <Application>Microsoft Office PowerPoint</Application>
  <PresentationFormat>On-screen Show (4:3)</PresentationFormat>
  <Paragraphs>293</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Wingdings,Sans-Serif</vt:lpstr>
      <vt:lpstr>Gill Sans</vt:lpstr>
      <vt:lpstr>Nirmala UI</vt:lpstr>
      <vt:lpstr>Times New Roman</vt:lpstr>
      <vt:lpstr>Noto Sans Symbols</vt:lpstr>
      <vt:lpstr>Wingdings</vt:lpstr>
      <vt:lpstr>~0551918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QC Bachelor’s Degree Already have your AA or AS Degree?</vt:lpstr>
      <vt:lpstr>PowerPoint Presentation</vt:lpstr>
      <vt:lpstr>PowerPoint Presentation</vt:lpstr>
      <vt:lpstr>PowerPoint Presentation</vt:lpstr>
      <vt:lpstr>Your QC Bachelor’s Degree Majors with entrance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for Queens College Students NYS Excelsior Scholarship </vt:lpstr>
      <vt:lpstr>PowerPoint Presentation</vt:lpstr>
      <vt:lpstr>The Billing Process</vt:lpstr>
      <vt:lpstr>QC Technology: Accounts &amp; Access</vt:lpstr>
      <vt:lpstr>Resources for Queens College Students  Veteran and Union Member Support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Upadhyay</dc:creator>
  <cp:lastModifiedBy>Catherine A Zonsky</cp:lastModifiedBy>
  <cp:revision>214</cp:revision>
  <dcterms:created xsi:type="dcterms:W3CDTF">2010-05-06T01:13:37Z</dcterms:created>
  <dcterms:modified xsi:type="dcterms:W3CDTF">2024-03-26T14:48:53Z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0x010100D5A8EEB5BC74664DA9CFC1CAE5A698B7</vt:lpwstr>
  </property>
</Properties>
</file>