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2"/>
  </p:notesMasterIdLst>
  <p:handoutMasterIdLst>
    <p:handoutMasterId r:id="rId23"/>
  </p:handoutMasterIdLst>
  <p:sldIdLst>
    <p:sldId id="256" r:id="rId5"/>
    <p:sldId id="282" r:id="rId6"/>
    <p:sldId id="283" r:id="rId7"/>
    <p:sldId id="257" r:id="rId8"/>
    <p:sldId id="284" r:id="rId9"/>
    <p:sldId id="259" r:id="rId10"/>
    <p:sldId id="260" r:id="rId11"/>
    <p:sldId id="261" r:id="rId12"/>
    <p:sldId id="262" r:id="rId13"/>
    <p:sldId id="263" r:id="rId14"/>
    <p:sldId id="265" r:id="rId15"/>
    <p:sldId id="286" r:id="rId16"/>
    <p:sldId id="266" r:id="rId17"/>
    <p:sldId id="267" r:id="rId18"/>
    <p:sldId id="268" r:id="rId19"/>
    <p:sldId id="280" r:id="rId20"/>
    <p:sldId id="28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416C9F-B21E-4CC4-9156-BCC1A42A22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Welcome to Queens College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FDD975-A24D-42BE-AED0-36638E080F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362A6-580A-477D-AC1A-1DC067DF38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679E65-E0F6-4048-AC32-F8C6B6EB93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1AA77-D662-4AB8-AE31-4D21875919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9E07C-2F95-412A-97C7-68F094DFC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6803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Welcome to Queens College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3E3B3-143E-4CF7-AA2B-747475EDB9DC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849A6-9D6F-4483-8255-2320FC9F0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4839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96026B-49A2-49BA-B44F-287EF540F34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Welcome to Queens College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B497-5E54-4A4C-B0B0-138441C2C586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1EA0-8C22-4A09-A994-53FF61EDD7A9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6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D94-1364-401B-89E6-670BCA80EAAA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1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835D-EBEB-4B37-B8F1-68CF16E105F1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53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6353-5DDA-47AC-8649-3891AB30B446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6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CB8-B13B-4C8D-AB10-7733FD3068E4}" type="datetime1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4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D750-71AF-4329-B654-ED02DA5C1979}" type="datetime1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1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25D-DA14-484B-AAC2-8DEC8678FE5A}" type="datetime1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3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F5AE-6A90-4EA8-A60A-E3DBCB3D6147}" type="datetime1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3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335D-FE0A-4281-BCC6-239505D99EAF}" type="datetime1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B3BF-78B5-4B6F-8E9A-5B29567B234C}" type="datetime1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1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C391D-802D-4A63-843C-5C4886F1ECE1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810CA-EBD2-45FD-8907-6069584F0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4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qc.cuny.edu/academics/psychology/neuroscience-major-requirements/" TargetMode="External"/><Relationship Id="rId3" Type="http://schemas.openxmlformats.org/officeDocument/2006/relationships/hyperlink" Target="https://www.qc.cuny.edu/academics/art/" TargetMode="External"/><Relationship Id="rId7" Type="http://schemas.openxmlformats.org/officeDocument/2006/relationships/hyperlink" Target="https://www.qc.cuny.edu/academics/eece/" TargetMode="External"/><Relationship Id="rId2" Type="http://schemas.openxmlformats.org/officeDocument/2006/relationships/hyperlink" Target="https://www.qc.cuny.edu/academics/music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qc.cuny.edu/academics/dtd/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www.qc.cuny.edu/academics/lcd/" TargetMode="External"/><Relationship Id="rId10" Type="http://schemas.openxmlformats.org/officeDocument/2006/relationships/hyperlink" Target="https://www.qc.cuny.edu/academics/seys/" TargetMode="External"/><Relationship Id="rId4" Type="http://schemas.openxmlformats.org/officeDocument/2006/relationships/hyperlink" Target="https://www.qc.cuny.edu/academics/sb/" TargetMode="External"/><Relationship Id="rId9" Type="http://schemas.openxmlformats.org/officeDocument/2006/relationships/hyperlink" Target="https://www.qc.cuny.edu/academics/fnes/nutrition-dietetics-progra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c.cuny.edu/admissions/summer-session-program/" TargetMode="External"/><Relationship Id="rId2" Type="http://schemas.openxmlformats.org/officeDocument/2006/relationships/hyperlink" Target="https://forms.office.com/r/6F8gGGXTQ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www.qc.cuny.edu/br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uny.edu/academics/academic-policy/credit-prior-learning/#1628603428435-d5e9f0fa-3c35" TargetMode="External"/><Relationship Id="rId3" Type="http://schemas.openxmlformats.org/officeDocument/2006/relationships/hyperlink" Target="https://nam02.safelinks.protection.outlook.com/?url=https%3A%2F%2Fwww.cambridgeinternational.org%2Fprogrammes-and-qualifications%2Fcambridge-advanced%2Fcambridge-aice-diploma%2F&amp;data=05%7C01%7CSourov.Ghosh%40qc.cuny.edu%7Cbe68233bf78144a59c9108dac668c9ca%7C6f60f0b35f064e099715989dba8cc7d8%7C0%7C0%7C638040450600899229%7CUnknown%7CTWFpbGZsb3d8eyJWIjoiMC4wLjAwMDAiLCJQIjoiV2luMzIiLCJBTiI6Ik1haWwiLCJXVCI6Mn0%3D%7C3000%7C%7C%7C&amp;sdata=yz4%2Boaa6R%2FxGQiGkSuXNQg5Gk%2FEn6hL%2FJ%2BPag5GQW%2Bs%3D&amp;reserved=0" TargetMode="External"/><Relationship Id="rId7" Type="http://schemas.openxmlformats.org/officeDocument/2006/relationships/hyperlink" Target="https://www.nysed.gov/world-languages/new-york-state-seal-biliteracy-nyssb" TargetMode="External"/><Relationship Id="rId2" Type="http://schemas.openxmlformats.org/officeDocument/2006/relationships/hyperlink" Target="https://nam02.safelinks.protection.outlook.com/?url=https%3A%2F%2Fwww.qc.cuny.edu%2Fadmissions%2Fadvanced-placement-ap%2F&amp;data=05%7C01%7CSourov.Ghosh%40qc.cuny.edu%7Cbe68233bf78144a59c9108dac668c9ca%7C6f60f0b35f064e099715989dba8cc7d8%7C0%7C0%7C638040450600899229%7CUnknown%7CTWFpbGZsb3d8eyJWIjoiMC4wLjAwMDAiLCJQIjoiV2luMzIiLCJBTiI6Ik1haWwiLCJXVCI6Mn0%3D%7C3000%7C%7C%7C&amp;sdata=Dq7qzWagUYDGebDv%2FXKSY9B9gwjqeZZ8bwTtrRSYxu4%3D&amp;reserved=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nam02.safelinks.protection.outlook.com/?url=https%3A%2F%2Fwww.qc.cuny.edu%2Fadmissions%2Finternational-baccalaureate%2F&amp;data=05%7C01%7CSourov.Ghosh%40qc.cuny.edu%7Cbe68233bf78144a59c9108dac668c9ca%7C6f60f0b35f064e099715989dba8cc7d8%7C0%7C0%7C638040450600899229%7CUnknown%7CTWFpbGZsb3d8eyJWIjoiMC4wLjAwMDAiLCJQIjoiV2luMzIiLCJBTiI6Ik1haWwiLCJXVCI6Mn0%3D%7C3000%7C%7C%7C&amp;sdata=iHI170eI527P%2FLPcRJCbgiZpYCkd0D89xOt0xJ%2FGZ38%3D&amp;reserved=0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nam02.safelinks.protection.outlook.com/?url=https%3A%2F%2Fwww.dliflc.edu%2F&amp;data=05%7C01%7CSourov.Ghosh%40qc.cuny.edu%7Cbe68233bf78144a59c9108dac668c9ca%7C6f60f0b35f064e099715989dba8cc7d8%7C0%7C0%7C638040450600899229%7CUnknown%7CTWFpbGZsb3d8eyJWIjoiMC4wLjAwMDAiLCJQIjoiV2luMzIiLCJBTiI6Ik1haWwiLCJXVCI6Mn0%3D%7C3000%7C%7C%7C&amp;sdata=swTIfVtpglObb2D1%2FO2STwkh57aSpq0nXyMflhWhS%2FU%3D&amp;reserved=0" TargetMode="External"/><Relationship Id="rId10" Type="http://schemas.openxmlformats.org/officeDocument/2006/relationships/hyperlink" Target="mailto:Admissions@qc.cuny.edu" TargetMode="External"/><Relationship Id="rId4" Type="http://schemas.openxmlformats.org/officeDocument/2006/relationships/hyperlink" Target="https://nam02.safelinks.protection.outlook.com/?url=https%3A%2F%2Fclep.collegeboard.org%2F&amp;data=05%7C01%7CSourov.Ghosh%40qc.cuny.edu%7Cbe68233bf78144a59c9108dac668c9ca%7C6f60f0b35f064e099715989dba8cc7d8%7C0%7C0%7C638040450600899229%7CUnknown%7CTWFpbGZsb3d8eyJWIjoiMC4wLjAwMDAiLCJQIjoiV2luMzIiLCJBTiI6Ik1haWwiLCJXVCI6Mn0%3D%7C3000%7C%7C%7C&amp;sdata=3KkBvj6yX2987ChnP9vbFeZpTZ7ic6EcdcTCbuMb2NE%3D&amp;reserved=0" TargetMode="External"/><Relationship Id="rId9" Type="http://schemas.openxmlformats.org/officeDocument/2006/relationships/hyperlink" Target="https://www.qc.cuny.edu/admissions/undergraduate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hesc.ny.gov/excelsior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qc.cuny.edu/br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Helpdesk@qc.cuny.edu" TargetMode="External"/><Relationship Id="rId3" Type="http://schemas.openxmlformats.org/officeDocument/2006/relationships/image" Target="../media/image14.png"/><Relationship Id="rId7" Type="http://schemas.openxmlformats.org/officeDocument/2006/relationships/hyperlink" Target="https://www.qc.cuny.edu/it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qc.cuny.edu/aac/incoming-transfer-know-b4u-g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qc.cuny.edu/academics/gened/" TargetMode="External"/><Relationship Id="rId3" Type="http://schemas.openxmlformats.org/officeDocument/2006/relationships/image" Target="../media/image5.png"/><Relationship Id="rId7" Type="http://schemas.openxmlformats.org/officeDocument/2006/relationships/hyperlink" Target="https://www.qc.cuny.edu/aac/degree-requirement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enate.qc.cuny.edu/Curriculum/Approved_Courses/offered_gened.py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qc.cuny.edu/aac/degree-requirements/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s://senate.qc.cuny.edu/Curriculum/Approved_Courses/offered_gened.py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www.qc.cuny.edu/academics/gened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c.cuny.edu/aac/degree-programs-2024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F18CC-287B-42E1-88A7-0F45DDA2A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4772"/>
            <a:ext cx="9144000" cy="230422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Congratulations on your acceptance to Queens College for Fall 2025!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80D008-729D-4459-BA67-571933FD6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094" y="2784886"/>
            <a:ext cx="10338318" cy="22026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</a:pPr>
            <a:r>
              <a:rPr lang="en-US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New Transfer Student Advising Presentation (Self-Guided)</a:t>
            </a:r>
            <a:endParaRPr lang="en-US" dirty="0">
              <a:solidFill>
                <a:schemeClr val="dk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</a:pPr>
            <a:endParaRPr lang="en-US" b="1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</a:pPr>
            <a:r>
              <a:rPr lang="en-US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Please review the contents of this presentation carefully so that you are prepared for your</a:t>
            </a:r>
            <a:r>
              <a:rPr lang="en-US" dirty="0">
                <a:sym typeface="Gill Sans"/>
              </a:rPr>
              <a:t> </a:t>
            </a:r>
            <a:r>
              <a:rPr lang="en-US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advising session with an academic advisor.</a:t>
            </a:r>
            <a:endParaRPr lang="en-US" dirty="0">
              <a:solidFill>
                <a:schemeClr val="dk1"/>
              </a:solidFill>
            </a:endParaRPr>
          </a:p>
          <a:p>
            <a:endParaRPr lang="en-US" dirty="0"/>
          </a:p>
        </p:txBody>
      </p:sp>
      <p:sp>
        <p:nvSpPr>
          <p:cNvPr id="4" name="AutoShape 2" descr="data:image/jpg;base64,/9j/4AAQSkZJRgABAQEAYABgAAD/2wBDAAUDBAQEAwUEBAQFBQUGBwwIBwcHBw8LCwkMEQ8SEhEPERETFhwXExQaFRERGCEYGh0dHx8fExciJCIeJBweHx7/2wBDAQUFBQcGBw4ICA4eFBEUHh4eHh4eHh4eHh4eHh4eHh4eHh4eHh4eHh4eHh4eHh4eHh4eHh4eHh4eHh4eHh4eHh7/wAARCAFNBG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b/wCCf/8Ax8+NP+udl/OevrCvk79gA/6V4zH+xZfznr6woAWmlc0tGaAE2U1lAWnMTmkOccdaAGAL90OWz6tUYjO87gSuMctwPw/Gho/mLyRqT2I61FiaWNcM0OGOQwB7UcwHA+J/CMVpbTad/Z0mpeEroFrrT42IlsZN24S2xHzAZySqnI6r3Bh8E6jqmkoNN8UXC6vpt5dFNP1uKVnV1wPKScdY5McFgApZegJr0eKd5EIKHI4H+105H+e1cV478BJrAvbjQdQfQ9SvI2jnO3zLe6U4B82HOGOOjDDAgc1UZJisdibezWTzGhUM+FyAefauR8ceA9D8UaXqVvb79P1G9jCtfWj4cFfulufmAIHHbHBBArhtB8a+IfAfiD/hFvihc30dpdsINH1sCOW2kHAAlcIrK+T1YYxj6n0y41BrDVYTfwRrFKqww3sS/LI7HhWHVfY8rz1HSiV47DPFfGOoa14f1O1vb+CCT4heHrcbL94hHZ63YOSJFJPCNgY+YghwMZDYrw/4meFIr1I/iN8PLCS20S4AmlWFiTp0+QWUnA4yR04ByMgYr7I8deHW8U6eGsZLfT9ZsGb7NdXESyxsrrh4nX+KN14I9QCOgrxj4NTabonxbvvh2bWa3stas2e60WWQmPTrtFbzUwww8ciDKkE8Ec5FNNyaknsB4Rf+OLjxB4/0nxTcWkVrqlrPa/bWg+X7RLEwJmOcAMQoz24619i/GrwpYeNvhbqgm0uMvFA1/Yurb3SRU3ZG3uwyuASOa+Ufj58OJvh34ont4QzaVfFprCRmy3lg8qx45XI+oK9ea+r/AIC+KLPxH8JdIuY4XDpZraXIUjAkjGxgPQnAOPetaslBKZHVnz1+yD4oXQ/iiuggFLPWYGtwGl3ASoN6EcDr8w99wr7TkiEkJjcBkZSrD1Br84NXa88CfECYRRXMV1o2pusEkz8/u3ynIHoBnr1r9A/Afiuw8Y+DtN8SaeGW3vYt21yN0bA4ZSPUEH9KWIs7TWxa0PjL4sSQWXiSyH9vLeXWn3CzRq7lWTnCpu524VVGMipPiHfTWX7VVpfPYrdpLe2bmNFLLMrxRbtvXruJH4Vj/tDtaWPxV8Sx3lpFMs95Ls5IaMb8kr23EcDPHNZ3g3XJvEPxZ8GXerSSS2ovbGM5TokRSNc7R12qoOOT1rPCYWNCnboxSlzHT2Gr6baahqul6zrEl1bXdvcW8yWxWImYODFuQj7uF7Y6/hXu3wQ8Q6LqWnadok13JLqEunGNp0jYCMK2FUvjhsHOCf514P8AGI6foH7Rut28mnrNYXlxGkqMPlBlWNy2Op+Yk4HNbXwR8TaX4O8c6r4a8RTXEc3k3NrPdiT5JEXOz7m7DkjGecZrkeEjSadrroJXOf8Ah1fSX1re+GY/Cem65HbX0k0wuf8AXeQSAFRiMKQ3J7EE+teptbxr4n8E2cmt22n6lHpkumR2MSlZoknyAQyEhUTB5yMgD0rxoXkvg7xbcWceh3n2LXIkHkxqqPMN2cRhiSI88gnluOleu3l1dat8Yvh74b8O2ZglttClmL6imXjin3qWYD/loqqxx03Y7Vy0aU5YiUoaRkr/ADN5taHtKadcXkEE2myPZQ2qC3023mVTCdvy7yitgoBgqOGGCfSvln4heGbzVvG3i3UdaghXWvt0NuzW8UhVX2DLx4yuAMZDEc55zX2dPptpFbRWscjxKhDHacM+1cde34Y9sV8c3HjG0tfH9/JpZvpbPUbmaAMSXlkRpCNrhj82cfeznvRjJ1oUVKO/5mTtfU8106WHSboWetaQ2pnc/wBotzPIjucfKMAkq/IP0/GsCOSW+uYLyaxtLePiAtHAIwzL/Ew6Zx1PGeM1674c1K3g+Jy+IRo1tcahDLGIIUkIjLMoGRxuJVST1HI49K7n4kfDnwvYXOpaTNY6je6zd2SXK6hG3zyzsxMigFSIxjcxGemB1ANFLMY0ffqR6L7/AELcU9j560FI73VJRcTWlnDNKqPNPEfLUdjgcg/TmvrH9lO1g0nwZ4g8UTQwW1nJKWjKADEMalj8x6jnuex+tfPXjTwpbeE/CuiWshe4u9Xmk1COchdxtgqqi8MdpLFyV9hz2r334l3UXw4/ZQstAIH27VrSOyUFQCWmBeUkH0TcPrivbclUjGUdmc9tT518XeKY/HHxIk8Q63G/2Ge7LzDjzFtg2AoXoGEagYz169c16hB4p1LxFrR8c3MR8NeGNKiNrol1cx8WsKjBWCHOZrplwARlUPJzgCvOvhRp3hrSdEn8X+L4pr+NZzb6XpMXD31wAHyT2jX5QSO7Cvo3wf8ACe+8VXdn41+KJjNxFHGNO0SMeXb2Ua4KIwH/AKD+ZPQaVJKOiKSucj4d+Fvij4iaq8l9FqHhnwVOEeeK6uxNqGqHqGmfknsdp+Vc4Ucmvo7wv4W0Lwv4di0HRdOt7TT40K+UqghuMEtn7xPcmtWdjDab4omkIwFSPGfwzUso2xtkkn26muR1JSVrlWKCWtkk7XghWOYZ+ZiRx39ulKotruF3t5HkV2DLIDvXt93dwB7CrUlusyBJOV5+X2xjFR2UUdrEtpGoCQAKgBJIXsPX8/SkmDRDPa3PnMwuHljx/q5MbeM9gAfzJqnAYZonDvarlsYSLByCAchuc++O9U/H/jbQPB3h+XWtevksrNGCBmUs0jHOFjUcsSRgdutefW+neK/i263mpQ33hLwVPACLbzF/tDVFOCpkIyIY++0Hcc847XF21E4pog8U+LtS8WXF14Q+E1pNczrP5N94iuQ32LTmDfMFLf62TAyNuQOOtX/hB8K7LwbatqbWtvqOsS70ub24jJuJWDEFt7McA4BxgYr07QtH0/QtKt9J0m0S1s7ZdsUUfRR9TyT7mks0uobu9VpjIjuJIcx4CAjlc98EE+2RWirSSstjGVKL6FMXU2Xa4hltwJCq5XO4A/eyM9ev86vQTyKgJDup7njH5mrJzgFkDGoFt4FbKxKhPXFJyTQowcXoVr0vLINjpF7kbif1pEjZl4kY+nAAq75K7g23OKRo2U7kGPamp2RMqTbM+eGdEcs0eFHy8c5z/wDW/WmwywSwGWFZNh6FMk9QOlX5ZJGBVkUqOveqkEexGClSobCgLjb7fliri77kclnoIku8khMAHAOc59/aoriOKYqZUDFGDKSOhH/66sEcY24+lRtx/DWsXYzce5CIYfMWQRIGGcELyM0u1snin8+lHJqrkOKEC8cilwKcvHXmlVc+1Q5FqIzaPSjbzTmGKUA9aV2PlG7Oafspe4p1F2NJDNoHWmEZHFSMuTUqQ554xRzD5Cmymk8vPWr5jTNKYoyORTVVoPZGd5XvSiIY96v+WlMKr6UvaXE6KRT8v2pjqBVtiOmKgkUYq4yZnOCREGxRvox7U6OMscACqvcwSY+OOWUfIpNRmGUNtZTmtSzilRF2kAd6urGp5IGfpXNLEOLsdqw/MjHt7CRz8w2ir8GnwoOeT61bC89vyp4GaylWlI6IUIRQ0KAPugH2FOXGKVulNrI2FPHSmlqKQ0AGFbhhmmNbQMMNEpHuKe3Sk31Sb7iaT6GVeaIrgtDIAfRhWNc2k9ux85CPftXXb/eobqGO4jMcmdtdFLEyg7PU5auEhNe7ozkCPSm7c9jW7No65/cyr/ukciq/9k3Ab5tu3vzXdHFU2tzzZYKomZaReY4XkZrYstKhCh5Wz7VPb6UqjczHPoDVoWce3BZ/zrCtib6RZ1UMG0ryQ1bOzUbvLAx3pCsGdqg59cVOsMCkDaCfU0/hey47Vy876s7Y0kuhDHCwOd5/KpQhH8eaHJdfvYP0oiUqDls1LZVkthcZBzSKq55zT6QYU81JVhaWk8xM4B5oOMElgKAQbhSbl/vVVkuY92zdg1G7MBuDA1UYtkSqIvZDcA1HI3HWsu4vjC3OazbnVGY/KxUYranhpyfkc1XFQgi/qcxCnD9ulc/cXEjPw2PxpLi6kbJZiwqjJNlq9jD0OTc8XFYrn2JpJGzycmljmkj5DZ9qplmZuKlQE966eRHBCq29DQW9kZcGrNndlfvGsyNG4qdIyWyc1z1IR2R3U6s77nQQXETY45NWxt79KwIt6Y5qx9slQcn9K4amHvsz0qeJ5V7yNNo2DhlOPpUwkbb83XvWXBqEjccH0q2ku4ZPU1g6Uo/EdMK0Zapjrkgo3zY/CsidZ2fHatNn2nPWq0sgd84AxWtNtPQwrWluU49OWT5pOvrVqOz2jauMe1G5s8cU7c471rKU5GMYwj0JVgCj0pvkru+9UBkbnk1E0rqfvUlFsp1IosyBfXNQLFHknP1qB5snByRVaafB+UkevNaxpyRjOvFdC+7AHapzikLLtO7B9qyRdMkhYdacb6U9cVqqLMPrUGTSbMH5KqTIh7YpGnZvvHmo5JQo65rohTaOSrUixwMarjaM1EzjPBqCS4H+TUD3DduK2UGcrqpGgrqq5Y4/Chbto5MsiiLPBxkj3NUY5GY88inzI2JJk2uu35oyOXXg4HryPavOzOtLC0HUjG7O3A8taooSNI3qNOPLnDKw5XGce4qvJfzfb2hkB2lN0fYgDqMd6xNMLQaUfLY+UxaTy5FxIO+M+1JpGpSTwRwpCjy7iDK2VHJ49z2r4/H5vVrQjGnp19fI+kwuEhG8pE1/ZyXN2sv2hHttrYULjaeCp/Grf2dmt2jaXynZeDg/Kcdvy5rO+03NjcBPtEhGdgZ48E4zgH168Gor3VTZ4+0sWzJ5aknP6/X+VfFZzUjKn7LDpp9dbnsUKdnzMqi8uIrxpLiZZbTClXwN46hyQMcHjk/0qvrVjHZXw1a18+WKWLypViYbgcja3XHAzgfpXM6jPK2ohp5oBaO+9/IRvkByCSCc8EBj14UmumspZNK0q6hsRHNJHIEWMAEYxkbT0xgnA64FcmGoTwjhKXUdXXQaPEkbeIoo5EVIZy2biTnJA55/hzgH61l6iqzatLcWU2YZnYbgQQCxGS3rn+hrT8RQfaNOnvY4njhWMi4tyu3ymVh86dyTnB/2enesW0W31SzurOBxZSW4KzQKuV80EYLcZweenrXp4vL5uupJ6yMaeIUYsfYquqX5gmuoLWS2h3Xca4LyoMbRj0YYIx05PatdIdAk0PNrG0EUO90twx2orEjO3tyc/TmvO7y3u9C8VwQyIGuYJw0BhTiaI8ohPpnj1H41t39pcW3if+0YZY0F3iNwM/u12rgk+xB6ZODWOIwHs/dUrM3hNyVzT0lpbrUnmds2xWKFoZJThJEyQMtkHPynIIxW9fWuqabYmaKQumF2qG4Rj918nrjGD+JFTaToVjbRWs0FovkzZW6jmYsuzawLtnrySQB1qh4wuLqawuhBsmWMqdi7USSMAbtqnodowO3NeTUrQlUVJRtZ6+ZTuzGv9aubcqjN5u9CQiryG29GA9Tx6c4rX0m4vp/tMlyIo/8AR4ZIpFRv3asv3SeM9xx71kaC1mlwr+Wt3NEzMu4gqxBLKSB/s7T+IrvSpv40m1RxHZypEX5/iGcqPQdevIFPMfYUqfLye95EQbvczNd1SGGzl8yYFCFjRbcfu4yBnk4JzwelZXh8LfWI1GW6Ftbxgw9kLuAR0z04HXqKxfHd4y+JM2zeXA6iMmJtzA7vlOMY6ge+KqW1039m3c011FZsJhNGRF80m35BgcgDuPrWGHwLlRTjo2aSmdDrsslx4avbSH7NGyEeWcDnGCS5zyMEmuK8GaLc69dFZfOlsYpTF5sYwpI/2se1W7PWLXTdDkNxM8k185mDuMoDuwSVHGMA/gM966bwxLZtY2GiW8k8dpZ7XE8e7Mjs6scc8kjcM++K9TCUHQjKnLrszKc00JrenSWdql1a6cTHbgrcbgcyYwTtUdCCcYOScelc/q8oiaKZBDa4UbxGSDIxySQM9hgV6Prt/a28F1HJDJNC0vCOc85OSOhHJwen1715fc6BM91dXl5J5O8koBHv3ICBuIB55zwMdK9Plp4lxpw0ls7rt1ONScbylt0Nf9gE4uvGf/XOy/nPX1d3r5Q/YC5uvGY/6Z2X856+rs/LmvuSRxYUlMJzT6AFzxRkUlNcE4xQArDPrmsvW7eaSGGGO7e3DSgOVzymDkcevrWk2/Hy4465qjeESIVeRkOCwZRxxj147is6luV3Axba3uHuphDqFwixE7SZMgk5CghuTgYPbnjmtW18xYyJpPML7c+YSckY5x/D0zj1NZtjJPNqPmsMBn2+W/TGByAB+OT6kVfja/iup/tEQcGXEMka5ITbnLD/AHq58NUp2vHVFSG31vHqUU+l31ra3djMh3rOiyBgcAoyd+/P0rz6TQPGngK7MnhXf4i8LliJdFnx9rtYs/dtpGIDqBnCOfYHFdjd3l2JZLn5PssTjdIxYjAB3DaBwOB3xnGPSnpfawpm8vTbS3tIYwYpZbskufTCqSBjuefbiupVFG92KxxOh/E3wAt0dNju5dD1p5ADpep27W8zMfu5Q/KR6Mp+ma84/aK8S6LqFlJdWmj6ppnjHRnjnsr+0j3YXcDKWdCdq4+YbwD0wOoPrHjPTY/HGiyaPeWWk36zMsbyxQCfyVJwxWQtlSQDg7RjHUV5fr/wp8ZeEdK1mDwfrlnrejaipeXStS+V+FCgRTkkhtpKru44HFXHlbTixPQ4f9obWPF3iLwRoN1fW9lrekxM1xDrdpZzROYyAMTKyhFJDKflJBI7cVN+xlqdxHr2reFL69uLW0vttzYQt8kclxGMSoGxkkoynH+zn69V8GtcuPFPwK8ReA9RWW11LS7S402a2mO+RSQwQOpGVCnIBHdTntXz/wCCvFHijw3cmy037VHJHe296NreW0KxBhJvyD8rKRk8fcFbyUZxdJgmeyftYeA/7O1lNTgxHZXMKizDXYWOOdD+9yGH8SbSOTlieazP2OPiDNofiKTwpqd4n9maoxkt0lJHlSgHLAngAgAH3wfWvbvixaW3xR+DmoQ2Vu/nx266hZOAWwVJ+7nGQVDqMA9R3FfGkWhXGqeB7m900zPeaNdGSeJUOGgfAEuR0Ksdrem5PelRiuRwbHds9N/a2kax+JmrGa3hY3DxSW8jDJVTCiswHTqG/GuI+Fb3Fx8QfB9rbvLpzXd/bx/uD8nMuC2D0PHb3qL4h6p4n8TWmmSeJLGVNUsbGGx3uSWnRMush/2yrqD9BUXw0u/sfxH8N343rDYX8DyyFC6xguOSoxnkk9q0Siqdrk2seh/tfvBpX7QNpdi3VAYbSeRiMeYQxBPp0VR+ArV1zwzpeo/Hm28PWstxaz6jEl9GVgSRXLwGRtzNkkscAdME9qT9vLTLuPXvDmq3CxFHtXg81fl3Orgt8pJx94cc/WrXxF8RNa+O/h34ljgEn2jTLdp2UZCOqhsA8clXrHEt+wUkr2GeZ+P5tLvLv7bqWq2+o60164vb63kkkVojgpsOAECAhduCc+wBr1v9l/T73xH8R7bxNcNqkdvouhxWCXUn3J8bxyW6jk8D0rm/GPinS5jdW40x7O8v5JLeY2sDRwtDHJwXjBOJSAS3qAOtfRXwNuLdfhdp99qC2VqlzEXMiReWrxKSEJ7Z2jJ9M15OXYqU1yRjZGlSJvePdej0TwfrurX/AJr21vYSzQhVClvkIAB6ZJPGeea+C9Q1WG3vrWa1jWZfLwUJOUYHjIBGQV6/WvqL9r7xRZJ8IG0+zuubzUYoGizgzRjLk8fw/KrDsfpXx7eTtcQuzJFmOMASKMN6AcdsV61KgqkU2Ytnsfwj8QfD37VatrUk9hrZ1JHjYswtwisCvmHP+02PTaKtap8Xl1P4qasLq3TVPD0pnht4DCZPkDghgvctsGR6NXlWlm41ZZJIoLeOK3hd1i8/y1IVRuKgk5bB64yadLZ2Om/6StzDD5ohjmbzWkUMw3NnjIxjBxwfauaWX0byjJX5vwGnbU0U1RNf8V+HU1WFLCwtPJsbhBkJbxeczvknOPvv17ADtW38e/ic/wARPE6QwlV0KxJi0+NPvhehdh/eIH4DHvWN4e8Q2FxfWOm65qD6VplsZ53ubNCLhwYziEMOu5gFBYHG7nitX9mTwXH4x+KNml5bmWwtt17cpJzvVT8qnHqxH616FNckdVtsT1Pbf2TvhVCtinjnxBbySSO2dKgn+7GgP+u246nA2+3PpX0bc7JMQ7lAJ+dWXO4f/rxUUDTR+WrQwxRCMKETJZW9ABxjFGobZLcN2jdZM9xg1ySk5SGkW0KY+UH8KZKzNLEi/dyS59h0/XH5UwIkatI0hPy4Zi2AMd6wLrWzNcXC6ParPJCiobuU7LZBk78v1bbg8LnkYyOtFijoLy5htUVpGwWYKoAyzE9gO5ryH4ifEe80rxh/wi1rpF3qerXtiZodN0xA8pcOQgnk3Yjj2gbsDOGOD64zeMPEnxKvbzQfhjNcLaFjDqPi6dSsEGGBKWidWJGQOwBz6GvS/hn8PNB8D6Y0Nisl7fzkveandkPc3bE5Jd/T26fzq7KO4HNeCfhhcX2pWfi34lTprHiCJvMtrJCTZaYeyxKfvsMDLsTz9M16uFUfw/WhFCn5NoHcCnVDk2ADgcDFULphHeW8hVQHzEW5yMjIAH/Aav1W1RvLsXmEhjEWJGIGflBBI/EAihMTQ/APemMnNS8HJyfTmgrmi+oWIQ22nCRc/Mce+KdtGaaygnpVXuTZ9BG2tz1HrUK2yLJJKox5hGec5OKkZNvI6+lNZ2xyKr5ku3YgePDVE0ftmrBOaNvFaKRi4FR0/CmhSKst96mMOatMzZDx3FLkD2pWU5oKE0xCcGjn8KNoFLmgdmGKB1p6KX+7z60m0j60FDlRmqRV45pI2Ud6fUN6lJCU1m4qSomBOaZTb6CBuKOopjB+mKdErA80tERZkUlR4q0yUnlmnzEuN2VdlG3HI61aaEhc1CyHHQ1cXclxsSQXLIMN0q5Bc7sCs0KfSnI205qJwTLhOxsBqUPis5braOTTxerjkVh7KR0KrEv7s0EiqAvUB6YpEuGkfjpQoNFKqmXh1pGz+FNT5fxpWbg+lTbUu6Gu+B1NME6EVFcTKqnBrNllO70reNK5zzrcpriWMnhufrUmQcYrnZJcVLDfOg2447Vbw7sZxxK6m9kil3cdBWQuobhhjipUnkXlW3D61m6EkbRxEGaGQDTHeNTlztHrVGW+wuGbBqjdXAf+JqcaDbMqmJSNKeWHcNs1OR4tgJfk+9c95/PWnNfOAF7V0fVZHOsZHqdB50Q/ip6TKeBXPR3zA+tWE1Dj7tQ8PJFxxUGbqkk+1K4DDnpWONSIXFNGptuqPYS6GqxMDVECdQ5/OobnEaFjJxWcdQmLfe4p5vww2sM040Z3E68JEF0d3zpzx1FV1uXUY3H8attIjRMExn0rLnz+NddKN9GcNabi7okvZ2kAO6s6Vsn1pz7ulQyCu2EUtDzq1VyI5m4x2qu6ZNWNtAjya6IvQ4JKUiKNOKnjiY96mt4ecmr6JHgfLmsp1LHVQw6e5XggbHNWFTbip1X5QKSQcVzObkzvVFRRHScHrTgM09VyeKnmsVGNxIohuHFXkXCjio4V5GascKKwm22dNNWRWm3c9armrcr1UlkpwRNSSGByDSmbtTM8AU3Het+Wxzc4/dUUrgClZ/lNVpGPNXFESnYikfnioWzg06XkelQtJg10RRxTlqMOM01pFXk/lTLiXPC1WJOetdCi2ck6qT0JZrj+6vNVmkZzzwKkbmmhABWqVjmlJy6kT801VJqYLUgU4KqdrEcH0obsroUI62C1jNTs6x5jEgjuFPCkY8z2BPUe9clrcfiKJY7mFJZJY5CMxnL+WPYcE5zx71b0XVI7rXZoryaSG6hTdJbyH92rYByfQ84PuOK+SzbiGGFfJXg0vzXkfR4DLZT9+Erl/XI/ss0TvO1lHIPK8wEFI3PILA9uMH61WkmW5SbzP3c7oMPH9yZR0fHcDGeDkVbS9t9Wigg1d7ZXYNtZGGG28jA9ec1iK0VtfGztfKuodg2rs/eA5/hx6g9/WvmP7UoypylGK9nN6d0e/DDy05t19xet7n+0rNJxdLKkSNG0jEZ3AkEH0PH6fnBdD7Tp74kErxxcuecH2HT8zVS9tftEVxBJetGscygMn3o227tshPOR7deKxNRurwRC80uTzhbPsvYMFgqH+I+2M/T86+WoYCLxcoc90z1HUvTTsS62rP4deS3jXzoI0E8ajYWU53lWx8zgbsDgEHryateGbOMGTT7q7t7uYwxtAA7QsdvGwjAZOUByB1LAZAFQWmrQ3E503VIZZYpLUbXfhWZd6tkD5crxj6DtVy+0yOO1tLndZ3c06LEbjG2RY1cbCT/dXoT1wST0JPp4mnZug9+hhFuTuZOtXtw2prC07xahAssITJAuIioYg9cNgYBzjvxVa4lmi1a2ax8wNcW4gkXays6L0LgdAQCD3DD3BqHxBFJ58dneA/a94jjnZyqzFGbMRJ6HAPQEjAxnnN5bPULzS21i21Y+fYgRwOyDzZioBIkXGAxXGSOGOGAGSA6GGxDh7WT+HQipKF+Uv2txA3h60vtTw93HOtq5RuA5IRj14y2PY9aZb6hcyaVqMun29sz3EC+UjIZQWDlTvH4MvtxmsbTbxr3Rm1DyfMtbS8zGjKDK0WWZlkTOVZSOMen4VjTarbeH/FZiN1cvpE8PnTxyxsqSBseYFHX7xBPp29aqtgJOrGUlq++xcKqUbHX63r2qNp97ZaVOruYWjXdAwVmXIIQckY49eK52bU5rmOFYLa4mGwLBu+7cAvhsjOSVIIA469DVaWMafcA/aydPnc3No8gHzFl+Zc/wjbtwSMjPI7nNhktbfxXb2ME0klles7WksmV88IHWWJvl4z2PAB5zV4XKYTnJSXzJnW7HVaZq8GmNp01pELi43mKQM3yY34jwucHKkHpXTajfPLplxJLDLKsW6XZCo2CJHzJgdSRlh34Feaar4V1D+22kgtpXeN4y7RR8qDg7v++wenAFeoR2V1Y+D3trllW4s1k+zzOdmNw+ZdxPcHB64rGrhcujNqrLXp6kznUsuU4e9voorqO2nsz/AGndIcFZGUW5X5m+XOTkYI47YpdRiZrP+0bmS5FrEVM32pCqiFWAyec4Jxx6Vm+KdUu7bXNBXzEGoysVlDEsWwmPvZw2CQQfpWZrl3qy6nLcXiu1usUZuY5YwjTbZUw3oSOD34wSK7cJk8WlK9iJ15KVjaijhuIjbX0MYt55pY2gxzZSGXnJ6j5Qf612a3moadBeXUNjcyPbOqxykbVfp1wcY47d6ydHhsdc1iLWfNe0BS5aWOSNSzPLKSBjpgKMA46963op7eCV47pIILVIZJJJjIxWJstgt6Hkde5PoKjE0FiJqnTuQ6vKuZmZfXD6tpEd55clrcyvmUs3Djng56HPJ6dai16Sx8L2sbGcveSQ+TE8gBDBwNxHoc4rHTWZ4tVD2plultS10JQMiReGCsAOhTDZHTcKzvHkGoahaXl09q4tbSFpFYzARtJuwsaKfm5B49hWOFynFKTclqwqVU0kjpP2AP8Aj78Zf9c7L+c9fV3avlH9gD/j78Z/9c7L+c9fWHavsRjM+xpaWjFADD96l3UpXmk2igAPIqG5tYblPKlXcvpnBH4ip6O9JpNWYFX7LBDKtwseHSMRjaP4c9MVAr/aBlCgEb7W/AHIz27da0T0qFwsaHaq49MdaUYRirJAZFwzJFcyW+wXEcbsIh+8B5z0464HHvXI+JbHXrO4TWbaZbr7PbbZ7S2fygsg+fOCCAAAfvHnd2rutRhE9s0a8fKc/MRu4x25/L0rkNZ1Ro9QaA2TXVjbskkr292m+MKcsZVYqCOn8Rz6VjiKMKkfeHew7w34g0u8ZbmGGeCNQVEnk7N7N8xAQc/wt2OMetZ3iXxFfXjjT4YY7a2n/eLeqzKYFQlnkYcErtC4bHUkEEZrVubu31K0a80W7mt9RkjIQrEHjJAz827CcZxuBBwcZ7VV02XUdRuLbT9ab7I8K7LiCSANHd7lwfLlCgD73G0gg8c8Vph4csFZ6ESkmeFfFLQX8C+M7L4u6VHLqqCf/ioNzMkUvmJ99AFxtf5drZYBgtefWWs6faftIw6pZ3DXui6rdEFFZZPtFrcx/NGfYeYQQeflx1r618TaFajQY/D99JPLpkg+yIoZmzAQA0MhznkAhWJ645z1+JPjh8Or74a+N2t7VZf7Kuj9q0q43klo8/dJ/vqcA9+h713UlF+ok2fR/wAPby+8CfF28+HU07z6fqDG40B2mJEMeNxjJyc5CsvIzlRyc1FrPhm20f44aNa6dpL2um6pb3cV3aLGDFPEygPvHTghTu5P3ateJPB9349+D+keM9Avbm58Q2trHqGmeXcAETqQ7qc9eQU2k46H1BdoGtWvxd+G0fibVLeS31rQZ5YNSFp50LquzLquw78EbDgZ5BHGK8vH0qnsnKm9VcuLVzyn4s+CI9FvblbXX49Xd7qJ3N4dpRuyBV4I2hGJwD9c15Wt5cW2uT2yaYsV0qMpmGQqncMSAY4GTjnjpXp+r+Mpv+FH28M0UFtK0y2Gl/ZkBdoVO1pm3ZYghSoPbgZ4rI+CGhw6z8VdX8O6vfSyNfaPd2o2yMAWlj+6CAcAcce2e1c2UTry5va9G7GlRHe/tM30fjT4CeC/Ftwrm7V3t5HAV1aQoRJ06ZaLP0ripdZur/4e+DbPVRLNNphaS3nRgn7ggbCP4iwZWGfatbQWu7j9nPxd4K1y1S1u/DWoxXTAod8cbEqzAY5+YEf8CrzSdbk/CK2v7O6+0x2+qyRsXYbrdAFxsBG7axk5B4B5HWvaq0XUo8iZhc90ubjQ9L0yBobq415dQt3Z9QigSTbKBuKO69CFZsnJPBBAr3T4UWs938NtDtJo5be1Syhj8t8HzkC4HHZSMe557dfh/RvEm7ytL0nVZ9AsxGud0xaIztHiaRioyA2BwPWvuO28S6X4X8JadDqjiBYtJVkdV4k8uEFgMe3Q/wD1q8XBZfLBzlJt6msp3R8+ftk3Omf8JBpvh/TAsKadbvcTRI3AklIAGCOMKpOB/eHTFeFQ6TF9miuLjULW2tZzkBW3sqjqSB2zgflWz8UtQlvtXfUbxb6O6v0W8mN7EEkLS4ZTtH8O0rj27VyOg3Vlb3brJBLd3ZbZD0MQGeuOuc+tfQcrUNDI1Nf0eGHw1pd/bTXM4muHWRDEUC4UHIbkfr+FVUgtrbTLaSfyplkkbMBkKyZK8Px/CMH8a9G/4Say8O+Bn0S8msL3TdRfF1YwsTOJVYAyMHyFyAvzKR04HWsXxlpvhl1F1a61byXQhiK2MathQ46FzyGQjkHgg5zXDh8VJu1SL30f+ZVtDhGj/fj2AUE9TX2j+xn4X/srwNd69dQqk2pSBYiRysKjnB9CxP8A3yK+YPDyW9xBb6Pp9jp+o3uoTfZZEaJvPifcNjK5OBnJGAOMV+g3g/R49C8KaXo6RpGtnaRwFVORkKAfzOT+NdNaq5aERRavY4z+/G4yxoQkirnaD1471g63rV4mi3Sppsr3YKwpxviZ3YKCcHdt5DHjO0/l0ssYV1dWC9AVI4NeFfFv4oahpHjyz8G+DbBfFOtmCWUQQJuNpckFI2lI42hXYkHptGcZBrKCuypXR2Hi7xVoGgeDp/EXjKXUbi3Vvksms9hkJPyqsWcN1HLMcYHQ1xWk6b8SPjHbTyeJ7qfwV4LumXydKgQfbb2HAO2ST/lmhwDgDuR05rovhb8LNStNV/4TH4kav/wkXiuVAkYPNtZLwdsafdyDn5sD2r1sR7SBuJ9sU3JLYooeH9D0zw/o1vo2j2sdnp9rGI4YY1+VAP5/U8mtAdiMEe1O2cj1peg+lZgFIx2jNRXFwkS/N19ARmoLm+hijDyTRCMgEtu4A9c/16UXQF0dKoeJVjfw/frJJ5SG3cM+cbRjrU8NwrI7syoqnH3s1U1Q/bLaa0DRCNgBLvBZWjJG4cd8Z+mRQBoqvB9zRtoj6ZyD6mnUARtxSZ9jT9uW604KKdwIsc0x0XP3as4FIVB7UXFYq7R6UFMrVny6QgBaLsLIpPHgdf0qu3Bq1NkVFjdW0ZaHPOGpX+akDEdqmdcConXjNaJ3MmrDt47ikdVIyMZ9KZ9aXH8QqgQ3JHTNTR/MMHrUWc1LEORUydikKIZM521IFKgZqVmJx9KY/C1ldltWGmkpNpPNG2rTEPwMUwuoNIWHSm7QTTUSbjzIvpTDMc8Dil8vPSgW7E0OyKV7bELyNTNxq01sc96heJlPTNVGaIakQEtmjnvT3BHbFMqk7kNWCiiirsTdB+JpySeWc4ptIVzzQ0mF2ti19ub0pv2pmyMVVxSjPY1PJEftJjnctULAnNPwfWlq4tRM5XZVYGmMOasuveoT1rSMmYNEBB3E5NPWQj1oemGtFruK9hWkbPJzTHbNKwNNNWkjKTY2mlak4ptWjNpMaAaemSRSr15p64zxUyLhFChSRQEOc5qTdhaF5NZXaNbIYqUpWpduBxUcnSkmOxGGKk4Y1BJzmnSHmo+9bQMJy0sQScGoipzVllyab5ZrfmRzcrK+DSp16VN5TE+30p6Q80c4Rp6jY8jtVhDkU0qVFCtge9RJ3N4LlJ1bimk80itkUpBxWVrM3vcVOtTBuKYkZxmrdrbx4yzZrKUkaU4kaM3WiR2q2Y41Hy81WnVOu7FZqXMzeUbIqtIR1qF5ePu5/Gmzvg8VXaQ4rrjA86pUZK04x0qLec/eqPimswBNaqJi6g93bPWo3Y5ppkAzmopJhWqgYzqaXHSH1NVJZKGkdu4qFutdEYnFOrcGORTCOMmnUjMVGeMe9anOhOMfypyLkVBbKWuNxOUc8DOcEdf1q58qRF/m45zjrSlKxcYNixxbh0qdISPr1qDz2+3rboQFKEvkH5cjitHTRE8KsXB+UBTnrwCf1yK5p1WjspYdNmbePc2ZEscikKjPtMYPI6c5+tYyWelazDc3UJe1knXEqbsEPnGB3PIHp6V211ZpLA8XYqdxAGfwriItHjWKW6i0u/iZVEbeZJnODncq+n418FxCsVTqOrFe0i9otbPysfTYCNPl5H7r7la20q3sLPzDZNDJbxnayZYhy2coHyOc9AevAqaaS3gP9uRyQxlBtdAoOFzgtnsRwSMHqOaoXH9qW7LbX0En7wEKUYfdAzwGOVz78e9XILSO+0aWO3JG0tJIJmG9OMhe+4YxyMg18nVxOPp0pTnT5UvK1mexSp007RlcnvbW0medn32gumCjDAiTg9R2Pf6V574l1ZPCup3Kv5D2l6jQXKzkqsiHA3k9CMNg8ZH61vtqEDRGG5jkW2QlHHQxybjkZPUZ5x78elJ4h0nTfEPh6S3vZLhIXiDW11GuUikVflduOBzz27V1ZJg6uLqqp9kqvUVJcpzXw9tJ9R1qK6M8c8sHmLA8kJIZfL3h2HRiVGCQewrtfEVxPJYJLBYmJ44wgjRSoOfvJjIxk+vHHGOtcN4f8Patf2lj/aH2fT7nSJUt7m5hch3ixw6xfdG7cPm56N9K7nxDqLaZAtxeLHqjCMmWJzsdgBz97JGAo59zxXp47FYeVaOHSblfpsjm9nNe/fQ5bU4Y/EGlx2CXE1jfRSAL5UhYB1OxXIbvkAZ65B9qpadeahZX8Gk+KUhhuNQdYLm8AURs2FWKfB2jdkbGVT/6DzU8Q6bd2dxba/pLyReXMJ7d1beFYrl4ycDkqobBH8XPSu40jT4/FXgG41aFYRNPG6TNKgdFfHUjqwz1Gc4wR90V6uAXsP3dQyrJzXNE4TVdFuPC/jS78M6zfOE1Of7Rp06IEV2wI3R1BwobKEheCpJ4NSeJYbiz0GxugbZbm1uhCqyjzGl3s6MQOv3kXg/xfLnjmp4vi/tDwLbaRNbmbV9Bv4zDI5G+O3JKfNnBZfujIGBtJ9hN4tZdYtL26lu5Bc2a+bA8TGOUxBA0hB4DONrZBxhhnvXo4ihTrpNLYxheI/w5cPfeGPskqWrMl6ZbeRkzCyzCTJYEfMuRJE/TqvfJrlLaHUV1JbC7kuWF1c/6LcxooltJo3+dNwAAEmQMg5Py5rQ8D6mrTaOt9czEXM8cVw0smVmhedX2KuOFARl/2WjwPvmul8GSvbfFhdP15ohBcCSG5ijh+QNEAISTzksGOOByq9DzWMqcaV+RavobLXcfeeNvGYilhttMeG2t3wblkyroW+VlB68/MM44xWl4/vLzWrbTUlmkmW4thKyooIxkb+/H97POee3NVviHC0txfJGxuLaUOSqhgqOpxGGccY+U8HsKyfhHM2rxSJMEM2nwsu2R9qxqhbqCCADvA56nI7V4NPAQnVbnSSaehqnyxvFnnmpaxcTaloM1xblZNOtbebMjEgHeBx0wD5YH09K7zR7jT7i0sJrRfMmlu5gWkiEizokbjKrk8Hk4/wBoVl+Gre4vJZ0nswQ1uzmRowWaPyWEcYHQ9cjHp2pvgXUZL7TtdjEoll0yFrlHhk8tFIlXCrjAA2rnI/v8179Sk407bIxjZs6nRI1jmm1Uta219IyRlAAP9Y6gMpx0Actggd/w19RSPSY9Z0yxha9t72Xy2jI3I9uhA3sxyOcjt1IrN8BXNm1pC0hjuNPuEeaefcHwVAO1X9BuOevPFbWqolhZxSSpI12zCZ7ZyNscRYlFX1ByCQD94CuOFSlSpuso7BWpv4TF8S6X/ZZbRn+0yy6pEsk7Qqd8rDl8FSBhY9q84wFJANLrif2jpwtYfssOnbYpfOPPmOrLE2w9QoLEYxklWPbBdN4zSfVjc2CwxtdYtXic5W1t2G2RsA5LbVHP05qS2uLe5sbC1t7z7Hp0JizbgqSyqeWOeM7gzHuQfeuuWcYSUPeZmqE7k/7AH/H54y/652X85q+r6+Uf+Cf/APx9+M/+udl/Oevq+g6gooooAKKKKAExRilooATFIygjnmnUUAQOEijZ5CFVRkk9hWFqNrY6o08MyMqB1AKMMPjDAnH5YPbHrWrcOZZvs7R5VlIIfow78/0qpcx6bFNPIY4/OEBLAf3BwODx7CsudXtIDG1fU7bS7aK1vs3BuH2Qxx5y/wAwG5toAXGR3p9r4XtVvbieKECK4jR3WSUyedIMlWIblNp2kFTk1hNo+rN4tuNbuL6WOO2jCabaSyllZWySXHGMsOOe34VpaXr2ryXE0mr2/wBnt/tLwoYYXfIUY3cjoWwR2x71NOvd2asToaep3MsMb22raeZNPeBjLco4cqB2ZQNx45yBx+teH/tN+FT4m8DJJDqsVzLp0kt1pZlG2SZfLzNbtkjL4UOGxltpHWvou1gzCnmsZHUYyep9/wAaydX8OafdW09tJZxT2k8XlTWrLxtH9z+635D6V105qLTFZnzL+xh8SY7EXHgHUZMrL5l1pZOSzyAZeIdhkAsP+BV6lZ6ZJ4Q/aAujazPBZeLrQTvAUBj+0RcMvtkE9COvevmL4seEb74X/ENbjQ7qeG0SQXGjXWDuwpyVLdN6MMEcEjGRg17R4g8dt8UfgefFOiTNY+MPDMiXFxDb5Drg/NsI5KsoLD/dIrWrBv3o9QRyHi3wrb6P8R9btdeurfTdNg2XcOyzWQpbSAqkanOAvmcHAySM4Fc98H4bbwv8ZtNvbWO5L28bzPEJC4mBRt4XgHhOg5ycCus/apuNN8R/D/wD480tCsV3FJbu8YIVWI3hcdsOJPyIrzj9nzV9dk+LfhmEqb+WG5mxFIQSy+U4fk9woOAepwO9cUcJUVTnUtOxq5aHVftWQX3hL4k3+oaXeq+l+LdJO/zPmUxl1Z1U4wCWRGBySNx9a8Z0rUopvAWpaLJLtljuDdQp/C+THnP02V9J/tJaXB4j+FRn0q1ke58LX5QpcKYnhspgRuKEcbXVU+iE96+RlaSFpvnw+3HHRuxFetR+GxnY2/D8DSiOEsqsXI+YcccH8P8AGvtb4n3kniC58B/DTTLiSKa/WC51TygPks1jGVY9QG2k9R93vXw3pVxOq/JJIM7s8nCg9R+PFfdPwvsrPwp8Gbr4lakCdbvdEE011PK03CofLXn7oJ25A46DtWWIW1xI+Ufj7qVvqPxG8QXlvGscD6hIsQRgQVT92pHsVUH0Ga4QQzW+yaSIosieZGWP3hkjI/KrOpXDPfiCOKPOQFRuRnPQg9qhubW4YvLEjuk2QJAvDfX0/GtVohJaFMy8oWxtabLKOtdNo2mXmqrdX1qYzcrHJcLCxyzxpzIcngYGMAnJ7Vm6/wCGdT8PTWkGqWrIZYluEkVg8bhhkYYcE+oFel/Da0ktNMvPFemy6dNbrG1rcQ38W1GYoWdCwGVJwu0jryvFceKxKp0eaHXYpM7f9k34d6jN8R4tV1aHy49NUXp+bIdzkJt9RkE/hX2cu0L7143+yzo0eh+AXvrqbMupXG+EvISfJUAKoz2BDVl+OvHGs/EbxOfAPw1u5IdPjLLruuRp8sKggbIm6MevTk9AcZNZQnKqk5DSsjT8ffEHxB4g8UzfD34WLDPqMY26trD8wacp4O09Gfn3x6E5x2Pwo+HPh74f6ItnpMPnXcozd38wzPcv3JbqBnOF6CofB2g6L4D0GDQPC+nyRDd89xPGSbmQjJZ3HJbjqRjtXXLKkcipLNmQjordgOuO1J1IrQZoDpSSHC56e9RLNHtB3HGAc57VHNMjIy5DA8cc89P50k0wCa4VZQGYKWYKO+fb9DSNeQtM9uJB5oQNtzjgkgc9OoNYs8c3lDz5AZzhiU3YTnrj6lvz6VVtUjh0uOaCYLcEeapZywkAJy5B6nGcCm9NRXI/EWsxRJ87CGR9yMBh8lMlgoHGcHvwc+1Y8uo+YWs1gxPNdRxzAruCAfMFAU/NgD07c03xNAH06K/spZIrpQpwiHEilzuGR90Ej86pajGCLCe3uhdS3Lqt5AhEZcOScDJJVgVAOD3OQK86oqkqmgXN23vUmvVsbecPBaq6u3JIOQNxyMEjJOM9qWfUpNl9O7bJbZWZxK+UO0Kdw2jngLj8apm4L6TALdgotPNEsCx/KWHO4MeDg85JwcdzXPeGb1dR00skJ8/55pjHCGRmYktgcADA6N3J9K1fMmtRcx3Y8SR+fHB5gEtwoKIBllyuQCcY6g55yM1rrqBy8e6LzVUkBTux1Az6dv1rgdHjfyJdSkjkmcQgWpjwwcFQxkVupJ7f4iti31a3h+UWpgk+9PNJjDA98jluWGe/tUUalSN1UY7na2LeZbo+MZHpj8asE1g6NqAFxNaNHtkQh3O4kMCSNwPpnIA68dK1450flWDDOMg967lLmVxrUnzTCTuoJ44pKYDt5pjdaDSUIBkoyDUGyrLYphFaXE1crupxUD5xV1gMdKiYr/dqoMxnAp9aVVJ7VPtXPSnIBnpVuVjKxHHDzmrMaKB0oFBbFQ3c2jFClfSmsO1KGzRSKdhvGMVDJ1qY1GdueaadjFrsQlec08KalVefu0/HtVc7CMWMiWrKKKgTOT9anTtWcnc2grCOQtMypGW5qV13VGUpLcbTIHWGQbW4qpNGqHCnIqac7SaqSM27rmumCOWpJbDWbrTc0FqStkjkbQ+PpTwcZqJWwKcGzQ0XFkka72+XmrUdqv8AEKqK205XrSm4l/vmo5ZdDeE0lqiaaKJF4bBqo554pWkZvvHNMNVGPcyqT5tiORjTO9SH3pjCtEYvYjbpTakIyKTZWkWZkZ5NRt1NTbPekKVd0S0Q4ox6VJtpQnNFyOQRV7UvepAKAlTe5oojBUka0m3FPBwamWwx4XNRyocGnK/NKx3LUAUmjyaBHzVllprDitVMlxRAY8njrSpDT+BzTlbmnzMOVDRF7cU4RH+Fc/hUiNg1KLgLxtBrOUn0NIxiVXhYc4NQtbuRv2nFaQuE6EjNOEi7ccFTQpyQ/Zx7mWFK9jUi81Zd4s84xQ0SMN0bKfaq9o+pKppbEKtipPMK0xsDjvUZYetTbmC/KWt7EZqCVix61XkuSBjNQG4Y9DWkaXWxLxCJZI9309aqSALkVahul2+XLjB71TucrKcNuHY1vC5yVWrXQxzgdarmQetK5+Y88VEV5zXVFKxwVJsczjHXNRk5NKFy1PIUDpzVxVjF+9uQkZNIRxxT229hg0laJkNEBU5pxRtuVXd7VMEzUqD+709alyuOMDKu5Vht0nMnlw7zuJHMbcgj3FF8x8qGJSRJKI2YLzxnceenQH860J4be6tTE55BGWCkEN2Oa50wag1tLbMI4ri02lonOdwHAkUjsV3DHXg1k5XOynBLUt6rqFvpt8byY4MkaoqpGWfjJbj6YA/GtrQb+01S2ga23G0YfK0g254Hbsfb3rltWmDJFLKT5kabEcR8bXJDOR1xgcelRaBqNsJooNLmguLGPEflTQHdFgMS4PTBNfNVMxnTxk6M9uh7FKhB0lJHYa54hXRbyK1Nk1xE5C/uz90eua1YbyG+jZLWYiXAJ5+YZ6EZriNV1gM4t9Qt5oJPuW7Rw5jYEtjOMgcHvisrwzeLYWJuUz9pDtsUuCo464+8R6546Yr5GfElXDYuUZ602+vQ9eOAjUppx3R197ptvcXsM1xBJ9vhfKyKuM7R/ETkEniseSe4sRJZwiFiRJJGkcJIJLncpz/CTz1x7VOdduJbcz28ckj+X+9jUgbWJG0gnrx3q7pjaZrC+bLCY7uJAihGG4q38bKQeev5Vx4mTzCD5Je6vxN6UfYvVHAXmkSPdTNfLLF58ewDcrJG6/d4Xrkdff0qbSGv9OZ8p5kscLl0d9kTAkjII6EgnqCOeRwKn8YadLY6VFbtLdyQWXzwuwABYNuHI5AHGR0OT06VhWfiNrtmtmayi1MDPksnMhJ/hzwc8YHvzVZJjJ4RSjy3OivDntqP8ZSTXCXeoaLGsV7bBbXUNOuWw6R7SUPB5C5DhhwVyPapbPUNPvLSzhvbmGR9StklkZZTMltKdpUs3RV+fBDdj2p2matp2palFJqQSy1C1BjL7STECSFT/ZU/KPm+U4I4zXn13c2nh/xlbyaLbtHOQYTZ29rgT5wrK0RAVi2cHA4OzrjnvwdWjKs/cafczlGUoWTO68G2Y0/xG2n6jM7W8MbPbMWDjBA2/KRyMIOfbb610mm6N4f8LWwtmhmnhv5iVChmcSY5YHkqRg9MfdHfmqGhx2N5ortBZeUIibby/n84AsWKOD6M3GOn0rJsE1XWbKfSRqVzBrSRNeWEs9s6CO4Q5wW4XaTyATzkispY363VlHn5VFmqoKnFOxZ8S6AtzpGr6t4dexvxfxG3u47q4YGRVQMjRyH/AFboxXBbjJbPWuLuXhXV1W3gWPS9Xjtr6L7QCDZXrq+coudqNhw23IyewO2u203WL4xySywwxX+Fur5LZNwSdOJpACcnHcAZIwR6nKg0Kzh8Q6zdTX18mlarp8s0bpPvS3LnMwUHJzuCuAMZDsD0r2livY02k9DmdLW9jh7uzk1H4WrqFyEGoaTPO8IEeW+yNIVbJB6rMnmFumHxx0ruLDWLDxJeRrHHP5FxpcWGkUI1qEzuLY5yJIlORnOF7YqPwfcWsmpLph+xo1+y2xWNSglDpsljwDtJZxGR325JxnFc/wCGbdbW71dmaSHVbeT7EzRk7ZFKeWwIJ+YsI1Y4A6561osTzw55A6VtC7ey+d4XunvFl0+5m8yWBtuRJ8xG3aevzk8dgBzXGfCrVGHjC5juQ0puobkPFLb/ACLPtUDJzg7WPQ9OvNeneK5o7240y1YCO/jeJWKgMgTABIAGTwB1PYZrB+KGhTw2xvtMitIktZY7uG4XObi5lbZI8mRjOQNpB429ayqY1SaUVbzHSp2TTRJpWn/2D4j0aG5sQkrxxxREPuWSFIVQAFRnBc98YIzmo/ENra6TbpD/AGasZ1MtpBC5ibLGNFcjgYAjf1Jzmun+HWnPrWhHVnWS31PSbWO3guJUd4jsZh5gJxuBZckj0IxXNeKIddi8QaRDe6lLqKvqa3VpbsrERny1KtvI+bL8Yz0BzjmtZ1KrlDmf/BM48qbQz4VeF543j01pEjsrOZra+H+tBmZ2IVDnAUbEYnvgDPJrvfFENtq2o3kGkw3Fzc3CxhndziK3UqAAe685J65bvWB4d17WrPwDdanFDpS2t3eySuYwBkhjsQHOd2cDuOcVo+HhqFvptqsjZutRg/04kbWhA6IOfl24HSjGY6lTo+zl1MY0qk53POvE9q2i+NI9OSwSB1n+yptcyiQDbksSRjr1x36irUl0t3qd0i3nlzFXnd2ymxBhcYPc5HA9aqX9nLqPiWWW6uXleOSeJWkLFsFdzFD1y2VBGM/N7VNbfvLy5W8WKO5u7pUjhbASNVG3kdhnJJz0FeHWw0Kz9xHbFOK1Z237AB/0zxl/1zsv5z19YA18n/sAf8fXjP8A652X856+sBX0piLTacaQUAFFLSGgBDwKTcKU0baAEDZoowBSg0AMdAcM3VTkVTnigUSH5EVlJm+XIbPrV/Iqre3dnbRhrqZI0Y4yT1pOKfQDP1XTxeac9u9qkpkRVID7CQP4c+mM1V8O208Oh21rPZBTABEoRvvqvAbHUcDOK3VmhCJsIKnpUVzMyK626o7qQSm7BA/+vUKCUuYWhJEeFj+6doOMdKf8rhsEHPXBqjpB1KRDLfzW5DsTGkIICr2GT1OOTVyQLkhVYhvlO3jHvxWlhnm/x1+F9p8Q/DMttFILXUoj51rJ/C0gHRgemR8u4c885xivjLwprXiL4TfELzpNPkhnti1pqmnz/Ks8TD5kbHHTBVvoehr9FQrMpRZMBeMjk/rXzx+1b8JzrOk3PjbSWnm1O1Ufa4dgYzwD+6FAJKZzznjPpW9Kp9mWwrHlmjX7a3+zV4z03Trp/s+hatHd2kMy/PDbvIGATByo5kznOSTXl3wjvRp3xN8O3El3PCP7ThDToxR1VnALZHsx9iOvFQeB/F934c0/xNoTqXttf05rNycErIPmicc9Acg+xrD01wtxBMYlZI5VdlZflOCDg+2B+tdShZNE3Pur4g6CZb66jvJre1/4SDSX0u7IQtC12o3wTHjOMLIPYgA18L+JdKl0/UJG8xZoinlkqmAHwNyn0ZehHrX6HeJ9Fm1jwjp+vaCFi1DT4473TI1f5G4VvKOMEKy/Lwe+etfCHxStbX/hbmui0t2tra5mlmiicjKh/mIHJ43E1nRZXQ5ux2iBDGU+U5PAyCa+n/ir4tXRf2Y/BnhKHzjda1p0M8ziQjy4kKuwPGMMxC46YBr5ZsWWKKWPdk4PHuODXp/xq1drzVNL0OO43W2h6RaWKKvAEgQPJx2OWwR/s1dX3rErc830qwvtb1q2sLWNnurmbZGh4wOpJPpjNdVH4zhXRNItNPjk0zNyZL17aUiG6h2qAskWcMflY+nJrX/ZytPtfxMn1SW4WCLS9Jvrtnb7oAgaMZ/7+fpXmQgQRpGsb74kCkE8cADpSqU4ydmVHY6HxHq+i3njS+vtP0todGmZvKs8gGFMnG0dF57enFU9IuJZLd9PgknM0txGYYFGVeToDgfxYPoeKyY435fbgHuOlafgnU9W0PxVYa1o9vHLf2kyzWyyQ+apcD5Ttzyc9PcU40IRpqK6E2Pr29uPEGuNafBvwtqDW0ml2iRateW8DKkBwMgvk5B5yBgndjsa9e+FvhHSfB+lS6Xpkzs8bL9pym1DJtwWAwOuOvNc38AvB954P8NfbNU86413WGN7qtzNhQZG5CHvxn0656dK7XVNUgtP9IluUEqErsGTkjnA9wOn1ry6rhC85PRFK5b1iZFgeRl2CJsq2Bwf7wzx3/SuS1m4SWGG4+0IZ4pF3JGScgMGOF7gjHHOMmtC98QW84UTLELeVSJFkBxjIyc9OACa4HWIbjTrrUrsX4W1RTcrJMACzrnGCAcg4X5QOfWvKq4uFd3p6orlZ1Fxr1xDA1utxHcTyyu5zI6lUznGDyMVCvi5rnWHs44VnjTLRyltqxNjpgHDepGeK4W5uba8ujDbW8kYWINc3cWIzIxAIUDtnnrzyO9SWUn2KUGaDyBEp2wmQIVG3I+U44I57njmvn8XWxtOfNTehceXqenRanvs1SO4SO6d0x5ikkSHrkZGOM55J5NXYb/TNT0xrcWrIghZosrt8teVHzdAfbJ615tPfXNqJbxkgb7NMrA+aZPLbPMmSGI75wRw4rb0zUHWeK7tWivbbUUWQo5DvbsB8wQngqAM465PPrXsZdmdSpFQqLUVSmlsdG5tp1mlmjmuYlRUZWk+WWIEMGYc45X7wAHNcPPYT6hqEVjDcogluvMtHRgQVXGcsOQSCCO2CwxxXa3n2O8sn8jUoIZXhUxlV3bM8A4HQ59MV5zpaS2n9nXOhySySXsssF5NAPJC/u5QpOwDacBfm9cHmvZ9pFNJswsatvqOm6XFJpzTXf2/7XJapGNyCdGO/cVUcqMkgr0z74rJg8UTS/2zqEVq0UVqRLHHFBzlYiWQAY3AssmTk4zyDmpdEhuNT8bahLPNFPsXFrcyAI0MiLtdoWxkDHlgvxzntzWX4Z0y+t7i+utUu5ZkutVa2Elsh3pHBmVlYdcOMgcgHPI54mMZzlcGdT4ZurW/8IWltJessrR7pZ2Ta6Y5AUYABwzKSACMetWtdh0q30EQQzG2eV0SHaOrll+8rNwecnGM859a5DTbMWsVpd6wCbuaPzQu2TzwhY+XEwOQGOceuDmupvNHsruyCapeCaKAGV1Mn76NipxGAMjJwF9Tjr6XODaalsIdoWpXdjJN9muZruRwJ7eF+gVivzuoIwOOAehPFej6TL50KXCuzLIQQ5YbSDzwPx9Aa4O20+CW8a+0XWPJV7bBfKSGPABKcDPCrggc5xTbbxXLPfF7Xy/sEMyNdTTLhS3QbW79ieB0AGaxg1h4K2qKjueqxEEZByKA2Tjv3FYmm6xHNxLIpdhvGz7rAjgDPPQZ5q02pW6RzSrIJBHzJkgAAZzj8q6lUi7O+hZpGkqpp97HdW8c6q0YlAKq3X2qxJIiqSzYAxniri0wFbrSU8AEZoC4qwIytRNDk96s0UXsJq5UMJ96TYwNXKQgegp8zJ9miuoINI/WpZOnApnanclwihgHFGV96U0xhxVJIz9B24ZoDKDnFRlqYzHFPkJ57FrzFxTWlGaq5agAn1quRFe1ZOJgOlSxS5NQJEM8nip1aFeMVnKPYcZdWydSSabcSJGPnbFQNdbQTVW5n81e1Cg29SpVUkF1cRyDCqfrVJuc08fdphrqhGxxzlz7kZoxT26UytTnaQY4pR1FJmkJotcXOS0m4VFvpwNFrD5hWPpTaU59M05FJ5xSvYerGUhyRU+xSealS3RhyxH0qHMtQb0KW00FDWiLWPH+samtbJnhqaqxH7CRQWOneWaura5NSfZV/vH6Uvaah7CRmbDShOa0Ws1UZLHFMaCFepYUe0D2EiltpVSrRhiPQsaY0PHBNHtBeykisV+al2VKVOMYpu096pMjkItppcMBTzmkqhcgxwaZSybs0g9aa0FZIayjFIAQalAJPSkKkGruiWhozUUgbmph1pjnGalbjcdClLuHINMEsndqsSru5qLygTXVFqxxT5r6EfmNu+Y1NHHIcMrsPxo8le+KmE2xcYFKWuyKgusmRS+aoyBuqPzWP8OKle4UgjaearM/FOEdCZzj0I5Mlj1poUipScihBk1rcybuQnpSH7pqZocZPNMK009SJxKzetN7VYZQKiPStkzCSsQtnjFMYtuqao2GWNXFmLGgMTipEjOakiUVLgKN3+c1MpGkKXcjIEa5YckgD61m2+2WV1aZcBiAoOON2PX2q5dyNJZwyKu4q4ZlK5ycHjrwfesjTzNJdySQxAEAuVZcHGScegxn8OtZOVjqVO60NaRbqVz9l+SYE/OwyjDp82OT+HeszWBeLPa3k0cdth/Lk8w5jkB6DPQAkDr/AHh15rU0+9SaWQozRMBtkRv4Tk/LkY+bj8sHvU17eWNxYTwzBWdoyZIHAO5e556jrWbmupsqb6HEaU9vDPrK/Y7mG+gdbaGMMGkRG/eLjAIwS5HHYV0elaLZi2mjKRxh4f3+0ZkJzyc5O7oRnGKwNG0maT4mX/7gpHFpdurPnMhBeTYB2yACpznIUe5PW+ILgadp32qONmdIzGsXC/eGPrgHris6ijU0tqaWcFqc7rmpQXOmQxxWSx7CYJIpo8g8/LjHQ/hSaK0dxbyxtHb2zIDDxEwUgDG3npzz+Na2m2Vo2hQTv9llkVPMDMu/LN/HtHTOOMnjimWU2lwks9hJHgmRzIwGCe5J5J4/Svg8Xk6jjOWs0+ffT+rHt0MQ5QvFbHFwPfWIk0qZbxY7ecTJuBIZWXswB2gYA6d6msPFFpqSzaLqbKlwR5cU3Hzq2cqG42/oeuM4rs9VGmTgXdvazO5bLI6Mi8DAJIxlec/eGcV5r480TQ7TVEF9ompyRuJP9L2ncyEjcSBgMo7Aq2eM1yVeG5Qi4+006WOyjjo1Gk0dNfK3kR2myT7OqlWLOSpI6c/0Yc+tcn4p8Oi1uvOuYRJp92wxKigfZDkEMVPOO2VIIByATVvRYbjR9PN9bPJc28LmG4inuQ8hRT8p2jIUEf7vGDit/QtQupF8t2a60u681JjKSpRduQnoRjIBH5GuajSpZdC0ndr8zpcZTldbHN3q3em4v9cszOhTauoSTI8kqsVwsxVQMqcMCxwcdcms+91C5/4TA65Hbx297YuTHbFXMI3jYz8HagO4HLFfXFa+pazFqF152hyNPb21wsVzJI3+tRSNqMpPfaQMKOvPBrD8U6kq6s9tDDNFOw+zvHPEZ4pNwwSyt1+VmjYY+i9K3y7ELFTtWjuFSLjH3SPwTrmtab44ubPU9Vs4LbcLsvuYROspK7NzLliu0dQuCCMcjHcXOuyw2M73Fmk1kqhIJDKP3yjHKn068e1cB448P6l4m0GaWw8ux8Vae7/Z4rOQRm9ixkttHDfKcBuM56LyBy/wm8dSX9rf+Gtav50heJfLS5m3RjBwyAfwgfeA55z16VWL4eoYytz0nbp2FTxMkrtHe6bJeW/jCa4tP9LsJYN11FI42BhjDsv8QC8EDJwBwe2/4gsdM09bS/02S7kaIs8agECIxDzXkICksWVSCuOjcD5a5nWbLUdFkms7hLjSGRArzo4/f7iQk25RzA2QrjAIbkgDFN0vxLqE3iSf7URBBYo9z5YOQhQqGbJBGSpk6HnG3jNYSwmKoYmEXrFfiN1YTi5D/iZaRXWrQw+E7h4HnYa1p0kUpKluj7VycFjg5HGT+FcDeeJLqLX7nWL47LPU4pZIVGPLcoxGST/dIyemRXeeNtP1jwn4m0RtNa1l8Pvm300xhkEUhO9rdmIztcswyRx7YrzLxpFZx6HpUOpQ3Bmt547soswCtbXSmbao55DeYhPqBwM19dTwsZQs1ucym73R69BY22taXb6ZZ3/7+UiZmSQ/Kpx99hkDK44OOD7VKNQk03TYvDl7Y6jdQ/ZpFgurGWN3eFowQwDdkUgA85IauB+Hc40u4Wa3jils3R38i4+ZUGTghgRyPmPT6HtTPiL4omtfHWlSadFa3EdlpKW8YmbCNMV37wVwW29CCfrXJVyyPJKK6jVZ89z2H4fx23hy2NsL66it9KSZLm3uJdxMbu8gJ6KSeTwOM1wfiWeWa/1Wxa6uYZrKSBUjZsbNjqn7vn7hWV8sccjjtWx4c8aW9wmqLDawy+dd21/dSIhMrWrxp5jEMSMK5KZJGAAccVxfxLv7C8uNZXRIRDczXDWl5I0SDYBCT06EMVQhuoKtXFRo16NZOreS6dkJvn1WhohrbVNG8PaL4cS6XTYP9MmgMahnRdpP3eDkjGSeufSpdSvo9Mm1KS5nuJoHmZWBVmaJYxsbI+6CWGRzxmj4c32nvodgsMM8d82h2NskyqAGmeJZJGOegUvuOPeqPii8tEudZ8H3l95uo3epvHPfKMuYERZGYseQS29QPQEc5prLo1ZON7o29pyxvYr+Bb2ynOveIGuJHWGYtGd215kVTvUKuSWLYxyBhee1aNlJZaVptw09oskjFYmuGAzGgxlFfJUsSCucZ5NM01y3wo0rTLK1WKR7ea4uphlZDMS7LGRt+62Ez6ggAryKu6y2k2+gaJosl3ARITJLaRSHzlTDncwJCxR79o5+Y789DXq4fCU4SvTa0OSdRvc0v2Cbm3h1DxdFLPFHJKln5as4BfBmzgHrX1oH+UHgfjX55/BTT7e+Or+crl4xDsKMVYZ35wR0r2nRPEHi7QIobfTPFF6LaIttt7pFnjUf8CG7HtnFdUMNKcFJA6lpWPqbdR9K8E0z4v8Ai6yg26lounaqFQfvIJGt2Y57ghh09K6zT/jZ4TZ0j1SLUdKdmxmeDcgH97chPFRKhUXQpTien7qKx/D3iLRPEVsbrRdVtb2LOCYXBKnGcEdQcdiK2O1YlXQUhpaSgBKKjaaNX2u6oewZgCRWRrPizw3o77NU13T7R/7kk6hj9Fzk/lQk30E2bWBUMlvFI6sygkNu59cVx0/xZ+H8cLSJ4ihlK/wJE5Y/QYrCuvjr4HjhdoRqk8q9IltcMT6cnAp8suwz0DUbd7jdbqGKTLtlIkKNjttI6d81Qj0Wa31k6lFeXaqAsa2wJMIXaByPXI69uK87v/j/AKMtoZLLQNUecY2pO8cakf7wLfyrMn+PWrzQf6F4NCTH+KW5Lp+ijP51aozfQTPXv7UkjuTHc2NzaxAkK7BWRzjPBUkj/gQFaNpdRz2qSpIsiuu5GU9RXz5d/GTx3eW8kMeh6XaueN5V2wPcMcVV0vx54nutWN9rrzwnyvKDaaI1GecswYHP+eayqU6tOLlGNx6dz6TURtkjgnk445qO5QNC2FjZsdHHbPI59s14LrXibxYNBYx6hOyXEbbXtsI0e5/lZ1HKnGfuk4OPavM5ba9utXuI7zXrqS6SUqzKzhycdxJ8y8djisMFiFiW1azQ5LlPLv2gvC1v4R+LepWNn5P2FpluLXy3DAQucgcdMHcuPYVwyMoQp3DspHbrXsPx98Kyv4a07xFHe/aWhHlTKdoZAzdWx1O45z714tKSkrt0DgOPxGa9uLtEhWZ9+fCj4n+Dl+E3h+2l11Y7u30yGFxJbynEiIFP8POCO1fKPxs1yHxH4utdSjhSKWC2ltpPLXCFUlk8og5OSUYZ9CCK6b4AT6ZqGg2WmalYrHM08iWk5+ZbggglOeAy56dwa4z436W+geMr3S8RKi7Z08scYdMH6dOlKNOEZNdWQrs89uFYSNs2sM54PTn61ZluJCjGWR5pW5dmbJZj3JqGAgrkqMuPSnmASbJtwyZSgTBzgAHPpjnFN+6x2PR/hPrWi6DoXjsag6faL3w/JZWUe8B3klkVSFz6Kcn2FefmNpBKx28njHU1aul+SIKTypbIJ5qTT4FkIG3J3FvxPSok7O5pFFZodsA4zu4x6Gvp/wDYp+G8SS3XjzVrcMYn+z6cJDkBsfO4+mQo/GvniCza71G206FQ0s0ixoM4+djgV996BpEngvwdp+kWc6OllbqjgsT83OcADu2Sc5NYV63LTbBrU6PWY5TCxgZshflCcneenXj39K4rUrye6u57OWS0jka4j3LNGwB6/MvPHy4/H2NXrLUNQvU1JZb14mhuGguCbUgw4xjH95cEcj1rnvFKxXtxb3ENxI/kho5QIwGA5JbaTg8kjB6+vSvmcdXdSFlEuFirq8V4t68q3ExEu6NNih9so4AIGQBglT1rC8aXMgt7Wx8hBdzzfY08pncmIHBcEnbkJuY9MEfhTZ9bkjigbzC6TRSRS2+BHLEq9XIbvjLDHp1qrYXrXEpvvt0iCGQiJWj8r91INwcZy2GwCc54IrxaODrR1Ssuxo5I2/Bmi3cfhmbTch7e2ujLDNBOTKSx+96FiOvXn0o36fqGv3c01wUtzZlYiEblwT8rkcN0IyMdABSaDr19HbfYtOtZ4IrO5eC6l81C+8n5WXI5JB5I/CrV/qq3EWryzW1wLNmgI8xArSgoVKL6E8tnj644r6DD03KmlJamN7amT4lbbpcFjZ3FrcvNciUrbh18wsFx16/LgsOevTvU0txLNCLuxvLrTXtJVkCYGxDgBcBV+6QxJG0H5gM1lanfG+QWsqRWixQSNicsjtIIj+8wdpOMD9CetR6Vc/2ijaVI0czC6VGVpcpjeUDEqoGQWcdT9z2rKeDcZqaRXtE0dnc68t8YfskhsdTnjKTwEHIkBClTnttUEYHqehrDt7u/uV0my+0rbx3ReKRywWSNN0jFkPTgcZ4IyPQVILW60e7WW4B1KGWdre9BYebDbKMfOAfvD5cYByCOmKi8ReGrWysbu9tbcxXMb2d0tq7ZwruoZhuLYxtcHt65q1hJzqKTdjNyRty2VtPdae1vA4vbeITW/lFx5ggc7wu0YO5OCO54HrWBc6uLrxDplnHcXKWOoS3V1Irksw2MFWIBeGZ2x14xx616rpcd7axiODT7bZG4Jd38sRMy5PqWbLt0CjBrzv4Xabps3xK8ZTaXotuU06/ezDN2aYmSZ/mycghFwOOvY17kYpKxDTF0nVbq2kvdWvsxpAMsquq+QwGAshU/MzMSODg8gZAzUPiDWtbnv5Y7iysiLry9u9ApfPKruBJfap6ADuRzXRfY7m28U394721npukQCa93YCsSGLSkAfN+73Ec9TnFYCWMt3FH4l1Sa2igdt1gt8xibyj0EjLzkoB8oycMAcc1EqXN1EY+iWerWtzNLeapa/Y2iaTCM8KMrKwVigbPLLkAk5weB0q/b2Mj+HrWGInEcaJcM4OxCq7t6dsY7EelN8Qrb28EjzWES2m8oskc+2RW4YAMB+7XAAABz82M9a00uHgOoxxRtDmAyRLFIDEYsuACTnCkL255Ga5atKycQjJXOk0zyoYIpo1NtHKALpYsqBxgdM8lgvTsaydQuryG9ktI1JmkBihDglASuSRnls5Ye1Z3he5tdWSJbM3ECvMoJLb97kFueg2gDHpgVp3UbSeIJpLh0ltxKF2xHDAphNqgYGC28+uDXkYil7qk5aG0ZIvWGtapbx2Njcs7Sh1keRY8RSrnvn7oU4yOvBrdTXUkvVa3k86KZxuQDO04O4ZzgfQn9K4e5kh1WDURHcSzOxdGCEbEIjOU/AA5GBz3NbmlyCWOVVaaKLCpM8SqF3Ywx65HTqP71deG91WT0Jb1OystYjLObh0hAxsAbIK5GSAOT1HOMY5rbR96hsYBGRzmvMNMlCazHbSwtN5m7KzKpdFVjtAYnkEYB/4D1rubC8jS6js2dhO+4lX5bAyR9OuK9KlWU0K5rig0nQYzz3psMiSxiSNwynoRyDW5Q+g9KKKAGUwrUu2jbQDVyHaaRlz2qVl5ptFyXFWIGiOOlIsRNWKXrVc5n7IrGOm7cVaKjrTdue1NTug9mRYzTdhzU4U+lHtRzA4FeVPlquy8Vceo2TNWpaamEo6lEjFMKk1akj61AQc1tCehk4MhOabU5UntTSvtV85g4O5DijFTFfakI4qlIjkZDt96kjjYnHJNKAM08NxScrlRh3JEhkyFXAz61aFnJ/ERn2qokxVu1T/bG3YP6VlPnOqnyLQlNqVPOMUohX+L9Kja4Ld6TecdaytLqbpx6ErFR0P51VlfmnSE4qBxuNaQiZTkSLNgU7zz71ABnpS7RVOCJUpdybzyKT7QxPIFRbRTeaFBCc5XJWkZj6UZNNQcU4daUlYpXkg68UeXmpAAKWlcrkRCUHpTdg+lWG9KZtFPmZLplZ4aYEPTFXDgUyrVQylTK+3FG3jmpyBUUhwKpMiUEiEgVC2Oae55qPGWrSKIk+hG4/Ko29qsFWPFRtEwFbxmjmnTbZVDEN8x4pJH3KcVOUyeaQxg9sVfPExcJFSkOfWrLxYFQlSDWiloZSixi5zViLHeolQk1YhjOeaUtiqcW2LLjyyCDVLbt4GcVek5OKrvGSaUXoOqrsqtk0wg5q8lu2OlDQEdq0VRIydFsohafHECean+zuW+WpYrWRjzRKorBGi2xgjRWC8knniie1dnQxqOOSd3H4+verEkKwyphWOVIHcZHSk1WcWunyzLt+QMcE9cCuZ1rM7I4fTUxI3ht5JY9UdYg46HAjA9M9uAPfisS9xY3Jms7+Ka3yC+DuwgGGx0524+uDU66hNHqkltaytvlWJvLbGXJGcHcMEAtuyDwCOOaty6ZDdxmGfdIowGhlUBT6gH/PWo5pNm0aagrIjksNW8w3dgdNkdnTzUKsvmqRkjO4/NjOGOBnGe9T3S2mpWcrXMKwGG4Al8+P5gx4AHuxYDrjrisrw5cDTry80C1s5nmAE0MLYKFRkE565JAG7oQVPqAt99os9bs53juLe4kEkTrCVfMQ+cP83DbSO3IyatxfUbt0MTwtPaWfxC12WG8nVIIbeBtzFmXZ5uQRzhiTjPTIwM10uoRy6iTcG3mSIP5VtCWMcjNkqzsD2wTgZ6DOM1leHdNWbxr4k1a+wllDFatLalR5ZuDGWdsnknDDHQAsSOua2dJUXCpFpsKw24jM2yQkHDjKttHQckDPPOSK1g0lcwqKV7MvWdvIxK/K2ERvJjTaq9P4jnjrx1q3dafHNbuLpRcF+FQ/dHHHHc0ljGXumt0kaERhWaLHIGeoOBwf8AIq5qBmjwPJEsMoAB5XYeSST2HFYVWnq0OkncwJh/ZnmSQ3SLDH98EZAzntnJ7f0rEmuNNksDdTReUJI/9ar578ADoBwcZ6ZrX8SS2KxfYtUtDa2isFDFhjnjkg56dOap+JfD9lLZrIs0rKEB8uF/mxg7T0OenAOO/WvlsVCs5ycZ2gu57VKcLJWuznbW7gvrOOGQpEqohluZMqWwTkBuD14xipIvD63rW5trz7RahXXy7eQhQ+Pl5xwQeePepHktXsBcTR6pIWO0sXUokgXgAY4z6dD2NYCTatJrMht76YSQxqFlhijJKnGdwJAzk4P0rPFYbDYhRUVd9zenKUL3LV5YTSadFNZ2cdoftDLKWQoq+Wu3OwAnGPcE7vQVweu6lfw3EDTWcl01rdxxTIsTJ54C5bYQQSASCp/hyCD0I9W8NyXCF4NYlFogSTFy0/zTsOX+QqcbRhuGzyTjtXNzeE9ct/EcV7e2XnRm6ia0vZZlMYcA5YFMsCUXAO3ueO9eJh8JLCSnKbuo6nW6sZJWMC3mks3tLnzpr25tEEcSxkpdCNSodd2MFXGcZ56g815r8RNWe21NprCyt0d5D9ot1hRGgKls88M2Rk5Jzz9K9OXR5ND8UXmpa5qbRxyO19aQCPkSliskXmlQpVwO/wAwyGwTmuU8a+E477xNolzpkl0t3e3DNPa3BjSaMhskscHIADDdghto45r28DPDV37SLM6j5fdsek+BdV0/4ifC2PT7uYLrOnQF7aaRgWUkMFbggkbgVZTwceuK8j8TW15p6avb3mmhpGDqbdH3m0Rl8zCnLH5SAQT2UjvWAi6t4B8dvqNvFPBZR3uMhQokT7xXHIAYKQM5AKH0NeqPodt4g8RQappNxLapPb3VuZmIePMcJkQOOcoYsqSOeAc+vt+xU7Svoc3wPXYq+Kbfxp/wri5bXriPUUmtVaC4gIE9rIhDRzsO4ZWX51P3cbhkGvOpdQGp+DNPS/nin8QaBdwxWitktNbvMxKknkhSR16A16n4W8QSP4akg1GEadbyRNA0ckTECPC4JPORg9f96vPfHGiQahNDqtqsVvcyxAhlJBcIdjA8ccKuD3JJNcNPHc03G1jdQsbHgiaPS4fEEl9D9oljtV2I0paJYy+xVYDlf0+8aX4x6fbw2HgrylN5eX++41LZJujka4YBFRXPDIpAGf8AZqTTL7R9M0S3jWzjC6lcm11HbODLOrbiu4YwoUOMYxnr2r0Txhpulap4E1/UrCNIyhgvrFI0ZpY5LeQkht3GNkUfHOc5rvniKUYJyZzxpy5tjgv2c9UnuPHV9pOowrb2+t+HrqO0twOGCtglj13YjlHJ5496il0GxstR0fV43dbbU9JF7cRBgmLqWGcFueAoVvz6Vn22tQ6XZ6Jc6bbIuu2l08gRnKBAPtCtGc8/MpVuOM5qLxFb3Wh6dBamyY+Vok00cv2jzAS7xyRqeCMofkx0OTWNRc8fdehooyTudT8PNEurTwmmqHzVmLLZxO7gCPIKMQwY7l2BDkYGBjtiuI1u1g0i8uNTN6Lv7TqLGOWWF0JiQOGO44Dbt2flyBxyOlew24t7S3TQ5Ypoxu+0bHO9XjKKPvDsDFzxz+NeYXGrwa5aXElvtjgggew04OzM32iWSMeYq5xwpYAHgnn6cOFqp1pUkr+ZtUV4qR0miTPfaV5V/eQQabY+TDJnJZztBlQY+U4BOF5GQAR1r0T4dzeHbrT9U1KS1glg1KRoLHzEKxpaoQqthQFRS3mSZAGC1cvf+HZvCvhWx02/v5LeGa0klvjFGJpo1IBd+mNyh41zyAxzz30NTsI9D0bRfDI1fzGkhENlaIfKMMJOWaSTnCcEZwcdOe3pYfCqDlyrc4KtVS3PLP2fgDJrZ3YIWDH1y9esPGsjEKdxJ5+nevKP2fSvn62GzkxwgenV69bRkkGN6qOGGOuwV2YZ/ukFXSRXWNh83y+xWopo1KEMSfqvWr5HO5SAP5j1pske3GTnIrqRm2YhsIROsywiOUHIljYo4P1HP61raZr/AIt0iLy9N8U6nbp5ZVEnYXCDnOQJAeaX7OrclcH2NIYckEY4PH0pOMXuildFPWvGnxUmZHHiWSZEGQLciAn67QAa5/UvFHiK4Q3Otan4nEikbcTEr/MV080RV9pwQDxtpoiGOFIOfTipVKHYak2Ydja2WuwxXUmqXF1MwxiWbdIvths1d/4RvTumx93cluf0p91pNjPuE1vGzkfeUbTn8P8AGqLaXqdswOn69dxBSCY5sSK/sc9BTVNIo0V0LTUjC/Z0bHcg5/M1Yj021jGBbxY6fdzWaNU1yHP2zR4LmPkl7OUhsdhsb/GsXxr4onfQ1Gh3F3pl8bmNH+0QbNqk/MTkEYGRzT5EB3UVnGkQxGg56YxStEqrjyx+ArivBdp4qi1ZbrVvEaajZKjqI4+QScYOdo6c13SurEANz2rNxCXuu1yhJa+Y+7Jz/dx1p0doWkSOFWjct93dncfxFW5F/ebs1BL67tvPril7O6JcktzpLVtU8v8As+WySbaPKSWZD8mfl+8vGM9607rwXYXNtFIdJiuLhFVV3SHymGOckAnrzuPFcPdaheFFBmDBFCqgJAAz6D8a9Q0PVjI0H2ie1MUkQjkQP5p2hRy5PCj8OtfAcQYLFYF/WKMrXeyPQoVo1FynmPxB8HarqWkyaVpavPYXdu8RgGZGhcLlQpbl8sM8HOT6V8nX8Bt/sSSqVdFaCbI5Dox6++MV99XGraHL5t1aXSRm0I2pLIy5cnAKnJ6cdAe9fGPxi03+y/HWtWwKMqai0nyg4G9Ae4Hf2r08gzDFVn7PERa06irU4rZnQfAdrGHRNRutVgmu9Gt75Vv0UfNaIyEpcxsPmUqww2OxB7Gsj43S6jceKv8Aib4uLtLcql7CP3V3D96Nx74PI/xFTfs7eKLPQfEWqWWqRytZ6hbrvdULJGVOMvjouGOT9M8Ve+M2nz6bei0t5EuNJOZ7GdZd5jQr/qh/sjt+XavqoK+pzNvmPLrBRsiZ+F3MM1raj5kej6FCzfumE8wDDABaTaT/AOOCsmLcLKHnILEfjXUeNGhhi8MWMJidYNEieQrnIkeSV2U+4yPzpWux2MyRQwLegIUe2a0NCTNwVOcEj9KykuRIzx5BZQB+taelO0aTS7WYKvUdjgk/oK56kTW56F8Fxour+MNOmksyup2Vys6SDBh8uPks449AO+Sa+pZvEmmzawltq+qT2TSYkhPmMqOpBJBAOOxIPHHGe1fNf7NGiLNLqesSSRxrHGsKMzEfMxGfbpnivaJYdK1ZkktVhEluW3PsIyAeD1+nTivjMbiKsczVOD9xLVfI0suQ9AuLZljS8jxqlsxaWHY2ZGPBUKxf5sdMdD35qsun6ghLL5dv5jGV1kQMOR91gDuwDj7vTuaueA7e107wbZRbTH5SlpVk6kknp35GMfhSavdahGwuNPsLOaOXIhaaVU80ttKknk4XBBPHXFe3DDxm1Iwk7HnXiOyTU9XMh+dvOjjuQ0QPlTnAVVB+VlwAx6Z+UH+Ksm+1I2d/uX7AxSKaDUY0jKzxoCSZhC+flClgAp6ke1dVqV3Akc1pGpttQkgDGd08ry8uNzOWOGPBzhSDjAziuT0XRrC5sfMkknvNdineU3FzucsAx8oKrFVGD22kAA++ejkjG5Fyo9nZabDbP4dvjq0GokyPamM/akKn5doYDHGM/T8K9B8BXGla9qOpXNzDaC3mggmt8neJNqmN8Ifu4ZOQBz6ntxp1e+trU6HqmkW9leOjTwTQyOWjbPJUqWK8jhQD+VRaPrGm23jKwVdTu7bzbKSWG5t7UMlwsx3eXJ/ErKwmzjkYBOO1RpxtcLs6bx5fRxwSeHmhto1keF7gRoJP3m8AyRnOVOMDJ9hVfwXb6NdaLcahq8fkxughXYGd7RA5CIUI5xknPUc545qLxVot9b6bJdarZW7XV/c2yyxTTggQm5i+VXVcBhjPTJ5JJ7dLol4Lqa8221hBcNc/aVjkG4xRPhgT8uFdnD8HBGTj0pxh3Y2xb7wvYzxMlrMLu1do9iNEsiNkcbTyCcHJJ5wSd2OnN+N31221GLT9Cs5IptQtWtYp5JHVElVhNGgJODkJIBjA+Yj0rudOmulspb+20+2j08t5qLCwEhXIG5lGF5xzj14rIe+S3uptSW6+0WSArGIVV8yBSeADhjjjqDXLUfJIDoIdQuX1S4MfkyQSWyzzJuKspIwcDqMgDHvXk/wc8SxWcHxHv9T1KG2tF1ZnmkgJ/dybniLEqS2W8tG2j+9x1r0SGza7I+zXbPHCu50Cq5cgDGBnqPTmvANJfSV0v4la1Z3htLWxjumkgY7U+2zGUfNnh2/dBUA+75jYOa6sK7xuI1bfxXrtzrVzEHjuWa5eJdOlZiiRhyqNOE4Zo0UY3YySc525HaaRpt9/Z15q8N9p728KtEZJ4EIMiADKkACNmxjA74Oea5f4UeGfEFz4ZsdSktI5Ly6xPeXd1F+8wXG2PfjJBUAkc8k5Za9L8N6D/bMsOrSyExCBUBhjLkurkCRTnYB9Pm9cjBreUSOa7scvZaBrN9qRngtTqSW8flul5PJHbxEYGMsMsQVG4Z9B0zV3WtF1G4bWri9kiiu5oIVjEEKeV8xIGGfn5WK8AdMda9MTRbsxvEb9fKcP5kVvAsYlHGM8HnPUj1rz3xtq3h+2iuLe7vz9qsJo5IkDDfcSq+xQFDbmYbG4A9DxWbgpaWBbl/xHpsPgnw9HHal5L+8lEUEzAB/NPAAI6EZOPSuX8z+2Ndto11KKZFD3F1OtwNkbYO1tucEkYJGCMsOTWF4o8by67r7SM0sFrcTefbW4XfLdYIjSJQpBUHIJ5znnkV1HhS10mHRItHgms9MvofN8+ZdNMplYnI2FlxtGVIIyBtwenPNPBKb95aD5x9tc/wBlaWtykdvIvmNLCAFZpQTjkAhmYt27c4rc037QbK4t5LaKziiHmW8kj43K33mA3Z5OM5z2z1qvfG1sbHTtNuXllt4hHc3F66Irl/m2RqT947wc4wABiuefU9tube8mubeFZnWNpVZ4plGFzndwOeFXI9K5MQvYLRXRcdWdrpH2Z45rm4huxJNMIZJJLcrsG/Kv8xIx6AevOcVf0TXbRb3yLdnjYl1lwN+98nlTz09c9CK5jT/EEX76GFEMotV3XhUgR4yWHruOQBgd+1UTfSX5uLOza58yAqzC4YFVXaCNuOBgE5JA6LWcKlR0+aG49mew2uomOBXKyOO+4fMeOlSR3UIuFZVZJGyo74AA6Dp3rzHQdWf7CLE/Z3HztLFI7N5i7cEArycfzra0nxBd3uqJayranbhv3ak+SuMYxwVPHXkUqWZxlaMlZlcvU9Dgm3IWdXTBx8+AT+GTU9ZGk3fnxK8JHl8lnY8nA6ccVqowKr7jNeqhJjqCCRRS5qrlDNtOpGJzS5ouAhXJppXFOJOeKQ5ouAmBRRRRcBG60xutPKt2ppU0XBjGpD0qTbSFcCquY8hAw4qCROaulc1E6VpGZm6ZRIpNuauCHJNBj2ir9oQ4FUrxURWrfB4ANILWRslV4qo1LbmbpsqUfhVk2kg528UscAMgDdO9V7SNhKlK5Vp4PpV57BWyVbANNFgAeWqPaxNPZS7EEQ55qdE56A05rUJ91uajcMgySPwqW77FcnKtR8sY2c8VRYfMaleZm4yajq4prczqNN6AvBoNIuTSyFY4jNK6xxqCWdzgKB1JJ7VbdiOVifL60EDHevK/F3xisdG1O2ks7WO+0qOfZeOr7bhkORvgjP3wpxnsR0PFeq6Jd2OuaRbatpV5FdWVzHvilXoRn+fYjsRSqJws2axptoFYAVKmCOKJLWQHgZHtQsTp1XFTzJrQSUovYk7UwninEnHSo2NTE1c9A3GlDcVCWpCTir5TLmsPdiTxSU3kUbverSRDmKXxUL8ml6mphbqw+ZhRexmk5EEFs0zdcAUstn5fzDJqYReVkq1RSSyHIJp8zk/dehXLGMbNalfgd6CtP2FjUqxcdqvm5TOMXIqeWKCmBV4Rr6U1489qTmP2SM8xiopIx61feE1G0XPStIVDGdEppFzT9tTY20gFWptkKCQyNATipNij0owccUKpI5obuUkAVWp4iXHWlXao7UhkFRqW0hnl7W4qReKiL0B/agkwPF0N0NKnW3uWh3ElnRTvXGG3LwcdNpGOhrJvrvUIbdbqBY9QtDbfvsuvng4wJB2bOCMDGcetddqCR3ESRu8iKT/D1+vQ9K4jVPD9rBc250zUJRHCJG8syKQnJYYLDI5zkZGfUU0rqw1NINKuo9UN3b2EUMr4ErLGRhGVQFBDZAwQeM/4Uxn8Q70+02VsIYuP3Mke5uRyQOc9On4YrmJ5JtN1d9Qu4YoUmG+YCXZDdICASJEGN2TuAznGRz1HoOhGJtIS8sJftII3KqOHXgcAEnOCMc9a2ULWM5y6mJqOsT2ItNVt/KuJLVwbkb2EiQNlWVgc5K7lOBjlQal8a2st9pNtqlhMxMLR3sU8uFD/ADK2AOMblGOnfmna0sk1rLd/ZXjdxsl2uu7H3Vk6dxwVPHyjjrVDwk17badqHhq/ga6ns4Wn0+WdCqTWxztwuWG6NuMDtt561WyuRdso+FNWhu7nxTpc9o0VsL2KO8ZQeB5EYWIE8F2wckdB9RXd6eYGuFZ8rJK26OMDbgAYywzk8j65rivg1ps15oltrM15MhnupmMTIFcuP3YMgJ4YbM4HQk8c16dHFaBzMBCr8neAoP51EnylyTk7scgbaA2M4GcUyefa6QYzvyrjrgY6/nTL2dYV+Vmdl/gA5Y+g9ePSsqS8We585gQjRmTKygbNpPX0/wDr1g22aRikTanBI07TRjfFGoVoXwYid3XpnOD/ACrH8SS6XfTW/lalYQzrlTGrDczHPAyRjnOfSuotFhaELPJhSoyokPI9c9R+lY+v6bp51K01BHjtmjfJMUijzTjoVPX6jB71xYyVBwcKjXzZ04enNSvFHDXnnRzOfIWO3g/dujKAzAnIlXP3jxkZzwccGsLVY9L1maJlV/7QhkwkcEW8XUJ5YhQOHwAccDnHbNd5qb2MNrvmtXaVwSwhXdjGcc4AJI5zXm3iuWG1hiureW602/R98HnOkL528ZHKsCQDgYIwDwevy1PNYRn7NNW6eR7SwjteS1NLQ9abTPFUd9JateW7oUF28uRwD8yq38ecKQp/hPoa7o69pc6Rx2+rWe151Zz9o4KqOEOPfPy9+9eH6nrg1bW1CJDpF86bXjUA5YciTkHbnhgy8DHPcDb0geJm1FGOtXFiJZOVkVRDJwVXJTDH7oAP0PzcitMVXUo3qS/yZVPC32NP4qXGpNqAjsGGsSbyEsZ7bagGCTsYYDkZAKH29a5LTfiZb2Vk02qPO8YkEMkQIJGVwJCucjBzwACPU9K7q8sL3UEvJYb6G9vbeNGDOvlrK3XIdpCB0+8oB457CvGNVjiF1a+IZ7CJ5zLJp2q2iBAJFxnc5LYWRsDblcHsc1y5fhsNONoq2ptVoNR941db1aHxxE+gzNDIHikmt3tkEO3H3U4PzhvvYwCG3YHOKzPh/wCINS0vXbSGzQEaNbyXNu0h/eSqjBlXYflOMydMH52HYVzWj31rPqcegC5aCy+0BtMv2YJLZSknYGbHCEthugyM+9autWOo/wDCR3shsTp+pabKsj2cpGELHLbAeqHO4HoQxAr3pVnSXLfQwjBWPT9Jtf8AhK7i5Wym+xRXL+TE0aKpjfzZAnJHCkAcnsa8g1DUZraWfTLq2+1ObrzY2bG0EO24ZHUN3wO1ez+ErzQ5tCu9GuLi3+xB4pbmSKZZCUIP3AACMMAfmzjn615hqNlGJ7lbmCRXLsz3DAEkdRtBOMkYOf8Aarhwc3ObujonFWuiKa+tdW8MQ2sdr9lbT0yFAO52BH3iBxXZaVqkN34VvLRlurMTQTxHywWRj5AEeHHcsW461xHg7xBo9lq+oWlzp8kz3kDwwkgOUkPTge+Afx5r1b4fTaFDpdzbyWKWupaXZSRTrId+eCRIN3RfmPQHitMfU9ml7tx01dannl9pLXWnS3beYiXEu5JmBAYLLGpA9AVdgefWt/xf4ZudO+HYubycQ3FrG8EI83diJihwR0yQO3Zc1imSO2KNZ6695BbfZ3MClcBNm1nQPjncDxzn0zWz8QfElxNa6pD5cbwyKsaMyjJJOQo4GQV5/OuGrXxLnGNL4eoWRfvrjVdS8MT6xHJPHLaxLbXRdQJH3fMOpyFDhc45+b0qtod5pui+I/Dca29v9mspJ5DNE535SBYE+U5x913HHcmsXW9Wu55LfT7OQyLLm6cSZG9V5VT06AMTn+515qhcWD2Gj6TCXSO6vJS8sqhnb5lZcY7YXjHtXoUJSopva5lOEZLU9g1zxnbaxoWt3cSxxG6tXtLYSk5jtE4zxwQWLMc5zx6Cqk1/BJqtxqNhq9s2ozz+VbI1yvlFNpDSNx8qoSQAMHCnrmuR1ZrSx8EXqHNvdSQNBFGr5CfLgEDGcjA471ymq2upTWj3E0e+PZGPLddrzE42RbTjarD5yeuMeta4LManO3PYwrYKLirG1+zXZfb21+FViMp+zBGkuFjC8yZ+9149+K9LdSszKwGVB3EdiDgEeteYfs72lxdWfiJoLUTeW1ozEDLIP336ev4V6NE2UPBQq2CM8r7fSvbwburHJiErRLe5Vj39MgE+xPb6GoNavGsNHvryKPzGt4GlVCT8zBc4OOccCnRn517YO1h6Z7VHqzeVpl3IQcJbyBvQDB4rvSOR7nmmn/GS23RR6lok8ON3nPbThgD2AVsH8zXceEvGGg+Jt8enTyrcxrvkhnjKsq+vGQR9DWJ8HLfS9S8ZX0clpb3kDWGSjoHX/WDqDTfCFja2nxe8WR29pFbwrJhY41AVRtHYfWqnHlNVUjNWtqdyktvJM6Q3EEzxkI4Rwdp64IHQ/WpfKYjJWvnL4m2jL4+1C4sriRWnuTJyMEN6jH0FT+Cdf8Ww+KLXT31y8aCWTzJBJIXBHTHzZP5GpcXY1UVa9z6EMKZB2c01oxg9B7EZriviV411bwjrVl5OlJfaa8Bed9rBgc44I4H4j8ag0P4r+HtUuorWW2vrO5lkEaqVEik9s7Txz7Vm0yYxlJXR2csZYcwjPqDzxVWeGOeNkmQMhzlWXINW7y+srW4FtPe28cpXcqPIFYjOMgE5602Qbud2R+dUmxWdrnPy6HZo7T2bT2MzLt8y2lZDj6ZxR9s16zfC3sF8vZbiPafxZf8ADNadx97Ct+RrMu+BwxBPI96takO19zQ0nxBJeRlLqyNrKDjG/cD7g+lX2uUI/wBYN3piuTDFJsFycjpVqKbA65A7HJrZU00c9Tc6DzIxKhJ3LxnPArom8Q2rLLb2sclhZNGsQhhcZAByckjkk1wqz7gMDP0FW4JGbnBP/jv8658TgaeIS9or2Ip1pQ0R2UElhcaXJBFHDG5BVssQ0gJ4bJPBHQgcV84/H2zksfFd2s8Yiklt4peOckHHP4fhXvllfwwIvk2zEeVsuUMhAlJJwTgg46cV4r+0oJJ9S064KtultZELdfusCBn8a4KODlRk7bHbCqpaM4n4NX/9m/FLR5Nw2TzfZ3B5DK/y4/MjtXofx5s7HTrh7XTVNvbqQBbBfkUtySn584456V4lpd1JbahZ3ELFJIp1ZGHVSCDn9K9p/aOhuZ7fTdajhk8m4ggmVy3GHQ/rlG/Kt4tRVmzaas9DzOzt42trYtnJYZB7cdaq6xq09/eb5MBbaIW6bQMFFztz+Zq5DtWwt1H+sKj+QrGtVUwzZxuJNKO4Jj9OkEks038WMYFbNjdPb6ZLIrcy71AA5PGP61iaWu3zGxWpGMxQRj16D3//AFVErbildH0b8Co0sfha1wGYNcXjtKF4xHtVfm6ZHy9K6JTL9qhi0xxDHHEZ7hcsNznIVDjpxhsj1HFXPCenNo3w70mzmswl01qgijQ4LOw3cnGD945znAGOuKgSe205ltIbJ4iojkII3kAnBOVwXORjrkCvhMVKm606iV22dcNY2Z6V4W8VLZ6CZPElr/ZiIkbLcyFVDFgOhH3hkhRjnI/GtBDfSW7apeabbx30+1fJkcv9mgJyx256jqcDkgDoM15/pOv6fqltNY3FlBqXkeXGtxcQebDvAJEkwHACZIVAOo9s1cF1qHh/TVn8NaxDJbF3a707WJ2mM4Gc7ZeWTpgD5lGRxXvUa0IUk2zJq7NjxLoyb/O1iaW9nvXEVpY+XlZjv+8ysdueQenyjAHeufPhQNm1sdVeK2bljb3mUWcYJDls4XOdyqVyQe1Zt/8AEeyiV7qKKZp5XSQQSqJ4YNo6qyk857AjqM9qq6r4juptQsprK+sJ5id7MyjzUPqFJJUhQCM9ycVzfX4Xb3CVNoqweHbi+1K4sJvtPmQPJcWM8F2wGR02I0hDHbzjPpxXnGm6trFrcQWHnT2Wo2t+8YE0S+bdRSZYkKSSDlm4AxiQiu9svEF3f6dcjTbe8adWDJerYyGJJST958ddue/865X4nG1uorW+khK6vDa5lkS1azffkPuyeXbJA9gOCcmuylXcoqViJKzPbJru31jwV4fXU7hZor+6s9reWRIk27zHJz8yk4kUAAYJI9at6PDZzfE3VYdLW5W3/s2GdonRkjcbnQqQQGKgAYHQcjoa8/bWLfS9Jt9t2XiuJbbU9Fvlh2s8YmiWaAq7M2QWaQ88lm4GDXdXd/eXGseF70nddXj3ENwpxxGMuFLqQy7SgG0kjLE4rt5okM7Brfy7VrO503z7FkZSO8a5HUdTjPGT27VxKHT9KhvbOzurSNJlRov9H2RiQAZC8HdkFckdfU9a6/WdPN7aQLaTm3bMUj28j78ruXphs5BHqc4rzvxRqqW+g2sdqqzETBViKA4dW5d2ydv04xzniuGq05jvoWJrr/hHv9JuHFxctNFM2EZF8tAplbZkb8LkDrg143cXNjrPxC0/wHBDCLS/1q5vdcAVY50a3ubqRHy+FG6F0OT1VR16V7tBZa5JZXdpb3MsdzY2jiWJZgR55j3IckHAOOuf4s9BXz/8HPtt9+0o13dxOLK8M9wbaUMCsqQbQhz1ZQxBxkHngcV1YaMYbgfTy2Nx4rtblZb24tdN81hG0ZBknjXIyTsXy1J5AAOeua3fDWm2Ok6LFPDICGgRpGMh2Fti5bB4BPXtWP408ZWHhjRb3UdQeWCGKErGY7fzleUjAXC5J5DdcYGc1yWkTeNbuGzuJ/7D0zSrGAL5FzbGbLoBmUlXC4AAIznAJ5JrS7aA63xR40tP7JuW8O3NhqV5DEZHmFwqW1shyQ8kuCFHy4wATnHA618+W8mp67cwXmsfZdKi16abyzc229ywV2cqzMBC+ECbjksGGcdB13ivxNf/ABOuV0bTdGePQLAx3NzeGzeWGd1fgFEIdo2A4XqercCtvXPCc02sXcmYZdSEcRS7dQRbySud0kJzhNqB84HJI44rak4wV5EsxrLSPBeoeI2ErzJp9oqW6qltIDdTIdzy70GXUD5ASx2ndwMCu70rStE0m1F0trObpIyTcPvkhjiLbjneQMLydrcjNW7uz8P+HtMNs0Rng8oR29tAnm3EknYBT99iOSCMDaWPUmud8TwahrfinT9H1a3ntbG5xc3Wl2tx5krlAwSN3HAVjg7AQNqPuJBqnUbRCgc9fapp9n4du9UbVILjWric3EdjbSNtjMi4SJ8nYCF8skA7gQx5xVG68OS2yQJ4t1+w0uZ7flJpxI4IAGQHChR3xjIIHXrXXaxpvh/w74KtLO1ulhnllja4htULq6Y5BC8gfLt3Z6scn0y9Z1TVptYurDxH9nMHn/vGtEad2YDdDFkqVACElu5Yj5uMViqUZO7VytUP8HrpkEht7fTvtZnhiYNAd0cyFSB8yAKrj0PJPTmtKWxOpJPrUMcaMzrEkWWjeIrgEH1wcAkDHPPNXbI/a9OtLSz08x6dFbMIfOtwHBVuGJ4KbSAWyAzegxV7UJvtUczEx2+mQhY7qZ4/LRwo+cIRjAznleuQO1Z1IR1SVgvc5nxFv0u8toUW0nk8tmmlO2PauOcN649Dn2q/4VkmnS2vfLaCIIJ0lWVXdB2ByQBnn5W5HpXPXNx/bLQXGj2s7afaM4gkdyCGbnd86Nnlc5/wrZ0/VLiC0t7OGdmbYpdo7c7GbcPvTMACuTg4IPsK86WXU3U9o90V7Rnc2Jv5rkLBI1vHgTMm4YORygIPXJ5PtXVaXIZIQGkBZVHyZy4+p715r4I1q5hhmhuZNjyoyqygrHHIOq5wcE54wT0r0PSLmG6jM1uu9CeZOhHHQjrXXCXNcqDRqUUwN054p4NUaBS7RSU6gBMUYpaKAE2ilAA7UUlACnbTTtox+NJx6fpQAoC0FRRSr70LQBNq46U0qPan0lFwE2/SkKg9cUrU3PvVIBpSP+4KdtXoFxTSxpN1OwrIeVwKgkXJ3elS7+KYeaaZMholA4JpTMAOtRSJVeQ7apK5lKbSCfeWyjHb9aYgdjjdn601n7UnOQa2toc+7Hywsq5HNQgNmrav8uOtNbakbPgHaCaalbcfs02iEFYUaWVgqKMlicAD3NeN+LfHFz468QR+EfDd/bWej3PmrLfEI4kWPHmOfnGEBwqjHzEk9AQbXiDxJNrKrHq1xFaxTA/Z7NW++cbsAdXPBOegxXzHd3Gl6bt+2tHAJGITKdQPp0p0qkZS8zvhg5Rjds+n5PCF4NCg2XSmOaGTbbx3lyUjjCgrCoVwrDau3PcnNc34R1bWPhjqNxdES6h4duZv30EeC23os6Kzb1YBGVhjaQqEnLcfPf8AbGgynD6hE3OMFTj9afFeaKWDW91BnPVTjjvXRq1yyQLC2ekj9AtN1GPUdPt7+ycT21zEs0Mqcq6MMgj6g1I0r/dYYI6givgiDxPqq2sdraeKtSWONNscVvqUqhVHAACtwB7V9Yfs73V5cfCLSJr68uL2cyXIaa4laR2HnyAZZiScAAVzez5SK1JxV7noUjnFV2k561O3zJ71D5Zz0oi0jine9kIvNPoVdvWnr0qrhGLe5Gw4qLvVrburIn1FYdU+xFT5jA+XgZyffHT8aIu4pQSLkjFBmljlyhLN34psjKsB3rllw2e2eKiuJovI2owyefr64q99CNtiwZG4pMbutULu8W3hjU7QJQxV2bGD1xTtOuWMUTSYJkUMFHXnmq5UldEc13qaCpzT8UibjjNPHB5rFvU3gkNFLQ2QaYZKaG2kOIzTZEWnBhig0K9ydGU5gFFRA49KknZdx5qHcK6YbHNO1xWfHammQmkLZ6YNNU5PQ/lVpGYpLE9aTn1p4HPSlEbHoKfMhcr6DMe9KCOlSrC/r+f1qGGNmhKtIDNzkgZweOv5j86VxNO4y4lEe3cxjTd8z9se9U9TaV45BDDEki5++MbuecHB7c9DzT9QWa5tNsKPJKrFWjU49Rn8MZ96zodUjXTJ5LhWAhm23BJ8tkyVzgEgn29ah1IRV5MqNKpU2RjzeHre7ZrXULWS7jaJoXma0RggOTgDrgg9fbrWTqqQ+CZUW2SV7B2LSQGV1WNc5bHUD7wOPwrq9Y17T/J8qG+tmmBVXUDcEb7wZQSu4diM/wBa43xLrNpDNHeSXv2mBeHh2eWhTI3d25wvFc8s0orS520srry1sdBous2sMM//AC0t2KFJBEVLHliCRn5gDnHTqayvEVvDFr2gz3DJb6Fd3UkTHIIj8yJpGU/7zRrnH3STnih9Qs7fUrfU7aC2+z6iggnkVCAkgX9y4zwrYLIWHXcuawviHa6lceDtRsLjVZLWWzia5tHhby1khIxIu3puAyD6Bh05FYSzentFHfTyOfxSeh2HwbtYm8DaZNNbwWhke4liaSbDfNPIV4IwTjHPJxiuzuNS0+zijka8EzM23bCMk+uc4Axz1rzT4aWoPw/0Ly2kjH9nWzAFh8oEY5PbJ/XNWNXuY7me2jiuEjud7ZLgfIuOcKep+b8MGvMxObVbuyPRo5HRSu2zX8R+KYoxc2trCCykGOZ3DtjBySqg4x25rHkvhJJdyx2sKCRRkLGrliV/jUn7x9xUOgWtzcEtaxM+0EJOzZLgHgkH39/xqxqWjNIZJIb4LcgGQs7cBuMj35GK8upmWJnG97HZTy7DweiuCeIk1dJLW61AnhY5bdHOwj1AAAI7ZxniljgFrbN9hj3xDO5QMMD2YE89P8msRo5I4mzYwSSEBzPFGIXVgfvMDkHg88EHoR2p1v4hvYYGmktppIC+0yxw58w8j7v3lxwORgcnNfPYmSrVXOerOpQhDZG0byNbWRTMGRRyj4Xae3fBOen4Vys+o2c81xZXdvI9pKnzRTxlyDt7r9P5c10dtd2c1on2RY7wsillRt2PcnsR3/Gie0tJIzJJCltdswAby9xb5cZHcf0zXDKiov2gTjzI8tvNI022vIdUspIJIo9iOxnUyxMDgMqnJCj5tyrg4Y+1XvDeu3ElvHbWljsZIWH2NQAdudrttfHUqPn3ZK/e5yK6O/tbhpJ7qLTI3MSmJpFjQTAgcqwA5DZHbJyMd64WLRdP13w/JqVnazm90u6bhnZgikKdrpglo8sdxGD19K9vCVI4qi4VNbdzkasdpYazHDHCur2V3ZXKy7JbWQO2RtBzamMkZ5+6c7sYOBVPxn/YGs6jdXdvaQ3t1fRGSOW2ceVO8a7gsig5VuCMMM8ducXdG1S38RaVY+Hdd0ow6gY0a0K3HlxOu3IZJAQNy5xgYbAGRzWX41s7fTDqN1qmmRRq0SgakUY+YoAyBtIIccAEdSc8jNZqg1USStbtsOfvLU8x8caHp1lfabqFpbCHRtSmUupUO1tPyssZBbggfMFZiDjrzU/iDWpLeKKG61GG61S1VYvNVsx3cKkGNuegKEBjkHH0rR8SxSalBA+m3n27Q9StgksV1GBJb3IHyH6kY5OD1BOeuLpkUOpN/wAItqULR3Plma2kYhdrKmRnjrt3KV7jb0xX08KTqRXP0OKaUSlaeKm0+41e4sbOMaddWhQxYESxdDgYyQVYZyPvd+tWPEmmTT6mbqdYRbMweOGEELIu1lGCeeqE8DvXMa3Gsfhm31q3vEkuFu5bS+t+P3MgzsIUHJjZOM9MqR6V09nqlteaW+nrHLckLFHbPj/lgM5D59FIAI4yWya7lSUI80UZRqEeu6Slr4csLiBN90F8u4Owoz7+jI2BkduP6VreANQt7fTr6G4u/sV29tJCUl3HzdwKgZPo6qR7E12dk/8Awkfwo0nSBNv1ESTx2wZ1Bt4037cY5wAByOuPeuA8HKmoy6zpd2hOofY5mtZwwVTcQKDGASed2GG0k53e1cbqe0TjLZG97K5Qttfn0xZ7Szjtlne3QxMY137yOQDjPUsRzwcVbeZrKxgfVCTdvIjyvK5faSCUOf8AgRyPY+lcqunX1rfCC7uHSaJ7iFmWUsDKhyfmPTqB/WuiliutQsLTTb7UIP7Vspp1ktp2yzlEWNVPZQBuIyed3GeadSjFWtsY8zZo+H2m1LW5UjtN1pf3EFlPekDCQ9SqDHWRkcEg/dWu11bR2vdUVZ9MiM+lRG6uWDrCY4R2KbgA2M9cH1HNc34cvrxLzwloOkNYQPDO91LHv3RrIqMi5LHDsoJbA7tjFdJai88RaxrGl2R+0RX053XE4G6W1h+Vtxx1d89Bkgk9BWGIm7qS2NqcLnN6gIpLZrlpPs1hFqKwxrcyp5s6tgk7Tlse/I561rx6CniNjezalNDuIiR4YCGYvtGTuIAwpOPZQas+PrG71WXT9NtdOW0t7m4j+ylEACImDkdGUDBUHHPXBrT8Ox2+saiy+HRIbaDcYRKct5qjADEDIUAnnqMjms5yUYXibqm3KzOI/ZuvLrT7nWb61K7rc20hVuVODJgkd8Z6V6DNLJNNO8p5ZtwYgfNzkgj8a8x+ACyS3mswKWw8MQ+U98tjPbFe9eFdPtZtKuzqNnbTK2PnIKyHHLBJPujj1PWvocPUVJOTPDnGU3bscsJVaRstgMBjcT27Gk1SWP8Asq6aQfJ5Dsd3JGFPB9qlu7Zrby5BNDOjjGQwJ2nqGwT3qG6t47mzntJMiN42jyD8xQjBGewx3r1ITU1dHNNWdjyXwVqWiab4yuJo4boo9qDG1rOYjE4YlmOGGRtHTn6V0Pwv8648TavrX2pLi11KZzbSbwxfkcN6H61Jc/DG3t7yW+0fUprOTy9iRsu9Ap65yST165FbHh3Q77R/sVuy/bLa3LyDYMMrnbgDkZxz1Pet5yi0KKstDxz4n3Oz4galG8RfFxtyGwRxUXw9kjl8b6eFWRTyPmbI61tfEXwrr8vi68vodJnuLeeUyo8QJGMd/eqXgnSr6w8Xadc3On3UEJdkBeNh83HHSndcp0aKJ6j8YpQ1nNbfao0Zrdm8l8ZbBJ4JrzPSbeNfF+jSIq4acnIxgnaTXp/xEYalq13oV3DDJbyaazwFvlLz7jhQSQM4ya8n0jTxpvxKsrWB5PKjuQPmbOT5eTnHHU0klymMW7s634/W1rPqdqZo5DItoQkgYBR856gg1zXwum1G18aWlnFq9z9lcFpEDnDjsCDn1re/aGivjq1pdQxv9mW3CMQhKltzHH5VzHwqJPju0VowNiucj6ipUVY3UmoHWePPHmteH/FVxZQ2trcWqrHtVwQ+SOeRV/wj4wHieOdv7NkszBj5jKHU57DgGuM+L01mnj471IkCIXJ6HKitX4RmPyNRkiYFPNXkduKErENrlvY6jxHrGnaNbi8v3kjiLBcqhYg1S8PeNdE1TUItNsXnmlkBbJiKgAepNUPiiiP4b3P0NzHu9xmuf+HdpDH4livIhGqjKgjudpPH4A/nVXaZErOB6tdXIhtZJjG8gjQuFB64Ga4AfF+AMTF4bnZSMZ+1BT/6Cf513l45ksLklmYGJuvfg18zF2R9qswGTxn3pzbJw9OEruSPrXTbkTW0MxTBkVX29eoyOa8q+OmoT3Ov2WlPFGLaKFpVYZ3HeCCD2xkD9a9L0JlbSrM7gCbeMk4/2RXk/wAb2VPF8IO1t1mvbpyaiW1kRRVp3PKZV2Art5U9K9n8ca7fXvwf06yk2PCgiOW5YbS20A+mHPFeQMoYStnoa7K+vhN8OYLdjuO0Hn/ZbB/kK5FTi90dk76GasJCQ7Sfu849sVl20WyGbJGfmq+s+IUCccEHPrWe5xaTszfdOF45JrN+62MqW7+SFwxJYjjNdX4PsZtW8T6fZQospmnRUXfs38g4z26GuVWMZVVxwvOa9b/Z+0uaTxCmoQ/Z2a2hNzGsyggkyCPAB4yNwP4CuXF1fZUJT8mNLVH0p9sN5b/brmJobaMEJEmHkUkDc4xjOcYHsM4rkPiB4lj0vw7HcaHai41GdgltGrfM7EkZfAJAUHcR2xzXfhLWxsYpHmhjijUbriRwAADnI/I9eK81s74694nu9eurIedYsttawqxVURhva4Z1zljlQE4II6V+fYfGKpHntpE6uWx6J4R0HSfDfgbRrb7XAkh2ySlyqGe5GCCQ2Seehxj6VT1Xwpq+q2sd1cvaLblCy4BYSLt5VsklOScBTjt0zWTpf9p2yStZXy2r5VLa5vmUsoHQIDggZJ4Ug5I5q/L491a1u5bHVI4bOVCI2mi+VrljyWCtlhjBODkV7kcZRdO9RGXJroZL6Hbx2F1b6lHdvPJN5PlRwhXlXACbvmx/CRjAH3eKztD0e38HajbXljqAjuLTzSYLzc6wLIvy+Yw+63zAAAnBwcdhk6h4jhh33PmwxEjMolfLs3Gdse4c8YPHSorPUteaC4/snWr3T0udixXcUsUMQY/Nub5SWDAnCgj3xRgJQqWlbQUpNKx32jeML+4un02z0e/0jUbydVu5LxNu2MHLNAchWUc4I57nNW/i23grU9IfwHe3kVxrE0KfZZrjMj78kKQ6g4bIA6DrzmuW1X4feLPE+lQ2L+KYtRSM+cjvZJBA0pyW27SMjIxkrznjNaXws07RfEkFn4T+IFlaT6pZyT/6BclfL3K21hbqg2kfJuJHqPrXucyTsjHyPIvhr4ovtct7H4fa9fK0v9tpdROwPnRgbmkiOeg3LnjnPHfj32+W1tviBpvlSv5UGmyXZilcyMbghkUkH5vMxuyWOCAM5PNeV/FnS9F+F3jaVXMt2Ukg1/TDdxrIz4lZLq0eRhmQMhDLnJGz1OT614N1jTdVs5PF6RXWNd2yWNrtLSR2kOFBKg4BDswOPVQPWrrJKPMM3/FVrNNpn2iOUBmtwBMDnfjpxwd/XgY+pry34o6hpaWkDG1uLeSM+WqywuWcFfnJCr1J6HHGPevTLy4hutC1CK+VkewG1BcPlyAeHYnvkY7HpXG+KrKTxHdWsltq9pb3TPHCkrcOrFSGCjt0HoOD1rzJasJbWNv4NwpYfa7pbxyLyOKO3Jl3DG3kndzknjk+1eK3F1Jpvx0tL2VL2/bR7pLf7KrDdcNd70i8t2IAUlkOSehOea7vStTSfSLfQ7C1BMEsplnh3PHF5gBYlVOSRnqpPArltW0y4X9q/SLFkaS2vLO1unFsRIsklqhw2SMptdOcgHIrroyVyIxud54u8Pa5q+o6hqVxj7Rb6fNBb29sAYLVTESfLcn5znKsxXLEDaFGM1dbvtZ8XeI77wfokP8AxK7SeH7aCGjCT7QPmbGPKUop8sfM59Frsfixd32k6JANLWOPU72Uafp7T4Kq0g2s575G3f6ED8Km+Fsmj2uijS7izafU4Waa7uGgfZdS7t5uFZxtJYncMHIHHQCupVIjsw8JeHjoJ1G10+8ljNw7yzQkDIJ+8epwS2cYIABwKnm1TSbXRotVlxunKRqJFZzIdxUDbgnG5uv1+taet3EUd9dNvdpzBHM8EJKs6ZYbiehPBzyeBXE6pdwXlrb2symZYcwm1iPlx26gbcr37c1y1ZXkXayI9U1Ep4o+z6eYte8TXUDstvBICtqnATeVIWKMchh87t8vPatGy8LeK7HWpNQZ7ee5uYz9qaC4O+diMNuc7OpC42KoUIo55J2xqfhfw3p4h0HS5UL7R5Gn2TMZGH8RVV5ZcjJ/WszxP418SabcbbfQru7026jJguXKR7XbhUwQW4YY5UfeGcda6It2JehX8ealqVjNo8a+HYtSGn30flQwkRB7p4WMagbjwpGWJHTBrb0doYNHbUipl1FVAuJGh2EfMWd9rEYGS2COSMZzxjg9Fl1rxB4gn1DVb3yf7L1Bn/si0YCZS6AM4Z/vKgJAK9OcYwKmj1ix8NzWllp9hFc66427JpIyBH1H7wEBTjaSQeTxjvTVSxDL+u+IbXw7Hczz3kSi6crBDC/+tdT8pzyMgMWOQAe/evPLbxDqes6xEJbia4sw/wDocZiAghyvG4DAkc4GeABnrVvWFfTwv2q1Goa1cp/pZaLe0SSE/MjgEDBDAHnkgk5FT+H9S1V0utB0xYm075JoYxB5jqigsiqSPvD+9tJz0rNSfNqFjs7bSWsbGC41mO3hsop1eKWYY2tjgeUgbjrg5Oc9cVNczSXJuZo7m5uoLltqRRzJgxryA0RVdqgdWIzg9uDUHh62hudNjvbydZrRmZp0vIWnkiA4BIPQZOBhcADqKv39na2trJ/pen31vJtENv5XlgN3fcvDDpx97gHJxitJThy3YkmzPhW5a/kuEV2WWPy7XgRRI3JPpgAZ5zzXe6HfTP8AZo9qxrEpWT5s7mHA+vSvOr3UtMhhcuLh9iYb7RcMzFcYJ+YZwSaZZeInsXimml87a5xACrNJGY+CG6KFI5yfbrXDTkufR6Gqg0j27SpDJbqJD8wUE+2aujbn3rzay8bW9vDYvcTKGnSNZgFO1MnB5OPf8q7jRtSgvrTzY5Ef5mxsORj/ABxXU3qWjSopAwPTPvRmkMWimk80maAHGkpM0ZoAWkLHNG71pO+aADcaMmlLCm5qrALk0hY0maSiwATuoxTT1pKaRLFJzSUu00bTQOwlFKRinDpQTJEMlQSLkdKtvTCoxVxlYz5Sl5Waf5JwOlSsNvG38aUEYqudk8iuMSOklizG44AKkfpU+4ccgVFczQxwudy4wQwNF20UklJHxv4Fs/7W+N3iO91W7mkfTbC6ktCX+6ylY1XGPu4c8DHNVvBfw30/4ha49vqV9JaWlhbSXDCPh5WJCqFbOBgkHofT3rpPCFha2/xF8Q6nbnzDNpl1ujIHysZowMfgT1rkNe8HRapHZSS3LwywE7vmwCSRuUkcjjP5ULERhJHq+xdSLSZzOq6d8G4rya28vx5vikaKUKLRgxUkEjJ6cVh65B4PEdpL4dj16O4RsSi+8kARj7u0x87iOu7jniva/gz4et9DutVEkMD6hI5CyXJwEQA5yRztJxnGDzzXO/tK2+mx6jp0ywQw6gyFZzGPldFVcHpk4JIGecAivShUhLVMxikq3JY5rw/4d0GDwFpuvafPJJqc11LDfRktiEYBjXaRgErknk5BFfWH7OSbfhBpI/6a3P8A6USV8s+C/wDTPh3JdJIQn9qgNkEnf9njHJ+mf0r6t/Z2X/i0ek/9dbr/ANKHrnxD10Mq0bU/md+AMUfLmmstNbpWB5/cdJtHcUsW0kZYDNZt1ciGTZK4BbhBnGT6VnLqTG8aNjsSIqQe75wB9OvOfar9m2rk+1SdjpHZVYKSBk/0ri/EN3Hb6gb6VfNVI40uArAFGRshsH733u3PFdNPOrMm51AAJyOO3auX8QrdSWsMtpbwzGJg0gcAyAFtpdeQBwR7/wAqqhHUmrNEtjqV5JYyx3ltLFOoUrFKQGZWOAemBk445xV+e5FxfPaqQZ1GJNvSMdjnHT5uPWuXtPEa31zHE8c0bRRMkpI+8Y2QlueeQQRn3rq7BldJWeFnediWfaQCCOnTBwP5VtJWME+ZmZ4kuY4ZIrPc0uzbuCjAxgnn1+7+eKSHUre2uYLZpDukRGHzYxn1wM03Vre1vJbu4mkVYbJAiSoxy7nBfgdOij65rN0fTI7y4k1aaZ5jgLBJKeGA65C4PryaqyaBJpncRXcS25kJCqrhMnucgfzNWD1rFSSMzx2fmRbydxjVsHYq5zj68VJBeSypJ8jhVm8thu6YOMj1HH86xcepqqjNGZiBVfcxyT0q2iiRdzKVPoTmmTxoqM2fujJ+lJNCnGTKktwI1/iPHA9ap2+rNMiD7u5iPw7fyNVtXl3SK6sf3ExWTnAwVx+HXOfasnwq+6RFZxIIRtd1IKtIMZ6H0I/I11xgnG5yylNOx1TQuTnbmjym67akjcsAR0ycH1qTJyMOAc8j09/SsnNotJPU5jWNVlh1P+y7dbRblvL2vLI20bj3UL/7NW3YW1yGlW/mgZ1IIaJSgwc9iT6VwXj/AMVGGC4e3jltgrKVmEzAkrng7Mdx60zw7r2tX9m7SaiwYlWWRQBuGMgZ+8RyepNcOJzGFNWR6mDyarV95tWPTBHDjdtJGcZJxk1l3uraXbTPE11CsiEBkXLn6ccGuNuTdXBP2iaScF8nexYZ9cdBTmh5BO9iBwSRxXmzzaX2UetTyKn9uVzobjxHZxyOkdvcylQPmGEB+nU8Y7isO98WXULmRIYY9rfMdhOVx169QP50xlkCHy437cgZoNvIq/vG8tS25mzzn6+vvXJUzCvJ3vY76eV4WmtIkd1e6pfKzWdy0mHKSoqBVJx0OOuPfNZ01qINQtLy7uXhmZhFIr9STnac+g579K2FgZpEe0kCNhd2/O1l6845z7j9ai2DUYBbXDSReVdRiS3lGcEEMMN39QR6H0Ncsqsp7s3VOEdErIyVjjuZY5Bb28qhi0SkAnzBxleoP44xVnUdNS6s5LR9Ptg7A5iJC7uDwcZ68dMV1DG1teCIo5Je4OCR6fyqOaK3uIyYZg2BjA9ayUbahLsjzTRbL+z/AAvdWeoLtsbd5La7jVGZoun73Iz8uGDeqk55rA+JWp6roPh65sb54riT7JPJbyjhZEIEeQT/ABYlBK8cjI4PHZWd19h8fTK6yvFqVk4eUN+7WaLOAq7Rg7GOTznYK4745wW1p4XudJnikuLZ5rP7IJJQwhErFWxjkKNvA6YbHTiuqnJNohtpWPQ4GtND8NabBqV2S4gjjijRiZJH2AKoReT0+n0oGjul4NRlSNrxgx3Bs+SgzhPqM8nPPWrcel6T4fjtbqFovt+AjyhfMluh3G8jOOnoBwcVQ1O8a9sL0w3EMM0ZE0SR2292wMYyCBkj+9XLOPPJmnPyxRvaXvjs423pHu+ZlJ2lwTx9DjHerflQvGsakxqHHbG7np79KoWNtbNaLLqNvM91sDxO+1QhIH8Izt57KTWlax2v2r7RFZFTklt8zsrE8fKCRtH4Vfsfd3I9pfocfrVgIdQvZtLZLgXCeZdIFwV2nk9OeAMgc9/auZuX1WXWYLGzs5HSZlllvNm4FX242gYOODwe/wBK9ZmiEtw7wtFbGUgOFiTJGOgOM8/nxXH6xotzpfiHRtVttYESRzyCZSu3BlX5pBg8fdAIH3uK82eHpU5802TKUtyxDoN7dTGZ1iguLaIIl+rhF2MAeeQASR0YHBzjrSTLqVpZ3L313p0kH3FAT5+epBRWDcD0Gc9aklstKs5W1bSJ086Qqt2sAUGdd3+sbaMll5Iyc4zn1rQ1GGHbE63CyuQCHZgD06Enr9ParrvD8vuK5S55Lc5bU/tK2t1Nb6bfL9ngViZgkglRB97YpOSB83JB6iuSfxHDoni5IYdNu1e8RW3Lb7Y2ZQRKDkbgCwVh8x44z0r1TVr6ZbJlhDxsEP3XUBMen5815p401CXSLeO4u7SW5tIZPMeeOQb1z8hbg8HbjB69MV52FqSjOVobmVSDSNOLULrV9Nk0+TwzemZmB3DDssYYmNmIAIIySpUZ4GeDisuXxrrejeV4T1TQUuLW9drWC7LRK9znGAw2bWzk8nHX1GKtWGqTT+LLnRZtOS3scQTWcyyllkj4Iy3RSCBnHQ49q1dTla/0+HT9eQ30N45QJ9ikJL7j86uo/eEYzlQG79a9SjVqcyUkZSs47nlvhfw3q1te6k1nHb2TWF75V7bPKzSR2udxcx/8tVTK8o24gHgmub/4RS91fxhZeGLy0WG6vHMVrclzJHMwLjzQQfmHy9ycY9+Oo8UX2m+Gddlt5rgX+mSOBa3BLyTW0iN/y0YHcGG48tyB1z1rnEkisde02b+0rn7At+ZtOvYHLLb/ADuHJABJGcsPUHHOK+goSk3Y5ZOFzhfE9nqFjrFza6tZxWN5HKYrpVyFGDy/PPJIPHXk8VT0/U7tLeOC38jzYHZgxjDEAtkjPXHt2r3X4w2ug6l4x0+C+srNo0to4576Kf8Ac3ML8GeM4yPLZgeeQQR0rxLXdFuNF1W501iQbaV1jlC4M8WThwf93Br0KVT2kVzHJLfQ9z+AOm6heahpcZtUuY1s7mdwCMHzHwATnAXnOMelcn46YeEdR1ayigt4nae4URRx4lQ7AyuHPBUc4A9D1re/ZX8VxaDr+NThk/sq+i+y+fu4t5gdw9sNnp61yP7R+pafrXxUvJdJ2f2c7iFZEk3bpVA3k9hnpx2PFcjwbda72NPa+7yojtdP1HUPGEWj6hpssTOmJ/s0YMmTbq6sWAGSzOpJPY4FLq99DrvjPU9cXRrjb5h1C4t4n2NbkR/NkkD+JOnvxVzwtY+Kbi207xlo8AF4up21jZyodq3EkFuWZGAIJBWNQfXd71p6h4ivPEnxD0iFCNNttShRLiWVVYyQyzuEVth5UI2AOoArSpSle0dhKrZMu6/o8ngu08N30N5apeiLU44Rjqyylc5PvtOe9dd4KsdU8I+HdS1RNInlm1BVbT5JmwWW3jO8/QbWfJGDnAzmuO+Kwk8QfGI+EBeW13YxK109xG37uyiIDSRqDzgMMsMnJJxzmux8RRtB4Z8O2a+JpZ7nVIpLe4WB0QW1njc6uCM52rjsQeOazlhYuNmOGJaehy3h6JvGD3DaPfIbdW8iaRy6MQSCAD/tk9gMDPrXoXheztPCXg+1s7PWo5NYuovtc4tozJ5KyMCZGIHQAL8o59ABXkvhe60u5nurOz1SPRoHikS4uXkMu2LLphFTGG2bFGctnceAa9JufFfg2x0wNpv2i4tYFZ2FnC/mXHy48tQwBBzk+Y5JB6HOBV1MJTUFHoR9and2POv2YbOS+13U7eOK4fekSu0KA+Wp35ZieABxyeK+itHm0ezufLtmSaO3V4mZ3Uyq3bdxt9cGvHP2M5fKXxjstzcTeRalI0fDkZlzj16jNek6hbaLHYSJb6XB/aMu54pA2ZYmwW3uc8jjHzfgKps2oU/dcij48vbG6kiuoZT59xlW/dqqYX5RnBOScdc4+lc7AwEqYXayqVIPUe9QsLrUJUNjb3M0v8KR/vCw/wBrH88UxJI0uX8/9x8p3B+CgHfJr2sNFRglc8qunKV0aqyFmj68f6s5+971IU5DA553bh/L2qna3MMyI0M0LqAMFWBBB7/lVrZ+9K5fBAx6r7+9b6GTUoodvOT8uF3Z9MUOqyD5lX15Gce1MP3ztcYHUDjH59KXJzgkDjIyMcU2wvIzL/R9PuVUPZxMgPAIwAf5VzDfD3SLXV4tSs2lhnjfzFAIKg+mOMfQV25YbWHU4yBjn61Wlbr14746iqT0MlUdzmvG2gX+vQJC1xZovlMNxjYtGxGNy/MOxxgk/SuI8J+Cta0XxLbX9xFE9uC0beS2CoJGGP5dq9XkPHrxmq5bgnOfoapMv2x5L8YLSG91D7Ta6ZcPMAqvcCFwTj+mOOnUUvwpjktrXUYZI5EbzM7XUg9PQ16jK4JI54PQmsq5SNZCyIqk9cDGfrTNOa65TkviUjT+F1hVGYm6jwAPvfN0/pWB4VvlTxvYaOkMUSWkbpIFIIMpX58EcHH3c+1eki3t2tmkmijlEZHlo/QSdQfw6/XFYdlo+k6ffxTWWn28EwyNyLg4x601qNWtY3rlyLSZT837txjPtXzibWZgcxuGVj8pRsnnpX0fLjy28vhgCR64qUf6gZyBtxjNNpihLl0Lehtt0yyBwn+jx54P90V5j8atPvrrxFDewWdxLBBZfvpUUlVGT949q9TsCTbpljwByTk0uqW5vLDULUBiJYCmfqD/AI1BMHyyufMlrCfLlQx56Ec1JJdyCxWxbAQCQKPZiDV+6jCXjovBPWs7UIv36suBkd6wsdd7iRsQqLgnAqS+/wCQfgKA5bHXtTFXy5FDEAnpUt2N0SBf4SD9eawktRldIGaVVXqVH417x8EdDEn2a4jRne1lSO5xJsVYzGcA/wB4l8cf7NeI24VZg0ikc5x6mvdvAqww/B/XNXfZcO18kEdqwBXepQo2DjgscE56V5Gc8zwrjHroVBrmR6T41vYvstxbQrJPbxbYzD5oY3cpI8uEfxZBKMeewHqKqyaPJo2gLYvdXMkzbjcyRDcZGY5LkEkDnv71maKmpXmsW+nJGDbaUglkZ5NrTXciknpkYCOSDnqTzxW7aabPeyxrqck1zEB5hiZ1dQwHCn+I8c5z+FfHvLHCkl0Wpu6mpD4cm0kNZ2M0H2GRMAlcM0rYPzqQOMnGeT07V0Fp4da+fa2qRS2vADqQ8rP83fGAfpx9Kq2VilnNPIbeZYQQzb2z5WOMjHOF9qo6dq0UOsXcBjYWd4hUXDhiUCkFeFGR8wJ/LBrro8sopT2Fy9VuZ2t+H0/tq7g023i1FY0SSVSxibAOQTIfvEHI42nj0rOutIstQ1cXVlo+rWt0NgMmmlZXlIUDcwHVcg4JGOOtbPiTWfBos44JEnWG2dZZoPmIuW+Y7fn5CFnOR1IPtWnpHxH0JFuY9U0G9kFxKs2+KJFywAEaKobO1SOCWr6OhRpqFoGDUr6mTe+KvGHhxLKO80a9v7EtmSV0eKdSQc7kExB7fdA4FOsYND8VeJLbQby6uLTW5oluNLvPJa3msWJbe8ZJ2sflDZBbeMggV1dj8Q/Diw3a2eh3ySyzDCpEod2JyzE7ySc+9ed/EjX9L+3W0sWizPY6ZdQzSJIypcRjJEjRMOEznJXBAIyMVo+RMmzIfi2niLV/FGj+BPFsaTaxd21/p8F5cPi0uxIgeCeMJyjLJCq+WR1PXmtb9mzUNQsPBkGk65ot1Y6natNbxXU9o2+K2diGVWbnasi/Njjv2rmPiDrWsSaTFeXl1far9lkS90TUrjDXti65wHKgLLFnHz43Kfm5xiuj+Hnj678SeIIoL9NLnR7gXFwjEGO2Zsb2hYtyTJIWKnH3ioyKxxNVcnKgbO/vf3lrdW+oapMzLEPtksDeamMD5VQ5CkgjOMHBB965zxBdabb2V/YXsVpbvE8U6qzhFlCOPLBOSwcE8gAZxyetdJPGNLvpLJo4Tb6pcyRi4X92sb8ZIVcYBBxnqcc1m/ErSLfS/hfqisxa607MiCMANgY/eMRyuRwecEqMYriowk9xMj+F+o3VvfXNra6S9wHEbXN0UWNbeQAsynaeM/qB2ol07Q/+FvS+KLnUv7SYRR6ebdYlC2jumRz1OQpA9Cfej4S3E+p2N5axufN2207KzDaVO/OWAHOM4NReIYYofEEcsl/OqWgJt4tuMZbJQqVO6IBVyRtPTAq3zR1QR+E7Tzm1DxLd3l5ptu9rH5UlgskxlkA2EF9n3UOSQBk+tUfiPrE2laOmuaXZTaheWcglW2j+Zp1HLLgkAEAk5BzwMZHFLZW4sZ5rW3W1T7SoD2sNyyMuxfvcHOOcfzrd8NabHdyLJfxw+ZEA0abixtyRj1x3IyMVUKjckUjM0i5udTsoLjxB9m/tQ27TrbLJwqOchWXJyyrwT9cZrmr26gihjjtZLm6d59ygxrkrkHaxIyAce3Q13/iO1uY28y2jy2W+7lstwQccA8A9QcHFeZSoBr2y8hvbYT3DEJKUxtcD5/lHOCSDj860lbnHI9KtXN5aXpvljVXbCpE2Ag4bcrKchtx6gjk/jXO6z42sdPt2Y3K3dvMwNtbxMCUlAAaJiT8pyQeTkdM9AZLPVXgsYILe3usxPjzXi/dSscqOfTAOTjsa880rVtd1bxvrUHh/7PFo8O60ka5jjEc9wcM4VFC5JCEAnOMg98Vt7VRjqQ03sbF/oM2oatFb6TrNvb30ive27wbJCgaQBppCY8MOgGD1U9O+Pr9pH4K077LJ4lY/acvNf+QksTT/AMaPkFlf5cqq46YFd5b6XDZyTa1ZvIt81qLKFxNuMdunIUJ0I3DrnnNctrmh6P4gmDeLL5Y7e3Jmis5XZEmmJ2qWEfz7wOBgnr0rGhiuaST2Fy6HGeCvFGm6BpVxd2tje6tqGouS19bOcQl+UiYDCk888gZJwcV0Wkw3t1dHUtP0jUnvI5s3nmWQDRsuPuMrBefZwcEEE1NoHiTwetjPC8i6Y/nmLTkkhYqgVxgH5eE3gseP5VbsPEWmabe29pYeJ7WO9MXN8z/uigOQjjJUEAFThM8A16U5K10SWtSv4Td26S3t9ZXHMcsF/AYyyf3Ny5JDEsvzMcjHPeo5tWupol0+xVY1LtMFt3JZST0w3AGBXJaxdW/iLWr547xp5pGIWRZEYSMBx6fL+tJAt9pcX2xYUOmu/ktunBZXxg5UEED/ADmvmcXi5SqOKRrCSi7s6u7tZU0+LULqaF2aZD8xxiI+o46ccD9apeJrcf2HG8VrNIGmK/aNm1bb5h1C+vK459RVmzvzdWS2UkCRKQqxui5VYweCSe+f5VrajqLf2ZLG9n56LM7iQYD8RkliMYGRkd+ta4TEU4ySaNJLmV0ch4fh1L7JbiO6RJbhGmt1QFhCpfjBbjP17GvTNBvdVFqNKMHkuA4lCuqoR/ePX5u2AK47w8bHRbK1msdKZrzyIjBH5isVLZ4bJHLAp0HpzXTaRDJdaxAZm+xov765knYqWc/wgDAAX16nivYkuqMbnonhW7uhaCC9jfepwCVGSAPb3FboxnGefSuCg1iGzuLZblyIgzFnlbLkYyvTrzznpXUWGrW1xdfY2nHnFPMVMYJHt61Kkti1c1Sueabtpy9O4obNVYoYRSU401elUkAUUUUwCignFJuoAWjNNPWkoE2OOPxptIaTB9aCGx+6jdTaKYczFLZp2eKZTQfmoFccW5oDZNFN+7QgHn5utRlOcCnD1qK+nWC1kdsA7TznFMTRlajcSby0ZAVWwQDyc9KzrWcyQyqZOF5Jb1IGef0qaGWT7G5+UAHcMjIAPf8Az3rCjvrhoDHBbyR5kmTK4ZXHO0se2CMfjWyRmr3PGfCvnL4j1mbbKENtK/zEHeAynHv2P4CqkVneaoHt7SN7yOOLzpogyrsTI3dcZx6da1dMWzs57yNrkfbLxXDRlt0hBQMcLyOxP0FclPqS6RIXF6sXylQ4bBYY7jjPavOkk56ntxclHQvppeuza+1tHZf6Q64tjby7tqjPLEEhcA45x171V+Ivw+a18MfbJrpHnlinykjl5WfJzyRtHU4+bjA681a0zW7qz00zWup3FiJWBlZW2+YuOnqTSXGrRX9qbO+vPPRUb5A/3VblgQeh6k1p7X2a90ISnzHO+H/C+oeF/hDZS3FxbXMOtahNcwiPO6MIFjAbPGTtJ4z2r6Z/Z4GPhLpP/XW5/wDR71856zdSXmmw2CahLcW1izfZbdZNyoH5bofUV9G/s6qf+FR6Txj95c/+j5K641faq5y4pONPU7xgcdDUT9KsMccfrWdqEyIocAsNwXI5AzVo8uRl3l/ZLcrFcNvSWRYky2BnPb3rG1i2vIhPq0MUKxR4ljlCEzEjqr4PKHA9x17U/VY7yOYagJAUQhZ4ypU5yMHGe3071FCdRs7BZLi5N3aM/wC5aNw8iqcdQQMj6c8/jXSmlsczTZY0PUrXUIpbi0lSWCRFXbu/eFjnGc8A+30rMkumstIKNLKXaUQI2wFcZxy46YJI+oqnYaPIb+4jhkWXUYrnaqlnOyMr8u5WGRtO4BhnpzRrTNH4EcTwPOrXJVpZf4G+08g88ckjjI96U2qabQqcPaSSZQmkWHxzaW63bIsheCYzMMKhKNlFXoPlPHqevOK7e81mOGD7PZb44ogWldBtVI88j69cH1zXjdzNJpniXSB5MU0ksTRCOEjGxzw2GOccDp0HrXdyyva6QbeXLCeVIjNHwqb5FQ4+gbP4V4VfMareh9HQyqlFJyOT8deJb/RZdPsrPT7NbR4zdMm5gN5fdliGB4zkfWsvT/iJrS5aHT9GG/8A5bRwncp/3ieT74qp8cY1XxbbxxSIoS2AKquTgk8dPoetctEHgt0kn8tgWG0tkgD09zRHGVXH4jSeCpJ/Cd3d/ETUZFPmafIJADi5W4YMxxjgAfn2q9oHxUXS0i+2aVeymBQpAnGSuOpJGTzz1rz3VI55Y47iF0EZUr16fmKzhGvkl22s6jGMHBPrW0MTVa1ZnHA0X0PZbr49aV5oWPQ9UUd9ssZx+BYUs/xy8M3Fs8bw6oHKlWUwodvHPRvevCnM2XbyVGP4Nwz6/wCeapQSytcbnj+VsYDODj/JFdMK7NZ5bR5dD3W5+MPhu6M6x/aIo2QB5HjZ9repUGrPhr4keEYWuZrjVH2iWV0TyWBILHHrnueema8CvQsTzSxqUkmhZAejAr1P1x0qrYzfao9skbKWXYwA5Ixnj9a6o4p22ON5VSk92fUuk/FLwjeSReTrFjDu4ZZi67MDP93BrZ1Dxt4RksJI013Tp3wGaOOcEle5w2OBXyPEfLZpBbbAzbSD95sD0/M1raZp+qX8nn6Xpl5ch0aIvDA0ignGQSAQCf0rN4j3tUP+yacHfmPc/FUQeydVCSxeWCCuMdeOPxq74ShjezbpgEZAA44H9c1NPoWqX2k20KpbQHyURjcS7QrY6cZI5GOlanh3ShpNuYby8jlbdljApZQMdMnBPPfFeBiU5S0Z7lGpGnT5dxRAFwPLA7jNJcjCL35z17VpyzWxiIEMjc8FmGP5UxZkDHybSIfLgEgsw9Tzx+lc/s+7K9s77GHeWt0SJLOQ/NzsOWGP0wan+x6k8Sp5Syc/OGQrtX35xj61sQXV9GVWOQxgHPyKEB+uOtKEzK7vks/3mHU/U0vZw7ic6j6WOcnjuYLNPtKIWxlJfOGFHH90ZHXqRiqfiUrpGjJrsc812toDM0ccY3EAEbuT2yT37muxKhWMkgIXf2bPbqfSuS8a6ET4f1i4trowNPaykW7RhonJXkkHkMec4IHPINJRjewnPo2YVh8SPCMsLz3Vndq64VvNTfliD0OSMfSnSeKfD9xCL22imhY8rLJhCMc/XsK8c0O2lfUZre8jmkmhCqx3fKeCMqe/I6jvXQXVxbTQpZwqIdgCkno3rVTSTsioQbO31Lx14fOnWcx1JLa8srtZHVo3/eAjy3KkrjBV2PPIweK5D4+Paz+GdKbRdSsL2ePUIPtAMgLqobcNxPRFYnsevesjUNMt7pJ7HcCrRlCGxnJU89+M1W1zRNSk0rSoRpkF1JLNDuhRyGc5G4geoByRnAxz2qqU4RkrixEOWLuz3WxsNM1SAXV1fQPKfmWYSKpViOVUcbV9up6nrWZrNt9mgW1ZZRIJooPtKBA0JZuT7/LnINYI8I31pZbL5rVFhuDcwiVD5LR9W+ctwQACfTHvXoUK6trkdvqP9iaXJZwj92t20sks78oZWUIFVSDlepO7Jxirp4WU5XTOOeOpxXcdY2l1HEFtmlmV23FpGTdtI4I28AH2rSsLe5YFraydtxBaJRnY3u3Q/wA6sS6pcaT9lj/tLw5owxta2fCk442glhnH0rNvvHnhOx1ab+0PihZIpX5rXzYwqH/ZYAmupZdfdnP/AGk/5Sc6V4iORLCgiMgIy483b14BUAc4GecDNc9NpwvNXnsbm7tZLSOZt/8ApEhJyF+RSS2AD12+lY/iH4y/Cy1t5rW41rV/EKMSCIXclR7MWT9DXLx/GX4c25ll0bw3dzFHDtLMypIB04OWJx7ntWVfJ6U4a6mcsxqN7aHodrZxJYxaVMJbm0Cx/vnBPn4GATjHO3nPGfxqxZXejIz2M1jf3k4LMAI94EQHJbqBiuB8PfGC18TahNoOn6atpBEoaI3FwwmI3ckYGNq5+vI681CdQv4/Exm1JvsFlArTLeRTPG6jONpbhSpAOTjtXx6p4jBY1xqpSitdvyNPrDqLRnqUssFppsN/omlyXMaq2+3mdd75GflO7OR2UZGD06Vi63Dc6zoUqW+m20Ub2+5zbqszF1xnA2k4JOQMZ6dK40eM9W1G8ihgY3emnCtdsiFGkB2tywJBAB6djn0xXn0/UrTUzNJ4qksLWWRXSyWVn6sXLrGWABYg9eo7c19HDMsPC0XBr5GDjUf2jE1G81DVtK8O6z9qsbwTGaK2ijlMUpWEAFCpGC746cDIHSurtb6Gx0SxLaheSaZMCbCSTCrG27lGzl0ADEZKsRg8EAmuKk02zGsGzt5Y1dZjDbRXe4NEXPzbAGUHOdxC46jNWV8M22j/AGf7VqCW1pBtaW8nh8gLKzhiEYcKSf73HHTmonVpKXNGOpV3bc1vif4Zjl0eDxAs2kTNaFruSITNIzbTgeXLGFO1l7HDZFeYxW6WujTQWqx6joF4BKssbbp9NmJPz4KqdoyOox9Oa9AaG60GC5h1awl1rRJJWa0mtggEanPDL8igctg9P90cVmfDlVuPBuqafaWsP2qxMqSebIPO2t8wPkqCGyrFc7sdua0WIqKLm1ohRV3ucn8OL20vtSbTdc1NJIHhl014oIlYtHIfMVtpYdwBkZxz2xXMfEC3v7uOG+lk3RabtsbsEYkVASIWY9Cu3AHGcDn1rV+J3hOTwxr2nahpb3eoQ34R3aJsCZyQdgwOGGSe/WsfXdcGr6bFeNdXZ8wLFqkL4HmBXPlsAp+bYPl56da9rDVVWSnHYykrMztB1c6bDdaRJiW3uNo+bO5CDkMo6E+oNXr9bjUtHtmXJa01MKz7FAVnxjp1GFHPYVzcF2lrqkWrQOlxLaukirMuVmAPcfSuluX1O8sB4g07SkhtbtzvSJmYZjy7YHQD+QPvx3PR6iNS28QeIrG3kuLQz29lFrC3UKQnEEF1hoSAR0bDDv36ccc5rdq2g6sI97v5042ASEMu0tt5xn+IHtnd2qz5l1JbeJbeKecR2moLeSRh8Q4dwMlR3Dbeat62j+IPEllrd9cGa1uNVSzJzhAAoywbgY+Xj2qZN3C/Qv8AhCxn13xnPa6fdRWYhsvNuJpItojjDDCDGS5JIPXnjmi4ivEPiDURe/arW1jaS0KLjazSFAVHVQzqcDqcZPFT+HXt/wDhJvFVxaSjT22pa6cueSGJVBuOTtULknGeMnirlj4VN3qem6JZ30iQ6jqYtgVT5vLg3B5D68DcCOnPFQlfQyb1E8G+C49a02zU3LxvLh76WO1eQRk5ZEJjz87Z9AFAJPPB1rXwGbjXLiw0u71k6XY3Co4EqRv54AYEbvlCAE5PXkcda9ctp7PwR4J1C3sdPP8AZenJLNHHE2Gzz94nO4sdo4P8hXHbJNO0WPwrDdRT67qEb3N9MHZntVc7pJmwODuO1B6kU0tdTHmd3Y439na61a0tPEL6KxW6Z7RQcHAGZSScfTof/wBfvXhm+umv0nmhtJkacCZlwfKfG4MFABx1B9M14x+yjdmG68Q2sWoCzubhbcW+5mVZHHm4BwORz0PbNewapcLpV9f2P9mQwXCRrIv7oeW4AGZAoHfnI57ZNck5cp7dFr2KudV4cnij0qJDafYTLOwYWylRhsH2xwoBJ9a8u8d6j4dkt73T7HSxHbwmYSTFyZJ1O4MOe3JAqXxfr9vqXhtliz9nmlAihaQ/Oucs3XOM8D61xmr3FxJpN2XnkkIgZowW/wBWAhwD6/TvXoZdT5r1GcGKqw+GJ4FqRlvNRmuS8iec25VDEBccADHTAwK7r4E3WoSeKZ4bvVLuaG3h2rE87FAT7HiuOm8TzvCy32k6TcGJMRuLbySBnGf3ZX9c11/wMvbVtb1FjYkzmIssvm8dOPl716pzS+ETx3418V6L8QNQtrHVmW3WULHA4RkQYz0x0rW8MeOPG0l4La+XS51Vg0zlCrxJnnheD1FcT49ksLjx1fPdQXRvXlUkJKoiyVHAXG7H/Aq0tK1e2h1yFLVN93fYiuGmjZFReOV2s2Tx7UK1yZX5PdR6P4z+JOneHL6C2msbm6SeETI8WFHJI53Y9KqaZ8UvC2pXkFoq38U87bVVoONx6DINcb8YtPWXxBYWcV9aL5VmoDzyeWp5PTIrB8GaVeSeK9Pnt4FkSKUbjHKh79QM5P5UChCLhqe4av4i0fTLqK11HUbe1mdN6pNIFyucZGadbarp94ita30E6v8Ad2OG3fTBryf47QsfE1gLiKRW+zjjac7d5qp4G0mybx5bnTVmljgge4fcvKAFeTnH94U9mZSowcbnsckqs52nqep4rOu3PmBY+XJ2qPcnAryrx5JqieOZRZ6hc2kcqIu9XZVyEGenU8j8xXRfDm51ZbTUr7UryW5EbiC1DndliPmbJ54B/Omp62SCNJw1OwvZ13JDHgxwkrkfxN3b8/5VRjdTfIG9/wCVYPinWpNK0kXkcfm7ZFUqzEHHr/KsHQfFlxqviS2t1gEcRBZjnJ4HStVJR0ZNnZyPTnZQrbWAIQjNOLN9m+9k461lSzF7eQlyrBDkj9K8qk8TeIrmNgLwBckDHHGfam2RRammz3ywf9yihhyAM49quQsrSyKG7CuZ0Wd/7Oty77mMSlvrtFcb8Qb7UY9eS1s7+W1jMAZ9vQ8/WpcWi1HmuYHje0Sx8W30KhlVZSRxxhuQP1rnr5gwV242kdu1biQzTyGS4maaXaSzt+nFQXkahRGdp3j06Vyy0OmOxkFFlmjKhmA6n8KfLtwdv3AR/Oq0cxaVhnoSMY61ZkZVtj8uFBBPr1rJ6lXGYH2lDyCWAr2zSb638J/C26s9WtbiJ77U2hkbb84AEbgIWGDkBcjnrmvJ9ItTdavZR/KqPcxqWboAWGc+1er/ALRMdwrR2U13bfZF8QXshkiBIO22tdpxzxggD61y18PGvFRkKMrSPYvBdo1v4R09/MX7TcQi4uPl+9I/LD046D2Are0mzb7RNHtj8rbwkZ+cZ6tnr6dKyPBzr/wiembFIX7Ou0McmtmwEaq6q0yhsk5bAX6e9eVmeEn9VlCBUZLnuzM8RT2sWnvZyRSskeOVH3go3Ek9eORge9c5qX9nx2sM22Eeam5nXIkJOCAoP3SfcEYrdltFXQtb88ss0n2gJl8rjauG69yTxXP+LoZLPT9NuOFZY12RgAEsw5zznjgcds189QwTUIRbuzbn6nKTLbXjo015BEkLlMK3LDqAOv49qhhtbZXLgTukUbDltuDnr9MVBNNBfTyTkMrA/MiHj8B6V2+mabZzWEd0jfaMxLIog+cBhk7D+AOeuMV9DUUcDR5p9SIyc5WMzw9aWcEd21yVMbFBIGcNtUj5SSO+ff8ACsm501ZbqS32mWC42jgY+XkHn179e1dWsln9iuprONru7ADyLsVQCBg9P/11kW8j6bHHNLEAQHz5hO/OwEt6Hr0Pavn1jZzm5RZvK3RHLa9Y6jodxC7Qi80uVjALckyTRxkgjZt+9x0+tewfC/wboHh/Sl1ix0jR7mxu7WOfy7uz/f28y/xB3GVUEDIBPKjFcd8LtV83xvb+ewmiuI5IWYzE+Wuwkn+Y+le0R6XBa3EUxvLloosm2WU4VCeBheOBhQPrmtsPXny+/uZOHU45pdFbZeQXs7XsKC4kiEhZ4Zsq+9VP8JRX55yD9af4o1jSfEXhjxFpLXj2FxNaMqobXO1AGVWBA5U4AwcDIPXirttqOlpaPcrpVjNqG2SGMeUEaU5bcM9VGQ2QB07VxelWup6heST20JilnsmFqxkx5ShwUUj7vR3B9BiuuFSTRjJmZ4FvdQuvGVhbWq+T5cMMFySv7sBItu0jrkD0x0B7113xL8YWcdxp2VLWcRC3sptmJtxkKGyRnBbPfnHPrXK+BtHntfEt0txfrbRPIpvW8xt+4MRIu7gkHJBHbHFR/Egk2moQg+VwIYCHH73O4lV6FjjJyBnPNJTdyIu6sdNdagtxqW3S7gTRSbZIJ7cHdOBuXDk8rk5PodvAAArsfCV55Mpiu79JZw3CW4BVgQPkcnJJzkD3GRXHaTp7Q2dtdatb3McMcwgEM0uZXmjAhCs3RgSjSN3Jc9TWzetBa3OnIz/u5m5aGNQnm4x8pbnt27A1utA6nVT3vmtcWyxyQl1LgGU4O09yORx2x9a8q1XUo5L+4gbOxnU7mOFXaNwHXPUYArvNT1CRIrm7Cs8LM0WADukwuSQTzty3BHUAV5xeSafLewxWc3nzTNDO/mhcxDgKuCR2BOOpNXF8zNJ/Cdlol2upJHDcpcXAltRl1iG1inRmJ4+bjGc5IPNO8J2dxomj3GoxJFbxXN1IRGI/+PcA7VIBJG4nJ4wADxWbpMhk16Sx0+5FybmKOTa8OcYY5yCcr249K6KGSy06zv8AT7GO3urmZRcSlIVRCpXbuGM5bgnkdazrKwRZz+r2sen2cyaZawllBFzOwLb0+8GXDDHDDHv2qfwyIrjRp3dYY7iS2KrJcpuZFYFWbPOcnHQdOvtzlte2rQ3JtZLoR3EjqG84s6s6hgQWHHYYHHNbFvbm1tLZraDEiRg3UZO3v8ynlgRznjngVEFoTzanm6T2+n3cF7bx2l7bxXIhuXEbGQQZwSAcdST74ArpmvtIuPC1z9oe5lWOXdHKjIqxMflQjGOvO7jpXJ+KNDm0H7VamRpoZWMjsE2BSWOzknjIzwKh0BpTLFYXEaLHt2KjLsUnAw7dsjrnuTW31tpNF8lyYaHcWXlzQTiaaVNzeTnagIzy3Q9+maveRcC4El47tCigFgPl3DOFOOepHWrc7LZq0MFy8DL+8cCRdhYDjHsScVS+3RqbiS5WGZZkMckS3LfISCd/A6ZOcZ6ivI53Vqa6ESio9TqrCK2ayW78x4o2HCsSykjHAAIIOT061Zgvni1CxsbqWaG9u0ZY0Tq77SFVcE4zxk56etYGmTztPZ2ccsYhMpby5ZRhy3ckHpwMHHWnah9qhv4JriJfLtdQCS3EkuwoGQhSuDkYOemenaurDRU6qiCqaWR1GjSy6lq1xfxGGOCFI4ZJ4snJO3hCD1AUn0HHSt28eWaKNLS0Mhmk+acMj4IBBjQ5wTnGeM5BPWuR8KXUl7oVrY31vNa2wijFxcllgkITapYY6rgL1xncME16Do0tldr5ljbTW9slv5xvihR3CfeJyuDzxn9K9yTvcm5w1zcyR3U9s8byW6I3besfyjJDjHcnjniuw+H2qTahq8IMdzDdbPMlddvzRjjBz+GB15rhpdMht/ENzPqdzBJBHc5HlqGWbHVcdcH2GK2rW6N/Gk0Fl5Ev2crbsAIg8QJwSV/ixgc46HNcDtdyW5fNoe4abqUM8JKyZOSAGPJxV9W3KCK898Kzr/Y8P2NV2q+xFd8KzAnPIPqM54yB0rsNPuX2KGxyMLh92PU57V3U3dXHGVzSJpo6UAg8jpSE1ZYuRTSeaSigAooNJmgAPWiikJoJerFpCaD2oIzTIA0UEZo/hoQCM2KbuoxSYOKYmxSw7mjdmmketAXmgEx47dce1ZGuz+dA0ILR4faNwOWbtgCtgr8tYGpz28tw1mxlZ3IX5W+6c8YP16UJ6jMe6VnRJcrFdqu1cyEbuNoVj79s96zdGnnu/Db3E6yby8yBipTIBIQFeh4Aye/NTeIr+3WaGGWWIvkbJGbbyCAcjrnOM49ayNJ1QWuo30AmN2J1aYIXIZW2gFcYx1GcjrvJrXmXKTy63PIPh3Ct54h1y8WyMjjTZpbfzhlk+ZBxnoeSMD3qnb2c5sLu6m00XlnBC/myxxiQRAhwH2nkgHngHpWn8LoFbxDrEazlojptwBuj3EfPEQD2z/jWp4BW/tbPW4Yo18oosREzDAiclSCM8Y3bu/p3rlvC9z0ZN8uh2Nv4d8G6uIpoYrO4tpoFlysrMkh4UDhuG+dcj2964T4m6Lofh6w0mfR7eKF7lZzcOu4hsFRxyRwN3P55rrtUlu7HWbSazjhiuPse6byAFDRhQ2HAOOqnr7Vy/j64u9a02wR7VY1soPmiC787jnOPrjjgfWspY6lflZjTpyUrmbqtjZy+CvDN1Ywxp9rgunlkgiH75lcKAxAy2B6+te6/AlPK+FGlLyMNPj/v89ePa3MV8B+EoWQBoormN9hGcGQHdgete1/BNYz8NdMXayj97gZ/6aMa3jK87IK6bo6nUrMrIGDbs9ap6kIVt3dmZNynBTGR+B4qa7jnhP7mFWHZS2Ovesa612C3vTBc28iTMNyoQNmcE7ck4zx0zXRzJas4fZym9Bkn724AbTnC+WFSclQ23HPf054x+NUfCz2MUj6Mt7FcQ26iSGOQHzhE/K7yeoHzDnHGB71z5+MekhS9xo+qL5bMuI/KK4HRsl+M/TitG1vLS4ttH8Y2dtJaRT3DQywXLhSdwPzALu+bIP1rTnVtSXhanYqeMNY/4RS7jvtYsBfaS6FBJG5a5iOMqw6fKCCCRyN3PFecar8SI75xpNhLNJbXd0G8uWFW80h94wwAyTjkHt+vYfEe+0nVLGEWdvdtLE7OrSphdo4IBPGDkce9eU6DoFjF4vis7hrtYpVe4t0liAUwrgYBB+Zg0igevpXNVxCcWvI7cLgoq0pHbW0Zu/iRaKJWWUaWzRjeGMReXDADgg8DAOetdJrA8vUrbTbZopbwQNLDbGTPzsdqlu4UfMc44x3OK5q2S7m+K2nwXXkLNaaayN5fXar5LMDjHzYGOevWu00m6RVfVbqbyf7QlMybl4ESDYgyPULvx/tE968CdrI+iijyL4kNcN4i+yXD/aHtoY4pLntJMSSQBjAK5AwOgrmfOWPEbTFZEzhMZLA8/hXqmoeG7bxZNHqw1R7eHzHdttup85ixPlrlxgqoCkkduAaTwx4B0Ke8vIVOqaikeNqtIsZTOSeijGPrk+ldNGcIpXZy1ozk/dR5XPfXVw8jwt5e0ARxnO0dfrjoKgtPNurd18kyTK5VgilsdOvcV9K6Z4N8L2Fuqy+H9KVkw3mzxCQoAc/efJOD3rZF7b2cf7qJI4zwGiTbu9CcAZFbvFQ2SFTjNHzSvgzxc8TSL4fvBCoDebcx/Z1APTDSFQT7Zq5oPwy12+VJJ7nTbAzkqAbgSsrKe6pkH0IByK9+n1SM3YtZ7ZJBIu8KfmJHTOME9TWL4p0rUCLa6mjt7WCGRXkaSbyzjByxGMntk8cZ5pfWKj+FG0pR+0zyDxT8M10W2im1S7vprhneJLfT4wCx8tjuVpDyuMnGM4BA5rqPDPgnRNLudbvNQ09fsenkrCs8+7fiJSzMAQpw2cDFXPiPetP4Ev8AWYrqO7l07ypphaTkkAH5WBXKqrfMDz3YVZ1a6XUNVXT7qKT7HNdfbryPG1pF+QBRuOCC64PHQfXGy9rKJzyqUI9S7bWen6a9rNo2iW0cOA0SwwJ5gHPzFm+Zc/7OSOOlXVmuhcR7djKGJnPm7sc/dHfA6dPypZ9t9fTqixxWkcZzcy3DRTpnIyAilQo5A3EMSM4A5p+ka7o+i6bKl5q2lR3TMWWbyhI5HAwWy+egyeM+lS8PN9TP69Sj8KNvQ4mwTIyNK55VVOVH0rXbT7mVVaOCVs9CF4Brgbn4qeFlt1d9S1KVlc7o4kKebjPRiFwO3WqOs/HDwtFLCIdFvLxs5PnSBDHjphhuJNT9SSerM5Zk+iPTI7LaH3yQjYMuxkXC/gCTSi2tjai4+1xshOMxK8uPrtHH415Afjjrk8r3ekeBYxGY8rJLI25h65AAP5VnSfEf4w39nMtvpWn2IwH3PEoKBmwCMkg9u1arBQvqjnnmU77nuyw2UM4tpDcNJKAYyuxFP/fRz+lLLLBFbt/occTAcPcXJRG/HGO/tXgs8nxJmmuH1DxBJ5uxDIi3riMKeCQihRn3pdR8HajdvMmo67cS+Uq7YnLMo3YHQtjI5OeucVKjFStGJi8ZKermepav4ourVWWym0JnfOWiBLJg45DEjP4VxvjHxTrF3Zi0kvFu4TG8U0VuFRVLDGWIHBGRj6niqejfC7RpNd/s+XUrq3zEG86CNUeNeT1wSeEHvzWn4q8IaHpenNL4fe8hSNzI4LgmUllBboMdBx0rgx+IjRVurO3Bz53dK553DpyzWU08TQRSRoREQOT05OfX29aiQrKTCLfzWHLhGVto9cg1a8QXl0sklzF5bSNIEjTIDIgHD89GPXB9vpWLeyLawtdXQulYgl2VDluO+3pXPRpu3vPU9eDmdJplnZpcyPLJIQgLGKPLGJSPvP1GCMjFUY9ctrO2jfR7KK5tPtIWJ1BzvLEMSegOTkZrmtTvJpLOG40pnIWZCwztE6btpU8/7R/KmeNdWuvDsEdxZwW6mW4jQjyuEDcE9fvDse9aKg3IitFtXex2vibxDrc2pW1te6tqM1n9oifeFIEnPCZQYyMDcOcniu58e+BJNc1p2fxBrUUMsXnQCKQZiyxGCGUnGBjmvErS7lk8XeXcSyTxbrdo1ds4JJBKjOeSoNfTniv7RNq1tHGs0ZNkzCPyPNaVSz4DYYY5xxzyecYrvwnM5WZ5uY0oQpLl3Pn9vhdam1iubjVdVmIkPEhTru25BCgg4A71M3ws0A6xEtxBdTxSRljm5fO4EDrXfMNUl0iYQ6HebhJiJgogJO7ksCeB1weaNIvrU3kcV1cpJcKrh0b7wbPt15r007HgPnscXa/D3wnD4av3m0VJbr94sc0rszJzxg59PWur07wzoDGyt4tD0+NIpgABApLfKT1NXrnTZIYpeI/Lfcwid9wbk88cgVqiFmt1/drHGrLlEBVsbeeWwc9Oc96p2aaM7S6sxLq2C6tdixRRcYjjjKqu1W54IxyP/wBdcdqnh3ztVPm6nffa1uTK4JRIwgPAYbSTk4HPBr0G80q4urIx2rvBmQKoOAy4JOQwLA9R+VZMHhiODW0bUGk5UNGUk3gknudoPof/ANVcMoOc27WOmMeXqcLNokfh22hn0/Ur++trli1zZM2wKWK4ZChUgDJGDxirwvraW/tordrW6iClJrO6mks7kA5yw3s42rxzkdO1d4PD1rrmiz2Mm57ck28uFYOh4yD07YP5VzWm6Pp9m8+j6taz389kIoWaeFcTAqPLJ3MQARu5GOQc815jpSpycqjudcaja0OfMdvpXiTQL7WA2n/Y5ufMDPFcxh+GDgtuk+cA8dveu41nSLW5u5Y5jFNY3ZZHOWeJySRhgW7gccd6zbvwhZT+Hr630671K0tpJC0UYlMywSEblCodx2kg5GR7HsJ9I8TXPhe40bQPFYkS4mHlJeSxGOGSQuAqgDp1BOcYzXPVvUknFGsb23MP7LrnhyG+0a1WLUdMmDukEcbRywR4UFI9xxjnAXk8k57VyEniTTfAeqwatZWup2tjfDbd2F2PmiCjkbWAbGeBz2617/baHLeeI5bq4jCRQwfZgzMSCwcvIRxyBtjG4dCGAzjNZ/xY8CjxN4Tv9P1JI0CwGY3aRBltmQZDDv0DZx1/CuhwdvZzWjJU2mefaxax+KtHW10nE7yDzLeWcvGVjYEKRkfNgdD79RXjF74Plh1Q6a3+jQySGO3upjhY3IGYywB+8QcZ6/hXW/s93niL/hNP+EePkySQWsqW0hySuGXOCR8o255zwARjtXefGrTpLO0u4b1SWliWTy4R8xi3uCCCvB+Q4IyeMiowsK2EqeyirxfU1vzHz3qWi3ek6nNpc1rPPOsbSF4cv8i8k5GRgL19K7n4YeL7NfDcHh+5untpINUiaOfCjFrKfLmy55+UMSfbFJY6jAuh2q3U1zY6npu260SRIM/bYwMyJKBwG2dcnB/SuA8YW8Nn4tmls/3Ud0Y7mKNMZRJ1DhR2x85GK96N5xtIyZcsbhY/Ffie3t7lpYr9Z7Y8EmX94CnryWUY960dMaDQtK0KaS+id11Zp5rV1wUMfylSfqT6daxPDmkzLqGm61fMyac+rpZzylvmjfeMt16gEtnpxVjxJBaWOg6lo7yub3TtTvBsPzLtUxIrBuuTh/51tsiD0D4feD4PE2u6fca2Y5bNLM386JMyjMsrBFJHIAAJ47Y5Oa6z4Q6tJ4k8baheafp+LLRIGjicIzDzJJSWdSCD90ED2JrvPD9xpugaB8VtftoRbHTLaDTosKDgpbAoMem+asj9nee88L+AjfWOknUr/Wrl7iS2ty4kS3t3+zltoXGAVJAyM5PpUN7ktFb4t+IrrT9R0PQ7fSjc3NzcNeW1lHGzmeQDEXyc/KHO7nj5TV7QPDd9p+lS6r4nvDZGbEl5erCrNM7DJBc/KiA/Kqjt3rEi8e2114v8ReLdOivLvV7oR6Xo4kkUraQbgGkYYLDfIcBEBY7W9c10Fj8Lde8TeImvvGZkilnjdo2nGSItoUhYgWjt2AwQSZGB5yDis+buRy9DzP8AZkvtPsbnXpL6AT4S3ZEaIOPlMnP4HHbnpXvNpoOl6rZTXV8JJbJgfNjjkMQcOcZyOVxxx2x2r55/Z5YLLrYaQIrCBQSxA3fvMZ9eM/pX0L4U1yG105NPt5c6mylbiUYILbjgFSMk4xg1wTqr2ji+h62HbcEjM13wct9FaXGjx4ePFq0Err8zdfvvwxx34rk7vwixE0VxJKr7ikqNH8qn+79cV6qmt6hL9rjWxVgz+ZbwSuAZnUDcY3ztOBkjlSemPXB17UYrxD5kcbTNslWWJiA4YfNvXoG9+TXdSqyikkZYmjF6nkt38KtBvWI+xWgG3afKLx7vqQeKm0L4b2vh/UJbjTLFY2lTaQt4zFv++uld3DIgciFhn0I4qwxCjIyx+prqjWn3PNvdWPIfEnwlXUtZfVZH1G2mJViV8uUcDHTINRQfC2S31qz1IahIsUJ3Ms9qQf0Jr2nl1EhxjthaVWZlLGTJHQg4q/bz7grngXxg8B61rWrw3+ltZTxRwCJleXy23Zzxu4/WuV8P/D/xXpOvWVxeaaFjEgy0VwkhUeuFY19Tg+cN0yoW91BqB7e2mz51vE+D3QYqlXl1Ki7Kx86fFaz8Qx6zBe2tvqkUK24DyQBx/H0yp9DV34UahDD4sl0+/uL20s9Rsyglnt8EPvViGYjPIBr3eXTrKdzJJZIGXldpx/KqV5pmnzMryrcq8fK7ZWwPwrRYjm6ENK1meAePp49Q8R6d4ds44J5hPJI25cliwUL8w5IIXnmrVhfQi6uNOtIYks7GZbdPLc4kPBdwcnqxPrxgV7OdH0m/uF/dRySoConlt1LICMEBsZJxVUeBNGSN9trZI7DjZD5YPpkKa2jU1uEtVY8T8cy276IwkWWODcvEbB2/MgVyvgnyF8RxMssu4K2wFeSMfXFfQGufDWx1XTJLVljgYkcwylTx6bga57T/AILwabOl3b3l806ZysjRsuCO2MVp7ROSYlpBxMmW7+R41EgZoskYJwPf0ryCOecIyRqpOTnBFfQk3gPUEDyxsxzFtIaPge/BNeX33wh8UQ5MLWs+TwfnT/0Ja1nVXQzw8FG6O90O536fbhnUssS5AYf3a4r4lXEieJ7d4mVQbXkn6/WutstFvrPRxayRQvIsREiqynnB7n3xXMeMPC+ralrNt9ht4oIlTymcgYGTnPy1cpWQ4qzZlaJDdzWE99OQ0PnCEMBgbiu7H1wD+VUb25CIyNuzuOMDgV1C6ZcWFhfWbsghgETW67eSFzlz6Fsk1x+rbVZmbp2xz1rlqp9DYzLJiXZumXPar8qeZCcY5BGce1VIE2ld5A55HfFa6Rr9mX5hzjvWbegzU+H3l3XijQbe9A+zm+hSfc20Fd4yc/Q/pXW/Eq4im8deNls2a5t7UQx2rKwdQrbEyQ2SxIjUfL75rl/CMr6dr9hes/2ZrK9WXeUyeCCpweDzit2TWP7ah8U3E09p9t1DUHkFxJAysQuPubOBnHTpz1ogrsWh9EeCgw8HaUrDDfZlzmugsF8x5FJAwM5zXNeAXU+BdHb/AKdV4/OttJFVfTnnnrXHiqbqQcF1IuQ3ccNxL9mYIYXyshYjBUntzzXM/Ef7Pa2FssskqKx8pTGxChQOAMdBwOQK6X+29P8As0pkZkW2dhKzRHahXrk4xgAiuR8e6hC9laRrJaTr5oljMbglkI4IHUDn6dK5MNgo0baamkm5NHHwNo9qx8mKUt33bv8AGum8Jato9iotGtZklJOyQyNuQEjGCT8ox1IFYFpBavZyTTTSROHYpEoXj0Odw459K6yDw7peoaZ/an9vafZ3BywhnRyxXGCMAc9zXRmEYVqfIzow8I8zuZ+s3UenwXcFkGuYWImQg8oGBLE5AOARWJdapesRBaRzytOAyRRjexwDhsDPTqetdRc6BYLZXc0Hiq0lS3h3TGOCViUOB/dyRnB9K7D4Zad4bj8P2OvW5eC4spPshvrdJE+0AD5g4YYAOcHj8a+ddCFCOqN6koo8w0Lw7rF7qKpptkqyGLzhHdHZlV24cZIB6/zr2nw99t0+KGy1WNXabfJtabzYz5a/eLZOeR0+XB7HGas6rdWGvGexvBtOnhisdo7b2yuMxt0Bx2HHTPFYmo+e0tlYWt7cWUcMRWb7SuZmIG1o2P3STndnPI6AiuJpc2hjOSaKHibT7qTfJ9jDWpzIrxTgOZMfOAechsgAnOCCOe3PeHbtNL1Jp9LuZx5jF4cv5oQKMNEOPlUDPvkY5rS1TVjGzW2kzW7vbSCCCWS32NG2wZ3KACxIb0POenZ0f9n6ZrOkzxaKIxNdmO5EkUkMksuxjvUOOVBAyc4zgjOST2QVkcb1ehm21ndQ3t7C1z9qgv4N89zvkWSHBJMUhIxgE/eHPPTvWR4v1610bw3azi3dr5bu3iMcTCNrYtuwH38sSUBAAOQR9K3/AIXGaZ/E17dXt3JAZ4fs6kPFEjruBCjuFGzIPfNY3iy7W68UIdeWwv8A7PbNK0s8gje5IMjL15ON0S4XglOO9PlvU1GrJG34lstZtdYtrBLi3srezjia3dp0KsygFF2khiSTySACe9a+n3NpdW4ur3Tof7Sll8x5Yrlmt0Y5yQhyqHABO3145JrG8IQpqjI8lvc+fM8Zi82dmjli43KzlSSy8cds4HGDXbTaZFf+bHbwLDJFlPLICQKBzxxluuAarmUWNXa0Of8AFVndm2je5d1SYlE8l94lXOVVgGyAOvHY9eK4iPUpDrenaVFZQPDdEy20ke0sjovzM4OdowowQxyBivVtYtbWPw1YSPvWSZQ2FGwquw8iPjGQPavI7W2mbXIbeGVN8ULRpGFS65dWLOHPPAAwo+hGa3pu7uN3ejOm0FdXutdsrjT/ALP9injZp4p3DywOp2kZHzn7vGfU12Wl2dvpNpJfEz3DsfJDzAq0yYUkOB6bT/496mvNPDD6tpuutbfZlltLQiFZZwx3b8AebzuyQc9gCe1eopJHeW0djZyyRzxhGVneQ7PlOVHJycZ69c596zfvFPQ4DW447vXo5ftTW9w0DMLdpMbckkE4HvjJ7YNW7U311pN351uIb57ndJHkPtiGQHUA5Y54JOSfpWf4+vIjKscdmstxAn75riPaGj+Uc9sqAcjjkmplvI3Sa6ikuIEjOza8KZdR+fynB4Ocipaa2MZGV4+vvt1pa2FnZZNmsjXN0MscA7Cu3sAec+3HrUvijw3pum+FrO7gH2e72q00UxG88YJXI4x/dzznNb+jKuj2dze6sY57e/CqILXMarEpJUnAyDubjA6/WuM8Q6zLruqJam5FsqIsUUszbyAB95iq4yRz65rjrSSdmzSDbgjEiluGtZ2ZjFgjaznk8/d6c8fSktba4Fk10Z1mtkIWZFUpk54Bwc46dsVHq1i0+omztLhJbkRNJNMwCIG5Gc4OfyzxUdxNJprm2v4/NZtgSeJsLgDJGAMHjGT+dEaWlyXFnS6OukXk32iW1jh8l1LRRSBCeoyG4Y4JyRUOuWS3BjuIjM1/HdBd6yYOwZJJyecj+dZtncNZtIEb5mKuki/w+uOx+mKXx5c3H9kXcNtexxGIb5CyrjI6AN649/aiMKjqRcehNrHXeE4Y7DT7a91Bkle3iUpKAMQuQcZHRj8hJDEY3LTrvxxOrXH9nLKbSdE85mIPnyEkbcA7UU89D/DWL4U8QRtpdhHJapFFZWZluHtA/wC83YbBJJ5xnJAGAee1b2k2enm6e4khW6uEUrLNDNsto5GO5Y9xKhtilcrkE5Iz0r6FRlygV9avmsbfzIrErabfJt4hAG6jliWJPU55xnqOKsWiWtjJDdagbhwFCJabMJMMBiSykjJwcA9BnOKv2diby+XUJY57iyWVIoY4UwZHJHJ2oWGAS2eQMgc4rX8R2vlMZLvVLW5n8sqsAaNTBnAwQp4xk53DnuRWE6KUeYLnReBddgew2FVjjy0/kpuZSo4UggHd7r1GPTmvQLVopnV96thQ20FsY/GvI/BOoTQWv2WO0gjlUqRLkBn9BkMRj6Yr1KO8VFit1DJNL99SScHvnrVUJ80TSCNlWDDK/MPWlqODEce3OD3pWfHSty7jmz2pKbvozzmmJ7j6KZuo3GiwkhxPNHB69O9NpBRYq5y/izxpb+H9SSxEKzTkBjltoVT0xxya6a1mE1tHMFIDqGwfevKPjdottqnjzwBNJHFvS+m3OVbJVFDhcBgMZHfPWvWBhRjpjjFL2ck+a+5LfQeWoJyKbSFsU0JC0Gk3UBucUXAUUKOaKUUXEDOI1y3HOB71zepIl5LLdLOqSwqwwUBBzjNaeuyyR2w25+8CWAyVA9jxXn/i7UmtUHk3CO1xIDEobBxu5jO0j1yPp1pOoqauNIxPF6rcGSCS3zNaL5ybcSR4AG4gfMSccYPXtWbp9r5niJZJJ4rua603zHS3O0sFI3buAAMEYPoQa1refTbycNeRSWM+WCOEIBI6AjnjtjOD61w1xqUuja81rJZ3EDWl6+1njJie3nQhFVyPuggjHA+UZ5rjliE7rqUou6MHwjcXumeL5vKASOeGSORnXbmMjheRjqEJPsa2dG1K+s77UbWOO0me9nQyblDGLCDke+P5VU1C8aSaGSW3Z5YplJwMFWICnHPCnJH1PtVOQG88bqC5hBuDIYoxjKiMbhz/AL3615s8VJrbod7Xu2N3WdR1Caa+urdmQRyeWMv84CqB8oPr830rOtr0XrSblXzSARiTBx34GM49M1m2d+2p38ojhZod5IRefnLHOCOpOMY7CpUmiivZHR2kITgMD9/qcDsO1cvs2/iKibFxZSPZwmO8nkS2jcRIT2bkgDt0pNJ8ReLLbTI7C3vLy0itULL5chBILEngj3xTrC/jtLmKPzpZJMjiRcsAOo47V12kXCvD5MqJvZcsRycdsn0I7VxVcyrYS7WpunFrVHPQ6v46ltxP/wAJBqWzcQFll+bO7GTx0xz+FZU0Xi3Wro20l9dyPcMySk3ZI25xnpx34612U11JLCcSKI4yEwGyfbjHAxj865XXbq6tbmOa21S9sVgR2G0sUZyD1A4+hrTLs1rYiqo1CYVKaex13hL4d6VoNlJqN1qkkmcNI96ixxQqO2W+bGcnIIzXHePviRHdh9H8K2sekmPhb8dHKtu/dD7oDMBz1P51ynizxPe6/ZQC+1a7nZGwkM4ACsCM5A4/Pn86Zp7tHHCi2pmjnYDeyAqB3/HPHpX1XM+XU0damdd4e1z/AITbTJLXXP3lyq7mDKFz1GRzwwPHSq2haPOfiZoOm6xHNbm0tJYNPuE5kjYEPHKDnBYfMMAAYJGK8w1bWYdF8WeboaPCnyxzIg2pu3AZU9B0+nrXrF54l0nWrvwtbmGdNfttRRTc3BKqVZWVhtjYNtO4cjA4zniqcLIxnUTasWj/AGxqfxxXw/raRQw3elvHc3EOXW4gBLblIIMe/btKnpk47V6T4l+xtLY+HlurKCwQF7zdKFEFqg2qg93IC464BPNeUeJNZvpfi1ql5c6YLNNO0qKExySmSOUETkOjjkg7eFyMngilNj4nglj8X3FtYaZeXAE7BreNpIVCkYUFcKQo6Lyc9yKxlhocqbOeeNmnZHs/iM6Tp2nyXEd1KtvPCykwwHAVVJwvTHy54/LOKqeGNRs7bSUBjvleRvMZpZobdIyf4M8kgdMHsK8H1/VNQ1GQ2+p65fXBd2ZhcSt+6jBySecLu+U9uBjHFZlteaVcqzXMv2qPOxZDI2R6hVyMn3+ma44V4e05VHQUsRWktz6avPEHhGG52yatokd0gJkzds7puHYA859BXPT/ABU8HWqPnXojM6BUS2syGducnDg5A9q43wv4T8NLZB7L7LcxKCRvAkdDszjJOOufx6U7xDoEUmkXOn2q2tr55aIA2xjXL+WAQeduPX/GvXp0aclexxyrSbs2T2/xkXYY7fTdVv5Fd0LyysEc7sbgFHy89gO+Kzo/G2ovdCC38N28dzcqY7aK5VpCzE5ym4gEEc+2COlZEVgdJtdO0++vZY5N7xxqME/6zkq3phCcNzg0t14d1SbXdJv7S6kvLUXJS3nhyv2duSqEknHYc44J5ro5YLYycrsreKvEXjC88FT332GKKzWOdWWLajAbikowFO4A7uD3XcOQc8z4TvNYkin1Wa+2QxJLI/nStmSTO9FTYRtx5q889TXpVsmuL4a8Q2d1pcsMTrdO6SAYQbAW4JzgvvIbkGuE+GnhK+8TSaDHNp5g0/8AspL+eWaFy0OGdI15IHz7Q/TkD2pxlZajsyrZa0sUNxayst9qO8O7NhiCD8x6E9T3PY1sSRri3llZriUwSSSxJGdwAYZBAPGAetd7d/DqLTB9lY+ZHKTLIttaDzTwSTgKWCn06Zz3pnifQbe206GO9ur1mIEcEExbcd7KisF4LEZOQBkAHjihcrd7k6nmehaPHdwxX01iYfMG4B0AyC5+npn8q2bWxsftwhNugDu3LEYPoK6vS/hncahDBPNZWunxCTKQC4IJQHjhiwwSB15wTwK7jTvAVnaokLSxKRwgtrf5scZJYY459fzqKjjzJpjUWzw5Znsbm1s2NlAzSlMJM0m5OO8Ybn2OK25bu4srGKGGTWZZFhCqBauscjA7gSXI4B9RXvNn4DsEjS3uGSRM8oyBseg5JrRHhPThF5TNI8fTZtAUCtFXgnsRLDt9TwOTUvFWoaNcXMtlfW8ssO0KwVUY8gEkD9M1Naf8LFuEj8vT4x5qL5sj38ciEjpxt3enevoKy8NaPbptW2yMdd3+FAsdHtJQTaxqOrNIdwx680PFRXQFhrbnj9nY+NdQjW4u9Q0uylDj5YFmJZRnj5uO5rzXw14m8QXsfiTRfEF3dXE0eozWts5hCRhUC/KwQZB+Y9T0r6rtbjTYnPlwQxwHncqqNhyeuDwD1B6V8k208UnjvxTeWsjFR4lvTvSRfKwxQKW79eh+vSvKxzhUpuUo6no4CLhUWuhM1rdW6GS4ieEqcFGAHIA9TkZ/WpI4wtssrRGR5D8yEDGPr9Kq61qVu98VuruMTLtifDrkccHaPyxj3p0V2rRArK0qZxwACRz3Gc9ua8ik2o3PrIuMlqZcVqbLURETM2mzs5MY4ELHBPP90n8R2rA+KckkuhQtBIJNlwjk4YnCZPH5mu61S1Bs5WlilNrMTGQWJwMYP17c8c15141ute0nw+1vuleBGTZdfKh2Z27GHU+nGeM+9dmFqqVRa6nLiZcsGdd8IoItZ+JejalcWitBdXcUcSyLg+WCTn2yefyr7Tuoba7s5LNyAGXqPkZc+/5V8afCDUlm8d6CLS1knlNzF5YBMKj8WHb6dK+nvGt/Bo9rb3Gtazc20FzJ5fk2qFQz9cFwd6/gRzXdRTbfqePmFvc16C3WjaLYzGILPLKVJCRgHJx1JxhRx1Yj61z1h4Yiud082lyAfadwWW9DFh0+UJwvbHJ6c5rNn8aaUdUgjsdKu5I5J8PLb2yruXuHYHnOOdxGQO9Wr3xxLbeIZdL0nSrm9ubKMGZhKPKlXZuUD720HI5xmutcx5N4nRWngyxmjgkBghaJtzxvbsBjOc438fyPXFa0PhqxaGKN4Y2ARhlE2KR0HGd2ce9YHhnxd4i1bU7Ww1HwxFp6zb/36XRlKjBK8YHpg8810HijUNW0Twte6nHb2V1LaWjzbpGKqWXoMAk9vWk4STs+oQnBptFq20GxtbRYrW32BRhQfmKjOe+ahk8y21NUWxjlQQ7S/GSAee3Jx2rhrXxd461bQ01CK00uxd0WVB1YAjnhzzxVVtd8UQeCNY1i/wBbRry3jV7UWqJ8uW5XoQSfU0pwaQRqxex6Pd3mnyeVHOqwA5IMkZRlH49Og5PauO8aaX5Ii8WaNZzPdWStFPBG277VakntnBYZ3rwemO9Qiz1bUrWzmufEaSmWA71CpIVOFJG5V46/pxzTtE0i5+2yP/bkt2zIrIhlkbZgnpkjacDHT8K4ql3ui4VItlrTtS0XUNNg1G1vHaxuFAack+bG2cYIBDRuvoRxXO/Frw3rPizQ49BtdUs5JmkNwJ/s48+Eg43ZGFbKlV6DjPoBVT4o+EI18F6vrE0i6Vfgb4ry2DCYsXGZHO47mOT0AOOOmK4Tw18K9U1Oytby58WeJ1jFuCZYtySOAeueMAgnAJJrajHTUJNXJvC/xK8Q/CXUk8H+NhBe6fbTDZdpIWkSBsgOueWXuQcEHj0r2C68SafqHhyS7t9dtDa3lvlV+V3YSgqoJJ+XJcEjA+teZzfAzw/faXqV5f3+o6q9tBKLZrkOMupbbvYsSxxjOMA15G/gHx5pWkvcaQtlfWYCxsBII5sY4Bx0Oc459PpWdem5PR6jjKJ0/wAfdGPgrxdB438Mi2cGXLpZSr5IkYfxqSSAy+YDgjnPSuN+Lvi/UfGmu2V9cXE8C3tvEoEcjbFVADkDqBkljzxmsXVdb8XaXoN1ofiGz1qy067fJa5UyQs2Mgozg4PKnCN9axLDUPtOhXNrf3kUaxRvBYNID6bmAYdAMjj/AG+K2oRlb3jTm7E2nxavresRRWMkt5NMVMMaoZEjIIAzz8oHGc8HPNXvHGg6sPE9tpuvxtp2rtbCOEwBXhuWAPlbSMLtLfJweDit79lHW7fQfiVJBdLbyi7tvJQSN33A4X1JyePavXP2uokhXw74is9NS3l0q6RzOgbKhiGRSO2Nh479q6Oa7MnKz1PmlNH1qbQtRmtS0traSRTXMZLAxGRiizMOg5Tbnr82O9P0yG58S/EKDzJDdzapewedggea8kiFxjsc5rt9K8TaPrfxe1bT9OUtoPiaCSxKNCV+ZjvVgDyNsigAnJwPep/Dmh23h/412UIFvc2WjWjX92y4ZAsULHnvncFGeMEinGouble5TelzpvFHxH0tNO8c+H7i2khj17xKlzOv8P2eIYkiDAc8wKMg/wAf1r01rW58E/s0abY2MMNhqeswWtnC7Sbpbi4uSBwQWwoV3bAPQHpk183X2lXGpaf4EsYBF52sSzTu3Hy+fdmFA/cj5Tx6GvqrxHcR+Kv2hfC/gzTY1On+DYm1S9RPlWN9oSFB2zgrwexNE1YUXch0HwhpXwb0fSZjLb6rq95Kyz3d0wjWFtpLeQmOBkYyfmI744rlfFHxT8QeI9eufDH2mzl0WNs3k1ujRNcAfeg3ByfLOPmYYzjaOtbP7TmsX13c6H4T0e6I1+WRmd48b7SAqFaUksNpPOM4z29an8DeFU0exg0/TbW4gsIYiYxFP+8uW4+Z248s85KjJHY5rzKsm6j9/wCQ5aW0PAPgiNRW71C4tIRJBEYmlJcAo2JNjAHr/F05r2PR7SO4uZdQgmSMy2gWJJFMQEg53bsn17r+NeY/s5tibWVZ1jRmtgXPUf63GPf2r1nTbvf5drcG6naNpMGNi0RzxtAByM57UqsqcJuUj0KNSFOCbLmnf2xo2o/2Z9ps3iuY95ikkBCEgH5eB19eTWrrzaWbNJGWVdRdl81FfKbduN3TIJI7+tc5qGh395exXxlHmqAssSYMb4yfm5JJHQAGtcbprgM1vHuIHWUew6V0UakZq6ZjicSmrWKSr8xIj+Xsc1PA0ajauTmnvarLGGUqpPOzGPzFNijKEFVyPSuuEkzhbTAKUPmSOwT0J4qRtu4MjfJ3Ar5v8cfEvxjp/iPV7GHUIZLa2vJI4YprdX2AMeAT2qhZ/HDxlaKyPFpdyh6q9uV/9AIq3E0dKSV7n0/LuZR5eAfQCmSMgAjbO4nFeE6P8UvE1ykTw6XpUTMQTkTMP1kr1Twfq91relm6v4oI5hIQREDjp7mq0RMqco6s3PMZQVkYAA9cdqid5pEIJDp2I4onZ/LY43gdu9RW0quh6fQ1cUZsj067LNKogCYcrwwPHr7VZErRyHaQ69wRiqHk3NtI/wBpt/LDO2wqQQan5aPcOnpnmt1sIndivzRqSG7NTmkmT7rBVxyMZz+NZWr6jaaRpkt/fTGGCEbpHOcAfhWHZfELwxMgZdc06OM9Q94qn8jg1VkgOxV5tm7aVB7kcGmmdk4bJHYZ6Vz8Xi7w5IhMOtafIc5CpcKSR9OlacF7Dc263ELkhhlWwCMVVwaHX0kc0bb0DfXmucNlbvefvbWELgk7R972OK2p5VJyWDfnzWW+1Z5CuMk5OD7fpWiZHU5vxbZWsWn3DRKV/dNwCcdD+teL3UfmttK5IAJGeTz/ADr2vxI5No6hSxIOB6+1eHTBmZuWJMh+o9jRUexpFjbQxtM6lRg9SwyQM9qtTx4mVQQVzzipbCNUu4yyxuR/Ce9XHjjkvEi8nHmk5wOntXO2NysEF01zpjK7LF5W7ZI/JyAP/ia0vCcMjeG7Z5MR73LKAoPU5OQenSsvX7L7BpKQxDfJcAjBHqcfyrUtLqCzWOzuWQgw/KQ2CjDjH860pPUTemh9LeA1x4J0eNhg/ZU47DrWyV4PoBzWJ4PYL4P0vqMWy4HtV3Tr+3vXlW3MjNEdr7omQfgSAD+GaxluyUiARCTwh4ncEhla/wBuD2ESHFYHi3U20zw14XtWsLa4e+02CSISx5ZAsabgCOgIbH4V2n9lWU1vNCyukdzu89EYhZNwwcj3HB9a88+O+lx2XhfSpbaIym0k8mEStvEUKx8gZ7fItS5aGtKDlNK9ipp3iXWIdSVlstLS3EXkzRSWY3TqWJIyMYOMDj61d03XLSxupnj0uaQNn7NFdSNMEXjGN3XGDyfWvOPDGmaxrUL3OnWJmQMFMkbbdpPbBIqRdF1u8umsbe1n+0xBgA7YwQecZ4Iz71xyqu56Dw0Yu3Md09zbXXhyeNnt4ZnllWSF4huUH5l9MAZwOv6VofD/AMbyaf4W0+G+eVI7ZbiPFsqYYZIVTk9Mnryc9K8xisNSkvEkaFpCn+tbf93Abp+RFdP8PtdTRdOdr6K21G2kugssTFCVBk5O1h1wdwIHUVw4mg5wckYVEk7XPZbiS+uvB+kamqwK0nktKSGIkLqheREU7Tw3I77eoxUTajNBaPrGqX9/rEImI/cIIorQNwrY5JAYZ4II96i8VX2h6fp9nY6dchdOhtiscu+QxxgFVBZucnknPp+nM6pJqVlodnfaJeQXGosdhkcyyW/mlgV2oCQQei9SCSSOTXlOOvKjBys7FSbxpa63q1npFvbpeTG0MwTzxJgs5G4gYOQcdCCNw4Oap+L/ABRcyeEItUku9TF/ao0jW9zOWw6uFCLjG07sYDE8dOa1Tb2ng06r4haDw5b3qQINRvH3I80jDMiQMOCuRnHXd7VkReINPk1GLxFNbi50G8kjurwS2zCFnTIAPG1jg5CkHJB5rppRs0kZS3FMmpWun6351neahPHKk8kl1KDHsDHanl/wgbcbSx7HPNSRaKvijWYbj7Hb3N01qbgyySKpt2BQ7e2MKeMkD5TzXJeLfFFjp3gG5i0mbZd6xeC7m+z7XMHmMGVvlH7vanAz0PSu2+GOlX08kOoXV5dFJ7DaLaXl7YZU+Z5gyHXC5DDBIfGOAa63BcvMQlqdnpeqTQmAqk8t7bqY7OCcFlMf3TJlRj7gTJHQ5xniti01C8W0lkvGjRz8mOQsuRyfMOMHGegyMCqOmTh/EF0+mW8sVxGnlw+dynmY+Zhn7oGPbkDitG70qW/0JXnusGVGSMRLw6Zw2cjvnrx0NcXMr6mqOc8da1DHZIv2rz3s7YN9oV1MRXBXYrEE5wAcnPbpmuXtntP7XvLqNoEnlsFZpRAdpUtjzA3UFtuBx0AFXNa0SLSteuLTSmur6zVQQWRrho3zwvqqZ5C44Oc+2R4Tl/4SKP7de6fFFfW832NmkGGOzlBtH3cE4J74OK2pqydhpPc9IshEwhaKMak6Afu/s/kuH5IyTzngdRxx61Xe6s1tXF23lXqysXe3+UiQggMpOc7QMEDmreh2Qs7GWV2eGWQIHZE3sz5wzHBOBjjgA8A08sLfSZZrTThLNCrMkV1GI4oYi20cPhslcnGcHPOahGkkZmoazfaVbtYpBHLdXoaVXcu48ggA8/dUnnqcdT7VxWtNcQWMk0lrdOVukRIAMkx7SdwI6hSOTj+dSavca9O1rey20l1pr2ZtJAI/LTzt7FUjHBaMDGNo6nrVvW7I6NBFFIkkYgkEMLGDcAcAkbj94nI+hJ5pSMnBtbCbLG40ySa6uksryJWSHeB5ZZhwy5x0/vYPWsDxBGbKygu45YnddvlvbpvVnbgg5OefXtXR6XqP9qSyKLUXRZRkPc7UDJzyuSCOR+RHGKzL7SbHXdfnEckMFssYRCrrhps84zgnb6dq8XFT/fJM3w8Fy6nOJo0Mkkk07B5pWJ8tR8ijvnHJOOc+/Sp/stozfY7AyK0hUqQg2KQcYfI78gH9K07x47Ist5bswAVY2FuSD2DDJ4PGaopcyyXnm2clwsE6nzESM/MR1JxkZ710w5+XmexhN62Ma30u3tcS3rtZkuw5bDBsnEYI4yP8OKsa9H/aGh3VrNaMZ7hyjyNt3Eg4yBweff2q54ntY1t57kafFeMoR1ViSVUdcnuvptOQR6Vi+GPEEMPgrU7Fpj9rRjPFJksXRzgAknIbJ5HtXq5fB1JKW5nUXU6i10u0tNE0rSYIVhku7Yy3lpHI7efGAvyHacgOSFxjGAetegXMhXw7F4cNjAbxoVe3062iEccUpbKBcHoBjr07ntXMeHLWG80ufxBcLLHcahJHBp8rMuYYEdc4wPlJIOT7igfZi02o3GuXU9/bytFbmOYyFhyJMhOmcEDHpmvSn7l0OKbO7gtINE0yPzp83YI3XBBjIKgH5e3J4C4qO+GlpJFqTW0lxcsG80TKkgIOflz255wDxXG2GpS3WrRQ2l1q32do1Y+awYGUnI/1jHaoGOCO+a1Fh1Bb1PNuFtreYbgLeNlI45BbOPzBycV5ssXze6i3TLEV7Z/a3vLLyo4bVSnkkl4jwOoAyct054I6nFejaTJrEOnG8lhW8YrlRHL8zAjIBXA244HU157pq2EMg+wzajPLLLnHlJtLbvutgDKnvwe9dvpF5qls6wXklt9ni6FSWcsc/KoBOfoMYrbCSuhO51WiSTz2okuo3ikwNyMD8px056/WtCq2nXMc1vutlYjdtc7CmDjvkDParGfeu1FrYWikyKNwpgx2aKglureKaKGSVVklJCKerEUXv2k2sy2pjW42Hy944LdhQ7oF1HXVzFaWz3VywjgjUs7E+lFvIs0Ec0bB45EDow7g8j9K+evjz4/Zvg/Z6fHcf6frCJJNG6HKQupKgns2CDx/Pmsz9j34h69q2o3/AIU1u6e5t4LaP7C7EZTYMFR3II/l71qqelyOfU9X+KzbPGfgRv8Ap+uR/wCQhXobklyTXmnxkl2eKfAjjr/akgH4oor0hyQx+pqX8KKT1JCcUhbIppY0mWqEK46l3e1MyaMtQA/dS7qjGacvWkBS1h3htXnjTzWRCwXpk9h/KvGr+G6ub+WWSC1nt5XDYgl2ujM3y4z368DjI6c1694p1BNN0qW6lieWJOqou45+n+eleYXs2m6pY3coVGedzs2xjAQ+3Yj1rzswrwpx95mkIuT0Mm31G60zVJtLlnEumXIDssi4CFuGQF+pz95exIIrE+JEM1vYWU1oyzfa1aFplmVlZCeFx9RwPY024upI7WXTb28mWPd5kEi9QR0JPoOmRyKwvEtxJd+FL3zfMklgZSGiIO2RWBbucg4GCK8WGK9rNSidKhYjsoG1JZZJJGj8yISSAsqlBjKZbrw4Tj3qCC5s4/EgvftLIEt5y20jqI4gR9TtNRP9mk8OWuotu3yNGx2ueYjGH3MOv30P5+1cfHqDJ5cW7yvK81FXkhnZFCkfif5GvRpU1VTa6FSnpqdv4ZtTYafFceUXkkLzbtygbmOC2PXn3/w3tDs55LWV5oUMiKWPntgupJ989PoQK5+1H2dF8qMGFdsPBwDtwMAgevOehrdmLTXDSLLKlqpHlouAm0ADn27815uM50yoO6JLSzjtZWlXyTMwwJFJkI5xgE+tWrq6mtWijtZvKQZHIycdOnfpRZzQo4a0WJomAJ2EZPHOB7is65FvIzTW0O1WClIkyMAnuT7ivIqQvP3jZpKJNqPiF7UpHaSxlw4Yp0OABu45GevWoYr03jOyQedkEeW/RW69CTgfhU0AfzJbieMSKOBJtGcDp9evSqUuqQeWUgtVjuWLKJVhKiIj+9nj05GcV34SktOU504nJeIdGnS+t2lkggaYvKcuH2ZPXgDrgVt6Xby6Rpy2+oRxvKUL7FB+UHkZz04wQP8AGnPFaqrSXk9pNI5wrl/kUjocAgnGevuKydO1BYdQspL+e5idkYQfas/cXgMCO/Xqa+mjzyhyyITjfmTLlp4dh1O4aM6WbnzkKyOI1QMP9oZyf85xUFjDd6V4s8Px6vBK2mWeoRsb2PJMTAHasmeCMnqKupqkl9e4hulnQSlw5mU4XBHHp3znuat+J7jVLjSruaJYZk2hoi45VlGVYDp0GOcUKT+EcpdUdH42sYbr4lTX1koks0tLS9lHSNpImbYQQcH5pMkVkeMdeudVuRBeNK+HDNbbh83ygqIwTjnOSehA9a878L+KFudS1ya20u8aea3RpG3gpDkngM5+VcleMHPQVeuIdU3xSSRrdalLH5KB4gREvBVVJzgAnt1rixDmp2b0OecrhcfbJog0EcXnyNvuJGQEOuDhXxjg4yPQLzmsLUdPljjjuxJaJKy7QY1UeUueSQAGPXitUW91baXPot7YT4mmFzNcROyjzF+VVUZKAcnqM9OlYslzDYzy3iyGMh38gRxoSvQLuOOuB2pUYc0vdM7s9K+GGpWK3FjpLLLMJhmeR5nfBweBGeox/dB5IGfT3QeDtHs9Vtptkn235niV5d0ZVQMkqwwmN2BXzZ8G3uLzxHHq19q9pbyx3EToJEzLICfmKuMFdwBXJOOTX0QdX8nxBe6SbySRoLWIwhD5kmBuViSeOuDwfT1r0vauEbEpXbLEtlp66qbFrKbznQXkU4UkRhX+aJGXG0kfkM9a09b0y2ubm6trKzihWa1YzXQiB/eBlCEY/jU4bJ7AVj+K9158NL9bW5dbx4kBkzh+SMgLwegOOnXrWRrpb+wtK1y3tSI7iWCdxNJIhB8twUYdfYADg9eBXTTfNG9xlTXb577TNaQ3H2AapoLJdxzSJ5sU1qdskZ9dyNkNgZBBHtz3w78brH4AttU0aW1eRrS3sZrWTCtO8UMcESgnARBIzMcnoSQazfjDpo0nwhD4y0l4yFuXtNVS3QFHSaMgOynlWDbVPODhP7orzr4Yx3V14Al1ieZLHSNFijiKMoP2uQupbI7kByAO+TW6inEp6I+jL3xZp2ls6rcpql+rIDc2rxMzzHClCdxyx5AVVO1eQTyDw8/jLw/Pr9stzp3iG7vIJ5l3XrKWtP4HVdxLfebuoHA2gCtX4Px2mvi91e7gaHUYkSGG3ji2eVAxY8MoBIYHkgljgZJzXmmv6jqlj4+vLPTtRu0Rbl49weTbEzzjaQFbIJVcHHYn1pRSV7EvyPbbHxRa3VjFPFa6nqCJfyWEMYh8orIPvu4HRRt+9xxnI5rY1HXv7Ltzd6fE8xAfCOdm47AxYZ7dsVhay81vDHpeTay+fJtFq21ZCx4KqOcfMSRgDIPPemeMUibS0jOzzWJZeu4kLlunrzj6Vwqo5TsU3yxuaek/EzWLjwtf61NoECNCYBbp9p4m8yQoQT/CRj071v8Ah/WvEupeJBFeLpsFgA4aKNS0hODgh84xntivEtKn/wCKM8T+YyiIxWTgbTgHz5s89ya9o8DeJPD99rE2kWN9BJqCBpGhSNgVXjPOMd/Wux8qRzuUm0M8aazrsXjGz0HSdTs7CKSzaeR5o9zlg23C5BB9enauX8S3PiO30iGa919WmW8igcrb/wADKSSVCc54wOa2/GeraZpXxRsJ9TufIiGlOAdhbnzTwMA1zWt+KLTxSjyaPDLLZw6vFExSN3bzFVht2jndjJIxx3qJct43LanLmaex03hTR7m4137TeanqeoWymVPs842wYAIACdMdeo7dK+drD7F/wmXjazltyqf8JHfmIxDKptZONoIxxX1N4a1G2uJ5NPjW7ScPKx82ymVMBj/EVCn86+UbfUlsfGfjYqJjOfE+oNEgfEWFZM7l/iPIxWGOTnSlynVl9+ZdzdOnLlVbybeO6K4wHGduOvJ6k469cVbsdJ0aOG4kdxBIqEtm7AXkHAK/jVHT7mXX7h3vFKRQxgjYx2Kcdc9Vyw6VbWeG6gFqrhY93ztvG44OO+cdK+cjGUnbmPorz2NPQodOaB5oRg42yASB4GXO/O3rzj1ri/jM+l3kE8ktss2H28zEeUw2qCT3TlumO1aOsXjpdmzs7uRVyY8ROQHUjB6deuOMdK4jxfodjLoeoztcGxmgCvskdyrksSdw55x+pFdeCw8adVSbIqUp8jZvfBm4ml8feHhDqVnbtvDrPIwkVQEOcr8vUcckYzmvZ/jXcxrPoEkNwdWaKdZJnnYTWsB2jaAiDaX5zyM4xzzmvFfgDerP4y8LW2nwR3E6tsRZWKo7CJvvdcDjPQnivoDx94L1rWbTRbffZprs9/LPLNBGUgQ+WMICfmKhVA56kZxXvUnrqeRjpX5fQ5C78a6RZWsDQtqckct0i3e4Kjs7AgsFDEKDxwDwMdetb8OrQw/GDxLaT619nsjbK2BdbEdlh647nA/SsjU/gf4h1C0O/V7ATvfQ3MgKuT8gIIB2+9X9W+Gc/in4leJNXhvUt0ikaGNfJ3He1uV3Mc9Pn9D0rpUoJnkuk5Rsd54N1fwneXtlZ2eu2d5feTuWJLoSMQFy3APbPNdD4rispfDl7BqczpZSR4nI+8ELANgnpxXk/wAHfgTJ4D8YxeI59bS+dIJIvIS02glh13Fu3PavSviEXu/CGrWsO5C8BHB5HOO/pWFea6M3pU+VWPPj4v8ACtn5Om6TDaTLI/kwLDMshQAYzIcngVk2GvnXfh/4itrm3niTSpTDGrjIJDsd3A6dvxrI+Dfw40D+xItad7yS6j1O8UeW64cpcOoYqAD/AAgEHrn3rqLrw1a6RoOsRWt7KyalcAFC771JY7m7ADJ6AficVx03KDtKVzWVKL+FWN74azbdK0vMZSJ0f5tuVfKKRgn029Peu1azENqWaeCBpGDMY4Ryxz2+pP8AOue0vS4bXTrewtYVSG3kBXc5V5GwvTjkgg+me1W1UXtwhu5DFcWUg3oDnIGSCSBwSAOOMZrdtSWhjGDRyvxmnuLr4eaqseDEjQKjnpy+M4+naun8IWHl6Tp9vHKTBHbKygFSUfsMYwOD6Vj/ABIt5J/Cq2QxE0txHNImB8ylhxjHJOTzwe9drYQR2mnxW+no2FiAiLg8DtnnqKqLSQqkOZ6HO38jx+CNSWG4mLFLwbjtYAh5Bk4Axzjp3rzzwBfabb+E5rV7uGKQBXa1Eu4Plgu885J4IPTJIz2Feua5YRWfhHVtscUcjWkxd0GMkhmJ5PqSa5zw58P/AAxNoFpK2mxBrm1i84hcluQ3XrncM8YrOpHmakHstDmrzw/4X8WeH5vCx1Szjkv1MSxlg8gZfmVgvGcYLfh3r5s+Ofw6/wCEP03/AEm4hFxZOYVFrHtjnDnIYj+Hgj8MDtX2npHgLwvpl8moWekQw3ifcnUtvHGOCSe3FfJn7WF5J/wsLXrHzgYt8CmLGMkRoQc96unT10NKcXHc8v8Agz4d0fxX4zTStcmuILPyHlLwyrE25cYG5gR3Ne5/ETwTG3w/u7Kw8Z6tq7WUMRg0i/uFnCJEQxaNgAcKNw6dK4T9j7S7PVvi7NaXdjFeQjSp2KShSAQ8YzhgR3xz619ez+B9L+wXEdrA9i8ltJCFtUVdiuMHjGCCAAQMcVNZVI1brYpwu7n5/XVw+h3Wl6taQnztMv3V2U4DKrLIikj1BYfQ1ueIvFD6b4o8S6hNDKr6rpU1l5QxiMTDIyf9kkdOuKv6no095a+O/Dclmsd7pMsN5DGq4OY28mYZ9MOhx7V5hNGY91rK2WgLxsCe6muqNpPmfQclZWPV/BGq6UsngzWtSl8i3sr6KKVNjOxjtYvP3EDk7pXbp0GM11nwt+J114f0HxT4uazurjxP4kvGkN49qDFEozsRC3+sbcThBxwM8DFcr8QmXRtG0bR8/Y59K8MDeIZAP9JumXdu9SVLg+wFdB8IPDes3X9ianqsyypbW4SytXXYllHgZYZIG5hyWGT2PJ44MZjFSp8z+RpTpps9O0nwxq1hoFl4k1q7nv8AxR4gf7VqUzEblBUBIMDAGxTjGOp4Fb/9p6tpFmF1CctEwMwheEcLjHOPvDmiy11tOvrWG6ZL0rIskRQFWEmPmGTjoAOfxzUc+sWmq+JLbTktpY4Z2kEtq0e8SHu43HAOcfn64r4rEYiVbESqXs30OuEYx3R86fCHUbixOqJbyWqmURblmUNuxvxtB75PWvStC14X+o3FmtpJDsQzmazAjld065BBzuJAA56jNeMeCtVuNOvGht2uN1zIgAiAJ3AMRxg/njiu41FvEmrX9rBealDFDbnzra3iu0gklJbBxngtj+JuTxyTX1GMwU6s3LoeVOV3ymHP4x1az8SS/aJdVRVUxst6p8yMEjrjp07Vuaf8UYY7Q5a2kuRIB5twJNzD645B6gdq53xfqsesO2i3d1fwzRupkF7DFgkdOQu5iv6+tUYtPOl6a93LI9/DPKlrEI/njPXcR1PGMbeK6cPS0SkrGTlqe0+EfGC6he2wiuI7KLaS0T4dWyOFzgYx7muv03ULO7nENpeW8kifNMkZDlAc45HH41866VpGu2io01nc28Uj7liGChBHGRuyuccZ4rd8L+KvEGgaqbVNFklKusZQbTLGMZwTlh0OM5Hau72dl7o0med/EqP/AIrfXk/iN/LzjGfmNchcRlTz1r3L4p/D/wDtXT77x/p975TEGe60+eYPIMcMVPH1I6eleHzk5fnI6iumDUonoqSnFHo/hOFRYQZU5ZB/Kvb/AId/LoLLgf60/wAhXi/hhttjbZ67F/lXsfgGYf2Cc95TWkqdonNUk3Kx00zKEfEgXcMDJ5zVYZZW3RbscblOCRUckkJ5ZTn3pHm2xfu2X3DNWtOOhi3qRaNPJcW0pZp1j81jHv7gnr+lWmATI8tm/wBrNZXhyS4WKeKd45VEpK57D2rRkurRrQyKyeWxAVs5DH61drAcx8XCW+HGsLuwDEP4f9oV8ryoeWweBX1H4+h1PWvCGpaXplnJJcToEgBdR5h3DIGTgcA18y30MttNJbzRlJYztkXPQjrUTV0dFHla1Ow8P2vmJBvJcbV4PTpX0B4UOPDdkT1CY/U14j4fAW2gZRztXBAz2r2Tw3KR4asyS/8Aq8nj3NawhypGNR+8bDNydrLkdulZV3gyszRkHHJHSrD3a7lEWJFPU7cYrHOoLPO8ccUkTISCQ2RirvqZNGbrrAQgKvGeBXjQR11GZXXb+9c4PbDGvYNc+ZSFGcA5zxXmmqxL/bM7quPlBIP0/WlWa5RxTTKMTbLw7cHPO3ua2tCiZtVjMi4xnAznt0rFCsl6fvNj0NdJockfnozKshcFRk4x/nFYN3iE9EZ3xZZVNtD8wLRD6YAz/hWV4T0qG7soZZ49/J6k+taPxQWOTUtOjVCcxvkAc5AGKs+EbaRNDgdgQxZgFPcbjRSUeptFe47H0x4P8seEdKyQv+jgc9K2IY15PT6GuC8L+ILu20rQ9F2QebJCf3hJ+QclRjvnpXYabqavAPO8uOTG0qxGSfb61lOVmRZs0YrxVult9ucsVBDqegz65rivjuIp/DthbSO6ebO67k67TGwJH50o1hl0bxbZRrkCS7kY7NxCtDH37d68n8a6nc3GjeGbWC6lSSK38uOcjYclV469ulRUdo3NKKftEje8Gyah4e057SwuZ5UL7syoS34nir8Oraym4k7pfOadS0PJY/w5z0xkfjXJeObnV7fw9CttqV1FeWsJaeZJNucdc9jnsK5LwxqGravEstx4g1kSQSp8sePmU8nvya46SdRNnpYicaf2T0nUdQlsbdLyFJjbMGWdjHyN+N2foenpk1b0XwpoOqeHJtYh15LO/sLjdPDdsEhlVzhDG3rgE8579OKx9V06YxWWsNdX8kExfzYgR5ZYeq98jOfpT/BXiZ9IOpWH2PTrzhIj9rsY5mbIfZgsD0AHTqDzVSjJ0fd3PPlNOXMj0z4VaFBJr93anUNQn0+yWNTPDgwjc2Nvcq2RnaQDjnitvxz8MyFubLwr4mu9BuLmRr6OyD7rV8Ek7VwPLLH3I6nHauA0/wCP9xJqdrHcaI8FnawCFVs3Dlpeg69Exg8ZYEDkjitfTvFWka540KHX3urOSxiVYjGVlF0rNllypZeQG4PGcnrgeb7GqnzWIk+rH6wtjdaDqHh+0n1DxDoJCadeYcfabeWOPIkyzDdzyVVc4z3GDTOm3HhW08PxWdqupRWlkhnnhMkgmffuBQAg4HQnpg8d66yfULK5tlFjdWVnId8t7cTXDKQxUBGJHBYFixyAxwACK5+1vJ4dMaPVBBBdXW1rS3uZni86DyyqsJkwEbIJAGAAM5OazjN81kZ3ucF8PNLtLi+8S+J0sLb+yIh9iGkwl4Ve4YKhbEXyhS2cZbJznFe8eF1k0pdRme2TTZXu1WOYpvjECICCNv8AeH5bq+bl1eDQvBz6Gg06SKfWJheXcLM6CIBPLYkEZIZjj0KDivXJNetfDvhKHyb9vEkssD7pJEziNlXnCMwyBIp5HYDjpXVWhNqyGmluekQ2NjeXUT/ZWtoZEi2wBdy7iSQ7jaAG+UYI5GeTkVX1TxEVSSKKS5Z8yR24jLFmUZAbIBwh2sO/PORXm9r8UPD0epxJdX+nQTT2siPIInQJhMKm3qNxJHGORk461q3d/HHqN7d3dyIWMIj+xNcieO7lzkRBSSykjbz0weBnmuZ4apF2kh3vsJpt5caxql7ZahBBZS3CIiWiyPv+8SWzgjjA7k/MeKzfA3hOXT7rxHq91eCaNb17iOFQJNqnG1nPABO7pyeM4HQ8p4b8aXV14uj0y88GT6LrCF7j7CNvkYOHLkMpIYsmPlA4z1ziuu8Da80Hnm9MIiv78xBIF3wuqSFio2D7uCASByOpB4rZ05QRrGVvdZ2+g3ERhXNk0cEtwIjFcyZ+TZu819uRjOcdc8dKlm2+XK+SImHkeWy581twC7MHGwE859TjPSsh7LUZop47WS5M15qGzzIomUbc7tynsoHHOW4PYVQZ9Wt7qayub6a/kngLSK8O4SKuDhCOD9Tx29qxSaV2dHJpc1PGGvaQspvrzSrxba0RpEuJHRPs7EKoVeRsIOc7sdeKw/Ei/wDCRSXUMgTT7a+gEFlDNGHAZiPmCqMDAA5qDWNWjt9H2WxjdY4ZkZ7hM3C8fMhKjKr75weciuejvLa5sTdNOP3ULeShG2JmVgMHpwP6mnJNrQz5uWXKdF8K7e90e3uNPjt7aS5tkk3G8/ehm3EfKw/gzwPQhq0dRsoLWW1nKtBKt2ZCIiv32JLopIyBnpxXMeEZLCXW4NT1KeBXeN0ummvYZvLAJwIlGGXqM5DfWulvdZ0G6iuJrzULdkt5olkeSTaHbBIwQOuPTrivDzSFW8eWJrTWruVLy3S8vRcSIbYFt0J4JclfunI6cdOnNRWWioI9v2e5tQZ23lflXn+FsfyHqKet5by77m11S02fIbZHDMIdwGRzjcTxycY9M1PCvmaot7LcmPbkkSu2PM7kDjgdutdlOlKVE5WvfuO1ZZtEmgn2LJZMwWUKgVoCP4vTYc46Hn868L+IVu2meJrm908GFtQ3TxqJdmCTyoHTPtXvutWYv9Pe1ttSjkaZVYvsd8AHkHHKg/Q15X8RLWOO5jsL/dLNagyQTecP3seOmBjnII/DOK7snrShNJIKu2p0aappsvgayumtc3EdpHGu4/NG5+UYAHU8tnipLBGeGKG5t40ZHVbePy9vlsqgiNeoBwMk9TnrWF8PVj1PWbexa5ae3iiExSRwG80njP0Fd43hzTJp/tjS28ZQkPEVyGOOCSc5r08xnTjTfcyoxbdyX7VY31vK1uomunJS5lUY8s8AEt1bnjAzUpvY7C3NvJLEZXZX2zEjy8cZB5GPQUkjQ7plt/sytJGqpLEpPzZ4zgZPTtiqk1zbSQt9ouEkkG4OxyHYDv7cj9K+Tgm53XU7ox5Tb04Rfakure4S2hcqd6v3zgYJByfU8da7u1sL2GSEQfYXguCrZv2/elu4G3j6f0rzfTI9NnRLi1sDcPNIDtNsRtAGMmQdRxyAT06Vj6V4s1g+NrZBrUW/zni8uOM7liAOASeOwwa+pwuDlBLVanHUqN3fLsfSqKEVRtxjgUNhfvdAMnFecr4w1WytGlnkiMcKHc0gz+JPFNHjmbxBpIazt4UiuQcsHyQD268V6jwFSL12OGOY0mtL3PQmuIlnS3LgSuCVX1FTV5Tda1dW9wbh5VkMarGCzEYGABz+NWtJ8aXs0sTlyyr8vlKPlZfUn1rh5oSqcilqdftPd5mjsPEsjw32lyxWr3MkcjFIYyoZjtPGWIA/E07TtS1O8d2js4rALJsC3D72PBO4lDjseM1ymq+J7y5uY5UWOHyWLQ/LnqMc8nPWue1HxpcWWh6neiRGuBbb2VBg7jG+eMe1em8FP2abOD6/BVWu58yfEzU7HWr+C5h+0M0Ol20CSqArqywIrL05QFTjlTz3qx+znq1xo/xT0T7KI3huZ/KuICSVwwC+YScd29a4HUrxHiSa5RJ/MtFVVCkDhcA8c+h54yKk8OX8VhdafcxhLea2n81LrnO4HcM+o4wMYPvSpx907rq1z7j+ODbfEXgHcef7aKZ9fuCvTn7/AFr5n8Y/ESw8St8PL5bp3kGtWkjhk2qN4Xft+jKeCfSvdZfFmnSW9y0ayRtHkL5hUbz7YNc86MoxWmwRqRvvqbD3ypP5X2e6bpysJK899w4471YWVWJ2hgB0JGM/SuH07xH9r1u18uZI45Q0lwskn3cIuFH41ty+IrGDTI7hnDMcbYwRuOSVzz24z7VioNjlUjFXZuPNHGyLI+0u21eCcnBP4dO9POQM5H5V5Z8ZfFWo+GdJsL3Q7qIi8voxefaLg7beEAF8EMNgwCcZ5OcZziuF8IfErxA3xgtNJ1PXrRtLuriRfIChpUiWJyN2MkEuV69QAafJ3NYwbjzH0It5bveNZrIfORA7jy2woPQ5xg/gadbXcMlv58bPImccI2ffgiuG1f4madZ+JrPSf7NvHW6dQLgMAgy2M468V1Capp9zbag9rdJKVVmK5+bATOcdalWtcmV4mhq2yTTbmAtjzImQ84yCP0rwS886SaQRyJ5wH7oAAgkZ4Hr04r2jWtVsoLaLz2kiMiFlBgf5sAZwQOOteZeKkt7rNxGkTc9S20OT/FnuR6V8vxFFTUbPU6sNCSuzjr3Uj9mminPkzlQYwcEMVbqMA/TnnmsOa1uIiL63spYQ6LbyiKUCPBwAcHG3k5z3Ga0bho5bxU+SdVxkOPxJHb3qtd39xbXZmsI0S6KiN7XDYlXuhyxGQO5HfivIwc3HY1adyr4L8QWPg2yu7nVNF/tFoYWtUs7ljjIcBirbSv3X9O5xivNIZ7FtaezOmxwRy3NwlnGpJMe54+Bkf3QV+lbPjCMNpes+Vc7o51huraN5TvicMEMfuQu0/Q9Tisvw9qdtc+KGuraIhba2llTIGA+1VZtxP3Rjuc819Xgor2bkjOer5T0F9IgMNlY280dpc3Tq88UEeFRMbhH8xwdoB74AHStHxDpTae6WP24COXDKq4AMPC4A4AQsDgfpXPabFqFnaRTW1ozz+asv2dvkVWIyWA644xnkdK0v+JrZXZl1bRrmWG4Z2EszMqLIIgSAW9FZuM4H1rz6sW76G8Y8sbHWR2mlwwWVysaROINrNuCsSOBz3yO/tWVq4uLpvtGm26Bmw0odB8wGSMe3WufuNcjiT7ReGNAUG0gjBHsenQd65bWPjBZ2MriCOO8nJ4eNyEA56+pxivLpZbiatTmhG7Mas5JWPQ47rU5NC+1rbyva2915bTRELEHI+4ZP4QARxisHVvFvhvSrqPTjI896SDKdxmKAjj27+lc58Ix4g+J+oanoc+sXem6eyG4McaZic7lAO1eQQcYP1qtpfhvTtJvrjVotXgaa0kYFmBZhhsE9MEcc5ya+lp5Xyu8910MlNJWLt1o/iCCW41JFkuIJf9UY0/dydMts6gAewqSSyS9FnZPcyabJIw8xwcwqxycOnG5SV6e5zU1r4s0iVLlo3injZvMaXyyZJSeO4H8sUWWp6Vcz7fJuA11H56qhQFGPJO0HjGOw/Ot1Kor3QuZIs+EdI1jwz4fM93pEd1b3MrOFt7gW8yLk8ZIwy4AIAI608X0dxaltWt7zTLMKci8g8xAM8Z2bgByOTWpaXMl9p8Mo1dns2iJRbiDZKhGQe+B1x0GcVmp9o+eOK41C4Z2MZlVxHG2fUr/n1rngnq5vUu99jj7W7vbrxfqem6ZGGN7OjPcQNl0RGY5QHjpk88da7G9vLfSFQWMLmWC1ClnCgsP4pHIyGY9euen0rhbCJotY1BY2WO+iBSchRJKqbuOhww9Tipr2RZ5PtV2JmuJE43QtnHQlQB8o5zjvis8byuSRk2zq9RtriawEdqt3EnzgtvPtglfYfXr0rA1Dw/qcixrqF9LsXd+9CghgOg4wSMnp24rOllsYNOjbyortzP8AMJASpxyxx1ycD0681PP4utbeSRrGBrVMnAjtgcqeuHG0jg44HbrSw0LJ2I5lc7r4F6Xq1h4/0qaNXSBpJPMjR403Dy3AzuwWxndjnODXtvjPVf7PvLch7uOe7EcdubYFdzR/O6+m3aMYxkgkZ7jzr4F6fd61NpHiuWO+tLOBrksxlfypJAQsOznBG1iCDjoRXofjpIJbuG2ucXKxPIYWVCWiEhwBgnk4bHHvU1KvvcpTSSM+bUrkmYfJJb/Zy0SPb7pXZm64HRcd815tqXxC1bQvFE2iyadaXlvPLuglmLn7yfMFx0H3mAx/ERXpt3PHY6YLVbVpJIbNZZs/ICcfKuTgfwnAOMZr59+LOqX2neK7tL+GWFkk862eWPbJDkBgDkkEcZBH0rswTd2pEKxo/ErxEutaTfwpaix86wk3PbyEtNsYEKyng7SqgZwQvTJo+HXhx9a0vw1HpFuLm5LJ9nMrER+adn2maTHZMoi7Rn5mrh9a1Ea/AkivJuaErPKw6AZyBj+E8Hil+F11q8NpcRw39wmmxqFlto5MGVWLHv6E5IA5HGa9S3LHUrpY+mvhwupaPfahB4ft49R+yz7S/wBuZIWkB+eIOYzjkoSFXGcc1W0a3tbvT5Nal8P2MF5qGvyF5nTz+jsqAHjj92p5AB3DvWDZ+JrjXFutFsfDd3c2E0lrFqdysiRpbxgFcEluS/A4GQgbit3w54wu4tei0a6sXhtY5/sZjtUQxSLjYBuIycAqflVSMHr1rlqTtdDsrHoNwulqJdQv7VEkuwkLbxubPGMYyRlsEDsR2xVGyhnudat7qWNWht9x/wBIfbgkEAFQfmOTgfUVX8XapNbh7VdOW5CybROXX7jcMwxyNo9cZzUEviKGCH5LGS5jnkVQhyqrtUbT6nkYHp1J445absxSaZ0Ws6HcyLAdtuEa9tpXiXcFWJGyflJ2nGT0GT712NjZWlusk0FvFHK3BYRhSR7kCvMpvHWoWml3moP4bVpbSa3jiha8JDiUlc5C9QQPrmuk8GeJdZ1a+lj1LQ1sk2sVlW4L8ggAAYHFdau1cXNG9jo4rNl8QvqZYBTZrBx1yHLflzXI+EbNrzUdYltwiJa+LbieTf1b9ygOMDk5bvU/ifxbqel+J00jTtHj1APbCYv5+wjDEbcYPHHX3rifB/jjV9M0zX78aCk0934yntBD55XGUUkg7eSNgFUk2rg5xT3PbkRTIrk88/iK+FbuRf8AhPfGUJijIbxHqbbsYYHfGOvpX2L4U1/WNTvPJvtFWxiAJMnnbzkHGMYr4ymMknxE8YtHt3HxBqYAYZ/jj7fnWNZNU5XO3AzjKtFo6fQ9Vmjs/wCz5WLQOGAQM2WP+zjIHQ/rVm2t47dWnfT5ZFVidrycYz3x/u1i6VHPLM2fnVQdqLGeuCePpzXR6ldPYrALGXImiUkpgMDjkEkkdewrxlRtdrqfSTlGL0M+/smKzM9qLVVwFReSzHnOe5x/OuQ8Ym8ms50hV3Ur+9WQ4Ztvofb0rsdS1LWNkCxyIrCMhpFibLMPrxkDAOMdK5S8kuLcSteqB5kUqnykYsxZSBxjg8/pWtBWqIqrJOkzS/ZedI/iJ4TATDtdygkdyIpc/wBK+1ru3WW8srgSYa1Zm2kcNkYr4h/Ze3x/E/w1AqKI4r+Ykk5bHkvX1l8SfE2q6BdaTFo9nbXT3szxyJKx4ULkEYI/GvV6s+Zxlvdl5HZ+YVfesa9OcVU06xhsbm8uI8vLdzebIWPfAHHtxXAp4s8b7I400vSfmmWN8b/lB5zy3PSszUvGvjNvFXiDSbG3sVstLmMcUzoS0mFzz/8AWFWoyeqPO9tFanq2oedJARCVWTngd8g9+1c3K1rqjpZzTNElw6eahDI3BORxxnpz7Vyug634skvFOpTQ3UE24KkUYBDdgepxWn4rv76HQZ5baWXzE2vHJt+YHIBU7hg+g+tc052bubxalsYfwkaIfD6GcSLAx1jU1B53sPt0q7c56dO/pXQeMbP7VJ9nW3hkVnSSNHXPzg4UjkHPXrXjvwO1TX/+EMR47oRxjUrtow8aMUZriTdkkf3snPSu/v8AXPFg0qa8fUIZbxJ1W2VrVDtGTnpxnj/9VcUsRGU3E25XFXNy/wBWvrOxsL5XMEGFkMJQ5VTxluMe+Mmqv/CSx6bfPdX8Eghuo0V5M4bIy2/HGRgkfgK52DUvEsN21hezKwlDXFu7eW24sxLjGTjBI/BsAYqK2g/tjRyszRT754IQqkYMckiBtuMEEL0HqB15FUr83uhzI9J0Q2OtJbNPZiVFj3xCWLdkHGG5J9K6iLeg/wBY+MnADYx7V414svtV8OQzajpbywSmNNztgRBgMY2uCdpJ45xkVp6frfj27S3capYJFJtBP2eNjjvn5uvXtXbh+aejOetUjTZ6jdwx3Vu8NyomikBVkfkEHqKkjzGiJHkKo2qBxgV55Fqvi628F+ItU1LULc3FpZTSWbRQqArJu2sQDz0HFc3pXiT4iS6Hp95fahYwzXKISnkxr1IB7+9dSpNmcsRGMeY9qZmwc5J9zXxD+1g3mfE/XN0cTL5kKq+45XbEufpX1F4UvPFN1q9tHqepRyWzZ3qiqpYAHuD64r5C/aFvpL7x74j8zCyw6lOrZ7hSVX68AVdOPLIulUVRXRufsPwyyfF+9nX7kej3G44yPmki7fga+0LwRzBIbhN0bLuUIDkY7n06iviL9j2a4i8car5F0trmwVWfeAeZFxgZ56Gvq3SZrtlYtq95c7JvL3NKu0chSfl56Z4+lcOMr8tXksdEI82x8zfFPTtP8H/tF3U15K7aZrUMo8zk486NkHX722Taef6V8+3CsdQuoJjtfziDu4YHJznBr6h/bR0xbvRNE8QQK5MUhgLekbD5cnk8kZGfWvmFGVonWTzJLp5w/mnkFMHI+uSDXXh3zRTIqK2h3ekQr8QPHmhaPFJPNqOp6kou8yYxFGiqF577RK34gV7z440fUvC3iGK5s5LiZcmAjzBEkityNu3OCMY9+BgVwv7HHhFb3X77xbJuL2UotbdAF5ZhlzkkYIXA49TX1e0mmyalPKY5GMrLLIJGG1CpAA7jrnp69a8/HYeNZqL6GlJ2Pn+0e516y0+zvNUuX1Zmjlkglg3GKV/lUkkgng4LHpkDtWNq11rWnalLDdxQ3N2p2RojguIwRlsZ6cAYz9ea9W+Mk0kcx1qOwFvNZQ/6NfREiQYx0xww2nHuMelcZc6HY+Lr/VLrVNQ+z3FwgIRjvZlwGDrzycKTgd85r5zE0acJNJGrmfMZYwtFdJJMrQzIWEaZITnc2e2MAdOd3tU9jBYXmsIb3VrqC2aXakjr5j8tgcdDWXq93dW8cccEjKjtudexK9D+GTWbbu8ky7ZT5juNx5GOexr7am9LHFKNz12HwX4d/shpdDurrXL8uA7XwWOCNeNqFlY4Jw3UjpUNl4H8c75rPzLSOFY0upI5mVQxD7tuV4GNvqBVHwb46tdA0G70uzs7+KW4YNJPburkspBHDdQQCK3ND1pfF3im1t7K21ixtromWZIzGLeSGPmQtnqMK2eSOcYo9k7k06LckkSC18WR6Vd3NrcXVhNe/MLiz5hkIA+VNufX3JriYZtWF2q3BuJLmWYfafNbaxKnJyCOCO9fSVrqlz4otbPUrtWS0tyTp8TIgMcQxtGFUKBxkcH64rl/jJH/AMJB4Zn1Lc51HRwqrcBAZJIicFGOMuAWBGa19jbc+hr5RL6vzLdanHaDNY6hrEFhc6lZLGySR5kdAH3ZBDkdQMjH06VwvxLsPDukf8SvTvJl1CAqZponZlbjnk9/bFPtNt7frFa7jdHLTSRqoUn0OBkHOOtcvrkOozajcS3Mc7Ss3zEof8KmEeWWh4NFNXPSfAui69q+nRzaVouo6hFEqrJJbW7yKpx0JA4r0/wa7W2kyQzIySxysrowwyEEAgg/jXm/w+ZJoNN05bxLVlEufPd0RdyAZJAPAA59K7rRta16we3tdeto9RsAyw2Utyd6GLHyiOaNgSvXALH6V2znHRMiestDfmv7cZZgcf7JrG1PVYWmW1s7G8vLmbPlQQIZZJCBkgKoJPQ1TvNQbUBDdQ2qWcckZPlxbnjGCQSN5Y5P1ri/E0cVw88d/cX0MEsEkZlgtvNKE4IIQEZ5AHaqjOKWhPLqNvvGHijwzBnW9Bu9N1F5MxWt1ayRFosg+ZhgPQivRrbxDDf6HbXEaS2zXUSyKhI4OM4x6H+RrzLxVJq2k6lcalYXEeu6GwjnntXjcPbv5SJvdQd0ROMhlbBHB6YrX0nWfDJ0ee41u+1G1t7R4Ycw2wuHxIuQTygAGDWEqmtzRU0zqNVvrb+xL1pFliEflsVSXlMsfmUjpjmvL9a8FtcaXNeWFneXN7LJJIilskRgqMtuxyS34161Z6n8GJdLltIPiLqMk9ygAhutKkOOuB8gI6gdD2Ncr43kurrRzZeHDdX2Y1aFrZXMYQj5slwpBz6DtnvXn18TWU0oo2hTXQ5rTrS6sIYYbq3eF/LUkOMY4FeqeG2C+HrINn7np7mvOY7HUJNLt2XTJ5LpQY33gl+MYye/frXQ6Rbat9ihjE12mFyYi2Npz0/lXsU6sXFKTMKtKUXqavivXtL0a1Vry4+zhzuAxy2McYrE0jVodSYyxxqmG3ja2SyY6kf/AKqy/ib4b1nWbaM2dle3MqnLKAWwPTOfasLR/DHiAfZXuLbVbe5gcOkbRlcD+IfoKzqVIdGKEE+p6Jen7RIrNEZIyuVZDxkeuK4XXbB4rzdI2dycAjnrXb2Ol3trYRtZNc+YBiRnXk5JJBxjvx0rlPEMc8bhZTu+Zm5684rLnTWjCaaOVlhkVxIpKpu25xxmuq8PWCfOYWJECrnIxlm681ys9w6XKQ7sK55wua6XQZizTQkcbBtOePlzTbtEylsUvEYmm8daOiQLO7RusaOMgkgjmunGgz6TClrdSRPIiFy0IAjPPOAeayoYvtXxL8OxMJm/dyqPJALDC+9dDqFrY+e+7+0pJIFONsI46deelcVWpJWs9DtoJNXY/R5GnlsZoZod8MLKnGQzHIx+RruNJkgtbZ7uYxXBjIwgwu3jn6nNedafPp9pPbQiS6JjwQzxj5u+AM9a6Y6jpptBDOswaVifKAAyQM5Oc96UqqfU25V0NPWf7MlF8qzzxm43+axbG7eijuPu8Ae1cbPfSeTa213BBcT6Ztit3my+yMNnClWX16nJ4rrkuYZiLOa1N0z4ZI1ujy3oNq/h0qp4mudHs0h/tjwxKkkiM8ca6qwIXlRkGLOc564o9tF+7uYyg0+dE/hqx/4TJ5YV0nTrhypRkKSuhVlxuYIMgZ2jqD15rtdA+FK6XEzR+H9Pt7fyvMcmJhtdc8gGQkr7behHNcJput+GND0VLTTYdbtWnGZrb+0FkhLL93ePLGc5PHpmmWuuXKy/8giS0ijT57yFJvKZM5A67e/Qe+aqDUNkTNyq6nRa34RmXwy1upXTYnIKrgFE54fKnK569/evKtEs72bxzfaXHJHvs5FdvLAkWUqpB2lW5UD5v6CvQdIOp38JktYZ1hDCYXJYxrIwI+XgFiCp6KRiq/hbw3dah8QPEMM5dGa2gml8iLMhLK2wBcfMeAOcH1PXFxqRSZnyNGVH4RvrO9OvW0lo9zAfNBRgwPIZWx/d5z+VFxcaJq3iqHWtd09BbIqyXkNs5bfIn3ju4PzYxwRgfnXW65a6ppuoS6bDodzdDyTGwEEzCJRg4LqyjIwR95l9zXHXmnfZ1WFry3zIfOEYKMEB42EjIzjrycVwzqwbtFm6p3V2bFh4x0m/vbWztbGJdLjV76exht44cyZUqg3nJjD/AMKjcSPQmo9W1rQNcvL28laZJJAkGnLdpujM0ZYuSp+XZgLkdMnAK8Vwd7PcR/Fyyt7jTbBlvUW3tLiVgBCMjMiHnaeCMkfhXR/F3wbBcX8A0rTpWu7iONvLRW8iMso3uS3Tng1KpwhKz6mEoWZxUdrpHhv4izWtjfW95bQKxnl1CLMKytGeAF4OCRt98Z9a6rwh4wm/4RW+0G20aVEvZXuGBYhYhIMYiUAHZkOBzjLZ9MeZ6V5timow3l9DCNLumVYY8Fp5g235TjO0bck8cYq3oPirWLzxI19ql697JJGFHnSZwoPAUdAOTxXeopIhR1O0vfDNrebHvrdUKHKKoO4Dk4yOn0rudG8Nae/hyOR9Se9tvPSS8soYR5lueVWUsTnAYpnHUE9wKh+C/wBk1u/1GPUdM+0wqIFjF1MwiVHYiVsjncAPlA9+RivWtSHh/Q9F/srRdPSC1mSbMOd7yqVy4BY5JKqfU1jOrOUjthSjY8G+GkMegazrV/f6ol8zaxJapHMm26eSIlcyE/NEGDtwCCcdRivRfhesl1aXlnbll3Xcsd46nd5A80nBY/MWIPTk8g7uSK8c0TxDeeFdf8Ua5Y6j9liudRuLOUG3+1G4TeGwQWDA/cwc885zivVv2fdTsbdPEi6eqi+a6jZ8KojAYbjs74B3ZJOPqeadWk3qZxjapY9Ze50e2gSDT7OOX7MDthXrGoOe/Q8d81z+q6pDda1DqUZjtmSDhQFYYG7jPHcAda4jRfFM19pGp67fPeCGxdrd7Z4UFwhDDC8YycNk7j0rN8PeLH1rUrq0t9Ou4lEagO21Vij64GM9zWMaPMjuskjSXVNK1SC8ms/s8MMcs6yRRXLsqkghiWJJKkkDI757Vj+F9CvvGeg3MHhy8jnNo/kTPI4ZGJ/u9cjsCAPfPWuXtL7S7rwBr2nXNzb21zCb1oGV03B2kfCEcEhsY7+o5rpf2e/F2keDvAV7NfX6WAuNYSGOYoWRCYlyzDH3RRKjaN0crjDnuzz/AE1pG8R3tnulgvMywsXXID7gGzzxjn16CrnjCxttOhsDod1cQz3UqW96mf8AR3OOHKknJz9BV7wRpf8AwlHxF1JoJlaBvtEwlCb1YFwQ3Bxt5HPpWN47u7aHUILG0UTsjiRgI9ozzhQQTk+vpXXGNNSUWY1Kl7xPQPC7LZTzxrbXhcAAz3E0Sq7Y5wCxAHfAxXS6dMt9f3VjLeLHKNrrFvUxYIznI78nvXnelTTXGk28txF5dwq/OnJbFanhGC4u9duYYBGJAUH3iM/KCOx9a1nhKEr6nLKUkdpqMV1Z6pAqokoJDDkBW46Z9PbivJPGVtcNrJsbpkMUTExAEttDHdgHJOOa9O1ZJ7JovMmEbbmikCPuVgSv8utcR4miU+KrgXHyMsOQpBJzt4rmw0KeGncmtJzhcn+EFk9pozXjIFeS6KcnBZV6e+D/AEr1aWGWeMTDaBJyVVx8pHb/AOtXmnh+wubqDRbXTdPN208rea1uWnYcNtHljaFzju3vXqHg/wAC+M5rhhNbLp0b24d45WWL5t3O0KCcfXmssVTjWbdzupy9xaHILcXEWrTWrHzJ/MUPGvOwccgDuao6pPP5rzPF9oh5BBYgHvggV1ninwzNoP8AbmoS3FrdXFpcKjJhgzZjVwQxPAwemMmuEtNc1a4tknWy8nywWLTnZtPrnrjFeL7CK1uenQpqUOZsgS8k3lra6jhV/lMcZxtX69uKPNUahYLot8TqUjkeUqgbCQcfNnBz+Fc74nk1m01z+1o5lWOYfMsS7lbjkZx3z1rA+0XE8oZfNiyeAw5HtXp4Snom5EuTWh6isuueItO1vSb7WoIprcpJKZ5SFBXO4ZXIOCB354xXN6Xqlz4Yktl0vX7O4uXU5aAsxwQAV+dR3z0HWq3hK1jmsLuNoYGnDAo0rzKyhhhsKnynPP3gevGK6jTLXRdPk/tODwvpNzfID5Ya8vCFOc7gJX2gg9PTtXrObkrHlyo041L2Jk164h0JZNRkL3DuzKS2NhUcg56du2KzNL+JUNrJDFJBfPmIl8bdvy5zz1IwB9cmremTWUaq2paPY32y3IK3rbsktkthCCW5xnniqur/ANh6pqdtetYaPawISrwItwI5FChQDgk4GBwMd/WuCnhYxlzF1ppol1Px1Lqc91Y2+tRLCmCsZbDqoYHbz+o681zHiP4jXEFvDDaRTldoivJXxgSEMowCvPDHNYslxpenzPFa3OnXJSUrujJSPJOWDbgCpGAOegrI8R6pa6s8kEl/bRW64kkKsMySAcED068kiuxVZKyucTpxvdxMPTrW21NoXurr7FAFMSBY/MeRwB23AAc9c+nFR67pN1pVvaxtcRXdlNzHPADjOOQdwBB5+lGj3Ok/2YBdSO01uTIkEeBu6DJc8jOBxj8auy+O7yG0W20yygskRiSVAYspHQ5HrzVOq09B8rZuWmrabZad4WsrOa/ubiDWFuZhJAqjOFAVdrHJ4744r2DxF8VLQRiHRLq6kkQFzGtqN+7aAQPmK9z1xXzRPrUbWllJGhS9juXuJ5wwBZi3ykH6CtSDxWGvop9QtRMg25Bc446tj6Gm5eZfs1dStse5eEfFcOoxpb+TOl4jSO7XMkcagcYALvnjFX7fxXdWWk3dy9sPNhASCXzDlWAwwLKSBnPf0rkfh/c+BdYuJl+3T2MwJcfui67cKRkjkcg8da9ImsPCV3pV3YnV7kvdoN8iKqc5zn5wAD35rjfNGbaZ0UoRkryRxt/dXWveCJ5tUsUhjN5E0WWYlx5coz83X2IpDpksvxAma1sY2nXc6yQj94qhOvHt+ldSvhrwtLamws/EEhtcxFlS4hMuIw6hsgnruOTgc9K5/wCLVwularPf6ZcNFJcWpkBLKxBbKkLjGBge/WkuZy1e52JxdOw/xD4o060j0zTLV4Lq9EoklvYWJ8sP1jAzg4POa67SdT07TFkurq8d5nBKO+AZFCKCFwxz/wDXr5u1C4NtdCSPVYv7RRQbmMQZSI9cBwcMfXAAr0Twrr9jNoFsdZtSskcXkwXiuqLO7bm5BTjaFAJ3f1qqyjCKTZi4c7uj0zW/GF94k8arFp+u2aadbSRBoHf96WJGVAGeTx9Mis3wx4quZNZe1122W0hmhxbuCR5jFlAC5OCcEniuG0nVtH0y3S7soxd3UrpK8pdQCzMoLgjrg7eBxxXpfw10+bxPeTabp+sW9lPY2hWIKkcgkcg5O4A4Kknkc14uIwdKvzcx3R92C1HeJb3TbFkjuhAdybkMygFie5II6cdKh0e6tLjU7hZrq1tZGS3ltiQQ1wpJJ2rznHqOtS/E/wCGfjC61jTZLGxbUbWK2jS4limjD7gfmIViCTj2PaptM+Ft0YnNjD4htLOSSJmW6eCORmjLFf8AlkcAbjwMdT+E4bLKFOGu5lVaveJ4V401vSdUtdQv3uXjvrUokEbEgv8APjG3HTb65rndEvbjT/FMGsW5RbUn94kIAEikg42kHK5xwRjivS/if8Bbzw7o954khmlMMEqSzpNNGw2FwOMc55HauR+HOhw3HjzVtBNw9tAzNEHEgQquWI5JwK9qnTpxptQZyyT5rnX6V4gs7/x7ptg2vW1taxXLoLzzhvFsXLjKc8gfLg/0rp/G2q6Zrw07QdLun1CW2u3W6aO3VI1kMROQeruxxnJ5we1eTt4N0HUPjGnhm0uLyW1VHW4cMrs86KSwUoh+XPH3T3ru08E+I9O1qytdO+wafps1+qLm3lLqu04bb5I52gjOe9clajsoo1oVVHWRwPxK066uVjt9LtNQa3DhfLZSWHy8j5eDXnGp6HrNlPtuNKvIy2NuYjzxX0Pe+FJ1kl+y67o9z5026SZpHLyIpOAE27QRyPlPueaxvFQs7bGnXV21qzMsMmX2+WrKCu87S2PmXOBnB71VKpVjHkUS6sFVvO55n8K/iD4g+GOuXOq6Na27XM0PkSLcqSCpwR0wc5ANZGp6/quph/OluZHmnY46gZOdijtzniu3km0/UdaZr28uJI7ZAkb29l5iqyOwBUeYhIICtn36eux4kmaOLTip1FLW4VpEkudM+z+ZyR5ined+MY3cd66ZVpx+ycFjI+F+h2+r200l1JLYoHWJnEoaR5M5I2ccYOa2NW0OLS7+XVDqM2qQXA+xh/LA8t2Ur8yD7vO3B+vtWxpt1pdjGtqvl3VxCF8i6kVVbeyAFBsZhgHoM96k+JNxLFpt/pschdTthZshhKd+D0PA44PvXj1q2KnX62Z1x5PZ26mL4TLrbSw6pIlw1tdPH5SSfNleSx5+7kgCuu8KX2lzzqt7JDaCKXKiVgMgjsOAfWvONDiaNbqGN2a5+1tGIgu+XIHAwBk9OnOcGtq68N6sbW2utdD6VFJOgiM3EkgYg4SPqSQOPTmsq2Gq158qehwuTjIk0OOOT4heIZJLyTKAFZGCsAu/Py+nAxxWfreqalFLK0CRiNi3m71UBwDxnHPHviup+EHha68WeL/EsVopeGNk3uxIQLvfG4Dr0HFerp+z/YAGbzrJb2TusUoRPZcMM8DP1xXTVwTVTmclskLkk9bHync3UqSPdq21MnH9xNxyOOnYkfSqD39wzSyLPNucGN+SFkB7cce9exeN/hF4isvE82j6PNp93pt5qNpZyxy5Uo8imRSQo4XAfkc8n1Ndnbfs7a6Y/s9zd6JPKpVjKfNDBR0UZzgfriuuNJQW5SpyuZ/7MnjrRrbwZc+EXF82pmc3HzMu1lcBAI+m0jCjbySSMV6n4uuLV7Y3DNMwIOG2BSMYJyx5ONh79SazvBnwa1DQvEa6xNb6XLKM4kS4bcSQVOdy8jHbI65qf4h2d9arbx22mwXdzA6mNJ5fugAgKODleCC3JHbJNctWjHnuglF2OZSNtSvra/a6kNuCju0i4K7BwQOAOoyee45riPiprFxeXI0u5iEa3cjXA1B7MDzCpVWWJ/QcdewGOtdL4kh8e32ntcWPhnTkgk3GQQ3Q2qAfunOCQSD2zwa8x1Dwv8RNV1yDU9U0vWZxAscaQC1/cxLjDFMduF7c8813UKNnzORlGEr7HNTWt3Z2STWs/mL9nuJlCuoZY95V1JPHHykd8Oas/DjT9audOvbfTbMbLiBZXnLg/Z0DHG0f3jggD05roPiB4Xjg8PpZ/YdVQWNhNcpLeQmFstMoJOOCuGx17CvVP2bPC1vN8K7W9tpGiuZ98s4MXLtuIHPoFUDHuKnE4maovlV9bGyQz9nG3FpLfaa/P2mUjMseNrqrAHkck7j1rufDsT26TlphE41ZoJCYwSVbHHJXGfXrx0706w0q103xFe3dr5GGWAL5UJDAEMSxCnBOe5z9OKvWNwunXFtaXckMUCSSTyyO2xn2jKuD0zyc/wD1q46VRylqOUXawaJp+dF1S+lZpHlkmWGNgMpgk5G0DAP8gK56N28jS/tASAGeV2UIZF2IyjnaMHoMc9ePc9VcaxocsRt9O+y3EzsFk2SrtG7OSxBODuxj6isHQZLfWLTS4TZz3LpCwzuwjLuznggfw5BrqTs9jGUbaFrx7K1h8JtWu5rNfNF8ksig/Mw3ZAJ/E8VP8LfH+g674nuvDlrp91bajDby3TSsqFDGrIDyDnq4rqb3Q9JfS2X7OZ7czRz3MU8eVMaA5XB5P0PpTvDuh+E4p5fEug6AlpeXKNE8wjCyFSwJBwTxkD8q6VONrC9mcL8RPEemaJ8QIrzVbeSe2itRhYwGY5w3Qn39q4/Q9T03WfAesahZwtHav49llj8xAuEYAqPQcfzr00eE9M8TeMdcfWNK+22gWBYBNFlSRGu7rnB9fwrnvhx4a0ua21DR20uE6fH471FXt1jzGqop2g9gBxiqhMHSTPUPCVpZwNJ5MUCyeax+XqcgZr4leT/iuPGJ3Yzr+o44yT86V9uaN4O8LaPrcmsaVolnaahNuEtxGgDvuOWyR6kZr4Xs7ph408TyqxH/ABO71wQeeXXp78VFX34SOrBr2c0djLdeaEhaNElDY8xmCMV45AJ9c9BV0uum28AkWASHcoLEhkI53bT6+tZFtpXiLUFjvLbQ751BMiSmxdtykZ+8FxnPTjPPWtm40TXrzSmu73RbxJgNiKbVg23pzxz+VccaVke3Ksm9yhPfEOZUvpbhX+8JpAQCPYD1NY1/dfaNVh8xliTeF8zJAwepPNN1UHT7o3MtlcQxrgFZoCiKe/Wsi+u2u5lkE0BZzzsYY69uTWap2mpHUqicGrm9+zCmfjVp6qxkjiuZX3KMjHlSAc19F/FuZLjUfDULoHY3jENjIbgDH614B8BbZrD9oZND05iIWSUr3+6hI6fUj8a+gvGdncP4x8O2moW7mRvtEoWAcMyAEMOpJ46YrumfN4j3nY1L7Trdk0hJLGGMNfxkgxhTwGPNcRb20MvxU8fSSQo7KrYyoz27n2NeqaboxuZbW4uRMjQkSASLhi2COccdD0rn/C/hizu/EfivVmeUT3OoS20g34UxgLjoK1o1FFannVcPJqyN+y0nToLhZLeIQOYsssa/fyPbBzWD8RYjH4S1O4eC4t1jCSSTYJLqsgPr1xn0rurOzERRn2sFACsCSeKx/iPZyah4G1Kwj4+0KIwo5PLDoPWspQUm/M3oRlCNmfK/wa1jd4aj01vOnjudRn8z5ggVWmfrnrncTgdxzXY+BdTt/wDhE9Qt7i3niVrpvNknlJVCCAFUk5ydwPGB1pfgL8MNN1LwXba2uo3ltqMOo3SmAujJKFuXUDbnIwE6nHPPNejaZ4B06IX1tD4ktTcyXBkeG4mBwA3QhSCOABxXn1cE3K8UdUZ30bMCwitAmm3l47MkLIeGOx43kMZHJzwWXHPdc1sX2j/Z9Zi0rT9kYlmgmTaMMwWZMc99oL98jH54fj+fQfD9s+malrl3KixJEU0veywHfk7jyMsSMBjxxj1pJPi54Sm8ZaXJJpnioXUaMuEsQgKqyrI7BjkKpXk9ufet6VOT3VrBXoxpuLjLmv8AgdT8WLERfDG4Nw3mTGSIyvkkh9/ygZ5284xnoOea6LQre1j8KWUxt4fNFupZwgySPf8AGq3xLtX1PRYbVEKxT3NuqFjlVUtk49SK6SPRlg0YaXFcfdjEZlKDnGOcZrspSsrHDWi5s428jjj+DmrIg2p/YpAA4+8hJ6d+a5jw9bRWvw68LnyY96zRlxjKsQshOR7gCuq8R2txYfDTxFpslu0cVrai2hlZxunAwN2O3XHU1m6fompLoel6DPaXEeJUkiuPlePYUbgkEYPPSt4TSMqlKTikj0DSbGzW5hkhsreOTqGVAMHFfBPxunS48YaveIMl724OeMn942c1+gtjG0TxblYbRhiR0x9K/Pf4x2Xk3tzdJJuWeVmfA+6d3XP1zShJOR00IuCOw/Yujtp/GWspcRpIv2aIbGwd3zN2P4V9X3ttDYEtZhYFlP3EZeGbGSAcntxgYr4w/Zz+HF58Q31+G11KGx+yRwktLCz53Fxxt+le2+H/AIKeNfCXh7V4dP8AF8chng8uLy9PLugLKz7VYjJYKB14xWFemqjv1NqfuybOq/aC0ZdS+D2pWhjId3UwHZgNIh3DJ7Z2n06ivhC5EltefMo5xkE9K+6df8NeIdH+FFlpOsaob64vL+P7VcSQiNldmwuVBIC7QFxnjrXyl8XPD1toj6ekQcTeXsYEfLgDOc5JPWqw/uLlNG+bU9R/Z+t7qx0Pw6YdSkie8upblLWKcAOokCgyxnPBIwCBng84r6ZvreVs3MYxKSY/MJwHJGQ2B054yK+eP2f/AAn4ul0Pwpf6Q+kR6XKJHuHupJDciNpiGEYClQuE4yefm9a+nrOwmDRLdJH8vzI/U55HIxznr7GsZw95hzWijy34rNcabcaN50T3U0glXYzBRkcDOQeOPyrwX4ZzfbPFN1b3Wnvcz6fZySWyyO8cZETrnBQjkAkHg5BPGcGvof41afq2peL/AA5ZaDZx3N2UkkZZZfLAXdydx6H/ABrhPEei6v4f0BdLXw3BFE+rvZmSO/iy0txb7GhBYDAKkPnkZwCMiuJ4RTm2zCo5SlZHyTrjECL5QQc5z+FZ1ujNdhYNjM3A3ED0zyeKv+IPuRcE/erOsZJbS6iuIGCzxSBk4zg/SvXprQs09K1K50+8TUbOf7NcxHKuMHaSCO+Qetdno3jcp4eu1vvFt9DdlJwLVLeJ4pNynjOARljzXJeHJJIb1bqPXLXSJo1LpNNHKwYnIIHlI57nqMda6Sw8R6puEl549SWAFt6wRzCVwCQCpa3288HnnHUCtpTa0KhJxd0eveFtWaTwfpFzJdrk2kYb5xg4UVFHJcXOgeJljlMkckB2NlgM4B4xyDkdq8rfxpdCV4ZPEGszWqyfuszchMcggovOfTFaWm6r4LuNOupNT8SeP0vDzC9jChiXHJDEyjOR9MdeaU6jULs+ieeRdH2bj0sdd8JtN1DRWa+1jStD1BbnBT7UZldBno23Awcdea9IvdUt0hMkfgXwzKxBIjEl1z9OQK5Hwda+A9X0GO+WH42XzwxJ9sntbpRAkm0ZAO7GM9uuCK1JNG8C52rpvxsck8BtTTOf++q4JYqnF+/NJ+p863FG/wCHNUu7lDJF8MLa3AHzMunXdwvv8wY9q2R4hvLWJvsnhWy09N3LN4du1IPqMrj8a8+8G2vh2P4kxqnh34h3Gm2kaSTR6rrSmMsSceZGBhkIHTPJBr3L7d8NIZFaz8N2MEmcb205mA/75HHNc1XMsNCdnUX3hzw7nnX/AAknim7ZpJl8KL/cSTSYVc+2JdpH41Zj1XWTtLJ4bVz/AAppOnMxPbH+kDiuou/Hg/4SCS2j0PT101G2m8Om5G3bncB168YrNvviNDaa81hDomkZV1Vbj+zABk459gM1zrOMO72kL2kOhWtPEV9bx+XeaaSZDtDW+i2ceBnHUSSZ4HTAryD9pDxU194CTTootVt/NvVFxHcwW8YIUFkJEaZzjnrgV9N3Ws+JYAhstV8OKFUghmK5JAwThOK+X/2wfEepahHp9heaok+bwyTxwSs0IdYlClMjgYY9O+eK7aOMpOaUZXbKumeDeH76+0/Vba90y8ls7yNv3NxG5RkJ46jp1/U19heDvEnxFudA0ufUrHVZ1nto2NzDYTyLKCnXMaDGcjtXx9pdzaxW9xDPETI6fIVUHBIPX06g19r/AA/TxhrXhnRbjTdU0a4Nnp0drsgvEUoMKeUI+Ujb1xnk114ioorYVLWbT2ItY1W6gtGuNUuZ7BVOwtdSX1ttY9FHv7VgeD9SafxJeOfFVy0DRl5mk1ObyYz02xBvmwAASSAc/hVX4s/DDxJfg6t4l1a4gsI7kPGyywsYtwAIyZBlc4GAAaofD3wT4i8RQ2+vwvN/Z+twGOa5VhkTglcbB1xsPOa4nNzg0tGdU4RZ1t3p018treedd69Y+YVdLNxPJIygZ5VsgkY4YcEnpXJLZ20uq3FzqFqsVvAoaKNmcNJJgjy8ZzwxB5Pbn0q/4o+GvivT9XtLubVb7yI7qOD7VDFiRBKwUuCuADnHGT610+kWvxQ0lrhRea5qkMIAWK+RJUkAP8PmAcgDsw9qwpqvSu9yYYeHNe5xWyOSOQWU1u5d9oXCrIf+A54UcDke+a43x/pclq6yS+UoK/KI3UnOAMsF6V6r4H8YTwSakmoaToumyWzlI0TdZlt2GPyh+TktnGeleVfE3XI9Q1ALBpmm2HB+exk3iUHux3HmujAVarqcrTsLGUPZ2uzgLSGR75PNXzcMTtXODx3xzWnas32+JpD95x90469hWZp0s8d4/wBnlkWQhlHoRg55PSrkEzRXiqI2djt4AJx717EnoebI3rO31G8+Imix6XavczlZhHEmSy/KMk49PXmvRrKy8UaPqF9eSeH721nt4ZGjvMF1DEgDG/5WzuxzkZrjvB91DL8TvDqSXh0yOKV4Jp0YqfnXGT3xnGfavqO9+HEzzC4n8TXk6jpG7uynPAON2OMjHHbNefi3KKStoduFa5dTwrRtN1iQQHUPBKxMjkvcSWqArkZ4QY/EAVaWPVbG5k1KXw7ZT+WrM8n9jecF6fwdTz6CvYvFPgnUNI8J39zpXinWjfW8ReFTISvGDjGc449a574hT/EDwD8ML7Vodb0/VZrdE+0XE010WAdgjMiM7AdcgE1yex53ozWU4njt38QPG15ZLaWck/hlJVZlSz0RxEO5IBIxkc9OM1h3uoeK7XTLa6tbmLU3aISyPcaVEhyTkHJOSueueuK95+ITazpvhV3HjjSpdPtreCK4H9lH7Z5LlVZlkEhCMUJIJX8Kg/tXw/qHjG1srP4oadeafFqkccmlixtkLx7GZVaZV3uAyqDjqOtbwpKnqtyXUTVjz6/8MeIPEtzD9t8UpFdWx27/AOzl8hmwPuCI5GCSPmArR8Q+E/E0+hTW9t4s1PVBGFb7LLBIkXGAQpyQM54yBX0VLq9sLeSWOTSXjQbshcDHc5NYj/ELQbFik2saLEd20rHKVAb06Yz70nVtvISrU0rHkGk+D/ES+H59Hs01McYiCRP+4ZsEtkYI5A6V5qdF0+y8YSf2j4vtlhtba3a9cyMzI7lkkjKEZzGRkgj5QQa+nLv4seGbVGku/EWlIo/g88u35DmvnjxF4rC/FLUbzSr3Tmtdf066tZpmhkWFRLLKwLscZlww56cAUqMqet5EzrxbRsaPqthDql9pumeKZroXPktBGsMuLgq2WCiKIHjA4x/EPWut0nwprHieGcaR5FvFbuYJo775JUfAOdrqGUfOOoycg1m+JviWv9s6Zq9j4jDvarJ5duNEcG2WRAuGclg+MEEj1yBT9G+Ks1rdaneWUNvLLqFytw6PK43HYqfLiNccIODWVSdGCbuRLGQSs2cT8UPDt5Z/GvwVoerajYWUhTynvoY4ykYdiF3nYNzYx1zgEdOtfQPh34WtYGWPVtXj1fzY9nnSxFn24+dD0GCMV8y/Ei0uvFvxFHjWS50u2mV4mFuUd1LR4wW7HOBmu51r4p+NtVRmutYtLWDYUMNovl78j14PXvmpr42hyR5dWczxlO54t4h0C1t/Amo65C0kc0Pia409Y9hwYgpPDe2B155rqP2NtQgsvjfZW1yqyR39nPbhHAwz4DLwf901keFRFLo18t/cpg3Tko6GTLt95sdMnueppunaDbPqSvZXH9nyI25JljYbCO4K9PzreeYRjeNjOWNhF6n3rqelaVdQPb3Gn6fIh4ZJETj819zXFXnw98BpmSP7NazgMqyCWMMoIKsAcDGVJHHavnjTbzx5alEi1m1uogMCWZ13kD1y24/Wukh8TeJtnlstjM4HJjL5/wDHc5/OvFxGbVoy/dpP5sP7SiYHw7+H2g694k8YaXrlrqWhWAla502S7Ijkl2lsqCRsboDwc9K779m/wB4aPw503XLjVblL++RmuIk1QxoMOdnygjBArEuvFmrJp1wlzbxtG0Tbipbg45JJNYngTxdcad4L0y0isXcxQ8/IduM9e9S86xkqLfIt119RLGx3R7V47+H1rqmgT2+k3Xn3Ig8q3txfJHHvGSGZiCckkAnk8VxOn/CzxnHLczQ6bptlG8aosB1lZgOBnkKMispPHglZbcxtCzLuw7kZPtlaup402wBRtaXPKsT/ADArH+3sXFW9karMk1qYkXwb8baH4Y1O1mstMvlVprv7R9pUPkoeQBxxye3U1S+F3w813UfDsOs+HNLj1CAzeam+6GIrhFKlgDjnDkYOR+VP+IHjq4TwlqC+bDbGSPyQwc7nLHHHFY3wO8dNodnfafDPI9v5olVd+MZGDg59q9Chj688NOu4bPa+/wCBLxPM7kPw28KeJV8ZatYL4dvrjUtOLx3aWF4YjaFtwIBUjIOMD6V1918OIZvK+2fD/wAUpLEBh45HcqOo5xzXN+D/ABs2mfFrWL5Wby9SZ0k3S7V3feB3Dj16+teu2vxDvBDiFliGc5a7IyPrmuHMMe1WjJqS0WzQOpTe5yjeENNjhbztJ8V2qyDJD2rZBHp8tUdKsNB0+6nijn1+0ZhtYGIo7ZGMkhc8CvQn8dX1ySJ1EqjGP3ocH8ao3Piy1WUNNpkWR0baj/nkVg82nbljKX4GUnTfUw4NM0maxitv7Yv3SDhfNidu45z0zwK5vxX4TaS7u9Ut9YEzBd3lGIhmI7ZJr0OLx5asrvHYwE52hTaw4/Vacnj+18uRZdHtHO37slpGAR/wECs1j6qal7R/cFOpTXu3Mv4d+PNX0fwppempp1lEbGRv9cXDz53cNxjHzdvQV11r8YNTbKyaDauAQCYHdhj8q5o+KPDk4Lt4V0ZgOn+ij/Gq7+J/Cccof/hDtEwOMLZpn65zW7zCU5X539xs69teY64+IEkvNR1GS1eS3v8AY8lrJAHjDqoXIDDngY71yviBvDuoWU9vJpaxzS7lWbY4KgnONpfGParVj408KTRCAeGrONc5Kwkpz+BFVb/xB4Sn3M3h28I7GPU5k/QHFZ1OeWvtfwJ+v6aTMubw7pt+wM99I6hAhUA8r6YyaxrXwDYWF1Dc6fq0sW0OH87LFiQR3xgDPQV1CX/haXLf2brkKYGTHfM38waIbnwQ0u14vEeTzzfY/wDZK43XxEH7tZ/cQ8VKS/iHP6X4Pt4LiST+2nzJhpAkzQ5ODtAYHOM9eprnb7RPiNDrbXGmazpM9gsp8mFtUmjOzoMkt1x9ea9OibwF5p/fa+pK5AOo9P8Axyo7uPwvcjFrrWu25xxm7BGfbI5rpjnGMpx/ip+qf+RHtne/OedQfD+8kvpLrU7vTJVZAq7byRWTH0GCef0ratvh/awwItjqE9ttHHl30gA4weM4PPNdEuhwNM23xZrDDGQn7tuPxrSs9KgEY/4nWpyYGD5iRA/yrjr59jLX9svuf+RpGtU3ujzTxP8ACvVdZuobhNe09GgUopmgErOMDGdwIHIrkrz4A+J7y5aSPWdEfJwoEToT17Kn8q+iRY2mFC6jPuxzutlb+TCrCWNkMbtWKqPW1/8As656XEWYRmv3kX9xTqVH1R8+/DH4a6vN4B1eF4oY31bEe2dDFIipvUq24ZwWKsPoDWWn7O3iVg/maxpMKAfKCXbn3OMV9QDTtK2BjrxDEfd+xtx+RqCa3tYwRFq0cvu1vKP/AGU10S4jzDncoOKT6XWg3Vmz5E8VfCXWPCGt6BHe6pptyup3iwoYt+IzleWDKBg5rsfiH8HPF+u+IDfWg01VCBNzXCru54OMcV3fxw8KeI/EEWjSeHdN07UJLOdpvtP2iSGWIjGBsbAYcduc16lpOiahcaVbXE+pabHK0SmVZGZSGxzwVzXo1s7xio050pRc9brT/MPa1NkeA/DP4W+MvCWqC9uLjSpreTPnWoc/vCB8uW2H1zgEV6HJo/iSa8tWM1rBAhlE0Cb1jIIOMhDknBHOewNd3c6RNGf+QppzEnnbMOPzxVMWt1kr5tsVBOG+0xgH/wAerz553mu7SBVai3OM8GeCrzRtTt7q+1aO9W2jMMUbApthZgSm4JkjjgdsnvW74q8KaL4jVIf7RlsYpgEuUTcQAD/CCPmOM9fWtyDSbqXH76wUerXKD+Zp0mi3ancJtPY56C+jPP8A31RUzrMpq7gNV6n2TwjwZ8M9Nbxx4kjtbkjTYreNbdbm3KPLuZu2SF/1eeST8wyOa63X/h/bXtva2aXdsbS3XYnnSL8u4/MwAXGTk969BfT7tTjyQT0/dSof60sem6q5xHp0zc/xFf5ZrLEZtj6tTms1oDxFe1kecRfDfS7LQkhtPsUtxGghikkztRd2cBuSGzxnp7VseC/DTeHb9LuzmtdOuIS/lXPmteOgf72FYooJHfBxXXTaJ4g4f+xrsdxtTdn8qpT2+qpJtk0nUMgcj7NJj88VmszzCPT8CfrVbqd1pPi61tNNjt7uS/1GVMk3EwiDvznkLgcVMfG2mrOzCxvCrY5yvH4ZrzryrwIWayvFA67oJP6ikCzZYtDPCB13oyg/iRTWb5gtl+BaxVXsdJ8V/FVjqfgPVbODR767do0cR7FfO2RWxtzk5xjABNeXfDfR7XS/iB4p8Sa/4Ra/s9WuTcaYsUgV7cNIzbSuRt4IH4V07XMYAZpowOcfPzmnQ3cLFU85Q2Ou8V0LPsdCny8uvoQ8TUPPrTwzqGmfGePxnomjS6dpxmeSWziuMy7XGH2uScMevp2rvfG95BrkVpHBo3iRdl2j3D3N5DkwgENsAbhyDjnir6yHOBImT0zKP8ab9oKsVMkecYIBrP8A1hxqesV+JMcTVR59aeBGj8OR2Ojx6xFcQKywtey220guTyyNu7+lZviD4W+NPEGmz21/faTDNcyxvcTpNy6IMLxtA3D5efavVllkxxu/76604Ty9VJ9MDNVHifFR+yvxL+uzas0fPg+BHiazktneXS3MI+ZkuDL5h3ZB27CuB0x3rpE+BdpJIrXfjlrx1iaNI59NuQkanONp2nABPAxivX2lnU/MXPtmkNy2zhgp/wB4mtZcWYqSXurQn615Hl9l8JbC3urBL7xwqQaXsa2aPT5lDsAOuYz057ntXD6V4LvYJfFN9rdzO88Unl2UcEPzXwaT5pFzgKAADhsHk8V9FxTsfveYeOoqLzNpb9443epPP4VS4sry+OCBYp9InI/ADTbJdJ1tJ9Ts9NlbV5HBmTyJ5osJtJdlPy8McHOCTiuk+LWj+DZPAt2dKOnahrFpNFNa3EN2bmeJxIoYnHP3WOQBjHOOKklKMcbn2n34qM29sykPGpJHG5A386unxRK6bh+IvrneJx/7Guof8T/xfBvhTeIWy7gH70o4yf8APFfTvO0yMHuDjnyjkkEfWvmzQvBPh/QtVl1HTPtdtNKCsrK5w2eTwfet+5ikljC/2jeYI4CyOvA/3Wror8RUalS8YuxvDHJLY0vEGt6ZJ8XodJidIrgeIdNklgcjeqizuOSOe6jr6j1r2iG8tZXKrcbWXqNpH64H86+ZL3wlp15dx3ktzeC7ifdHMJnEinGPvZz0J71aj0vU4XX7L4q19VUfdN3uA/76BzWiz/DtLcazCDex9IXWoadBC8slxCWVS2wyLliB0BLD9a8l8eePLK5ltILzRZdLlivbOZ2uLu1Pmw+aDghJGYL1OfY1j6drmvWVuLaXUI7xSMZuYIzkH1IUVzuqWM1xeWU0ZtQ9rKr/AL5WmBChto+d2BALZ29OOlawzzDSfvD+uUu56c0s+vbLu0uPMg27UNpK+wL6DCEHvyadBpuqQsIo2vfL/wBp5Sf/AEVgVy2h+LPFWlWxtbc6O0W9nGItnU5+6vC1pTfEfxXCqt9gsJj3G7GfzNaLOsI3ZMpY2l3POv2lLe/tNOv2mBMX9hMCTOW5+22/HKgnr0rt/wBnS1W3+FNi0dykNz/ZLy+ULkO4B3Yby8DA7jr1rzv41f8ACWfEKfzYdPigH9ntZGMTnZzNHJuwP+uYB+vtXf8Aw98c3+jeC9O0LUfB0nmWdlFZSPBtcSoiBS2Sy9cZx713rMMLKmrTX3ijXpy6nn15411231PUJILrZIz7Z5AhxhCcde/J4A71xHxf8XeI9S0Sx3a1cEeefOMTpBiMgHGcBuSB0447177NffD3UI5or74fX4Eisr/Z7SNSwPXJWXP8q5DVfC/gMWdmdJ0K4+1RXe6Rb+wjdTASQYy3kOSduME5Ixya1p5nhOsl+A3OG/MfOt3rGqNqsmt2mo3Fik10izJZzkkj5WGX4DcjPI6ivYNN8feIPD8os9I1VhECYVLpGzKE6DhR6n866S78D+DdQltYlBtLBdQiupETTArlVyWjYiMZyx4IwAOMHrWroWj/AA+upVmuLWcxNbSGZvswb9/55zj5eflHWtKmaYVfC0/mRJxbvc5B/i/46ltWSTWsqTtaNoUAIORjgVPofxS8SIgs49X+zKr7tiIoBP1716HB4H+H9xmRtVsETP8Aq5NMTPP5VLH4D+HCyBor7TzIOcjT0GT2Oa4p5vSXwwX/AIEhvpaRk6B8RPEs1zczNrZZndTu2J82EUelP+APje5bxlrOkXVw81rqGvajKcIMLKXUqxI9eRitMeHdMiuQNN1vRYcnkNblWP1xgVy3wf02K9uvFNmt0+mvBrE0kbXNuYvM3nPyqG6DB9R0xWEcznKnKShr6oba3TPp2EHcMgg/Svzv8N6ZqWv65r8WmxmeafVLhY1U/MzllOAOp4NfWD6P4itpQbPWIXTPzYumTP8A47Xkf7MWis1t4p8mOKWa21xlEk4Cvnavbkrkj9K1/tGq6E6ip6q2ly4yadxLTQ/Fun2UNvJpPiHOMeXBbXD7ceyqQO1an/CMeJNQ+z+X4f1iVhAqkS2zjZkdDuAx+Nen/ZNaTJjsJGB4GCmVP/AiKitX8RRapeeRFdl1VFkVCq7W29/mx6c81wrN8R9qizo9tPseenw94g0W3Ek2jW9qhBw00FvnP/Auaz5PFF2zLbrqjLIflWO2KLg/RBXsj/8ACTBvONxdq7DBYzjj2wCax9bt9eTxBave3/iRYpoiEFlezlA6nJLLE3AIPUrjjrTpZtzy5ZUpI2ji6j05Tx/4NSC3/auAkmKNMtxnJxuJizg+pyP0r174+eKodB+IfgVI44HuGvlZS+39yjMEbgcnIb6cetfOvjbVjoP7QFlrj3VygiuVJnTcJgrZVjwN27DE9MnNbPxG0DUdZ+KD67Pc61PNo7WE+2a1kEm1pkwHbYMDAbGeemfWvedeKUW72sYPRuTPtd84Ko52H0qta28VohS2jWJXYu20csx6k+prib/xVryEtHoLRDGMOpOD65FZ5+IWsb1LaHEBgZBaVeT0/g4HNed/alHms7/cYpt62PTgzEc8isPx1eappugyXWmael9NEwkkieTYRGMnevqQQDjuM1yf/CyJLdZZJdNhWVELLEbgjcwGe68j9awfgxq0Pgu5m8J+JtWc3d/brrVh9puWYujlhJGryHHGFI5GcnA4rvwuIp1vhYO/UrfAKC41b4IWmkSb7Zry71SG3vPMBkbfJdAudvIKkivl34qeEdV8D+OLHTvEGtAwzlGe8gjdlVV+UkoxBY8BiPc19PfAq68J3nw20qHXbjSYGt7zUmVry7ijcB7uQ42lt4HIPI6gVwviTSI9S+Mvif8AsXS/DV1Y6Ppi3VvFqdr9pS4zgnyyWwuSu3eM8HpXoUpW5rkniP8AwkHi7xC0/hvT2a7ju5wkNvFCct5TqylS3zE4B6ngV6B4x0/UtF+KtnrWouiafdtdWluqL+8DsG3BvX53znsDVLPgxfHGpePJtOu7TTrq3mudLtGtmlj3qCJfug7VVgSCeAD7Vka/rui63e6VqFxpmraTbCKSaNwnlwyKnLuufvYzjOOTgVVSWolys+2PFU9jpvhb+3dTec6fYRLdzCBC7yBBkKqjk8mvOv2svGEen/BKC60+4vbR9alg+wzW+6N0yPNBYj7owB3znpnFcf4f+MN343tdRu9Ns9VGm6VabXVp1toIUAJLkghpZGVMhe2OnNcT8UfiJY+Lfgsnhbw7Y399dQ6ohxN+9mO7zWZgvLEDIA44zXIlZmrpqMbnvfwX8W2vxc+EMMN5qCnVI4ltdY8v76OPuuAf74XdnkZ3V6tapHFDHDhiFVUUbs5AHXpXhX7OOj+Efhr4KguJJrtdZ1e3gl1R5QQiMFJCquMqF3EHqcg16fc+PPDUFvNLcXbpFEjOTsJyq8seOcAVxPMKDlyqWpF4p6mx4r1ODSfDd/qDechhgYrsXcdx4Bx9cV8E/FK4um0vayL5czlz8vIfIz/M16t4u+PGpeIfDd/YtZWEdjHcrDLPHvDMobcRzxjCg8c9BXiPiy+a40WDzV2vPvlUY42huBn34rsoVFzlTSiez/sBzRw+JvFNu8oLzWUDIgPLbXYEge24fmK+vBIu4Alh6Zr85P2cPHSeBvipperXJ/0CZjZXp/uxyEZb8CFP4V+gLeJNHdAy3DshH3o42K49c4oxdenSkuaVriSuM8X6bNq0MFtEkYhimSZzIeCozkY718ZftO2Km+0+5iV1iERXa5I2HOcAH2/lXtej/GbXNS+JGu+F7nTra0sbadoNOuY43Y3TB9hHPHfJ9K8g/aYt7iO/so5rU7wu3JTAbj5ce/Xr6VFGovaRsWloz6T/AGYQsfwE8L4UBvJmye//AB8S16IzbvlxXlX7N+taXa/A/wANQT3kccqQzbkbOcm4lIHvxXfSeJNGRVla9Tay/wB056+lRUxFNNrmRPK+xV1bTLm68aaVqKhRb28LiRtwBHJ4x1Ncn8YI75dU0gadareXcepxarbQiMESmGGQSIPV2QYX3xzXdy61pCQtcPqECIvVi+MV5n8UNUg1Hxf4Jm0fUHQnURb3M0WQYYXHzE9MZxgHHGayeIp7KSBRfY8k/Y+0vTdXPim11SztryIraFYri0M6Fszdh0PoetepPpPwOk1CW1urbw/o968pkjg1K1WzMsmcZUTIrMM5HBKivn74A6Pf6teasLJdUIhWJn+wybGB+fBJII9eK7TUfBouvitDF4gi1+Sxn0VnjW5uIQzrHIN6ZkAAGCD69e1VUwFOrPnbevZ2NYv3bHQahoPwR8HLq+sT+KvD811IhL2u63vDnjCpCqbgSeOMe/ejw1ovgnTvBmmfb9d8ILfSW0ck9vLpcUjRllyVIUM25c457joKpax4A+EUfh+y1bT/AA+8iLq9pDLObiN02GUKyhoX6ncM8547V7Lf+CPAdqjzagogUrszc6lKoUH0LSda0lhadknf5k6Pc+XfiJ4d+Eeuaus0/wAVbDSZIVMTpa+HJ0BXcSCwUAbsHBNWtI1r4XeDPA994c8OeLr7xZqWsz+R+70+SCK2Rl2mVgwy2Bk4Ukk9q4/9o7wzo1r8TtXl8I3lpc6fHDDPOkVz5nlOy/MM5bIyByT1bFemfAvWPh7q9r8NrW60vShr1tLd2V1GtoN8iiMmORto+YnA7k8npXZOnGVFQe3Yi2p32qfFT4eWVgE/tbxDJHASzGLTWjjx6BTjH5elch4o+L/g7TnkkSHxNNIy5RZLMAPxj/Wbu30r2nxj4S8G2vhTUVh8J6aP3LgeRZJuJbqT364zVTQtc0mPUbvTbj4e6zZt5McwcaWrxzArg8qTg5HRsfQ141XJ8FWu5Q38xyimrHhXw38XaTqiav4i1O6ewF1KvkWpRpXjhRQoZmAxydxrp7nxVp29ZLJLu7tiuci3YZb2Fet/Bi109vhpo+3SLeP/AEcwSK8AVgUdlKuCM8FcYPcV20MghURwIqJjIRBgAfSuSrkmBlUvJfj5GX1eC6Hy/N4t0xrfy59H1iRjgEGyUqT6UW/iS/hjji0/wbqjw5LJttHDE8cEhSO1fTWoaxBYIHvbqODoq+Y2OvtVCbxVpMYY/wBpI+OD5ZLH9KieW5XTVpfmHJC+qPn5/E3iiW02W3w08UiTBbf9nmZevoIueg71j+JND8ZeJriOw1X4X3t5yGUyCRVTIU/e4AOAM/ka+jZfGuiqvzTXfzHGGt2GR7cU2XxzoCgO092o7/uG/DtTorKqMlKDV115h/uj5kb4KeJZZ4PsvwisrUo5O9tTyp44z+9Jxx6elek+DvBPxGsdREOoaXo9hpkjAzJaXfIGMZwB83SvR5fiJoyyFY4bx2A+VlTHT60i/ELS41JWzvemcfKM/jk10Vc1wM1aU0NVoojvPAtje2rW1ze+YrNk7JHXAHPTP8jXA33wt0r/AISTVbNvG+qaVpkkcRNrBMIYoXkBZnXngny//Hm9a74fEe1cE/2bOqbeN9xgt/45XJaxcaXrep6jf6poei3sN3JGCt9F5/yIgUKckA4OSBjGTWEc4y+Gin+DL9vHuc9ovwb+FsPjC+0pNQ+22raMkzO2oea8c7SON4O4kHGDj2pnhn4d/ADTdH0W48Qa1bHULrT4ZpIb3xCcOzIC37veO+e1aGqXkzhF0DSfDulRPYyWMkkVoVk8th8jIBwpUk4Oe9b0t9B9ns1t/KtrqJAJZLe2gj3v1yCYyV9OMj61tLiHBQXxE+1j3OM8J+FfhaE8HXF/FYz2z6NfzSSNOf3jGaExhypBZgrOB3ODXnHxht/BS6paSeCrK3tLCS33ARoyDfvO7KsMg8d69q8MS6vprXJm1WRVBkNulq4i2I0jSFWbbg/MzcgL1HpXifxtvmu/FqyTNdTN5IzJPLvYYY8AnBx7V05bnFHF13Tpu5M6vNG1zzONSuqFoj2PIOSKvxbI9TSQ+a0gwFVW4rPjy1yGAwrMQGz7+lXreJpr+SaM8R5G7HTjFfQu1jFqxLrCLY6pY622mPqJt74StFjcjKAGG4D+Gvs/w/8AEeTXvBunasugvbG7hVzC0gARgfug49R6dK+fvhFpy6h9si+3Xls5jDMLafYzDoN3t7V2Uvg3zECS6zq7bj8o+0gAcflXxud5w6c3Qi+WS6mftnT0R6N4g8XTatYXOnJpUdslzGYmZ52JAI54wM/mK4jWPD2i6toWoWN7pOy7vIxD9qt7u44A5QMkkjiQAgcHj2qFPDtxaWZhtdUvRMQdpmuQyg9sr0/Slt7XxAhT7ReaSVHBLW0mc/ga+d/tHGt3VUhYiTDWNKhv7RrL/hHtAspgqf6db6ekNysikENuQAcEA4/DmorvTb6+k36lqly/7wSssRZQzjoepHboMCtW0abGy8jiduwiGwH6ZJIqRWQlh5ARMcEuc/0rmqZhjJ6SmRKtJrVmTHo9nhluIZbljwPNVMKO4XAGM0g8PaOMCPSoFYkfM/QH1NbP2VpHX7PhVA5I53e/JpslvsGGmJbPdRXI5Vt+ZmXM+5kv4bsijxfYbdTk58uPOf8A61ZV14LsbyV1SBGPY4wAPp06CuwEaBEUSGJuSSG68dwB/WoiyMwVkUL/ABFskk+g5rWnVxENpEyu+pwY+HGl7ZBmZST1I4Bph+F6rjy74qoHt+WAc135243xkjjoQFPX0P4UxGmYKdrliccDAz71ssfiIv4jNUvI4FfhqxfdFqZVV6/uGI/OpZvAmr2sZkiv7SZAN2MYwMe4rvXu7hhuLYAH3WHB+lZ3ie+ksfCWpapLCfKt7d2AROScHAx9aunmFac0r9R06d5bHjfw38O6prGgzXlnHBLCdSm27m5OCDmurTwX4njj2CzjcbyVQSAZb8avfs4mGP4awsVcTPcyu+GA2nccAj3AH516MZ0VizLt3ngFh6c9668xzWtDEzjFaIupQTlqeRy+FvFUpz/ZMqyZxsF0pAHfvimHwv4kg5ksZioJ+7KOPyOa9cNwmAqGFBj7rEEHPpzTWWSWMASQwsOclAePpxXEs5rfyoz9hFPc8c1XSNWtNKup5ba7SBYmLkqcYxV3wd4f1648MaddWJu9jwKymLk4r0e40+/vIZbR9T065t5MpJDPaBgR3yN386q2mma1pscdtpV/Y2kKgLsSEqkajoEUsRj6YraebTdLluk7lxhG1jmZvDetykG6u7xww3FXUhs9xnNTW/hXMZW5ljswepkkiiJ9Bl2XP4ZrpJl8TbcL4itsEDhrRST+HWnL/wAJittG0F5pUp5OXt9oP5VisdV+1JFKnBHKeJfhLe63bCK28i/j4KhtSiQIR0ORJXCWnw/1vw/fyJZaazSLxKILlLlfplWYdvrXrNzf+OvMEf8AZmmTsD99X2r+Wc1DDqPjJXZP+Eb0zA7b8fyrthmdWNNwi1r/AHjXnhayPNZtH8Uxxi4Oj3mwk8GP5gPoOlMhbVl/d3OkX3lnjmNsivTp9U8YRou7wnA4I3Dy7oH9KLTxLrnnJHL4W1NOPmZJAR+lH9o4iS1gn80c+l9ziNLuIQS5ivIpUGACjHj6YpmqzWskDK8tyFI3M+fyHNelxa4Z0LTaTqcW4gAmPp/OrkEdjdxsTAW7srRY/mKy/tNwledP8S+aNrHjejtpLPJH/bVzbt3R1GM/UV1OneHba/iBtfEG9WHYkk+1dw2l2TSHzLWIA8giNf8ACp4rS3hGY4Ik4/hQDNRVzVSXuqzOdRaZxsHghzEcahNgHurVEfBKsWL3z8Hsmf513jAbArI+3HrUEsgUfKOOmQc1wrMa9yp3OKj8FQLKsg1SXCnBUR4J/M1duPBdu0X7vUrgHHOR/wDXrodqTHJTPPUev0q/bRKyZMTZA5wDn+dOWY4hfaM4UOZnIWngtolVjqV1k56jj+dTTeD4nX5r65JzxyeP1rr3jt40CqjMTzyx4/WoHXaC0cQx6+Z2/OsP7RxEn8X4G7oWWpzNv4aigk2/a7mVgPmJAwRn3zV+LSLKOFiwdlJ5QgnmluZ5GuP3SlVz6tipoJm88+dIhBIDcZIHpxW6nUmvekZ2RbtodLVQ0cSqdvQQjP6U95rfadoIXvleaUMd25ZIty/e3DGf1qCfexJG5Sc5DHA6VhUpRTu3ctcyWhaV1yVSRBx/c4/Oom1CFCyne/p8uMmqrtKkbBmOdoOSOKVFY+X5r7jgELjGKylSgxczLsV0CcNKR/s8CrcU4dcRzADuCRWEI8OWjOWPQMPTrTyJGZi29SDk4XgisZUI33H7Ro3EndAcyxgDoSc7a8R+IPx5aMi08L21vLcR3bxnzQXDxqcbuMY3dq6f4w662jeB72KzWeS/u4migSFCWAIwzewAya+VNBuIbeVHmiE/7wOPmwoOeM4zxzX2XC2SUcTepiFdX0ud+Gg5RbaPqGb4yaTpWh2U2sW7x6jNHuns4ZVf7P8Aj6HHTqM803Sfjf4X1a6jtVgu4ZZCEj5GS/p2AHTqa+VJmTzXCRomeoXoa3vhzos3iTxxpWixSeWZ5wXIGcKo3HjvwPxOK+vxeTZVGjJezSst7syWHavLmZ9r7LhhFKswZT95WcYHfrn+tRPvYlTIvXkABv1o8uVbby9xT+6M9OP0qtOswbc0krDueP8AJr8nkouTOWTdybdHFkqI8HGAYhg05rpdo2R7h1OFAwP0qhKrlh+/fyyQFAGM/X0ps0TybPJeQcbdxwcDP1FXFX2YueXctNcbwGUuGHTDZ/lSuxd1DtKwPQ8gVnvZzKiSFmBz95Tyc57VE0eoIhVWZsf3zWt5dJC55dWbUO4yZaSTKD+IkD9Kl/tSaOQrBqk+S3IWVwB+GawoprzmGRN2O557+pok8yRuGdOfrn+tKLlF7/mHtJdzfl1fUI8bb+8YMQOJnyM/jTv7W1OPLG/u2VSdw849fTrmsHbyFMrZAHDHgH+tOjSbcRJEmG5LZ5/wFWqj6t/eNVZGyPEerKxEWpXS4Jz++HHqOasr4k1p49n252z94nDH9RXPKg8xfkGOhBJwfyp0YXDN5ZRl4A3ZFX9Yn/MP2s+5szapd3CgOsDHbw7WsbHPv8tNivLoKAI7MZ64s0/wqgFJi+/LleCqrwSfw5pu3aFGJeOxAP8AKsnVl3Y1Un1ZpNql9HkKsDMTwEt0z/6DUL3+8bpZNj9wsKLj9KqOjM6bcBsemKcIW37SodvTNZynJ9Rc8n1JftTo+5mfB6cA5Hboact9GBhoY5GA53rzVaRLhuWjQIvUNk03yxG+5pl2EcoCTWbikLnZZTUo9+FtYc+mzinPeI2WktI1x3XAFV/skcr/ACyELt6bsfjUbwFmCbwQvA3HI/wppxsS+ZjnmRidrpGWB7Zpkgjb7s+ScHHPb6etR/Y5G/dxHaF6kAkk9qctqzDZJuZ8gBgeDVKUENOWxMbqHd+9062cDuJpv15Apk1zaOuF05EPqsshP5E08WEvkjbIVkDfMCuaRrOYfeYZHH1pOvHYtc/Yz7hCWHzEY52jGB6dQalsvLWQrdedIh/hRgpH47TVswSKCu3cG7A4J/GlgtJN3m8cZypeqjiEkRyybLUEehrFv+y37jPBN2v6fJTLiTSC3y2d0wGQR9qX/wCN1Ve3uGBG8BQfuqO9ElpdKgLTbcHkZH+FV9YXl9xpKctuU0B/ZBQ7rW7hI4wsisT+gqGeLTy4ZXvY07bog2fycVVkiutmd+5fu55zn606IYQuY0z15djg/X8Kar97fcNVJfykqRWIbc890F/2bdV/nJU6x6OW2vdXqjpkRLn8t1Qbo3CiRlx1JQdD6Urx2u87kZ8nA+bofXFUq8f5UHtZdi2LTQWBb+27zp1Nr/8AZVBHp+jquxdaESc4DWjKoz7Amqgj+YIzM2CcfLzx3p8qqwAJyO5Uf4U/bR7L8f8AMft218JNNpOjyElPENoG7s0M6np7Cp4dI0lYwH8UaazAfwRyn8+KzZI4VlxDyABuJweT+FNaLADeSCDnJxycH2rVYmn/ACfiL2/900J9J0U4P/CT2vHYQTAf+g1A2k6YCvla1bTbW6t5gzx7pVdWAB2w4B4wE5/+tT50UEyRwOpIxyDgD8BxVPEU3tH8Qda/2SrI0NsiyzajIqL91rKBp50bsVR1Cn154ryb4Yx+MoPipc3WpW+qPbaizxC6kVbRM5JWSXHHTuTxnrXrjYcp5q/L3OwEe1PHl5VFmGDgAbDjJx2FdmHzX2FGVFR0e+rKVeS0sassfiDy/lumcfdyNYjA/LdUVva69bXk9xFcgSTY8xv7WiOcdOC9UTCiooillJ7buckdR1yKhe3kLOZWkHf1/WuT6z6/eyvrbXQ6g3ni4llXVrWPjq9/Dn/0Kk/tHxEkkfn3kF1JGxKFr+329BnHzZz061y0Ue0bmmcn64/L1psm7eVMz84+6p/XmtoYyUWnd/eaRx8lsjmviB8Mz4gv01JbiO1vVlacyJdQv8+4EZG726A12WoDWdUtbtdV0vT764vo40u7i3mMRlKZKthZCOMnjOB6VSEM0gcLcAHGAduD+NMWBhF++uIyM5wx6/zrb+1KtuW7t6j/ALQkzo4vF3jO1gjt18PrcLEoTd5ZlY47khuvSlj8ZeNl3zTeF4xGOCgtGDY9B8xrmXhWTMibAQOCCeBSLDC6lg8Pqc5PP+TSjmU09xLHyXc7CPx9rRwsvg2aRmzwoK7frkVgreQDUbnVrT4canb37wi2Nwl3I0kadlQlSUXJz8uB0rLNlCH2q1tnGSFHX06VIkM0cW8OEHAJQkV0QzipHZv8P8hyx7e6OA8PfDvT7O/vG8c+H/EGuGa5+020hMsTxSZPBI3bwRjr3HOeld5pMvh/TtSv9VOieMZRfKsNwskrsjRKABEdqD5OOfXPPar0dxeIo2zThW9Zm6+vSlk1DUd+1ZXbYOW84n8ua0/t6q31+/8A4BP17yOZu/CXgCaymhHhfxGIrh8NmeZmRfm3CNcgKDuOQBg8elQeC/gF4Y1YtP8A2Rr1xZozhhNN5GzHIXDOSewzgCu5j1jV1txG042csm51Ybj1696LHVNYgaeW31G/WSeAQlmu2JCA52ruBC89xg1tSz9qXv3N446muh8s/GDwfq3gzxvd2sel31jo32pZYYWfzAEIUnJU46nGTx2rsNC8O+HYYNdW30XVpTcII9MmnLs1mjIA/wAgOG+bJHOBXsfia0k8Q2EVnrNzfXVtHz5f2xsEk5y2OvIB+oFWLCfVdP3Nb61rsnP7wz6i8oz7ZHH511VeI6bjaCdzOWOizmdH8Z6To+ladYnwXLeS2sMUaTz3czb2QAZKhMckVyfiHxL4i1Nr2S6kuEivQyz2yWMwjCcjYqqnygg4969cTXPESgAapqPltngXRyB+fWnvrfiNUCjUdUwf4jcsa815rSl9n8EQ8VF2PnWXRdZnhRl0qRLfbgKkEirjvgbeD05xzVe60V7xDHJaahJG6LFKkdvKgcKcr/B2OTX0lHrfiHLH7ZqL7uuZt/GPWnnX/EAQp/aN6eMbfNrdZ1TWyaB4qMmfLOqfDu2tbS0uY7HWJBMz+bGtvIHtwG4BLqAcjBBXOO9el+G/iH4y8M6JFpVlpN1rFvBCkNqNR095WRB2DxgNx0Gc4Ar1eXxHrw2g6jqeAPlw5yf0qOHxBqySebNdak5z8oe6lUE++DzVzzulVspxvbuaQxcEcD4BTxnq/wAR7HUdQ8K3djZ3M9zeTzNAyRwZAdgC3K5YYAbrmsH9o/UZb/XbeaSGRreJnU5fIZgTgfqa9jk8Uag6rEFcAOGUGV3LDoQWZiQK5HxFpttrmgzaPeSTbJJJZPOzhwzknHToucV1U89oRmpNWSOtYuhGNrnWfs//ANnr8ItBZvEEMTNA5MEsi5iPmvjHf3/Gu1ntrAlA+u2iJz0uCN3/AALrwPevHPBra74V8PW+gWeuXj2Vuz+UhcptBJO3C4HUn86028Q+IlVit5ckkfxTs30xnOKwrZnhXUbUbi+v00el/YtBZFRtetDJu3Z85fz+vTnis/VdLsNxP/CYEbyFKjYQ3uT3Necv4j8YI4S21L5tu0eYzSY+vSoY9d8Xbdk1/IyFsjy5Wzn0+Y4qPreFlrykPHwM39izULexufFRuC3zpa7QGUZ5l/vMPWu88SX3w78U/EbUP+E2/sq80rTLCK309LuaN1adnYythHJB4UcjtXif7O901s+vLu2pIkAbgdi/rXpFxZ6Dczea+l6e8hyWdoI9x9s4ya2xucywuKlTa0VvyQ54lQ90u65oPwFvNJvrPQtC0qHWlXzLB7NSJWmUhlCM2FAJAHPYmvUz4yuo7O3d9BuLcvGpniFzb7omx8ykCX19q8WvPCuhXvlNNY20bREMjRLtYH6irqeH7dQPs91txywLtz9eea46nEV0kk7+Zm8Yuwzwxp/h/wAP6v4j8SX2uGXU9cuJreSW5kkLNbSADY2FGGyCCw9ue9OfUvDPg7wpp+keGNFhtI9N1NNQgu5Lx7hIZOFkZVfLHchK8ZAznmntpMMSeXGkBJXawVFww64OfpVY6PawzZ+z26MeuI+g/AVlDP6klYiWOaWx1mr/ABLt9b0kWNjMsscxAU+UAQVIOP8AV4IyMdO1SXHxF+2pJNdNfxNGdriwm8otx/udR6ZrlHM8ePLKLgfKUXGPfinobjy3Jubo55yM4HFYVM0ry2ZksfNsueE/GfiGAXmmtFqMdrdXkt1bzyXCgIsrb2VgF4O4t9c10MeoXl0jveNbMCOT5rktz0ycYrlQsZVf9Ivuvsc+me/rUrowAMUThWwA0jfe+tebi61XEu7ZUcQ2aN9NbyhlkeBF3bhEh6H/AHieRVVnixshYpzyqR5A/CqkxSG4XKxozn+JRg+3pTmnwceawKcqUzgj8K5VS6MxdRt3uWWlupI1ASR1+7tchSKqSeYqFzNsYn7u4/ljFTqk0ixyCYqDkZJJ59agnhlVljjn3gLyGXrxzgVtCnp5GcpsmhjeRCjXflyYJUbgAR14460sdz5bSrjzigH+scAH6YFRw24mchlkQRrtDAfKfXFRz2WUDrCDnBLM4HPUcdT+VWqaYKT6CG/R5MiIKc5whbA/OpGvoxLsRfmPUB+35fSkNurcl0VT1Qg//rqdLG1kYeZI6uSQAI8Y/T0pWghNtkD3OJgJLiRVPZ1Jx6AYrRs/tBkISRY9vyk9z68Y71UENoH3LB5hHH38A89Tk/4VNCV++kELLk/fJ4A/DFRKEWXG63NV7ac28kkjQBApx8+4j8vavA/i4H/4SKXcwfES98478V7xZXDyWrp5OSvTyl4zjp9K8N+Lstt/bDEyBpmG1lCEMoHK+3P1+tfT8LUksQ5RXQ6KEbu6PMbiSSOVIl3q0gOGDDHPUGtTQnUSMo2+fH93c3tzj/Gud1FZ47gSMcByCrE/dres4pLeb7SJI8lSpR+ScjnnGP1r9BlD3TqcT1v4HzKPE/k72RmtGDZPJKnP416/fxrkhVbcepiUbceuTXzp4JvDpGs6bfBQSk6rIPMCjaTjAP4mvo+S4tdyvEJBBj5WBH3e1fnXFFDkrKq1uc9WFtTOKRqC0hcoRkENgkfyxSi2jeTzXkfYzbduVyBj3FNlntmRl+1BpFJCoDghfU9s/lVQBmQFpXRicHByAPrXy3M0cykkWEQKJFjVZMkgseGP58VGVkc/MSFHIBb+gqpCWDuRN07hR8v1z0/KmSSSbAVkUOAcOwJOD79v/rVsmyU7k8hlbeHJIPG4Ifl/Oqyq0iiKQyKM/eK5AH5f41JbG3kUGaRmBU9G2sT+P9afAsEkY8sTySFhsAGcD8K06EtO/kRGFGYqbjzQRxhcKfbJpYrdYoR/plxLKD6DA9h0/wAippbSGR2Uibd3DR/ePtUFuZkmLSRRnZy5LsFzn1659qa9RORK1w6ysYYnAyQA0m4gcdh/nmkW41CNoxBIgyduWB/HHvk9asR3G2NvIIGSMsBn+VK8lqSY5LsqYvmV5EPzHnheKhqMtGJydzA1YeNbiUfZBpf2cSFQWQ5A/wA+1ZM83xC+zPA018inB8yK7QFR6Djp9a7g3OxGNtcKo2liGP3s/wCRTZL63KspcuQucNgqSfpW0K7hZRgvuLU30Z5/rOn+MplFp5epywyqPNaW4icE447jH1rG1SHxppghUXF4UHzeWybwfyJzXqkl+g/d20TTsQoeREIXdn9e1Txz/O4aQ7kPGCy4z2+v411rG1eb3oJol829zxWbxD4uiiSO5u/KbP3PJCbO+PT14p0XjLX45m/0qZ5SABuXIH/1q9mY2tzI4DvIpycyDcTj16dKy5vDGg3PmTzQxMzA52/uzn1GKpZlhoytOl9yOfkk3uebyfELxMgV5HwFcEBlQZ/DGasRfErWCoMlwkpJ53W4bb+J4P0rrLzwLoV5G0eZU3hVDJKWK4+tUx8N/D3lIoS6dlHzPxljjn8a0eMy2a1hb5FvmXUxbf4lahvlF1AsjZ/duqBcH3HGB9K2tG+JEP2TbepIrjC5VR8w/M8VXvPhrCJBJo975Yx0kOTn1J/pVeTwN4it5GYXtmynbkFipx/wLipqPLa0UtiVKaO10nxTp96Fjg1C3R2+Yq5IYfUmtT7aLtg8Mkcyg8NjI+leZP4V8SC5QynTZIVIyqYUsM+wFdP4f0e+snXdCke4EbYy5BwepySK83E4PDxXNTlcvmk3qddIzCPzpnGOo4H8qbFeQ9iGPYbarlVkURyKIzjrgZOamitlVhIsm3A5yBivI5Yrc3V1sKtxJLLyuF6fd/8Ar1dUjHzMCPTNVBGQSVaM+mV6062EjJy6hVPPA/lQ07JxBeZLJcW+drKCR2xnj86ij8uNAqk7c/LkcYqd3CvtCq5ORnZiowrHA4VW6bTj9KOZl8hInlgENCASPvBTzVK7NtG4imKgDpt4OfWtCQssagzBuMfMxx9KqybWQp9nVh2YH36c1tB2RXIiB47MYO18hc/cBJ/KnQThLr5TMDjtgioJQyugaMKBwBjkjNLD5yy7kjcqe6oQBVSXMZOfLLQvSyFuNrvjkFwKoFXdnUbSM+4q68m8HDEygnOBjiqlzICq7lJIPJLHioUWmEqt0UZYyjN8i8HH3s/j60K8W4Ll3CkfMMYz9KlXBuPMVQCenPc8U9I4pC6zSxDIIUqQOcd81um0Yq3Qc63O0MyookQNGxPJBGag+1XEcyhpFYMMZc8gfWpYVlUINiFcAs27jr/SknjXzNrszMBlnJBx6fX8qpO72LldIcBcPCSJN4HJz2pgk8yZVMymRRncM+nHP6VNFJFKU8tgy4+YFcZ/TjpT4vL84szNGBgqETp9TWd7XuQ76WI2aVm37SFJ+bvk9/0q9bLKzsvA7E5zzTYraPDCMxpKSMsCfn46nnJq1DayRDC3CA/eZcHkex7Vy1anNojbkS3PM/H/AIw0a48PeIbCGxlttRtGOlTn7eu+XewZ3RAN23Z1xjrzk8Vw2meGfAOn2JvF0lrhY0IjmnM0nmuOq7Rwp6/MQAM1cvvh7Fr/AMf/ABDp0t2lhCUivnuJD9xWTcxGOvII+tWvH09npOoSWdheedaxjy45ZsfMB1PGB6V+88IU8PWw8KcVrypjzGVSnCEoM8c8YXHhuS9lj03w3PYx4XY7aiZmLY+YklMHPsFo+GHiu48E+KYdatYYpwEaKVJMj922M4x0PA55+lW/H+sRX0MVtFLHMFOSycgH2ri268V3ZhgKMZSpy1TOjDylVhd6H3F4V8Uab4u8P/2vpssjW7SGJvMG1kYdQQfTIq+GSEGRZQpxwV5PPrXjn7Jt3b3Ggazp8jM8sF0knlnoFZSB191P5V7JPEolBXylx0Vchh/KvwrN8LTweOnRhsv1RzSTjK1iG5ljH711WTOBkcnP0qktwsM6OsitnkK3pngEVaWGJE+9GQQOcYIPoaHsIblt8aIrc7sscE/jXJGcYshxbIC0s0se5o1x8h5BIwO3NJJ5pfzI1zsGPNH8X61aa2iZhvjiaTOTtPOeMUgjjVnheFB1wck4zWiqRuL2bKMku4bWfAHYjqfXr60NdA24HnMT3CrxVtII0/dvEEBJwcA5U9TTBDbtJ5cjHYF+8q5JPP8AQ1XtIkunLoUA6q5UiU9g2MDPp78ZpZpJYU2bpVOeccdPc/hVuO3ZIZI2LyoQCGzwwHYilaONQgjtwZcEocgZOOhz9P5VSnG+ocjKp1NUQRkbgBkhxuz6/jU8F8VfDQhQQDuJ28fnT5PLlfy1WYsV6KNyhvXnjjmiGGNZGUW7yKw/5aHgH+g9hVt0+4WkINVZXRZElEYB3OpBB9hTvOaSRVWR1RssGlG7jrnpUK28RDkQGEA54fJ96iZbSKTz1Y7XU7Mj8AfxpWj0ZL5upNJdy71VUkVD0YSqoYfiKlFwi7fLWXzT0TAbd+I4qnmYxL9ny+wfNk8nv36VHbTOm2SY89iAvTHoOtU7NAr9jVS7XbucvCsY4UjI/TNRyS2zKu6ZQQAeu3J/Kqu6N2R3eRWA3HfGOB29iKsxW8cgimeNnfHLEDaf90djWUrItEqsqECSTy1PAYnIPfAxUTX9mq/6xSF+U4HXvzmleO1jKh1n35xlcHbkdKrSKkV07TygFT0kDZ69cDn1qY01Jjk2i4t3HKvmRAmQknCcD6/SpbR5YszysemQMjnNVAsMZOZEKnjcm4ZHt3/Kmj5Q8vzsrAMDkgZPXg/Sm6S2BTsaT3zK+VHlhT0pp1SN5PkjCjPIPX3rM+yI4Zgnzgh2KtgMOx6c1HDbQRQJvcsx+YMudpB7885qXh4WKU5GtJfLkswAz0Ve9MaSV5DHHG6rnJxggH3qhGrROBu3rk4Az0/pVlQ4QwtMigkZK/M7e4qVRih87JZrjYRvbAwRjp0+gp+5HXg5P8XG4Z/rSl4G2IzKSeoIYb+3OPp61DOiMJNs8aSSNxtLAZo9lEakxWlj2nzGPX+AcGnAqVbcd6gZI/hUfjUNkhUBWk8s4wMcjHfOelV7i5lieNY/3qYGS2c5x+lL2eovaM0YzkNIAJV4GSoIFNZVa4JWKRJRxnAyBjtnsaqPcOVEaARjq55HHt60641GNtyiSSVgfmix0+tCgx86JLtRhdxfdjGBj+lNaLbCqn7QWPILS5p5uIY0RolKyP2bnn0pJLhVf5VjkCrnBIU89+aVpBdXHmGWMKzbnQ+jAgUiyoirHOgBycruIJ/HFRO4mXgB15x82cEd8Cq1vOC/zM3y5+bPAPahRbIdVGj9og2l4owcZB5wSRQk0fI2klh0Dn5veqhuJpixTYQn8Rf9RTBM7I27Ck99vQ+mT/Kq9m0DqI0owpyHzjGfl4HApq7XIbyyB/CP8fzqjFeQ5UmaJxnAVlI49c9PWnZ23DMnJO47s9OBxx2oUJXsU5RtoXmkRRtGAnGCOMfjVa52lwrNAyjnLEGqKPJOAWkCbSMZBBb9MVHJMru0R2K/I3NyAfyrX2Vupi3ctt9nmcCRYkfdlD8vI9KmSIKu1IYtxfgEYG3uT2qjFG8su1gk6kbVKqCG5xUsySKfs6uA6n7oQgDA5NNx8wLJ3hjubIzkhWyCPpTC32p/3oXYF4JwSDTLgRRy7dkjuwUA8ZDY+tVlVt7I8IG04JZeT+NFpJbjLOxVUAsx9Aq0gj/ekiNgvUPsyCP6VVLSrKihWRdudyuBzjpjr6c+9WD9s2L/AK75W/hbtjgbR6e1NRe9yHuONuz7W8iJABweD+Bp3lyQrnY5Yr8vGf5GqW6aSZ1Er5+6DuJB/qPrUw+SFGdVx1BRuo/XHUdaq0g3HyxTbMMjnnC9uPrUPlzKh27wCDzG3FPjulRBi5STfyPnDHJ/h+tWUdmVjuVXxyrgkgDtxR7yGrENqZo4xEq/OeSc54qBpRICzTKrIflyDzz296sIysyx28cqbT8uSSvT/wCvTI7ciUMJYvIH3grc/l9aq6YmRGUEfM68nG7yyP8A9dPW4CN80+Ccfw8frU95bxSokiQxGQD73B5/OqUUN0kjJNbpFGAG3ebx/Pj+VXHksFmTyvFJOVaIluOdvUc1YZoZVVfIK5+9kdPSq91A0capb4Z2HXdnOevPoDUMcEzRjzY03cAoGJIOeox/Op5Y3BItK6rCWPnLg45GPrTftSwsqsrKMkgkZJ98ULHHveItNAQCzb5A2efTr0x0qGaRpJD5TYfpnjaR64PX09arkTKHtd2skhEpLNjONgqyl5HgBULhcEYIGO3bis1d4OWmtyGBydwDE/Q/09Kk8yL5o0kSPgngjg+uF6ClKloJTZdlubFZPMkjZ2+ucZqOO6tpDmMMDt4GeDj2xVK5mhjk80NAygKQdpUexPHWn+YrRL5UrmVhllLELjP60vZaEubuWJ5IpB5q4XPBU4pkSROMrlwp5ABO3jjnvUAhDlp5IE3MBxjnP40xVkj2KMI5HykLyDnP+cU1Tt1DV9Cdo4pAwCuoAyS0ZWmmCFsfIAo52vnC+9Q/LIWjMe5myCQR3zn9KescjxSeU84XsfvYAqr26hc8n+AZTzdaDyeX8kJ3Zxjl69YjubIt5f2uKVtuDk9ePX/PSvI/gTZxXcusCWaaIKsB/dng8t1r19Y7GCUbYUfGRuZl+Y544HP/AOuvTzqMXjJ99PyR2Yr+IyMeRGw2zE5Cnls5B6VMTEXKqhlKg7lRGz+tVppudsUVw3yEFBgFSeo45xTo90qMzzmN1ARRwSR9c15bjoctyaJ1MZKWM+CG9Rio7YPIQgi2E/e3sCQOx4NKGMCJtuN7YPynAHseOveoYt5YtI8oJXBC4HA6fWlypIG2WFjmzsULvLYOeQPalRZoEzJIETq2Bz/9aq8EciylwNxYDaG43CnXNvcqxT7ITH+AU/rmly8ztclLrYkEsQdeLhsjI+bjqcVZa4Mn72GzjIhjK7lXdnPr05rOtrKScKZFihbPyruJK/iD3q2bWWJQ4kcg9M5IPv6mqfLDqWpOxFLrEyRiPKqVIUoV7Y9/8aa091JGkpurUZJUhQcoAe2OlSPbXUjZcyOuOeOCB3GaYVADf6uTYAM7uOvr+VO6sTdp6li2si6sr/d4YHAHy+hJNDzrCUUvKGwMYGV685GP5U2c7jiLEkuMMACAPpx7VAJJ4raVkSMhWHlxcBmI68579egpx1RXM+hbt1kaHzWe6ZJDuQZUg84GcYx2rQsJJI5TF9njnbHyt5YXpxz3/KqNxdrHcQfZ7FlDIGdkG5Vbb0LYGT64z1FTteXFwgb5yfvYYYOeOcnr69KJtxN4t7E6Tr5jxrbpKp+UhZSWz9Dxmq+pXNxDDJN/Zpl8ohcqQ7D6DvRcaxFCphaZHZR/yyyzFzzyD0/OqM+rafuQT/uwpBwxw6g569a5eWd720NC5bz6hc2/GjyBGAOWTbznuCOffr3rRFjK22GHTbhZWGflQqmM8/eIANYsmsW89ukMLXDxn7kisf3fPPFU7XUroy/6ROkjLwiSfecj6+mfWumEG9ZKyKUo9Trf7PtjqMWly3N60sjNtSCQlQR2kbGFxyfwrxf47fD3UoXfUbHV/tFhFGrPBnLRsPvMxAA9+gr02OOSZAkluYXlGRuZiCByARnHf0q7BYLdQSwXcTypOoUjhvbaAFz+dejhMzlg2lSXqa+2tG0UfHVxDJ9pj33MZCZ24ySaRY54I8xPIyPzlMnP1rtfEvhf+zfEN5bxWsxjWZlXzYipC5OD9aqrZLEgURkYb0A//VX31LGuUU+5zSxrTsc7o9xcCa28y8mhVZQQjsRGcHvmvpnwz4i0ex8KwTajZyWVnKoWKTzRLFIckHYUJII7hhx6V4NaaZDNM0skUbrE3zZ2spGOnJ71taL4ql0jSZ9Gtfsk2myMS1tcq7RFumcDGK5cyoRxVNJrU2+sxkj3qKXR5LaS5t9QZou7ogZQOpJb39cU22u7QuiSSwwiYLiWaVYw27kfINxXjruxnPFeN6d8RBBarZ3Gh6TJbg/cUsoA57YI7/pXpdn4k8NalbW7yQ26QMFUSq6yxJkc54ynpz6V8ZistlSetP7iXUh2N/U9Hkj064vrV5r2SMhYo7S5WUygnGecYH1A6VbZb/7MJpIJIpVX54HdTtY9uPlzWaPsDWQhtp7OWP5VBtvmIHqQvIp63c1vvXziZWJK+Vw2BkAAE8j8uhriqUfspWFzx6KxHt3RNHKoinBIfLK231J2/wBKliC20pklVZmY4Ixgkfn2p0GotqA+0zxzQ/MVXzwq7x1OOpHTrT4GZ7preK4tW3KThZNxIXocZHPWolRktmTLUrSOrKU+fdncJOFGeuM1Gb4RQNGlnI4EgLPk5B7jOOlXLdbW4LbZHe4VQGjkAwwPZcYOR37UphsR5ilJcsPlz0GOoIrOMLO7I5dSOK6jiZWx5QySis6kOOpOB2FU7eYXEjBtkoYlmbJAx6dO3pn8atxO67JYEQCMEKggYA8Edd3TH61FE8f21vMVLeSUu5Plhi2R1wRnPXp+NaP2aBqL3JI7MXUphtbmCRwSSxfADdOOP696gutOgsmEl5dKH4jw+5UYk9ie3SllsZPLiiRdqhwf4QDn2Ix27VLcQmZR5cxkjlbDNGi/KFxxgjHbtUxqRM5cq2FtpXEEgSJikUh3MgOR+I9wRST3LI6fZ40iUk7nkU5YHBOOfUdaakcoiVfNkDbc8OMn3Hp61dnjgS3V0vLnOPkVctzjqPx49K53Nydxc5S861+2jY224VQzBjk49e2alAk2ed5a5Z8fOcnFMZrhCDIgmOTnJ6jP+eKuW7QOnmbJg5HACqR68VlJNIm9yGFFUuw3Bl+UhY+Bn3qV2V0zFNt4OUYYJx7Us88ZlMZRooyf9YBtx3PHfpim+VFjDXLFdxGMHIGc8e/aiNOTQytJJLHIysvG4jAzjrT2uVAHmRI3yg8A/Tk5qaIwrEfLYlT8u/n8uOnNTva2UqBGuEZZNo2InAOemcfWhpLRjUZEAnjKpJDb20oPHytnH16U+2vUmldnVkkxgKQPzHX+dSWtvp6ciOJw7hR0/pz1/lTvscOxV8+NCGzgADjODyenXFRLlWhootkUhuI4jJuIXkBSBnA6EEn88Uyz3XEzLLlXYNhWHJwPb0q26PG4jE/zJ94KdwI7dP6mkup/lEgkBkXjgnbzjjPQc0KNx2aJTGhgWZoldVyofHQ+lUxCsUg8tCCx5PQk+lR2v2iWZ0VtpGRkg4z65p3lzwkyNELnnHOQM+vtVcl99Ac/IuYuInEckDBj1UgjPuKa0yrvWMKDkbwxGF/PoKi/eTnzLhWSThcFs7s980+4hj3bd3TkZJwAP0/Sl7OKe5XMxFbMgX/WqBgKOfrTwEMhdYI9qjkhcA89evWqwtbpZJGFwwY/MSuO/fn2pGNy9yBJ9oEIb5RIoJYY45FXyRtoZuUh9x5lxMjvAqKPusxIXH8qWRwEPllHTdgDPIH605opo3mhVS2AdnWk8toYhJuLbum8BSo9Mjjmp5ehMncdapIXIWB/KJ3EgZ569qivLfcF27mcE45HJxyMEjmo1n2ODud1IxnaNo/HvT47WV1VssyZBKkYxnrmmtNwTKqWquny+YrcMxyOPfFIYEWMs7eW24Ntd+qdj0NX9/8Ayz+4ijgKOnAHbp1qDdJ57JCFlT7pIOMkVPNJM0SiCKIXeaGNpE8v5VdtwbjqMciqd953krcAyI5GGUgE4HXjHr3q3FLuDhW8plAPHY+mARkcU6O2FzEztcFpD26BweSeeuK2i+5MlzbEFr5iyCRppygAVQR8oPOasQPFDI67nEj43H1HoanitUMaiUfOMMUdcYHb+mKd9lWRR86uoGCAOcj1Az6fSsZ+8rplKNkTIGnjVWhRAi7d23gfX1rRgt1+y/apZCsJYRqACdxzydo7DuazrezKymIySAnBBCZQn0ry34+eDPFGrPDqvhs3921tGI57GJmMnU7XVR14Pbk8da3y/LY18QoVdmdNBJySnsZH7QVlrd740trvwza3d0llp8kOpS2y5aNWO5Q4HO3AyD0PavMPFuplfDdivnuWmiU7E+UEY69yT6np7Vs+FfiLqmn3i6D4usor+2jby/8AiYPJbzWpGfuyqPMQ5x27c1z/AMZ5rb/hJVt7N5TGsYYCaXzHG4AgFsDdjOM4zxX7Pw7ReCw86drxSsn8zbHU4OVOMejb/A4maQs33ifxzUMnWlFWLG3a7vIbZI3keRtqKgBJY9OpArvrXqJ2ZSdj2j9kTULdNe1vSpmBlubeOSIN0+Rjux/tYYEeymvpWWEL83khf4t3tXx7+zrdQad8TrW91C+trC0gt5jJLcEIoG0jbk+5+tfRHiD4t+A7C0NzDraX7nK+XAGyxH16CvyrP8hxeYZovq0b3Su3otNN/kctecYXdjsJYo926OJCwHPHGKpJNHExLyHJ+VfkwCfSuF+GfxTsvG+sX2lx6a1n5MXnI7SbtyZwTjjBGc16BBBHL/qwHA7l+R9M18tjctr4Cs6OI3XYzXN2It20Mp2hnHpjaPSo5JAkaRyR8EgRgZ59Oan8pWcKyhhgMCB29KkCMrbpPkGPlVlx245rl51FK49SuZmXA2IpHA39cfn9aZLIzRRsWcseWEePoCB3FTGKEKGbMeTnc/YjtmkiVwu5WY+6Akd6rnQtepE4ZVOUIHckHB/KkjLsMbhv+6oyeByeoGKePMMzfOAGG4tggAj6n+lTus0mzzZwOM4HHGcZo5tRxWpA0YLgsREMbeD/AJ5NTx7wP3coyfyP0BqXaD/FDHk4wzVDJ87AeYJCDxiLqfUdxUvUfKiKRcn5uoGHwev4U1o5NynYMDp8o4Bq4kZUM/2gBQcZbAwfTpmoJ5og4USpKfbrmmpyWhLgiKaJDkCNPMIxnFOWzbb+7aFXABJ8sU97jy4nXfGrMOFYc/gadGJJtrbgML1UHNPmkg90ox26JDsXYqlmLMvykn6/WpZopmUee7SRcMN2Sn5VKIl2FvlJ68Zznr/SpTJvhikXey7S0hAH7vnv/wDW9KbnNhaI1W2s8kbxuCNpAOB+HvVG4s7WUF8kheQWY4/A9/8A69Jcu3kMwEx4GOCARnr0ptsDJJtWFYnA5dzxz1PtmtYxktbmbs+hHNp1szrmSEHGCVyCfqPzpyWV1aQlBLb73X5SVP3fzxSTyP8AaFhhWOb+IOqj8uetTI8yjYzBVbqCvQ/QVqpVOrIun0HwGZMGTypDxuKZBz71JqExMKBbeKMqRhsZJ+pqJHiijHnyozZAxnaSPpRNNbBHYQHarE7iuT9Mg1CnO5aaSIpLaRpS0sgjXqyrGOv1605reIxhorklWHGQVG706fSo08zyvMVG2tyOCCBUkf2uRQMmNRll2kHdjsRnp05q3zE88SSCzbyXluJCo/hbPPJPSol09YVUteNLIxO0FuvPfj+XrTLmHKZjnYFjgMqnHt+vekZGWDyz5pGdjMD78nOe3FFmNTjsSwWEiOuJFdQxyCMDNTzQzLJG05JfChDgY4HoDWdbRylmY20o/u7h09emfStODzJIFCbs4y2SOAffj1pzk0VGCsMn87zhKyqgL7XO0DjtweM+1QyXEkly0TQrIMgO3l5yPzoaa48sLIqkOpJzIMHrx69h9M1WWO68pWjtnXcxwysGK+x9uP5UKXdicTRijgWPYZOQuSoTGPqagtZbGaVYhcIXcMiiTpgc9f5VVS2vGYlmkX5hhtp5z2HQfrViKydZUDXJODlmHO0+5/p71pGC6snms9UTyW8cP7tI5TsYK+7BVNx446+tZ67n3SRyFCQAx69OmR24P04qxeNb7zueYHcF+U5BOeuB2qAiKSUKjzLgk7wp4PfPofrVJJEys2VpoZQX+zYl2jDbQeg65qU3FvdLg3ERA7FjtXHXI7VJ5UMOfP8AnXO774Bf64PGB/KpLM6aoKksxdeAHDBzzjnvTk77EcqZVtI2SX93PvHKldmcnGcYFWYxJIY5FQyqfvEnPAHarMk9qjytHCJpEPz4cnaM8gc9jzQHhVBM0ZJ2kggkYI46jrUyvuylGKK1m0k2V8toWb7u0sQTnr6dKe01rbiR5Z502E8gDk+3/wBfFNPlzTblXLH5lBY4A+vtVO6WKIOreZIPMAXL4BPXr+NEY8wWRfgNvMGaNpvOfBBIADY69CajMkCTIgZwHBKktuTHQn1/GqIS2VvMjaeWT5w6mUZ44B9APf3qWLzY4HR5Iipbe54OBkcDA6dvWrcIjTLzxWbr5cLsWUhjnkL606zCBf3U0c2CM4U5znj2qgt4sSN5cRMbfOpkOQxB7E9PpSR3LXEJURsu75yoHCtnjr1qZUr7CvqX3E20k27lWcg7lA5HselIkTOj+WxWTJKdDjjvjoMc1SkmKQjzMuzkAsFGAPXjjrTSs010GE0gO4YWOQ/Mecgg/dHTpTUIiujQuIpYl/fIhQ/KQiAswxzjnp9argeWnlx24KKQWGM/MOv/AOr261EE1BVLQyl2D9Vck4449cfXNH7953eMoOq4I+T6kDnHfrVWSWgFgOYn2EKkq87Sh6fT1ojh8mZjOu9iQsf0z06fWq13DIuZ5iOBktHwR/T0pkF3KxLebOzMedqg8Z7+h/OizY20jTaSEYdVGQpG3BILEfz/AMRVOWEvdrMjWYctja0eM54OD7YFKPNlbBglEjDIXPy/yzU9wk6JGC2CTnDAbxnsB6Z5rPbcFYWMwOwi8pdzHB7foD1/KqothChkWZWZztXcoAU98fh2p8FnMscLsAzuVAbAwTjk9OPp9KngijRWDscMQCT91h1yPr/ShSiloOxGu1chBbgrn7wOOo6/n2pYPtShF2xhSPlUKe+OhwM/pU0NvHvaRdmxhu+aYLjuKWOy84Dyrl4geh3Hg9e/TODUupHqiuSxAVEswljkUbWJwV6cc8UyXayqsRUzbtxAAByfX2/lU7wxEiSa4mf7oIyCuQOmcH0p8S2rAxbWVyOAABkZPTA5wKFVsthNFWbSUaNPLgy209UypOM9fSmxWkMLRQC2CysD/q168c/gKvRfZ98kfmFHUqwLZCnjOM+9Sx3VsyeS0Misrbc9kPc8HOBTdSe7GoGcsMG3nYpQ4cAldw98g5I/CoVh5MsQIEZwpJ4wefrxWlNbxShWCvLhuXXbgHPGe/eoJl8qIKyhjnYV4IHbrweuaaqvoyZU2QKJZC8kgHmE5IHIU4xxnp2p/lsHf946q+MmROAQOSMDI+tIt1C8y2p2sxUkop+bAHU8dqshlViYiuSCdoGOmPl5Pp61XPO1xJWKaxy5USSF0zxuQAN+vOadIt590TMu5+McZA/DtV9CtwS0l0EPC4OBn3//AFVLDbLHO68OCvDMwORnsPWs3UkUoJnh/wCzxCJrjWVw5IWA4U44y9esyWc2VjEEKyJwokJPJ57/AMq8t/ZtimkudceHPyrBkhN2AfM9xXsW1/s+1mZtx6Lwuc+gNexntWMMbNX10/JHRiot1GZ32TyZV3JC7g/O4X5Qfwx/9arhtVWEKrodzH5Y25wO+D0qzHbpgKo9ccfnT1RjKSW2H7gC4Gf0zXhSxD6GEaZUjtYdg3xtImchSu3GOpGBU0dtayW5VrXKKckEkc9vT8quGNNqI9s+eAC7Ae3HvSNFDG2xY3jUnGQ/bv0qPrJsqaW5UihiZ/OCbBjOAwp0k8Oxow2QDuJZR1pZXtHj2RK42H1xzTfJj2tIFaYEY68e+aftE9xWXQoC4tpWKwzYbDNtwen49/Sm28Xl5xNK6jk7nJ465z/SrsFkrswRgFcnAHJ5HHIolsI2RIZPKVMZIcggAcZ9fWtedONjJLXUhmUImGnQI4KgFs9f68UyOY+Y+VOI0BwG4445JX2zSQG2sXkb91Jj7oVCgGOcnAH5VmtqdpDqDM01tON/KLGSxPqD27jFbUot7BKUUX2Wc20c6TRy+oLDkdepHsKrSKyzshhfzBu+6CFwOSdwGBgfyrMv/Gaae0YjsxNbbsMrXAxyeBjqKzL34jR/Z3kjsJgzgIVEoK46H3rsjhKrV1EHUijrZbKRFM9rZu7sqsrGQKcDqevoaamk7pHa6lhjb5gqPJyT6g5/rXFx+PLxbYLbWSxqWKq0oJ4x057VG/xGlVY477TrOX5iTsIBJNawwVa2iF7aCO2ayvmbbHdWsUTHauWy4Uc9cBT275potbuSL/WGZ1jHK7SE54A561xk/jj7UZYxDPZwsMbUOdrA5J/Gqcfi2NYvNbzpwin5SCBjPfB9/wCVbwwdT7SIlW7HYNCGMYuJI5Fjk3xM67QzEcn5R1wOntUGpXuixzxRSRxToQWQxoSCR6kjr/hXErr9pNHIsOnygI3WS5cBSR94KTg02S8vGfEX2ZLeT7xjXJJ7jPbvWqwGtpMz9qz1C18RaAYklWaOMHnLSgYb+77np+VSzeNrO3jZrGWOcltvJIYP/exXn2mhvJYTacUG4shSFdoA4zye2exrQmWG58zzIlcqoI3RCP7vTof/ANdc8cBRhPzG6zscT4v1281rxJeXF0pZ1O1d55AGcZx3rn2LTE/aYDh8DO7Gfy707xFM8usXU3nIFMhZmV8nOe5xVIRqWR5Jsq3UYyB6EetfX0eWMEkYNt7lu3s4ViMkKqV/5aAFvk49OpqmjXTXI2eS1sw5QgllP416J4S0GG+0VZBh5Zgd26cZHcsRxjr0qTUvhrbwPJcteQR8ZV1lDBsDFc39q01PlkCqSPNZodwO1Qq55cj5vwpsJu7MqbaSSNsctH8pOfXpmtHU9NW2uGjkYuEk2sQ2QcU+GJJISiyPuTszkD2rteJi1dDVaXQrjWdagKOb6VyABz147Buv+FdRpHxL1Wy8oXdvPdCMnapmLpjGPunj8KzNP0+1u2dLe9SOUHhGfAP0yKqanotxbvJI1tJMitg7Jg2PfjoK4qro1naaB1Z33PQ9J+LNjCkEc9jJuRt67hwpx1H59K0n+IXh+adJw07zIMbUQLv75Iz1+leNOq2+V+xbX9Vaq4mlI/elsDoQfu/j3rllleHmaKs2j3eDx9p63TTfYroQnoWO7kdypPP9KfdePLWRlI8wgbiBJD8oLDAwB3rxOw1PUIwBHP5a54BPQegBrp7aPVDbebJaQzYPJTr0znj61y1cqpw6aGbrM9Bh8bWSEN9sVoyu5lLYIOen14q9pfi7QZy0k0h3MSw8whwp6cc5B615QWsYLhmu9PlVvuKfJJGDzzVmxvvKaaWJbeCKPGCyHn0471zvK6UtYopSfc9gh8TaS8JjS8g8wrjLuCeB145//VSzXcNy5kgvFiUKNxRQM47n356+1eZW+paf5Qd4bGObcFYeXjoOvc4P4VvPIj2sJlayjjfIyj7lYf0GMfzrhqZco7MrnZ2j3FisUMNzMiJj5vKkzx3Bx0/+saW6htbiIRw3ibQ2VCNzg8g4rh5bOaXlpFhOfl/ebu/PH1q1FaG3ZsiK4c5xlyFHHcDg88/nWDwUY7SBO+52FvpqJZrL9oM6sTwYuBg4zk9TT44QwwjyqV53gZJrjIdQ1C0tlgSK2iO44Jk3ZXtx2rStNSu3JFwUDbOWVTjPPH8qznhqjV7ml0jso0jMRV3jUlVwwwc9foB27UscUNuSWRN3GwhssB3/ADrE0S7WNGlMJdB8pDEg49h6e9X/AO0QYdrQFo2IBbO49enrXmThWTtc1Tiy41rbNtaQMwYEqFbB6+g4/CiO0t2l2K8qk542g5I+tNt5llGzd7YOAFFKrzby6D7pxkYK1g3OOlzZNWJZbKBIUEIYRqNoUgZBwec59T0qKKKGLaryNJgbSGTcTnnGfr6U55GU7nLZxkKOWx+Pv2pIbyNmMfzHkZVkHGfbNJTqtastJLoTrbSCQ42shxkZHp78nFTPYwskaPnCjDANncDyB6YHr781l3FyYreTyAFYcbVABBPQ8/yqlBrWoWjlnUSjjzAExjjqfz/CuilGp0HzRW50HmvGQrKmVYqirwVH9fwqqblvn8iBldOvmAjBz156msweKrN2PkwSrOo2t8md3+FWY9RW7g3y7sn+HO0r7k9vpXRPne6MnJDn1K6VkY2vnRklAxgKnp/nmrVnqEnlTK1k29cBMnjHrVFrq4wu3dAeMF5MgAdTjnjFUbnV14M00JCybW2Z3kjueMEe1NUufYz51FnQSXUe5Wuo2ViCAQBjPbNKlxA5ZgsZUZJctj9PesGfVIxGZVVi4I3LswzenHtWfJrk8MYuEtEZN37zc4Iye+3sK1WDuxOsux1d0Y3JkBZQg+Yx8Ae2DUUbRCSPKxFgCcOemB1//XXFXPiGRZuBskU7nG3gnt0GcZNUo/Ed9K8hWFnUr97BAU9DxWn1CVzN1k3sd3fiHcTvj3YJVgeefQU20uoPLEbPGHOPvN8zbRyAPWuOa5v5vKuZPs6REbcNuOD/ACHvUwu90cvlA24Vt7S5LbsdgMetafUe7JdQ6w/Zr1cuVQ4JBByT+HXGO9SQ2scyIFWIDPzN5nTOPX9a5GS7mgYxNcyuAu6HbHkkYzjPXHPtWXZ6w8MnJnjAGY1MPf8AiB9DzU/U5N6MFUseg3EYki8tlhQJ9xtwy49/XtwKv+GIfDKvcNruZ/KXakayFQBzkkjntx9a81n1K5KkteTbo/3iLyvXoBx6Z9ql/tV4/wBytw0vy5BztGODwe56jt0rejRdCop2uXCuou9j2C4k8GX2rSaRpljeTSWsaNNPZSmVYQwJ+YkkfgevbpXGfGq7u/AOhnUNI8rU9kQzG6/OSzbVJC9QcnkdKy7PxJq+m6bcQ22pm3EpO4SovKjoM9ehPrisVrmyumtbnWp2vYbNFjSKWcso9MDvj1NetCphFFylSvJu/wDwPQ6p4qEraHFX3xatbnS44dcsBcSCVQUg+d7cc7soSA+D64PH3hVbX/ip4XsNMtTZ6ZFNdx7njl024dIgTjmRdynd/sspA7E1s+KvBPw41gPdR2DwXLMZi1tKV5JO7cP4hnkYwazrOw0rw5aLa+GfD8EN4bhJRf3BWfIUfKjK+QcscnG0ZAxjFfQYfMcLOKfIkbRxFK1rnlPh7Ubq78VSXuoacJ49Ru1kLyfejUHcfl4GCCMswx39ax/FOpPquu3V15bRo0p2xscleemcDP8A+qvp7w54rnujcjxDZXMF7Ovz3FjfSQidtpw2DwBjHTiuN8X+F4da1I6jibWr2UhDNqN3G+2JSQB8sYb6E816lLN6UKbpuQOtQc+fmPn7sDnjmnwSyQyCSJyjjowPSvXtb8HWlxpqW66Bp9n5THzZ7S8PmuwHAO8bdv0rM07wNHb2BFxodre3CqQS+qupZ8fKVChcL/snJ96UM2ovaX5F/WKL2Z5lyPXb3JGeal060uNV1O202zVftFzKsURLBQSxwMk8AZPWu7sPA/imO4E0NnZ6emMsrSK5YdcDO49KW3+HPiAT5Wxs7l3cNujlbchyecrjpinUzSl0mh+3p23Pob4G/DHw98OpItS1bXJr/UruMCcWlqZIFRTl4twPIJ7nqBxXscfjrwJb25uraN0gU4xFpTlj9F25wPWvkCPS/iqzeTaXeoW8rKFjzcMAFBxwcnI+vrXongO48cWNoltrdvHfru5nkuskYOMcL/Wvk8XjJUXKrBwlfvuZOuo67nv8/jjw49gl/becY+y/2UwY8+4GP0rzrTL3UZ7m9m1KzhhVruR7ZISu1oScoCB0YdDSnUS6Nus1w2Cu1icHnvjAp1uIZkP7oAqBiMPxj1PX8a+WzDMquLp8tSmkvIznXc1ZD386V2Kq+CTwxAqQybXJaFSQP7wJzVWRZY5MxrkBSSEb2zxTo22KrOFRid3zEHrn/CvI5dNDBVGycuu8nyyJVPAB4ORULm4WMyE4PIPz/MDx26Y61Fd6lZrOFa6hjlOD87ZyarXOtafBD+7mLs/ylVGcn259c1pClJv4SfaJdSQybtiukjd1AXdkfUVfe8hjVTIuAQSSUI2DHv6e1YP/AAl+mwFd1lOny/eZDn3wPypF8SafNDtWIvEG4DkgdT+VdSw1RPWAKokty3LqVlAr+bdo/loAQmC2B7H196hXWNMmtkxeOpJ6LDkgflWUb6ybcHtrYscglhngfU1TkksYCHfTp1858gRAlcZx1HA7/hXXHCxa95NGbnc6yK709mLLM0kYwMbMEH6Zq1b3dlhm+2x47Dd+mBXnWoaT50yy29w8SORkFypH4jio4dMtbQF7vWHfKnPmEtgH0OM1U8upSWkmCqtHo6y2se52uB+8PDkdR9R1pl1eaXCcHUrddo+Zd36+9cEJvC8NtLatrE0cSx5XcjZz/snPtVKG98OrblRc3t5G+RtEJxjvzURyxbpv7h+2Z3UWseHppmCa5GrZ3YG3cfb261vQ3+nvEnl3sBUgbFLfe47jt3ryaym8OwlvL0ufzCMgktyM984Nb+n+JNPmtitraTRxqMN+8xjHfJor5c1ZwTCFex2010Y0IkhjCtyBGByPwPWkheO6mEkJCuQcqQQSO+c96w7HUbB5tgtmCHAHIJzjOcfnUoubAyyNGArkHJRT0Jx0zz0rinQqX2ZpGqrmzeRRqjOscTOATuBHHYY7kVUEkSLtaA/dZgFGQT7j1/Cp7dNPtGLiOMOQp3bMEjB9/esvUYdM2eQzyI5PKB84JORnNRCKv1KlJWJ4xbyFnklZFVSoRlIZenr2681PHJDFH5LecwwxxIBnGPy/Ws2SJmniwlw8cJJDE55IGed3PfrV+GOPKsZJ0ZcgKQozn35q58sVuZ3JoIbdZZVMjDzAoGEyCeeCegqaM2i7sxkR85O49QeQD2NJGsZkWOSaMHH8Mff1NU7iztTIY2nmfYS2BlQAevNYqavqVbsWJ5bVy3l+X523LHzG/Hnoag3h5yXMe5RkLv5C+uMZP40yG1skj8uTcw6hCoOOOhGOe1S/ZLdLf93IkZwBtMZx9456n0rSTS0YK4Leyb9rQxTI33Qrfd45zmnSX6soLrhlywAJPHpkU2507zCm5llj2jaF2jAK4I3Yzj1/Co5LaEZEWyNlwrp8rhR0I55HQfnU+zpSWo7u1xxvmkmZPkIVA2I3z+XtTLu7iQiaKFxI3DDvjjJHryafAhhDuudo7qOeO1MkkFxdF1Rd7DGHG1gD149PfNVBJPREuVxjTyo8RBj3Ffm3HHtzjFWVCxyjowC5eNQp3+mTnPp9arLbN9oQ4iKleCRkYHQj8zU08qKwjdWikHBdCpJI7tj/AOv3rXnSY4xTIHt3e5KDEBB3EbvmI4HQ8DvVfy7HznRrcyzIdrMHwobPX9OmO9SNdW0d2khtxLMUwshAGQeoAzx0qVvMn86DaFkwM7jkHJwckHHT61rGTE4Ip3UckmyWHMSg7QYuSMHp+ecn6VOkDTRm4+1MzR7QVRsjB9c96IUiks2chnAAUK6bAT2GDjPPcU9YYVi3MmxiqlgZA3AGfqB+NaX7k8litbQiS1JuLjehGFQS47gGqjtIJgZCSu0+WMZIA6E8c1r2MCTSeQLUSRyrgD7oLg9Bk8Dr71NLbwwt5S2/lkZyC3DEfw+lZqpYpxujFk85tkSxqk7IDv24XOQegHHfOe9aNr9otbENJ5DA43l4xgZHzYIFXBHeRxrI8aeRs5JcbuvUAd6h1Fo8SxjcGCgqsi5Az3B4xxznPWnz3auKyRQaaGZZY7aPjIVUbIBB6/gfcVEtjLhiYzCcgbV+ZSM+p/zzVlraO5GTdKrqS2ZMEj6AH09z0FIN9sA11KpSXKqFQ8kA49s8U5VbbEWdwOl3DKhYcqOcKRg98+tOkjkjnEKwpIG+84HIHTp0/KrsF5DHDEwjlkO8ffX7hH+fSnRahCd67YkCrl1xjI/oa5nUqX2NoqFjPOnXAV2hileKMcNj5TnoM5HPUfhTbeweYPCgmjkXJdsgLj0/DjFWP7ThEXl280rqWMe9lLngZxjHHB61FcaxDDZsrmSCIudzspGD2xnrWyc2rWIfLfcsQQxxQlAZC7Ku5VTPfHfr9e1VdUt7pgrwsrjO4B5Tyvpj0qS2vZDCTDJLJMo6yMOh9sA0k5e4iVGaMHbyGkwevBHeiKcXqKbj0ILeeW3UyyLGoYhSQ5fc2Og9uKn8+RHDNEp3kbPkwAf/ANY71NHZxrC/2bcCvpIrEjvwT1xWfKt1FMsdwsUaA/u2Ulm9sjgc5q+XmexDbRowyxXE0kci3EDbP3bBScHtgZA/GqUkk0YVpbu5QBsAkY3Hrj2/WmTyXxlCXVxMrvgARx8AAdT9R70sSqD5sjRfaS2TvyQTjGcjjOMcUKMbWZSky20sbRs5dhCqhgcfX1pLGayZHk89cxklQDktwOueemBUQs5Hj+WNWk2bVdI8heOv+fWkiguLSyFquEk6scjHGOcfhipUYD5tBsE6swj8uScgY3PtA3cgD0/E+lNmuEEuIpgNqYKx9Dxz06ngVLayXLTblnhnEiZLlsHAOc470QxENIB5TOoA8stl2PXP6GrcddCG7iJI5uUaS7nEaAgNhirdMDngmrCEQuBNeOzKCyKxxuHOf5Diql1eLDCVljQDdxtOQTggk+hHtSWl9Ato0al/LCAhWzyemcnPr6VDpyetiozaNA3CpcRtE8jiRSVdsgKO+e3WpI7i3QtHMmzDHLhy2M9f5j+lYt9q0AQfLh5ASjYPIPXr+FVjqVvGqu1ssjfMfmX5cZIPpmnHD3Vwc5M6SG4tY42j3yfOCPL6bW7855GOlVbe6t5CDtZAARukj9B0xnnp6frWQk6TPGsMSrGdyZBO4kDkjr0qrD5KzP5l7NJjny2ToB1Oc5PpgVoqOmoKbOga501LlJnCIuz5nZCAfYfWrlrdWjKJIZII1/5ak4IAz39K5+2ubK8hh3GREWUYB5Y5HpjpzTViWIuYtylQWb5QoJ98DJP+cUOihRqNHC/swruudfBfauyAnj/rp+Ne5MsbMGEY2/3t54HoPWvAP2dboW13rKmIPvEHU9MeZ7e9e4SyLHEZhH3xtzxRxLSk8xm+9vyR6VaVps0/JhyjP5QRvTJI/ofxqOa3tthUZYqT9zB/WsaHUbvakisiDcQFQEc+vWlvtWuLe3DIz4ZC338EdyM14scJUvuYutFLY0VtpSpbdJIuRzIQNv1pRiIsPtEJB6DP+f8A61Ysupva2yuI95KbiWbk8Z61Tj1dZv3rWuWDc7pCQeM10Rw8+pCrrZGrqDQ3SGNbjTy2eVLHLfiKxbuLVoJMWJ09hnjBJ/WrM8kc6mPyUjI53JwemaoNFDZs0iQxuTjPmDd2967aUeQylVvuTpb60qLFJNaKhB3FZiwznpycioZFtwkkbyWYlTHmEOSFJ9fSqVtqcjTERxJFGpLKqZGMDoCKr2Mkcm+RYVQsfmyAcn16V1qhUl8SsYymrmzstb2KJVvIVTb8zRknI7kfyp82maXJmGRZJSEUMdp2k8cdaxoVkvVWOSZ0XcciM7cj04p32Cx3NlLhinJJnOW/ICn7OUdLgmjYi8LaTIiNNFEijsSg2nkHJH4Vi6hoOm2ZO67eVITztjUoB+fNQ3DCASSR78xHGGfIPH/16r6Zq3n3Cpc2/mg4B+fH9K0pwr6y5rpEuUWXEt7G+TaYFRAwAaQDBz7A1UvvDultucJGG3AYiYYYd+n4VqfbYHvVs1sIV+U4cdRkVDJdMTOqLt+zfKvOc/NQq1T4loKxXXQtJtoVj+yv1zyMAex4zVyytPDAyuxYXIy2VJAzxgECtezaVZ5o7hkuAp53p941S1jWhpyTSR2FsxClgAgXkEc8Co9tVquy1+YWIntfD7WjlbcTMv3WEYOV7jPf9KyRe6Bb+XAluQTyoEJAx/Qj161nTeML+RbjybW0hWAYXCHPvzmuRk1K61y/e3mYQhm27oxyB1rtw+FnPSbMnZs76fVtNjjaVLpIY0PCu23OQc8HrXMaxrEt1bywW9ygRgCPf8ar3nhaOK0WaS+mlQr9wqOvrmsyztIo7nDZdcgbWr0KGGppcyd2S9CjBpf+jNO/2cOOMNzVYRSNtDbGBOCh4/rXQbYridoFQxIGxhTUuueHYLSDz47hySA2GUV2LERTUXuKzZT8N3klhO0d1IyR98DJHtjNa+qalaXA8u3kklcoFTd8o59BjjmuQhnm2Kysis2Qx2dcVe0OcvqUTOil2ADH1yKmrQir1GBpXmg366cLl7WSVC/ZTtb1OTXPO++T9yLZhnlC4yD/ADr0/UpJNO06QRyySqy42yNuAJ7juK88vS0jzNwoXLbQOPSrw1XmWpViE2upPai4FvG8eDyCAPoe4qXS9Xv7OIwpbxGFxhl64H161Hp95K+YBxFKNpXOa6Dw7oml3Tr59sWZpNrENxz3x61dWpCCvJCuQ6amjanHtv3ltGZuv3gR9e1bcfw7027j26bq6zOF3Abl49qwNW0yCxupEiLFIwCoJ9vyqms00aloZDGwO0svU+9cvJUqxTozsUrLc2L7wJrtkBIbT7XCDw8ID4PoRzisryprJwyLPb+WSHG47lxXQeFfEmoWd59nkb7RvYKzMcZHHX1rvH0bSdXsma4s13lSQ/BK9fb2rlqY6rQly19V3Q+VS2POYPFaxui38cd4pwMyMc9eg9a27XWvBUzK8lltmYbSrKWABHJyvp+dV/Fnhqx0eJrpVE4C7lRlxjJx1qlpmg6dewTXEEZtGii3KVwTnOD/AFqmqNZc1mD91Fi90fSL+6eTTtQt4GcBlTdwB9D3psfgfWAhWyuIZIR8yurKWzWDclbe9a3MaOEUMG6E1b0nVL+1Je1uXiw3Cg5GPTmrlTqqHuS+8XObsnhXxDbw5XTZptmDuQ5C9+eee1VEUxKiXFpqduVHJ2sBnOSeaLXx34gju/J+0Rsue68Ee4rp4PF01zazPcafbOPk+UZHB6iuOr9apK9SCfoUmpbGNDPZynyotSmRgODIuM85/qa1NObXnA+zXFo8ZOF7E1Jqem6JdK0g0tYnU4O1/lbj0xUGoaVHZ6c11aSeUpwSgXqfrWblGS2+8dmXdniaS58ljZ7cclpQACOwFNZfE8apvYqDwCmdrD19hXPNO+8RK8q7j1EhPT61WGu6tYoJUvpXUSAqjMcDt/KiNFPt9xcV1Ojlj8QyN50Nw0iocviXJXnGCM5pyXuqJGXN1M0gAPygnB75x/npVRPFVysW+O2iSSQhGYenWl03xa1xKsNzpsUvzcPv+bkjvipnSajflRopmgnia+tBskhMzgHLybhtHpn61bfXZrq1jZLe6Vl+8VYFT7etRahcW0M0ztZLKhJwrN0wOxA960ILe2hUyJDk5DYY5HI6fSuWcIJc3JqV7SVzBfXdTTcI7owhjgk855+lPl8QX8nztfW7qOCAACRW9Gtk0cUjWEWXU5x1/OquoR6epfy9Nt4xnJ2oBn9KUZQ/lHN3ic/LqmoSkSHPBypA4OPWqi6pq0xfaYtpPIZWGa0L2OFZGaCPyhk/KG4xWYbxl3Db90hchiCc+tehFRau0YXJ4fOnINxJcJIOAIiTx7HpWnEoWPbNNcPuUgLu29B1GKybfzJZuGCFRuBVfSktrEq7YuZcZwVPIP4elU4aEPU04Fb5xuvGTK4cscqOT1Haku3vly1nGrmQY+aTJQ5+6D6D3q5beZHGIsxkAgAhMH+dZGs39xDdeXEQgcEMR1JHc/lWEW3PlsNpJF23/tzz1dodjFeAVVgPp/OtSAavFGYQYPMZMpgg4P14/rXJ2+sX0b8yByQFG4dABV1bqdn8x5GbcAMEnoK0qUZbsV0bLxarJIpvZQEQ7mWKT5Rjk5AzzkVDeLPHY+ZLaOxLcDzDwPX27VBqOrXKeUoY7gvBz/n0qjLrl7cXLSTLC+BtIIPP45qlTdrsTkiS31C8iYSrCiR7gpbbghfXnt15pLuSS5tp5IVG8sFRmfKhh1wOp6VYku44Yk86zgnAXJBXbyfTHb2p0UomaeQK0eyH5VRyFGCBnA7nJ5qrqPQfUyYbXW7lXljmEyn5pHQfLjHI574xgcUyOC6WUyr57BiVC42j05/lXW2qqC0cQVVRVc7gDkkfhj2qpdNMGmI+zghsqfJ9V75PPWs/beRXQ5uJL25dQIrmPoW6bWbn+Yx+VaE1vY2ohj8ty7kq3mSBlOOM5HTj+lXpbbyn+WZw8xRmK8DK8Dj6e9URpihyyzdJcHcueCuePSteeLEi7b29oZPL8+JBuC5CqWB7+3pWwtjZgbPLknLkfvJGCr6Z6+vb0qlpdnby2y+crSPDI0cZzgDjrjv61fj8iGJI0tYtgYJgjPbk5PTOK4as217pS0Gvb6a8jKtrFJI5II4IIGehH49KntrXTBDMLW1k+f8A1hUAEAe5wce3vTH2RarJEEBChcHOCMrjj6dqytP1m4uNUdWBCKdiruGBnv061lGEnG4F+PTtKhDiOxEcrYGOXxk8k5zjrjPrTfsNmsyRpbxRMpJxNtPPrk8jjPenSXC7o90Ss6sMNnB/zmrUt63nyzeVFll5woB3Efe+vFQ/aCSXUhni0thIkUlm2CSRg5yeQcgYwQAPrWWIZLFvNgRFcOSVDHLHHQZ56ZrQj8RTGwFy1urMTjBIwMgH0qtdXySeYz2cBZ2OG28g7eTnvVUlO+qBqJVlv7y8iEiwoMN8qedtOPTg59aW5t9SjmHlTtbx/NnY25Rn1Oeao6zM8Uk32fEY+WU7vmJyRxn06mspbq6vpV3TmIcfcGOAOn413ww8uiVibG3Heatbq0L6lu43ozrwR6ce2OtJNq14qmSS8RCg6E4B+orOh06OaLEzmRQQAGGccf8A161rfRrNrkpKrSLGBwT1onCEd0PUqQ+ItQiZS0yeUfveXEeAR16U+71qOb5YGmkUIN+S2OBxWzYabpsaTzLaL/o5AVTjH8qcdQtLO4SOHSbYKDjjj+lcrqU7+7T/ACBtswCbi8X93HEjYLqznJ+nPNN/szUWn/fXJWEclQwODx0H4Vp3HiCYXX7u1gjUDkAd+lUl1+8j1BFySzc5zx+WK1jOpb3VYVk2OtrCKSd8zzyAZUhgfvYyOakljuBB5KRI/G1nZlxj15qe81S5LpGvlqSBk7fU1gXlxGkrzPE7O4PAlIUHHXFFPnlqxuKNVrW4Z2jVYAf42JxkEdif6VH9nkjU2/8AabbduQGOQOORj1rnptUaQBvJ2vyAwfpgVIkqXJja5jMmcsvzYKn8q6lTl3EXruwu/O/ez7xtG0eaGDce3pVY/LIFmiEYx3bGfypxshIArXE4PByrYrO1PzID5KzOx3ABm5rSMW9Asatvc28c2x47cqeigEn9e9WFn0+1xFE0sZ3DB2Z5/L+dc2k00ZHzDfJklgOn0pJ7Sa6tVuGvJVJ5OPr9ap0b7sLGzcX1k5LpIrndyXi3MOe2O1UJNSdZHMVu0S9A+3A+uOlZ32fyQrebI4xwrHj8anW6kj3xx7QoJXBGR161fs7bDiki1Jql+yBIZplHqF6/4VD/AGhq8UgZpp4x/eVs1WtLqR7qXfztFD4neJXyCGOGU47Zq1SW/KDSvc0zrmsLAqtqchOcLzyD2waB4j1yCTzFuGLADG5AT6ZBPI47ViRztjy8syjpuOSDn3qQO7SpIrsrEkfeNHsIfyoHJM1bjx14jtpUMVzLKy4ypQFWP41q6Z4/1m4hC3iKZZGyQqg7T7AVx93cul2FkCysMnJHH5VBqVw0ckeBjpjadu2l9Uw8l8CJdVnfr4iN++2SSSN1IH7v5OmM8n8a6XTvEccMZ8+S4IQZUSc4UkYyR16141byzMwcytndnHvW9pWpTOj7gMhWGV46Y/wrnr5ZTlG3QuFR7nor+I9NLgwT3LAttBjYjIJ5OT1pkuu2dzaEfartJMkBVcbvfnrnJ4rkbF3mgaaTaTGN20Dg8Hg1s+HLKW6gkvHuQqx4/dJEACeDnrXBLAUoIOdnR2mvSLiICdgEHmCQ7wR9ehNVJtYUxzFpZWLMGHlwgHHbJ6n/AOtVe40wxxLOty4e5RpCAMBcEcY9OaLjSYvJeR33cYwBgd+mD7VgsPRvexS5mtym/iWRJQnmQtH02MwA5/Dr65qU+MUFyRtYY4O0AAHHQNn8Ky7zRbd8TA7eM7QvFOsPDenSMDO1zICjPgSYwfbg11qlh2tURrc1LXxJLcyQPbLKzE4MUkh5OOcD6Ct208QRHKtbeSzt8vzcNnHX0Fcl/YVvFveKRgqOE2sM5yQCc9utaljpdna2An2Ftsa4Gcc+tctahQeiRV5I6S51iyhtx5txaoynlw/H0471NFqVtNbeXlhHOoG6OMk5+nYD2rkZEkuiq7oVQusYBizgBST371V1C5nhjMUMnlIh6L3/AMK5/qEOjGqzR6LaxwyRBTD53uThenf3/GlaztzJIr7XO08E+w5Ht0rgrS4vYrhJBeS43fdVmAwce9Wf7Ne4KXT31zmSTG0tkKAccflmsf7OlzfHoaqsktjpLmS1OQt3IuwDgpwDzx06c/Ws291RbS1gcXCrc7lVSGDMfUn26Y+lc+ZFe/k094w8ccoXex+c5brmqd5ax3EhjJcBQxyXJPBxgV1UcMouzZlKtzO9jtLXVY7hRGbx5mDhwrFTwRyT1x+PamtqkJLrbTNJN935QrZGR1wc4rkLPR7fzJMSzDG4Ebsg8j1+v6VHe28dpMiJuZ5ghLMx459BW31SG6YlO52El1FblY1tFuHdQSRgCJyec85I96SLV412C5RVILD5TwTnt696ztKhOXeNhhc8SLv6tg85rQhjiupIfOiRli3MEx8uT3xXO6cE7Fq72HQa1azyMEiYzuQDG4znHAOO30pJ3Ny8jSyiBN7NkRMuVxxk444HXtVODT9yi7edm8xyQvTZ9Dmqmo302m3kKrJLK0p6tIQFOOTj3pqmr+6KUWjYtlRcf6SvmH+AM33sn15xz3qVonu4vJiYx25wAAeEPTPNV31B0QsFOFh3rlsnvwTjnpS2sv8Aadsm7dCJXVpNhGSceuP9nuDWSUmxLUuW1utvOkMn2hsDhjlgV7EMvU/WrMlja+YHZWO1RjD4bd2561TtpdpuCoIVZVBXceeDj+VV7rVGt2kVYEcJzh2JB/Ks6kKjloUmiS4s7S3vJJjNd+WFG1XfaAc4JyB704ppaiN476eR1O1BKDjHX6H0qZ5JZrfzlZI/lA2hMj8jxWVdzpbqzpGSyiRvmfIz04HatYxb0YpM1Le6EciySTq6BSUVAGO0cMvTg+n6VTvr4bRDFb2pyxYFcnk9tv55xVS21RVsQ32VFYqT+7IXPPGeOev6Vu6XZR3jbiI4mni3Fo4wGU5A6/54yPeq9koasai5LQyrbUJ5YPLNvJGwUbmVsZYD5jg57ipvtMqAzsw3rtDHktjOMkd+1ak9hBumidpGaO5+zowIGAUznGPesyCOFjDLOsk2dzkM4B4LYAIHHAqJRS1aG4Mgtrhltl+SzlndsKSoARfQjH3s4z9KtW4abie6SJgvGIwOn4cn+lSrp9rbK9xAr/IWk2yHd83XrxUlzB5KNfKVYKvEbIDg7fWo9tGXwj9k0zJmtbSS3RpZLhpd4IxxuXvyep68ZzUOnW1qWlNuLrbEcp1wp6Ak98Vr2cbSO9yHxz9wjKj5c8cjB96z7+7S1uTA1ukqgEhjw2eOc1sqjtYTixJLK7e3ji+YynkjyQTn0A64+tTG0upFNvlfPJTiQ8MR1zx0xnpSi4WN4vssfkEKoGGyM561qOWa4keVIJOCg/dAEDd0rJ1ZR2HGN9zLt7C4s5IEiELSYO+RXwVGPw6HP5ipGtZ5dLNvDHEkY+bdLKN2Qc9ulW/KDfMm1VjY7VKggcqD/M1BayyI5hBUBD/CoG4c8Gpc5/EXaKWhREdvGgaZbdtxYoxycOP6YxSu9xJ5kkFww8zHLAKUPscZx/jW88sdlbmcQK5dGJBwOBjjp+tZ94sN1fQQzWsDCceYcp0IGB/MflThWcndmLP/2Q==">
            <a:extLst>
              <a:ext uri="{FF2B5EF4-FFF2-40B4-BE49-F238E27FC236}">
                <a16:creationId xmlns:a16="http://schemas.microsoft.com/office/drawing/2014/main" id="{AD5CF927-E957-4286-B191-D7471BF4FC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EAYABgAAD/2wBDAAUDBAQEAwUEBAQFBQUGBwwIBwcHBw8LCwkMEQ8SEhEPERETFhwXExQaFRERGCEYGh0dHx8fExciJCIeJBweHx7/2wBDAQUFBQcGBw4ICA4eFBEUHh4eHh4eHh4eHh4eHh4eHh4eHh4eHh4eHh4eHh4eHh4eHh4eHh4eHh4eHh4eHh4eHh7/wAARCAFNBG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b/wCCf/8Ax8+NP+udl/OevrCvk79gA/6V4zH+xZfznr6woAWmlc0tGaAE2U1lAWnMTmkOccdaAGAL90OWz6tUYjO87gSuMctwPw/Gho/mLyRqT2I61FiaWNcM0OGOQwB7UcwHA+J/CMVpbTad/Z0mpeEroFrrT42IlsZN24S2xHzAZySqnI6r3Bh8E6jqmkoNN8UXC6vpt5dFNP1uKVnV1wPKScdY5McFgApZegJr0eKd5EIKHI4H+105H+e1cV478BJrAvbjQdQfQ9SvI2jnO3zLe6U4B82HOGOOjDDAgc1UZJisdibezWTzGhUM+FyAefauR8ceA9D8UaXqVvb79P1G9jCtfWj4cFfulufmAIHHbHBBArhtB8a+IfAfiD/hFvihc30dpdsINH1sCOW2kHAAlcIrK+T1YYxj6n0y41BrDVYTfwRrFKqww3sS/LI7HhWHVfY8rz1HSiV47DPFfGOoa14f1O1vb+CCT4heHrcbL94hHZ63YOSJFJPCNgY+YghwMZDYrw/4meFIr1I/iN8PLCS20S4AmlWFiTp0+QWUnA4yR04ByMgYr7I8deHW8U6eGsZLfT9ZsGb7NdXESyxsrrh4nX+KN14I9QCOgrxj4NTabonxbvvh2bWa3stas2e60WWQmPTrtFbzUwww8ciDKkE8Ec5FNNyaknsB4Rf+OLjxB4/0nxTcWkVrqlrPa/bWg+X7RLEwJmOcAMQoz24619i/GrwpYeNvhbqgm0uMvFA1/Yurb3SRU3ZG3uwyuASOa+Ufj58OJvh34ont4QzaVfFprCRmy3lg8qx45XI+oK9ea+r/AIC+KLPxH8JdIuY4XDpZraXIUjAkjGxgPQnAOPetaslBKZHVnz1+yD4oXQ/iiuggFLPWYGtwGl3ASoN6EcDr8w99wr7TkiEkJjcBkZSrD1Br84NXa88CfECYRRXMV1o2pusEkz8/u3ynIHoBnr1r9A/Afiuw8Y+DtN8SaeGW3vYt21yN0bA4ZSPUEH9KWIs7TWxa0PjL4sSQWXiSyH9vLeXWn3CzRq7lWTnCpu524VVGMipPiHfTWX7VVpfPYrdpLe2bmNFLLMrxRbtvXruJH4Vj/tDtaWPxV8Sx3lpFMs95Ls5IaMb8kr23EcDPHNZ3g3XJvEPxZ8GXerSSS2ovbGM5TokRSNc7R12qoOOT1rPCYWNCnboxSlzHT2Gr6baahqul6zrEl1bXdvcW8yWxWImYODFuQj7uF7Y6/hXu3wQ8Q6LqWnadok13JLqEunGNp0jYCMK2FUvjhsHOCf514P8AGI6foH7Rut28mnrNYXlxGkqMPlBlWNy2Op+Yk4HNbXwR8TaX4O8c6r4a8RTXEc3k3NrPdiT5JEXOz7m7DkjGecZrkeEjSadrroJXOf8Ah1fSX1re+GY/Cem65HbX0k0wuf8AXeQSAFRiMKQ3J7EE+teptbxr4n8E2cmt22n6lHpkumR2MSlZoknyAQyEhUTB5yMgD0rxoXkvg7xbcWceh3n2LXIkHkxqqPMN2cRhiSI88gnluOleu3l1dat8Yvh74b8O2ZglttClmL6imXjin3qWYD/loqqxx03Y7Vy0aU5YiUoaRkr/ADN5taHtKadcXkEE2myPZQ2qC3023mVTCdvy7yitgoBgqOGGCfSvln4heGbzVvG3i3UdaghXWvt0NuzW8UhVX2DLx4yuAMZDEc55zX2dPptpFbRWscjxKhDHacM+1cde34Y9sV8c3HjG0tfH9/JpZvpbPUbmaAMSXlkRpCNrhj82cfeznvRjJ1oUVKO/5mTtfU8106WHSboWetaQ2pnc/wBotzPIjucfKMAkq/IP0/GsCOSW+uYLyaxtLePiAtHAIwzL/Ew6Zx1PGeM1674c1K3g+Jy+IRo1tcahDLGIIUkIjLMoGRxuJVST1HI49K7n4kfDnwvYXOpaTNY6je6zd2SXK6hG3zyzsxMigFSIxjcxGemB1ANFLMY0ffqR6L7/AELcU9j560FI73VJRcTWlnDNKqPNPEfLUdjgcg/TmvrH9lO1g0nwZ4g8UTQwW1nJKWjKADEMalj8x6jnuex+tfPXjTwpbeE/CuiWshe4u9Xmk1COchdxtgqqi8MdpLFyV9hz2r334l3UXw4/ZQstAIH27VrSOyUFQCWmBeUkH0TcPrivbclUjGUdmc9tT518XeKY/HHxIk8Q63G/2Ge7LzDjzFtg2AoXoGEagYz169c16hB4p1LxFrR8c3MR8NeGNKiNrol1cx8WsKjBWCHOZrplwARlUPJzgCvOvhRp3hrSdEn8X+L4pr+NZzb6XpMXD31wAHyT2jX5QSO7Cvo3wf8ACe+8VXdn41+KJjNxFHGNO0SMeXb2Ua4KIwH/AKD+ZPQaVJKOiKSucj4d+Fvij4iaq8l9FqHhnwVOEeeK6uxNqGqHqGmfknsdp+Vc4Ucmvo7wv4W0Lwv4di0HRdOt7TT40K+UqghuMEtn7xPcmtWdjDab4omkIwFSPGfwzUso2xtkkn26muR1JSVrlWKCWtkk7XghWOYZ+ZiRx39ulKotruF3t5HkV2DLIDvXt93dwB7CrUlusyBJOV5+X2xjFR2UUdrEtpGoCQAKgBJIXsPX8/SkmDRDPa3PnMwuHljx/q5MbeM9gAfzJqnAYZonDvarlsYSLByCAchuc++O9U/H/jbQPB3h+XWtevksrNGCBmUs0jHOFjUcsSRgdutefW+neK/i263mpQ33hLwVPACLbzF/tDVFOCpkIyIY++0Hcc847XF21E4pog8U+LtS8WXF14Q+E1pNczrP5N94iuQ32LTmDfMFLf62TAyNuQOOtX/hB8K7LwbatqbWtvqOsS70ub24jJuJWDEFt7McA4BxgYr07QtH0/QtKt9J0m0S1s7ZdsUUfRR9TyT7mks0uobu9VpjIjuJIcx4CAjlc98EE+2RWirSSstjGVKL6FMXU2Xa4hltwJCq5XO4A/eyM9ev86vQTyKgJDup7njH5mrJzgFkDGoFt4FbKxKhPXFJyTQowcXoVr0vLINjpF7kbif1pEjZl4kY+nAAq75K7g23OKRo2U7kGPamp2RMqTbM+eGdEcs0eFHy8c5z/wDW/WmwywSwGWFZNh6FMk9QOlX5ZJGBVkUqOveqkEexGClSobCgLjb7fliri77kclnoIku8khMAHAOc59/aoriOKYqZUDFGDKSOhH/66sEcY24+lRtx/DWsXYzce5CIYfMWQRIGGcELyM0u1snin8+lHJqrkOKEC8cilwKcvHXmlVc+1Q5FqIzaPSjbzTmGKUA9aV2PlG7Oafspe4p1F2NJDNoHWmEZHFSMuTUqQ554xRzD5Cmymk8vPWr5jTNKYoyORTVVoPZGd5XvSiIY96v+WlMKr6UvaXE6KRT8v2pjqBVtiOmKgkUYq4yZnOCREGxRvox7U6OMscACqvcwSY+OOWUfIpNRmGUNtZTmtSzilRF2kAd6urGp5IGfpXNLEOLsdqw/MjHt7CRz8w2ir8GnwoOeT61bC89vyp4GaylWlI6IUIRQ0KAPugH2FOXGKVulNrI2FPHSmlqKQ0AGFbhhmmNbQMMNEpHuKe3Sk31Sb7iaT6GVeaIrgtDIAfRhWNc2k9ux85CPftXXb/eobqGO4jMcmdtdFLEyg7PU5auEhNe7ozkCPSm7c9jW7No65/cyr/ukciq/9k3Ab5tu3vzXdHFU2tzzZYKomZaReY4XkZrYstKhCh5Wz7VPb6UqjczHPoDVoWce3BZ/zrCtib6RZ1UMG0ryQ1bOzUbvLAx3pCsGdqg59cVOsMCkDaCfU0/hey47Vy876s7Y0kuhDHCwOd5/KpQhH8eaHJdfvYP0oiUqDls1LZVkthcZBzSKq55zT6QYU81JVhaWk8xM4B5oOMElgKAQbhSbl/vVVkuY92zdg1G7MBuDA1UYtkSqIvZDcA1HI3HWsu4vjC3OazbnVGY/KxUYranhpyfkc1XFQgi/qcxCnD9ulc/cXEjPw2PxpLi6kbJZiwqjJNlq9jD0OTc8XFYrn2JpJGzycmljmkj5DZ9qplmZuKlQE966eRHBCq29DQW9kZcGrNndlfvGsyNG4qdIyWyc1z1IR2R3U6s77nQQXETY45NWxt79KwIt6Y5qx9slQcn9K4amHvsz0qeJ5V7yNNo2DhlOPpUwkbb83XvWXBqEjccH0q2ku4ZPU1g6Uo/EdMK0Zapjrkgo3zY/CsidZ2fHatNn2nPWq0sgd84AxWtNtPQwrWluU49OWT5pOvrVqOz2jauMe1G5s8cU7c471rKU5GMYwj0JVgCj0pvkru+9UBkbnk1E0rqfvUlFsp1IosyBfXNQLFHknP1qB5snByRVaafB+UkevNaxpyRjOvFdC+7AHapzikLLtO7B9qyRdMkhYdacb6U9cVqqLMPrUGTSbMH5KqTIh7YpGnZvvHmo5JQo65rohTaOSrUixwMarjaM1EzjPBqCS4H+TUD3DduK2UGcrqpGgrqq5Y4/Chbto5MsiiLPBxkj3NUY5GY88inzI2JJk2uu35oyOXXg4HryPavOzOtLC0HUjG7O3A8taooSNI3qNOPLnDKw5XGce4qvJfzfb2hkB2lN0fYgDqMd6xNMLQaUfLY+UxaTy5FxIO+M+1JpGpSTwRwpCjy7iDK2VHJ49z2r4/H5vVrQjGnp19fI+kwuEhG8pE1/ZyXN2sv2hHttrYULjaeCp/Grf2dmt2jaXynZeDg/Kcdvy5rO+03NjcBPtEhGdgZ48E4zgH168Gor3VTZ4+0sWzJ5aknP6/X+VfFZzUjKn7LDpp9dbnsUKdnzMqi8uIrxpLiZZbTClXwN46hyQMcHjk/0qvrVjHZXw1a18+WKWLypViYbgcja3XHAzgfpXM6jPK2ohp5oBaO+9/IRvkByCSCc8EBj14UmumspZNK0q6hsRHNJHIEWMAEYxkbT0xgnA64FcmGoTwjhKXUdXXQaPEkbeIoo5EVIZy2biTnJA55/hzgH61l6iqzatLcWU2YZnYbgQQCxGS3rn+hrT8RQfaNOnvY4njhWMi4tyu3ymVh86dyTnB/2enesW0W31SzurOBxZSW4KzQKuV80EYLcZweenrXp4vL5uupJ6yMaeIUYsfYquqX5gmuoLWS2h3Xca4LyoMbRj0YYIx05PatdIdAk0PNrG0EUO90twx2orEjO3tyc/TmvO7y3u9C8VwQyIGuYJw0BhTiaI8ohPpnj1H41t39pcW3if+0YZY0F3iNwM/u12rgk+xB6ZODWOIwHs/dUrM3hNyVzT0lpbrUnmds2xWKFoZJThJEyQMtkHPynIIxW9fWuqabYmaKQumF2qG4Rj918nrjGD+JFTaToVjbRWs0FovkzZW6jmYsuzawLtnrySQB1qh4wuLqawuhBsmWMqdi7USSMAbtqnodowO3NeTUrQlUVJRtZ6+ZTuzGv9aubcqjN5u9CQiryG29GA9Tx6c4rX0m4vp/tMlyIo/8AR4ZIpFRv3asv3SeM9xx71kaC1mlwr+Wt3NEzMu4gqxBLKSB/s7T+IrvSpv40m1RxHZypEX5/iGcqPQdevIFPMfYUqfLye95EQbvczNd1SGGzl8yYFCFjRbcfu4yBnk4JzwelZXh8LfWI1GW6Ftbxgw9kLuAR0z04HXqKxfHd4y+JM2zeXA6iMmJtzA7vlOMY6ge+KqW1039m3c011FZsJhNGRF80m35BgcgDuPrWGHwLlRTjo2aSmdDrsslx4avbSH7NGyEeWcDnGCS5zyMEmuK8GaLc69dFZfOlsYpTF5sYwpI/2se1W7PWLXTdDkNxM8k185mDuMoDuwSVHGMA/gM966bwxLZtY2GiW8k8dpZ7XE8e7Mjs6scc8kjcM++K9TCUHQjKnLrszKc00JrenSWdql1a6cTHbgrcbgcyYwTtUdCCcYOScelc/q8oiaKZBDa4UbxGSDIxySQM9hgV6Prt/a28F1HJDJNC0vCOc85OSOhHJwen1715fc6BM91dXl5J5O8koBHv3ICBuIB55zwMdK9Plp4lxpw0ls7rt1ONScbylt0Nf9gE4uvGf/XOy/nPX1d3r5Q/YC5uvGY/6Z2X856+rs/LmvuSRxYUlMJzT6AFzxRkUlNcE4xQArDPrmsvW7eaSGGGO7e3DSgOVzymDkcevrWk2/Hy4465qjeESIVeRkOCwZRxxj147is6luV3Axba3uHuphDqFwixE7SZMgk5CghuTgYPbnjmtW18xYyJpPML7c+YSckY5x/D0zj1NZtjJPNqPmsMBn2+W/TGByAB+OT6kVfja/iup/tEQcGXEMka5ITbnLD/AHq58NUp2vHVFSG31vHqUU+l31ra3djMh3rOiyBgcAoyd+/P0rz6TQPGngK7MnhXf4i8LliJdFnx9rtYs/dtpGIDqBnCOfYHFdjd3l2JZLn5PssTjdIxYjAB3DaBwOB3xnGPSnpfawpm8vTbS3tIYwYpZbskufTCqSBjuefbiupVFG92KxxOh/E3wAt0dNju5dD1p5ADpep27W8zMfu5Q/KR6Mp+ma84/aK8S6LqFlJdWmj6ppnjHRnjnsr+0j3YXcDKWdCdq4+YbwD0wOoPrHjPTY/HGiyaPeWWk36zMsbyxQCfyVJwxWQtlSQDg7RjHUV5fr/wp8ZeEdK1mDwfrlnrejaipeXStS+V+FCgRTkkhtpKru44HFXHlbTixPQ4f9obWPF3iLwRoN1fW9lrekxM1xDrdpZzROYyAMTKyhFJDKflJBI7cVN+xlqdxHr2reFL69uLW0vttzYQt8kclxGMSoGxkkoynH+zn69V8GtcuPFPwK8ReA9RWW11LS7S402a2mO+RSQwQOpGVCnIBHdTntXz/wCCvFHijw3cmy037VHJHe296NreW0KxBhJvyD8rKRk8fcFbyUZxdJgmeyftYeA/7O1lNTgxHZXMKizDXYWOOdD+9yGH8SbSOTlieazP2OPiDNofiKTwpqd4n9maoxkt0lJHlSgHLAngAgAH3wfWvbvixaW3xR+DmoQ2Vu/nx266hZOAWwVJ+7nGQVDqMA9R3FfGkWhXGqeB7m900zPeaNdGSeJUOGgfAEuR0Ksdrem5PelRiuRwbHds9N/a2kax+JmrGa3hY3DxSW8jDJVTCiswHTqG/GuI+Fb3Fx8QfB9rbvLpzXd/bx/uD8nMuC2D0PHb3qL4h6p4n8TWmmSeJLGVNUsbGGx3uSWnRMush/2yrqD9BUXw0u/sfxH8N343rDYX8DyyFC6xguOSoxnkk9q0Siqdrk2seh/tfvBpX7QNpdi3VAYbSeRiMeYQxBPp0VR+ArV1zwzpeo/Hm28PWstxaz6jEl9GVgSRXLwGRtzNkkscAdME9qT9vLTLuPXvDmq3CxFHtXg81fl3Orgt8pJx94cc/WrXxF8RNa+O/h34ljgEn2jTLdp2UZCOqhsA8clXrHEt+wUkr2GeZ+P5tLvLv7bqWq2+o60164vb63kkkVojgpsOAECAhduCc+wBr1v9l/T73xH8R7bxNcNqkdvouhxWCXUn3J8bxyW6jk8D0rm/GPinS5jdW40x7O8v5JLeY2sDRwtDHJwXjBOJSAS3qAOtfRXwNuLdfhdp99qC2VqlzEXMiReWrxKSEJ7Z2jJ9M15OXYqU1yRjZGlSJvePdej0TwfrurX/AJr21vYSzQhVClvkIAB6ZJPGeea+C9Q1WG3vrWa1jWZfLwUJOUYHjIBGQV6/WvqL9r7xRZJ8IG0+zuubzUYoGizgzRjLk8fw/KrDsfpXx7eTtcQuzJFmOMASKMN6AcdsV61KgqkU2Ytnsfwj8QfD37VatrUk9hrZ1JHjYswtwisCvmHP+02PTaKtap8Xl1P4qasLq3TVPD0pnht4DCZPkDghgvctsGR6NXlWlm41ZZJIoLeOK3hd1i8/y1IVRuKgk5bB64yadLZ2Om/6StzDD5ohjmbzWkUMw3NnjIxjBxwfauaWX0byjJX5vwGnbU0U1RNf8V+HU1WFLCwtPJsbhBkJbxeczvknOPvv17ADtW38e/ic/wARPE6QwlV0KxJi0+NPvhehdh/eIH4DHvWN4e8Q2FxfWOm65qD6VplsZ53ubNCLhwYziEMOu5gFBYHG7nitX9mTwXH4x+KNml5bmWwtt17cpJzvVT8qnHqxH616FNckdVtsT1Pbf2TvhVCtinjnxBbySSO2dKgn+7GgP+u246nA2+3PpX0bc7JMQ7lAJ+dWXO4f/rxUUDTR+WrQwxRCMKETJZW9ABxjFGobZLcN2jdZM9xg1ySk5SGkW0KY+UH8KZKzNLEi/dyS59h0/XH5UwIkatI0hPy4Zi2AMd6wLrWzNcXC6ParPJCiobuU7LZBk78v1bbg8LnkYyOtFijoLy5htUVpGwWYKoAyzE9gO5ryH4ifEe80rxh/wi1rpF3qerXtiZodN0xA8pcOQgnk3Yjj2gbsDOGOD64zeMPEnxKvbzQfhjNcLaFjDqPi6dSsEGGBKWidWJGQOwBz6GvS/hn8PNB8D6Y0Nisl7fzkveandkPc3bE5Jd/T26fzq7KO4HNeCfhhcX2pWfi34lTprHiCJvMtrJCTZaYeyxKfvsMDLsTz9M16uFUfw/WhFCn5NoHcCnVDk2ADgcDFULphHeW8hVQHzEW5yMjIAH/Aav1W1RvLsXmEhjEWJGIGflBBI/EAihMTQ/APemMnNS8HJyfTmgrmi+oWIQ22nCRc/Mce+KdtGaaygnpVXuTZ9BG2tz1HrUK2yLJJKox5hGec5OKkZNvI6+lNZ2xyKr5ku3YgePDVE0ftmrBOaNvFaKRi4FR0/CmhSKst96mMOatMzZDx3FLkD2pWU5oKE0xCcGjn8KNoFLmgdmGKB1p6KX+7z60m0j60FDlRmqRV45pI2Ud6fUN6lJCU1m4qSomBOaZTb6CBuKOopjB+mKdErA80tERZkUlR4q0yUnlmnzEuN2VdlG3HI61aaEhc1CyHHQ1cXclxsSQXLIMN0q5Bc7sCs0KfSnI205qJwTLhOxsBqUPis5braOTTxerjkVh7KR0KrEv7s0EiqAvUB6YpEuGkfjpQoNFKqmXh1pGz+FNT5fxpWbg+lTbUu6Gu+B1NME6EVFcTKqnBrNllO70reNK5zzrcpriWMnhufrUmQcYrnZJcVLDfOg2447Vbw7sZxxK6m9kil3cdBWQuobhhjipUnkXlW3D61m6EkbRxEGaGQDTHeNTlztHrVGW+wuGbBqjdXAf+JqcaDbMqmJSNKeWHcNs1OR4tgJfk+9c95/PWnNfOAF7V0fVZHOsZHqdB50Q/ip6TKeBXPR3zA+tWE1Dj7tQ8PJFxxUGbqkk+1K4DDnpWONSIXFNGptuqPYS6GqxMDVECdQ5/OobnEaFjJxWcdQmLfe4p5vww2sM040Z3E68JEF0d3zpzx1FV1uXUY3H8attIjRMExn0rLnz+NddKN9GcNabi7okvZ2kAO6s6Vsn1pz7ulQyCu2EUtDzq1VyI5m4x2qu6ZNWNtAjya6IvQ4JKUiKNOKnjiY96mt4ecmr6JHgfLmsp1LHVQw6e5XggbHNWFTbip1X5QKSQcVzObkzvVFRRHScHrTgM09VyeKnmsVGNxIohuHFXkXCjio4V5GascKKwm22dNNWRWm3c9armrcr1UlkpwRNSSGByDSmbtTM8AU3Het+Wxzc4/dUUrgClZ/lNVpGPNXFESnYikfnioWzg06XkelQtJg10RRxTlqMOM01pFXk/lTLiXPC1WJOetdCi2ck6qT0JZrj+6vNVmkZzzwKkbmmhABWqVjmlJy6kT801VJqYLUgU4KqdrEcH0obsroUI62C1jNTs6x5jEgjuFPCkY8z2BPUe9clrcfiKJY7mFJZJY5CMxnL+WPYcE5zx71b0XVI7rXZoryaSG6hTdJbyH92rYByfQ84PuOK+SzbiGGFfJXg0vzXkfR4DLZT9+Erl/XI/ss0TvO1lHIPK8wEFI3PILA9uMH61WkmW5SbzP3c7oMPH9yZR0fHcDGeDkVbS9t9Wigg1d7ZXYNtZGGG28jA9ec1iK0VtfGztfKuodg2rs/eA5/hx6g9/WvmP7UoypylGK9nN6d0e/DDy05t19xet7n+0rNJxdLKkSNG0jEZ3AkEH0PH6fnBdD7Tp74kErxxcuecH2HT8zVS9tftEVxBJetGscygMn3o227tshPOR7deKxNRurwRC80uTzhbPsvYMFgqH+I+2M/T86+WoYCLxcoc90z1HUvTTsS62rP4deS3jXzoI0E8ajYWU53lWx8zgbsDgEHryateGbOMGTT7q7t7uYwxtAA7QsdvGwjAZOUByB1LAZAFQWmrQ3E503VIZZYpLUbXfhWZd6tkD5crxj6DtVy+0yOO1tLndZ3c06LEbjG2RY1cbCT/dXoT1wST0JPp4mnZug9+hhFuTuZOtXtw2prC07xahAssITJAuIioYg9cNgYBzjvxVa4lmi1a2ax8wNcW4gkXays6L0LgdAQCD3DD3BqHxBFJ58dneA/a94jjnZyqzFGbMRJ6HAPQEjAxnnN5bPULzS21i21Y+fYgRwOyDzZioBIkXGAxXGSOGOGAGSA6GGxDh7WT+HQipKF+Uv2txA3h60vtTw93HOtq5RuA5IRj14y2PY9aZb6hcyaVqMun29sz3EC+UjIZQWDlTvH4MvtxmsbTbxr3Rm1DyfMtbS8zGjKDK0WWZlkTOVZSOMen4VjTarbeH/FZiN1cvpE8PnTxyxsqSBseYFHX7xBPp29aqtgJOrGUlq++xcKqUbHX63r2qNp97ZaVOruYWjXdAwVmXIIQckY49eK52bU5rmOFYLa4mGwLBu+7cAvhsjOSVIIA469DVaWMafcA/aydPnc3No8gHzFl+Zc/wjbtwSMjPI7nNhktbfxXb2ME0klles7WksmV88IHWWJvl4z2PAB5zV4XKYTnJSXzJnW7HVaZq8GmNp01pELi43mKQM3yY34jwucHKkHpXTajfPLplxJLDLKsW6XZCo2CJHzJgdSRlh34Feaar4V1D+22kgtpXeN4y7RR8qDg7v++wenAFeoR2V1Y+D3trllW4s1k+zzOdmNw+ZdxPcHB64rGrhcujNqrLXp6kznUsuU4e9voorqO2nsz/AGndIcFZGUW5X5m+XOTkYI47YpdRiZrP+0bmS5FrEVM32pCqiFWAyec4Jxx6Vm+KdUu7bXNBXzEGoysVlDEsWwmPvZw2CQQfpWZrl3qy6nLcXiu1usUZuY5YwjTbZUw3oSOD34wSK7cJk8WlK9iJ15KVjaijhuIjbX0MYt55pY2gxzZSGXnJ6j5Qf612a3moadBeXUNjcyPbOqxykbVfp1wcY47d6ydHhsdc1iLWfNe0BS5aWOSNSzPLKSBjpgKMA46963op7eCV47pIILVIZJJJjIxWJstgt6Hkde5PoKjE0FiJqnTuQ6vKuZmZfXD6tpEd55clrcyvmUs3Djng56HPJ6dai16Sx8L2sbGcveSQ+TE8gBDBwNxHoc4rHTWZ4tVD2plultS10JQMiReGCsAOhTDZHTcKzvHkGoahaXl09q4tbSFpFYzARtJuwsaKfm5B49hWOFynFKTclqwqVU0kjpP2AP8Aj78Zf9c7L+c9fV3avlH9gD/j78Z/9c7L+c9fWHavsRjM+xpaWjFADD96l3UpXmk2igAPIqG5tYblPKlXcvpnBH4ip6O9JpNWYFX7LBDKtwseHSMRjaP4c9MVAr/aBlCgEb7W/AHIz27da0T0qFwsaHaq49MdaUYRirJAZFwzJFcyW+wXEcbsIh+8B5z0464HHvXI+JbHXrO4TWbaZbr7PbbZ7S2fygsg+fOCCAAAfvHnd2rutRhE9s0a8fKc/MRu4x25/L0rkNZ1Ro9QaA2TXVjbskkr292m+MKcsZVYqCOn8Rz6VjiKMKkfeHew7w34g0u8ZbmGGeCNQVEnk7N7N8xAQc/wt2OMetZ3iXxFfXjjT4YY7a2n/eLeqzKYFQlnkYcErtC4bHUkEEZrVubu31K0a80W7mt9RkjIQrEHjJAz827CcZxuBBwcZ7VV02XUdRuLbT9ab7I8K7LiCSANHd7lwfLlCgD73G0gg8c8Vph4csFZ6ESkmeFfFLQX8C+M7L4u6VHLqqCf/ioNzMkUvmJ99AFxtf5drZYBgtefWWs6faftIw6pZ3DXui6rdEFFZZPtFrcx/NGfYeYQQeflx1r618TaFajQY/D99JPLpkg+yIoZmzAQA0MhznkAhWJ645z1+JPjh8Or74a+N2t7VZf7Kuj9q0q43klo8/dJ/vqcA9+h713UlF+ok2fR/wAPby+8CfF28+HU07z6fqDG40B2mJEMeNxjJyc5CsvIzlRyc1FrPhm20f44aNa6dpL2um6pb3cV3aLGDFPEygPvHTghTu5P3ateJPB9349+D+keM9Avbm58Q2trHqGmeXcAETqQ7qc9eQU2k46H1BdoGtWvxd+G0fibVLeS31rQZ5YNSFp50LquzLquw78EbDgZ5BHGK8vH0qnsnKm9VcuLVzyn4s+CI9FvblbXX49Xd7qJ3N4dpRuyBV4I2hGJwD9c15Wt5cW2uT2yaYsV0qMpmGQqncMSAY4GTjnjpXp+r+Mpv+FH28M0UFtK0y2Gl/ZkBdoVO1pm3ZYghSoPbgZ4rI+CGhw6z8VdX8O6vfSyNfaPd2o2yMAWlj+6CAcAcce2e1c2UTry5va9G7GlRHe/tM30fjT4CeC/Ftwrm7V3t5HAV1aQoRJ06ZaLP0ripdZur/4e+DbPVRLNNphaS3nRgn7ggbCP4iwZWGfatbQWu7j9nPxd4K1y1S1u/DWoxXTAod8cbEqzAY5+YEf8CrzSdbk/CK2v7O6+0x2+qyRsXYbrdAFxsBG7axk5B4B5HWvaq0XUo8iZhc90ubjQ9L0yBobq415dQt3Z9QigSTbKBuKO69CFZsnJPBBAr3T4UWs938NtDtJo5be1Syhj8t8HzkC4HHZSMe557dfh/RvEm7ytL0nVZ9AsxGud0xaIztHiaRioyA2BwPWvuO28S6X4X8JadDqjiBYtJVkdV4k8uEFgMe3Q/wD1q8XBZfLBzlJt6msp3R8+ftk3Omf8JBpvh/TAsKadbvcTRI3AklIAGCOMKpOB/eHTFeFQ6TF9miuLjULW2tZzkBW3sqjqSB2zgflWz8UtQlvtXfUbxb6O6v0W8mN7EEkLS4ZTtH8O0rj27VyOg3Vlb3brJBLd3ZbZD0MQGeuOuc+tfQcrUNDI1Nf0eGHw1pd/bTXM4muHWRDEUC4UHIbkfr+FVUgtrbTLaSfyplkkbMBkKyZK8Px/CMH8a9G/4Say8O+Bn0S8msL3TdRfF1YwsTOJVYAyMHyFyAvzKR04HWsXxlpvhl1F1a61byXQhiK2MathQ46FzyGQjkHgg5zXDh8VJu1SL30f+ZVtDhGj/fj2AUE9TX2j+xn4X/srwNd69dQqk2pSBYiRysKjnB9CxP8A3yK+YPDyW9xBb6Pp9jp+o3uoTfZZEaJvPifcNjK5OBnJGAOMV+g3g/R49C8KaXo6RpGtnaRwFVORkKAfzOT+NdNaq5aERRavY4z+/G4yxoQkirnaD1471g63rV4mi3Sppsr3YKwpxviZ3YKCcHdt5DHjO0/l0ssYV1dWC9AVI4NeFfFv4oahpHjyz8G+DbBfFOtmCWUQQJuNpckFI2lI42hXYkHptGcZBrKCuypXR2Hi7xVoGgeDp/EXjKXUbi3Vvksms9hkJPyqsWcN1HLMcYHQ1xWk6b8SPjHbTyeJ7qfwV4LumXydKgQfbb2HAO2ST/lmhwDgDuR05rovhb8LNStNV/4TH4kav/wkXiuVAkYPNtZLwdsafdyDn5sD2r1sR7SBuJ9sU3JLYooeH9D0zw/o1vo2j2sdnp9rGI4YY1+VAP5/U8mtAdiMEe1O2cj1peg+lZgFIx2jNRXFwkS/N19ARmoLm+hijDyTRCMgEtu4A9c/16UXQF0dKoeJVjfw/frJJ5SG3cM+cbRjrU8NwrI7syoqnH3s1U1Q/bLaa0DRCNgBLvBZWjJG4cd8Z+mRQBoqvB9zRtoj6ZyD6mnUARtxSZ9jT9uW604KKdwIsc0x0XP3as4FIVB7UXFYq7R6UFMrVny6QgBaLsLIpPHgdf0qu3Bq1NkVFjdW0ZaHPOGpX+akDEdqmdcConXjNaJ3MmrDt47ikdVIyMZ9KZ9aXH8QqgQ3JHTNTR/MMHrUWc1LEORUydikKIZM521IFKgZqVmJx9KY/C1ldltWGmkpNpPNG2rTEPwMUwuoNIWHSm7QTTUSbjzIvpTDMc8Dil8vPSgW7E0OyKV7bELyNTNxq01sc96heJlPTNVGaIakQEtmjnvT3BHbFMqk7kNWCiiirsTdB+JpySeWc4ptIVzzQ0mF2ti19ub0pv2pmyMVVxSjPY1PJEftJjnctULAnNPwfWlq4tRM5XZVYGmMOasuveoT1rSMmYNEBB3E5NPWQj1oemGtFruK9hWkbPJzTHbNKwNNNWkjKTY2mlak4ptWjNpMaAaemSRSr15p64zxUyLhFChSRQEOc5qTdhaF5NZXaNbIYqUpWpduBxUcnSkmOxGGKk4Y1BJzmnSHmo+9bQMJy0sQScGoipzVllyab5ZrfmRzcrK+DSp16VN5TE+30p6Q80c4Rp6jY8jtVhDkU0qVFCtge9RJ3N4LlJ1bimk80itkUpBxWVrM3vcVOtTBuKYkZxmrdrbx4yzZrKUkaU4kaM3WiR2q2Y41Hy81WnVOu7FZqXMzeUbIqtIR1qF5ePu5/Gmzvg8VXaQ4rrjA86pUZK04x0qLec/eqPimswBNaqJi6g93bPWo3Y5ppkAzmopJhWqgYzqaXHSH1NVJZKGkdu4qFutdEYnFOrcGORTCOMmnUjMVGeMe9anOhOMfypyLkVBbKWuNxOUc8DOcEdf1q58qRF/m45zjrSlKxcYNixxbh0qdISPr1qDz2+3rboQFKEvkH5cjitHTRE8KsXB+UBTnrwCf1yK5p1WjspYdNmbePc2ZEscikKjPtMYPI6c5+tYyWelazDc3UJe1knXEqbsEPnGB3PIHp6V211ZpLA8XYqdxAGfwriItHjWKW6i0u/iZVEbeZJnODncq+n418FxCsVTqOrFe0i9otbPysfTYCNPl5H7r7la20q3sLPzDZNDJbxnayZYhy2coHyOc9AevAqaaS3gP9uRyQxlBtdAoOFzgtnsRwSMHqOaoXH9qW7LbX0En7wEKUYfdAzwGOVz78e9XILSO+0aWO3JG0tJIJmG9OMhe+4YxyMg18nVxOPp0pTnT5UvK1mexSp007RlcnvbW0medn32gumCjDAiTg9R2Pf6V574l1ZPCup3Kv5D2l6jQXKzkqsiHA3k9CMNg8ZH61vtqEDRGG5jkW2QlHHQxybjkZPUZ5x78elJ4h0nTfEPh6S3vZLhIXiDW11GuUikVflduOBzz27V1ZJg6uLqqp9kqvUVJcpzXw9tJ9R1qK6M8c8sHmLA8kJIZfL3h2HRiVGCQewrtfEVxPJYJLBYmJ44wgjRSoOfvJjIxk+vHHGOtcN4f8Patf2lj/aH2fT7nSJUt7m5hch3ixw6xfdG7cPm56N9K7nxDqLaZAtxeLHqjCMmWJzsdgBz97JGAo59zxXp47FYeVaOHSblfpsjm9nNe/fQ5bU4Y/EGlx2CXE1jfRSAL5UhYB1OxXIbvkAZ65B9qpadeahZX8Gk+KUhhuNQdYLm8AURs2FWKfB2jdkbGVT/6DzU8Q6bd2dxba/pLyReXMJ7d1beFYrl4ycDkqobBH8XPSu40jT4/FXgG41aFYRNPG6TNKgdFfHUjqwz1Gc4wR90V6uAXsP3dQyrJzXNE4TVdFuPC/jS78M6zfOE1Of7Rp06IEV2wI3R1BwobKEheCpJ4NSeJYbiz0GxugbZbm1uhCqyjzGl3s6MQOv3kXg/xfLnjmp4vi/tDwLbaRNbmbV9Bv4zDI5G+O3JKfNnBZfujIGBtJ9hN4tZdYtL26lu5Bc2a+bA8TGOUxBA0hB4DONrZBxhhnvXo4ihTrpNLYxheI/w5cPfeGPskqWrMl6ZbeRkzCyzCTJYEfMuRJE/TqvfJrlLaHUV1JbC7kuWF1c/6LcxooltJo3+dNwAAEmQMg5Py5rQ8D6mrTaOt9czEXM8cVw0smVmhedX2KuOFARl/2WjwPvmul8GSvbfFhdP15ohBcCSG5ijh+QNEAISTzksGOOByq9DzWMqcaV+RavobLXcfeeNvGYilhttMeG2t3wblkyroW+VlB68/MM44xWl4/vLzWrbTUlmkmW4thKyooIxkb+/H97POee3NVviHC0txfJGxuLaUOSqhgqOpxGGccY+U8HsKyfhHM2rxSJMEM2nwsu2R9qxqhbqCCADvA56nI7V4NPAQnVbnSSaehqnyxvFnnmpaxcTaloM1xblZNOtbebMjEgHeBx0wD5YH09K7zR7jT7i0sJrRfMmlu5gWkiEizokbjKrk8Hk4/wBoVl+Gre4vJZ0nswQ1uzmRowWaPyWEcYHQ9cjHp2pvgXUZL7TtdjEoll0yFrlHhk8tFIlXCrjAA2rnI/v8179Sk407bIxjZs6nRI1jmm1Uta219IyRlAAP9Y6gMpx0Actggd/w19RSPSY9Z0yxha9t72Xy2jI3I9uhA3sxyOcjt1IrN8BXNm1pC0hjuNPuEeaefcHwVAO1X9BuOevPFbWqolhZxSSpI12zCZ7ZyNscRYlFX1ByCQD94CuOFSlSpuso7BWpv4TF8S6X/ZZbRn+0yy6pEsk7Qqd8rDl8FSBhY9q84wFJANLrif2jpwtYfssOnbYpfOPPmOrLE2w9QoLEYxklWPbBdN4zSfVjc2CwxtdYtXic5W1t2G2RsA5LbVHP05qS2uLe5sbC1t7z7Hp0JizbgqSyqeWOeM7gzHuQfeuuWcYSUPeZmqE7k/7AH/H54y/652X85q+r6+Uf+Cf/APx9+M/+udl/Oevq+g6gooooAKKKKAExRilooATFIygjnmnUUAQOEijZ5CFVRkk9hWFqNrY6o08MyMqB1AKMMPjDAnH5YPbHrWrcOZZvs7R5VlIIfow78/0qpcx6bFNPIY4/OEBLAf3BwODx7CsudXtIDG1fU7bS7aK1vs3BuH2Qxx5y/wAwG5toAXGR3p9r4XtVvbieKECK4jR3WSUyedIMlWIblNp2kFTk1hNo+rN4tuNbuL6WOO2jCabaSyllZWySXHGMsOOe34VpaXr2ryXE0mr2/wBnt/tLwoYYXfIUY3cjoWwR2x71NOvd2asToaep3MsMb22raeZNPeBjLco4cqB2ZQNx45yBx+teH/tN+FT4m8DJJDqsVzLp0kt1pZlG2SZfLzNbtkjL4UOGxltpHWvou1gzCnmsZHUYyep9/wAaydX8OafdW09tJZxT2k8XlTWrLxtH9z+635D6V105qLTFZnzL+xh8SY7EXHgHUZMrL5l1pZOSzyAZeIdhkAsP+BV6lZ6ZJ4Q/aAujazPBZeLrQTvAUBj+0RcMvtkE9COvevmL4seEb74X/ENbjQ7qeG0SQXGjXWDuwpyVLdN6MMEcEjGRg17R4g8dt8UfgefFOiTNY+MPDMiXFxDb5Drg/NsI5KsoLD/dIrWrBv3o9QRyHi3wrb6P8R9btdeurfTdNg2XcOyzWQpbSAqkanOAvmcHAySM4Fc98H4bbwv8ZtNvbWO5L28bzPEJC4mBRt4XgHhOg5ycCus/apuNN8R/D/wD480tCsV3FJbu8YIVWI3hcdsOJPyIrzj9nzV9dk+LfhmEqb+WG5mxFIQSy+U4fk9woOAepwO9cUcJUVTnUtOxq5aHVftWQX3hL4k3+oaXeq+l+LdJO/zPmUxl1Z1U4wCWRGBySNx9a8Z0rUopvAWpaLJLtljuDdQp/C+THnP02V9J/tJaXB4j+FRn0q1ke58LX5QpcKYnhspgRuKEcbXVU+iE96+RlaSFpvnw+3HHRuxFetR+GxnY2/D8DSiOEsqsXI+YcccH8P8AGvtb4n3kniC58B/DTTLiSKa/WC51TygPks1jGVY9QG2k9R93vXw3pVxOq/JJIM7s8nCg9R+PFfdPwvsrPwp8Gbr4lakCdbvdEE011PK03CofLXn7oJ25A46DtWWIW1xI+Ufj7qVvqPxG8QXlvGscD6hIsQRgQVT92pHsVUH0Ga4QQzW+yaSIosieZGWP3hkjI/KrOpXDPfiCOKPOQFRuRnPQg9qhubW4YvLEjuk2QJAvDfX0/GtVohJaFMy8oWxtabLKOtdNo2mXmqrdX1qYzcrHJcLCxyzxpzIcngYGMAnJ7Vm6/wCGdT8PTWkGqWrIZYluEkVg8bhhkYYcE+oFel/Da0ktNMvPFemy6dNbrG1rcQ38W1GYoWdCwGVJwu0jryvFceKxKp0eaHXYpM7f9k34d6jN8R4tV1aHy49NUXp+bIdzkJt9RkE/hX2cu0L7143+yzo0eh+AXvrqbMupXG+EvISfJUAKoz2BDVl+OvHGs/EbxOfAPw1u5IdPjLLruuRp8sKggbIm6MevTk9AcZNZQnKqk5DSsjT8ffEHxB4g8UzfD34WLDPqMY26trD8wacp4O09Gfn3x6E5x2Pwo+HPh74f6ItnpMPnXcozd38wzPcv3JbqBnOF6CofB2g6L4D0GDQPC+nyRDd89xPGSbmQjJZ3HJbjqRjtXXLKkcipLNmQjordgOuO1J1IrQZoDpSSHC56e9RLNHtB3HGAc57VHNMjIy5DA8cc89P50k0wCa4VZQGYKWYKO+fb9DSNeQtM9uJB5oQNtzjgkgc9OoNYs8c3lDz5AZzhiU3YTnrj6lvz6VVtUjh0uOaCYLcEeapZywkAJy5B6nGcCm9NRXI/EWsxRJ87CGR9yMBh8lMlgoHGcHvwc+1Y8uo+YWs1gxPNdRxzAruCAfMFAU/NgD07c03xNAH06K/spZIrpQpwiHEilzuGR90Ej86pajGCLCe3uhdS3Lqt5AhEZcOScDJJVgVAOD3OQK86oqkqmgXN23vUmvVsbecPBaq6u3JIOQNxyMEjJOM9qWfUpNl9O7bJbZWZxK+UO0Kdw2jngLj8apm4L6TALdgotPNEsCx/KWHO4MeDg85JwcdzXPeGb1dR00skJ8/55pjHCGRmYktgcADA6N3J9K1fMmtRcx3Y8SR+fHB5gEtwoKIBllyuQCcY6g55yM1rrqBy8e6LzVUkBTux1Az6dv1rgdHjfyJdSkjkmcQgWpjwwcFQxkVupJ7f4iti31a3h+UWpgk+9PNJjDA98jluWGe/tUUalSN1UY7na2LeZbo+MZHpj8asE1g6NqAFxNaNHtkQh3O4kMCSNwPpnIA68dK1450flWDDOMg967lLmVxrUnzTCTuoJ44pKYDt5pjdaDSUIBkoyDUGyrLYphFaXE1crupxUD5xV1gMdKiYr/dqoMxnAp9aVVJ7VPtXPSnIBnpVuVjKxHHDzmrMaKB0oFBbFQ3c2jFClfSmsO1KGzRSKdhvGMVDJ1qY1GdueaadjFrsQlec08KalVefu0/HtVc7CMWMiWrKKKgTOT9anTtWcnc2grCOQtMypGW5qV13VGUpLcbTIHWGQbW4qpNGqHCnIqac7SaqSM27rmumCOWpJbDWbrTc0FqStkjkbQ+PpTwcZqJWwKcGzQ0XFkka72+XmrUdqv8AEKqK205XrSm4l/vmo5ZdDeE0lqiaaKJF4bBqo554pWkZvvHNMNVGPcyqT5tiORjTO9SH3pjCtEYvYjbpTakIyKTZWkWZkZ5NRt1NTbPekKVd0S0Q4ox6VJtpQnNFyOQRV7UvepAKAlTe5oojBUka0m3FPBwamWwx4XNRyocGnK/NKx3LUAUmjyaBHzVllprDitVMlxRAY8njrSpDT+BzTlbmnzMOVDRF7cU4RH+Fc/hUiNg1KLgLxtBrOUn0NIxiVXhYc4NQtbuRv2nFaQuE6EjNOEi7ccFTQpyQ/Zx7mWFK9jUi81Zd4s84xQ0SMN0bKfaq9o+pKppbEKtipPMK0xsDjvUZYetTbmC/KWt7EZqCVix61XkuSBjNQG4Y9DWkaXWxLxCJZI9309aqSALkVahul2+XLjB71TucrKcNuHY1vC5yVWrXQxzgdarmQetK5+Y88VEV5zXVFKxwVJsczjHXNRk5NKFy1PIUDpzVxVjF+9uQkZNIRxxT229hg0laJkNEBU5pxRtuVXd7VMEzUqD+709alyuOMDKu5Vht0nMnlw7zuJHMbcgj3FF8x8qGJSRJKI2YLzxnceenQH860J4be6tTE55BGWCkEN2Oa50wag1tLbMI4ri02lonOdwHAkUjsV3DHXg1k5XOynBLUt6rqFvpt8byY4MkaoqpGWfjJbj6YA/GtrQb+01S2ga23G0YfK0g254Hbsfb3rltWmDJFLKT5kabEcR8bXJDOR1xgcelRaBqNsJooNLmguLGPEflTQHdFgMS4PTBNfNVMxnTxk6M9uh7FKhB0lJHYa54hXRbyK1Nk1xE5C/uz90eua1YbyG+jZLWYiXAJ5+YZ6EZriNV1gM4t9Qt5oJPuW7Rw5jYEtjOMgcHvisrwzeLYWJuUz9pDtsUuCo464+8R6546Yr5GfElXDYuUZ602+vQ9eOAjUppx3R197ptvcXsM1xBJ9vhfKyKuM7R/ETkEniseSe4sRJZwiFiRJJGkcJIJLncpz/CTz1x7VOdduJbcz28ckj+X+9jUgbWJG0gnrx3q7pjaZrC+bLCY7uJAihGG4q38bKQeev5Vx4mTzCD5Je6vxN6UfYvVHAXmkSPdTNfLLF58ewDcrJG6/d4Xrkdff0qbSGv9OZ8p5kscLl0d9kTAkjII6EgnqCOeRwKn8YadLY6VFbtLdyQWXzwuwABYNuHI5AHGR0OT06VhWfiNrtmtmayi1MDPksnMhJ/hzwc8YHvzVZJjJ4RSjy3OivDntqP8ZSTXCXeoaLGsV7bBbXUNOuWw6R7SUPB5C5DhhwVyPapbPUNPvLSzhvbmGR9StklkZZTMltKdpUs3RV+fBDdj2p2matp2palFJqQSy1C1BjL7STECSFT/ZU/KPm+U4I4zXn13c2nh/xlbyaLbtHOQYTZ29rgT5wrK0RAVi2cHA4OzrjnvwdWjKs/cafczlGUoWTO68G2Y0/xG2n6jM7W8MbPbMWDjBA2/KRyMIOfbb610mm6N4f8LWwtmhmnhv5iVChmcSY5YHkqRg9MfdHfmqGhx2N5ortBZeUIibby/n84AsWKOD6M3GOn0rJsE1XWbKfSRqVzBrSRNeWEs9s6CO4Q5wW4XaTyATzkispY363VlHn5VFmqoKnFOxZ8S6AtzpGr6t4dexvxfxG3u47q4YGRVQMjRyH/AFboxXBbjJbPWuLuXhXV1W3gWPS9Xjtr6L7QCDZXrq+coudqNhw23IyewO2u203WL4xySywwxX+Fur5LZNwSdOJpACcnHcAZIwR6nKg0Kzh8Q6zdTX18mlarp8s0bpPvS3LnMwUHJzuCuAMZDsD0r2livY02k9DmdLW9jh7uzk1H4WrqFyEGoaTPO8IEeW+yNIVbJB6rMnmFumHxx0ruLDWLDxJeRrHHP5FxpcWGkUI1qEzuLY5yJIlORnOF7YqPwfcWsmpLph+xo1+y2xWNSglDpsljwDtJZxGR325JxnFc/wCGbdbW71dmaSHVbeT7EzRk7ZFKeWwIJ+YsI1Y4A6561osTzw55A6VtC7ey+d4XunvFl0+5m8yWBtuRJ8xG3aevzk8dgBzXGfCrVGHjC5juQ0puobkPFLb/ACLPtUDJzg7WPQ9OvNeneK5o7240y1YCO/jeJWKgMgTABIAGTwB1PYZrB+KGhTw2xvtMitIktZY7uG4XObi5lbZI8mRjOQNpB429ayqY1SaUVbzHSp2TTRJpWn/2D4j0aG5sQkrxxxREPuWSFIVQAFRnBc98YIzmo/ENra6TbpD/AGasZ1MtpBC5ibLGNFcjgYAjf1Jzmun+HWnPrWhHVnWS31PSbWO3guJUd4jsZh5gJxuBZckj0IxXNeKIddi8QaRDe6lLqKvqa3VpbsrERny1KtvI+bL8Yz0BzjmtZ1KrlDmf/BM48qbQz4VeF543j01pEjsrOZra+H+tBmZ2IVDnAUbEYnvgDPJrvfFENtq2o3kGkw3Fzc3CxhndziK3UqAAe685J65bvWB4d17WrPwDdanFDpS2t3eySuYwBkhjsQHOd2cDuOcVo+HhqFvptqsjZutRg/04kbWhA6IOfl24HSjGY6lTo+zl1MY0qk53POvE9q2i+NI9OSwSB1n+yptcyiQDbksSRjr1x36irUl0t3qd0i3nlzFXnd2ymxBhcYPc5HA9aqX9nLqPiWWW6uXleOSeJWkLFsFdzFD1y2VBGM/N7VNbfvLy5W8WKO5u7pUjhbASNVG3kdhnJJz0FeHWw0Kz9xHbFOK1Z237AB/0zxl/1zsv5z19YA18n/sAf8fXjP8A652X856+sBX0piLTacaQUAFFLSGgBDwKTcKU0baAEDZoowBSg0AMdAcM3VTkVTnigUSH5EVlJm+XIbPrV/Iqre3dnbRhrqZI0Y4yT1pOKfQDP1XTxeac9u9qkpkRVID7CQP4c+mM1V8O208Oh21rPZBTABEoRvvqvAbHUcDOK3VmhCJsIKnpUVzMyK626o7qQSm7BA/+vUKCUuYWhJEeFj+6doOMdKf8rhsEHPXBqjpB1KRDLfzW5DsTGkIICr2GT1OOTVyQLkhVYhvlO3jHvxWlhnm/x1+F9p8Q/DMttFILXUoj51rJ/C0gHRgemR8u4c885xivjLwprXiL4TfELzpNPkhnti1pqmnz/Ks8TD5kbHHTBVvoehr9FQrMpRZMBeMjk/rXzx+1b8JzrOk3PjbSWnm1O1Ufa4dgYzwD+6FAJKZzznjPpW9Kp9mWwrHlmjX7a3+zV4z03Trp/s+hatHd2kMy/PDbvIGATByo5kznOSTXl3wjvRp3xN8O3El3PCP7ThDToxR1VnALZHsx9iOvFQeB/F934c0/xNoTqXttf05rNycErIPmicc9Acg+xrD01wtxBMYlZI5VdlZflOCDg+2B+tdShZNE3Pur4g6CZb66jvJre1/4SDSX0u7IQtC12o3wTHjOMLIPYgA18L+JdKl0/UJG8xZoinlkqmAHwNyn0ZehHrX6HeJ9Fm1jwjp+vaCFi1DT4473TI1f5G4VvKOMEKy/Lwe+etfCHxStbX/hbmui0t2tra5mlmiicjKh/mIHJ43E1nRZXQ5ux2iBDGU+U5PAyCa+n/ir4tXRf2Y/BnhKHzjda1p0M8ziQjy4kKuwPGMMxC46YBr5ZsWWKKWPdk4PHuODXp/xq1drzVNL0OO43W2h6RaWKKvAEgQPJx2OWwR/s1dX3rErc830qwvtb1q2sLWNnurmbZGh4wOpJPpjNdVH4zhXRNItNPjk0zNyZL17aUiG6h2qAskWcMflY+nJrX/ZytPtfxMn1SW4WCLS9Jvrtnb7oAgaMZ/7+fpXmQgQRpGsb74kCkE8cADpSqU4ydmVHY6HxHq+i3njS+vtP0todGmZvKs8gGFMnG0dF57enFU9IuJZLd9PgknM0txGYYFGVeToDgfxYPoeKyY435fbgHuOlafgnU9W0PxVYa1o9vHLf2kyzWyyQ+apcD5Ttzyc9PcU40IRpqK6E2Pr29uPEGuNafBvwtqDW0ml2iRateW8DKkBwMgvk5B5yBgndjsa9e+FvhHSfB+lS6Xpkzs8bL9pym1DJtwWAwOuOvNc38AvB954P8NfbNU86413WGN7qtzNhQZG5CHvxn0656dK7XVNUgtP9IluUEqErsGTkjnA9wOn1ry6rhC85PRFK5b1iZFgeRl2CJsq2Bwf7wzx3/SuS1m4SWGG4+0IZ4pF3JGScgMGOF7gjHHOMmtC98QW84UTLELeVSJFkBxjIyc9OACa4HWIbjTrrUrsX4W1RTcrJMACzrnGCAcg4X5QOfWvKq4uFd3p6orlZ1Fxr1xDA1utxHcTyyu5zI6lUznGDyMVCvi5rnWHs44VnjTLRyltqxNjpgHDepGeK4W5uba8ujDbW8kYWINc3cWIzIxAIUDtnnrzyO9SWUn2KUGaDyBEp2wmQIVG3I+U44I57njmvn8XWxtOfNTehceXqenRanvs1SO4SO6d0x5ikkSHrkZGOM55J5NXYb/TNT0xrcWrIghZosrt8teVHzdAfbJ615tPfXNqJbxkgb7NMrA+aZPLbPMmSGI75wRw4rb0zUHWeK7tWivbbUUWQo5DvbsB8wQngqAM465PPrXsZdmdSpFQqLUVSmlsdG5tp1mlmjmuYlRUZWk+WWIEMGYc45X7wAHNcPPYT6hqEVjDcogluvMtHRgQVXGcsOQSCCO2CwxxXa3n2O8sn8jUoIZXhUxlV3bM8A4HQ59MV5zpaS2n9nXOhySySXsssF5NAPJC/u5QpOwDacBfm9cHmvZ9pFNJswsatvqOm6XFJpzTXf2/7XJapGNyCdGO/cVUcqMkgr0z74rJg8UTS/2zqEVq0UVqRLHHFBzlYiWQAY3AssmTk4zyDmpdEhuNT8bahLPNFPsXFrcyAI0MiLtdoWxkDHlgvxzntzWX4Z0y+t7i+utUu5ZkutVa2Elsh3pHBmVlYdcOMgcgHPI54mMZzlcGdT4ZurW/8IWltJessrR7pZ2Ta6Y5AUYABwzKSACMetWtdh0q30EQQzG2eV0SHaOrll+8rNwecnGM859a5DTbMWsVpd6wCbuaPzQu2TzwhY+XEwOQGOceuDmupvNHsruyCapeCaKAGV1Mn76NipxGAMjJwF9Tjr6XODaalsIdoWpXdjJN9muZruRwJ7eF+gVivzuoIwOOAehPFej6TL50KXCuzLIQQ5YbSDzwPx9Aa4O20+CW8a+0XWPJV7bBfKSGPABKcDPCrggc5xTbbxXLPfF7Xy/sEMyNdTTLhS3QbW79ieB0AGaxg1h4K2qKjueqxEEZByKA2Tjv3FYmm6xHNxLIpdhvGz7rAjgDPPQZ5q02pW6RzSrIJBHzJkgAAZzj8q6lUi7O+hZpGkqpp97HdW8c6q0YlAKq3X2qxJIiqSzYAxniri0wFbrSU8AEZoC4qwIytRNDk96s0UXsJq5UMJ96TYwNXKQgegp8zJ9miuoINI/WpZOnApnanclwihgHFGV96U0xhxVJIz9B24ZoDKDnFRlqYzHFPkJ57FrzFxTWlGaq5agAn1quRFe1ZOJgOlSxS5NQJEM8nip1aFeMVnKPYcZdWydSSabcSJGPnbFQNdbQTVW5n81e1Cg29SpVUkF1cRyDCqfrVJuc08fdphrqhGxxzlz7kZoxT26UytTnaQY4pR1FJmkJotcXOS0m4VFvpwNFrD5hWPpTaU59M05FJ5xSvYerGUhyRU+xSealS3RhyxH0qHMtQb0KW00FDWiLWPH+samtbJnhqaqxH7CRQWOneWaura5NSfZV/vH6Uvaah7CRmbDShOa0Ws1UZLHFMaCFepYUe0D2EiltpVSrRhiPQsaY0PHBNHtBeykisV+al2VKVOMYpu096pMjkItppcMBTzmkqhcgxwaZSybs0g9aa0FZIayjFIAQalAJPSkKkGruiWhozUUgbmph1pjnGalbjcdClLuHINMEsndqsSru5qLygTXVFqxxT5r6EfmNu+Y1NHHIcMrsPxo8le+KmE2xcYFKWuyKgusmRS+aoyBuqPzWP8OKle4UgjaearM/FOEdCZzj0I5Mlj1poUipScihBk1rcybuQnpSH7pqZocZPNMK009SJxKzetN7VYZQKiPStkzCSsQtnjFMYtuqao2GWNXFmLGgMTipEjOakiUVLgKN3+c1MpGkKXcjIEa5YckgD61m2+2WV1aZcBiAoOON2PX2q5dyNJZwyKu4q4ZlK5ycHjrwfesjTzNJdySQxAEAuVZcHGScegxn8OtZOVjqVO60NaRbqVz9l+SYE/OwyjDp82OT+HeszWBeLPa3k0cdth/Lk8w5jkB6DPQAkDr/AHh15rU0+9SaWQozRMBtkRv4Tk/LkY+bj8sHvU17eWNxYTwzBWdoyZIHAO5e556jrWbmupsqb6HEaU9vDPrK/Y7mG+gdbaGMMGkRG/eLjAIwS5HHYV0elaLZi2mjKRxh4f3+0ZkJzyc5O7oRnGKwNG0maT4mX/7gpHFpdurPnMhBeTYB2yACpznIUe5PW+ILgadp32qONmdIzGsXC/eGPrgHris6ijU0tqaWcFqc7rmpQXOmQxxWSx7CYJIpo8g8/LjHQ/hSaK0dxbyxtHb2zIDDxEwUgDG3npzz+Na2m2Vo2hQTv9llkVPMDMu/LN/HtHTOOMnjimWU2lwks9hJHgmRzIwGCe5J5J4/Svg8Xk6jjOWs0+ffT+rHt0MQ5QvFbHFwPfWIk0qZbxY7ecTJuBIZWXswB2gYA6d6msPFFpqSzaLqbKlwR5cU3Hzq2cqG42/oeuM4rs9VGmTgXdvazO5bLI6Mi8DAJIxlec/eGcV5r480TQ7TVEF9ompyRuJP9L2ncyEjcSBgMo7Aq2eM1yVeG5Qi4+006WOyjjo1Gk0dNfK3kR2myT7OqlWLOSpI6c/0Yc+tcn4p8Oi1uvOuYRJp92wxKigfZDkEMVPOO2VIIByATVvRYbjR9PN9bPJc28LmG4inuQ8hRT8p2jIUEf7vGDit/QtQupF8t2a60u681JjKSpRduQnoRjIBH5GuajSpZdC0ndr8zpcZTldbHN3q3em4v9cszOhTauoSTI8kqsVwsxVQMqcMCxwcdcms+91C5/4TA65Hbx297YuTHbFXMI3jYz8HagO4HLFfXFa+pazFqF152hyNPb21wsVzJI3+tRSNqMpPfaQMKOvPBrD8U6kq6s9tDDNFOw+zvHPEZ4pNwwSyt1+VmjYY+i9K3y7ELFTtWjuFSLjH3SPwTrmtab44ubPU9Vs4LbcLsvuYROspK7NzLliu0dQuCCMcjHcXOuyw2M73Fmk1kqhIJDKP3yjHKn068e1cB448P6l4m0GaWw8ux8Vae7/Z4rOQRm9ixkttHDfKcBuM56LyBy/wm8dSX9rf+Gtav50heJfLS5m3RjBwyAfwgfeA55z16VWL4eoYytz0nbp2FTxMkrtHe6bJeW/jCa4tP9LsJYN11FI42BhjDsv8QC8EDJwBwe2/4gsdM09bS/02S7kaIs8agECIxDzXkICksWVSCuOjcD5a5nWbLUdFkms7hLjSGRArzo4/f7iQk25RzA2QrjAIbkgDFN0vxLqE3iSf7URBBYo9z5YOQhQqGbJBGSpk6HnG3jNYSwmKoYmEXrFfiN1YTi5D/iZaRXWrQw+E7h4HnYa1p0kUpKluj7VycFjg5HGT+FcDeeJLqLX7nWL47LPU4pZIVGPLcoxGST/dIyemRXeeNtP1jwn4m0RtNa1l8Pvm300xhkEUhO9rdmIztcswyRx7YrzLxpFZx6HpUOpQ3Bmt547soswCtbXSmbao55DeYhPqBwM19dTwsZQs1ucym73R69BY22taXb6ZZ3/7+UiZmSQ/Kpx99hkDK44OOD7VKNQk03TYvDl7Y6jdQ/ZpFgurGWN3eFowQwDdkUgA85IauB+Hc40u4Wa3jils3R38i4+ZUGTghgRyPmPT6HtTPiL4omtfHWlSadFa3EdlpKW8YmbCNMV37wVwW29CCfrXJVyyPJKK6jVZ89z2H4fx23hy2NsL66it9KSZLm3uJdxMbu8gJ6KSeTwOM1wfiWeWa/1Wxa6uYZrKSBUjZsbNjqn7vn7hWV8sccjjtWx4c8aW9wmqLDawy+dd21/dSIhMrWrxp5jEMSMK5KZJGAAccVxfxLv7C8uNZXRIRDczXDWl5I0SDYBCT06EMVQhuoKtXFRo16NZOreS6dkJvn1WhohrbVNG8PaL4cS6XTYP9MmgMahnRdpP3eDkjGSeufSpdSvo9Mm1KS5nuJoHmZWBVmaJYxsbI+6CWGRzxmj4c32nvodgsMM8d82h2NskyqAGmeJZJGOegUvuOPeqPii8tEudZ8H3l95uo3epvHPfKMuYERZGYseQS29QPQEc5prLo1ZON7o29pyxvYr+Bb2ynOveIGuJHWGYtGd215kVTvUKuSWLYxyBhee1aNlJZaVptw09oskjFYmuGAzGgxlFfJUsSCucZ5NM01y3wo0rTLK1WKR7ea4uphlZDMS7LGRt+62Ez6ggAryKu6y2k2+gaJosl3ARITJLaRSHzlTDncwJCxR79o5+Y789DXq4fCU4SvTa0OSdRvc0v2Cbm3h1DxdFLPFHJKln5as4BfBmzgHrX1oH+UHgfjX55/BTT7e+Or+crl4xDsKMVYZ35wR0r2nRPEHi7QIobfTPFF6LaIttt7pFnjUf8CG7HtnFdUMNKcFJA6lpWPqbdR9K8E0z4v8Ai6yg26lounaqFQfvIJGt2Y57ghh09K6zT/jZ4TZ0j1SLUdKdmxmeDcgH97chPFRKhUXQpTien7qKx/D3iLRPEVsbrRdVtb2LOCYXBKnGcEdQcdiK2O1YlXQUhpaSgBKKjaaNX2u6oewZgCRWRrPizw3o77NU13T7R/7kk6hj9Fzk/lQk30E2bWBUMlvFI6sygkNu59cVx0/xZ+H8cLSJ4ihlK/wJE5Y/QYrCuvjr4HjhdoRqk8q9IltcMT6cnAp8suwz0DUbd7jdbqGKTLtlIkKNjttI6d81Qj0Wa31k6lFeXaqAsa2wJMIXaByPXI69uK87v/j/AKMtoZLLQNUecY2pO8cakf7wLfyrMn+PWrzQf6F4NCTH+KW5Lp+ijP51aozfQTPXv7UkjuTHc2NzaxAkK7BWRzjPBUkj/gQFaNpdRz2qSpIsiuu5GU9RXz5d/GTx3eW8kMeh6XaueN5V2wPcMcVV0vx54nutWN9rrzwnyvKDaaI1GecswYHP+eayqU6tOLlGNx6dz6TURtkjgnk445qO5QNC2FjZsdHHbPI59s14LrXibxYNBYx6hOyXEbbXtsI0e5/lZ1HKnGfuk4OPavM5ba9utXuI7zXrqS6SUqzKzhycdxJ8y8djisMFiFiW1azQ5LlPLv2gvC1v4R+LepWNn5P2FpluLXy3DAQucgcdMHcuPYVwyMoQp3DspHbrXsPx98Kyv4a07xFHe/aWhHlTKdoZAzdWx1O45z714tKSkrt0DgOPxGa9uLtEhWZ9+fCj4n+Dl+E3h+2l11Y7u30yGFxJbynEiIFP8POCO1fKPxs1yHxH4utdSjhSKWC2ltpPLXCFUlk8og5OSUYZ9CCK6b4AT6ZqGg2WmalYrHM08iWk5+ZbggglOeAy56dwa4z436W+geMr3S8RKi7Z08scYdMH6dOlKNOEZNdWQrs89uFYSNs2sM54PTn61ZluJCjGWR5pW5dmbJZj3JqGAgrkqMuPSnmASbJtwyZSgTBzgAHPpjnFN+6x2PR/hPrWi6DoXjsag6faL3w/JZWUe8B3klkVSFz6Kcn2FefmNpBKx28njHU1aul+SIKTypbIJ5qTT4FkIG3J3FvxPSok7O5pFFZodsA4zu4x6Gvp/wDYp+G8SS3XjzVrcMYn+z6cJDkBsfO4+mQo/GvniCza71G206FQ0s0ixoM4+djgV996BpEngvwdp+kWc6OllbqjgsT83OcADu2Sc5NYV63LTbBrU6PWY5TCxgZshflCcneenXj39K4rUrye6u57OWS0jka4j3LNGwB6/MvPHy4/H2NXrLUNQvU1JZb14mhuGguCbUgw4xjH95cEcj1rnvFKxXtxb3ENxI/kho5QIwGA5JbaTg8kjB6+vSvmcdXdSFlEuFirq8V4t68q3ExEu6NNih9so4AIGQBglT1rC8aXMgt7Wx8hBdzzfY08pncmIHBcEnbkJuY9MEfhTZ9bkjigbzC6TRSRS2+BHLEq9XIbvjLDHp1qrYXrXEpvvt0iCGQiJWj8r91INwcZy2GwCc54IrxaODrR1Ssuxo5I2/Bmi3cfhmbTch7e2ujLDNBOTKSx+96FiOvXn0o36fqGv3c01wUtzZlYiEblwT8rkcN0IyMdABSaDr19HbfYtOtZ4IrO5eC6l81C+8n5WXI5JB5I/CrV/qq3EWryzW1wLNmgI8xArSgoVKL6E8tnj644r6DD03KmlJamN7amT4lbbpcFjZ3FrcvNciUrbh18wsFx16/LgsOevTvU0txLNCLuxvLrTXtJVkCYGxDgBcBV+6QxJG0H5gM1lanfG+QWsqRWixQSNicsjtIIj+8wdpOMD9CetR6Vc/2ijaVI0czC6VGVpcpjeUDEqoGQWcdT9z2rKeDcZqaRXtE0dnc68t8YfskhsdTnjKTwEHIkBClTnttUEYHqehrDt7u/uV0my+0rbx3ReKRywWSNN0jFkPTgcZ4IyPQVILW60e7WW4B1KGWdre9BYebDbKMfOAfvD5cYByCOmKi8ReGrWysbu9tbcxXMb2d0tq7ZwruoZhuLYxtcHt65q1hJzqKTdjNyRty2VtPdae1vA4vbeITW/lFx5ggc7wu0YO5OCO54HrWBc6uLrxDplnHcXKWOoS3V1Irksw2MFWIBeGZ2x14xx616rpcd7axiODT7bZG4Jd38sRMy5PqWbLt0CjBrzv4Xabps3xK8ZTaXotuU06/ezDN2aYmSZ/mycghFwOOvY17kYpKxDTF0nVbq2kvdWvsxpAMsquq+QwGAshU/MzMSODg8gZAzUPiDWtbnv5Y7iysiLry9u9ApfPKruBJfap6ADuRzXRfY7m28U394721npukQCa93YCsSGLSkAfN+73Ec9TnFYCWMt3FH4l1Sa2igdt1gt8xibyj0EjLzkoB8oycMAcc1EqXN1EY+iWerWtzNLeapa/Y2iaTCM8KMrKwVigbPLLkAk5weB0q/b2Mj+HrWGInEcaJcM4OxCq7t6dsY7EelN8Qrb28EjzWES2m8oskc+2RW4YAMB+7XAAABz82M9a00uHgOoxxRtDmAyRLFIDEYsuACTnCkL255Ga5atKycQjJXOk0zyoYIpo1NtHKALpYsqBxgdM8lgvTsaydQuryG9ktI1JmkBihDglASuSRnls5Ye1Z3he5tdWSJbM3ECvMoJLb97kFueg2gDHpgVp3UbSeIJpLh0ltxKF2xHDAphNqgYGC28+uDXkYil7qk5aG0ZIvWGtapbx2Njcs7Sh1keRY8RSrnvn7oU4yOvBrdTXUkvVa3k86KZxuQDO04O4ZzgfQn9K4e5kh1WDURHcSzOxdGCEbEIjOU/AA5GBz3NbmlyCWOVVaaKLCpM8SqF3Ywx65HTqP71deG91WT0Jb1OystYjLObh0hAxsAbIK5GSAOT1HOMY5rbR96hsYBGRzmvMNMlCazHbSwtN5m7KzKpdFVjtAYnkEYB/4D1rubC8jS6js2dhO+4lX5bAyR9OuK9KlWU0K5rig0nQYzz3psMiSxiSNwynoRyDW5Q+g9KKKAGUwrUu2jbQDVyHaaRlz2qVl5ptFyXFWIGiOOlIsRNWKXrVc5n7IrGOm7cVaKjrTdue1NTug9mRYzTdhzU4U+lHtRzA4FeVPlquy8Vceo2TNWpaamEo6lEjFMKk1akj61AQc1tCehk4MhOabU5UntTSvtV85g4O5DijFTFfakI4qlIjkZDt96kjjYnHJNKAM08NxScrlRh3JEhkyFXAz61aFnJ/ERn2qokxVu1T/bG3YP6VlPnOqnyLQlNqVPOMUohX+L9Kja4Ld6TecdaytLqbpx6ErFR0P51VlfmnSE4qBxuNaQiZTkSLNgU7zz71ABnpS7RVOCJUpdybzyKT7QxPIFRbRTeaFBCc5XJWkZj6UZNNQcU4daUlYpXkg68UeXmpAAKWlcrkRCUHpTdg+lWG9KZtFPmZLplZ4aYEPTFXDgUyrVQylTK+3FG3jmpyBUUhwKpMiUEiEgVC2Oae55qPGWrSKIk+hG4/Ko29qsFWPFRtEwFbxmjmnTbZVDEN8x4pJH3KcVOUyeaQxg9sVfPExcJFSkOfWrLxYFQlSDWiloZSixi5zViLHeolQk1YhjOeaUtiqcW2LLjyyCDVLbt4GcVek5OKrvGSaUXoOqrsqtk0wg5q8lu2OlDQEdq0VRIydFsohafHECean+zuW+WpYrWRjzRKorBGi2xgjRWC8knniie1dnQxqOOSd3H4+verEkKwyphWOVIHcZHSk1WcWunyzLt+QMcE9cCuZ1rM7I4fTUxI3ht5JY9UdYg46HAjA9M9uAPfisS9xY3Jms7+Ka3yC+DuwgGGx0524+uDU66hNHqkltaytvlWJvLbGXJGcHcMEAtuyDwCOOaty6ZDdxmGfdIowGhlUBT6gH/PWo5pNm0aagrIjksNW8w3dgdNkdnTzUKsvmqRkjO4/NjOGOBnGe9T3S2mpWcrXMKwGG4Al8+P5gx4AHuxYDrjrisrw5cDTry80C1s5nmAE0MLYKFRkE565JAG7oQVPqAt99os9bs53juLe4kEkTrCVfMQ+cP83DbSO3IyatxfUbt0MTwtPaWfxC12WG8nVIIbeBtzFmXZ5uQRzhiTjPTIwM10uoRy6iTcG3mSIP5VtCWMcjNkqzsD2wTgZ6DOM1leHdNWbxr4k1a+wllDFatLalR5ZuDGWdsnknDDHQAsSOua2dJUXCpFpsKw24jM2yQkHDjKttHQckDPPOSK1g0lcwqKV7MvWdvIxK/K2ERvJjTaq9P4jnjrx1q3dafHNbuLpRcF+FQ/dHHHHc0ljGXumt0kaERhWaLHIGeoOBwf8AIq5qBmjwPJEsMoAB5XYeSST2HFYVWnq0OkncwJh/ZnmSQ3SLDH98EZAzntnJ7f0rEmuNNksDdTReUJI/9ar578ADoBwcZ6ZrX8SS2KxfYtUtDa2isFDFhjnjkg56dOap+JfD9lLZrIs0rKEB8uF/mxg7T0OenAOO/WvlsVCs5ycZ2gu57VKcLJWuznbW7gvrOOGQpEqohluZMqWwTkBuD14xipIvD63rW5trz7RahXXy7eQhQ+Pl5xwQeePepHktXsBcTR6pIWO0sXUokgXgAY4z6dD2NYCTatJrMht76YSQxqFlhijJKnGdwJAzk4P0rPFYbDYhRUVd9zenKUL3LV5YTSadFNZ2cdoftDLKWQoq+Wu3OwAnGPcE7vQVweu6lfw3EDTWcl01rdxxTIsTJ54C5bYQQSASCp/hyCD0I9W8NyXCF4NYlFogSTFy0/zTsOX+QqcbRhuGzyTjtXNzeE9ct/EcV7e2XnRm6ia0vZZlMYcA5YFMsCUXAO3ueO9eJh8JLCSnKbuo6nW6sZJWMC3mks3tLnzpr25tEEcSxkpdCNSodd2MFXGcZ56g815r8RNWe21NprCyt0d5D9ot1hRGgKls88M2Rk5Jzz9K9OXR5ND8UXmpa5qbRxyO19aQCPkSliskXmlQpVwO/wAwyGwTmuU8a+E477xNolzpkl0t3e3DNPa3BjSaMhskscHIADDdghto45r28DPDV37SLM6j5fdsek+BdV0/4ifC2PT7uYLrOnQF7aaRgWUkMFbggkbgVZTwceuK8j8TW15p6avb3mmhpGDqbdH3m0Rl8zCnLH5SAQT2UjvWAi6t4B8dvqNvFPBZR3uMhQokT7xXHIAYKQM5AKH0NeqPodt4g8RQappNxLapPb3VuZmIePMcJkQOOcoYsqSOeAc+vt+xU7Svoc3wPXYq+Kbfxp/wri5bXriPUUmtVaC4gIE9rIhDRzsO4ZWX51P3cbhkGvOpdQGp+DNPS/nin8QaBdwxWitktNbvMxKknkhSR16A16n4W8QSP4akg1GEadbyRNA0ckTECPC4JPORg9f96vPfHGiQahNDqtqsVvcyxAhlJBcIdjA8ccKuD3JJNcNPHc03G1jdQsbHgiaPS4fEEl9D9oljtV2I0paJYy+xVYDlf0+8aX4x6fbw2HgrylN5eX++41LZJujka4YBFRXPDIpAGf8AZqTTL7R9M0S3jWzjC6lcm11HbODLOrbiu4YwoUOMYxnr2r0Txhpulap4E1/UrCNIyhgvrFI0ZpY5LeQkht3GNkUfHOc5rvniKUYJyZzxpy5tjgv2c9UnuPHV9pOowrb2+t+HrqO0twOGCtglj13YjlHJ5496il0GxstR0fV43dbbU9JF7cRBgmLqWGcFueAoVvz6Vn22tQ6XZ6Jc6bbIuu2l08gRnKBAPtCtGc8/MpVuOM5qLxFb3Wh6dBamyY+Vok00cv2jzAS7xyRqeCMofkx0OTWNRc8fdehooyTudT8PNEurTwmmqHzVmLLZxO7gCPIKMQwY7l2BDkYGBjtiuI1u1g0i8uNTN6Lv7TqLGOWWF0JiQOGO44Dbt2flyBxyOlew24t7S3TQ5Ypoxu+0bHO9XjKKPvDsDFzxz+NeYXGrwa5aXElvtjgggew04OzM32iWSMeYq5xwpYAHgnn6cOFqp1pUkr+ZtUV4qR0miTPfaV5V/eQQabY+TDJnJZztBlQY+U4BOF5GQAR1r0T4dzeHbrT9U1KS1glg1KRoLHzEKxpaoQqthQFRS3mSZAGC1cvf+HZvCvhWx02/v5LeGa0klvjFGJpo1IBd+mNyh41zyAxzz30NTsI9D0bRfDI1fzGkhENlaIfKMMJOWaSTnCcEZwcdOe3pYfCqDlyrc4KtVS3PLP2fgDJrZ3YIWDH1y9esPGsjEKdxJ5+nevKP2fSvn62GzkxwgenV69bRkkGN6qOGGOuwV2YZ/ukFXSRXWNh83y+xWopo1KEMSfqvWr5HO5SAP5j1pske3GTnIrqRm2YhsIROsywiOUHIljYo4P1HP61raZr/AIt0iLy9N8U6nbp5ZVEnYXCDnOQJAeaX7OrclcH2NIYckEY4PH0pOMXuildFPWvGnxUmZHHiWSZEGQLciAn67QAa5/UvFHiK4Q3Otan4nEikbcTEr/MV080RV9pwQDxtpoiGOFIOfTipVKHYak2Ydja2WuwxXUmqXF1MwxiWbdIvths1d/4RvTumx93cluf0p91pNjPuE1vGzkfeUbTn8P8AGqLaXqdswOn69dxBSCY5sSK/sc9BTVNIo0V0LTUjC/Z0bHcg5/M1Yj021jGBbxY6fdzWaNU1yHP2zR4LmPkl7OUhsdhsb/GsXxr4onfQ1Gh3F3pl8bmNH+0QbNqk/MTkEYGRzT5EB3UVnGkQxGg56YxStEqrjyx+ArivBdp4qi1ZbrVvEaajZKjqI4+QScYOdo6c13SurEANz2rNxCXuu1yhJa+Y+7Jz/dx1p0doWkSOFWjct93dncfxFW5F/ebs1BL67tvPril7O6JcktzpLVtU8v8As+WySbaPKSWZD8mfl+8vGM9607rwXYXNtFIdJiuLhFVV3SHymGOckAnrzuPFcPdaheFFBmDBFCqgJAAz6D8a9Q0PVjI0H2ie1MUkQjkQP5p2hRy5PCj8OtfAcQYLFYF/WKMrXeyPQoVo1FynmPxB8HarqWkyaVpavPYXdu8RgGZGhcLlQpbl8sM8HOT6V8nX8Bt/sSSqVdFaCbI5Dox6++MV99XGraHL5t1aXSRm0I2pLIy5cnAKnJ6cdAe9fGPxi03+y/HWtWwKMqai0nyg4G9Ae4Hf2r08gzDFVn7PERa06irU4rZnQfAdrGHRNRutVgmu9Gt75Vv0UfNaIyEpcxsPmUqww2OxB7Gsj43S6jceKv8Aib4uLtLcql7CP3V3D96Nx74PI/xFTfs7eKLPQfEWqWWqRytZ6hbrvdULJGVOMvjouGOT9M8Ve+M2nz6bei0t5EuNJOZ7GdZd5jQr/qh/sjt+XavqoK+pzNvmPLrBRsiZ+F3MM1raj5kej6FCzfumE8wDDABaTaT/AOOCsmLcLKHnILEfjXUeNGhhi8MWMJidYNEieQrnIkeSV2U+4yPzpWux2MyRQwLegIUe2a0NCTNwVOcEj9KykuRIzx5BZQB+taelO0aTS7WYKvUdjgk/oK56kTW56F8Fxour+MNOmksyup2Vys6SDBh8uPks449AO+Sa+pZvEmmzawltq+qT2TSYkhPmMqOpBJBAOOxIPHHGe1fNf7NGiLNLqesSSRxrHGsKMzEfMxGfbpnivaJYdK1ZkktVhEluW3PsIyAeD1+nTivjMbiKsczVOD9xLVfI0suQ9AuLZljS8jxqlsxaWHY2ZGPBUKxf5sdMdD35qsun6ghLL5dv5jGV1kQMOR91gDuwDj7vTuaueA7e107wbZRbTH5SlpVk6kknp35GMfhSavdahGwuNPsLOaOXIhaaVU80ttKknk4XBBPHXFe3DDxm1Iwk7HnXiOyTU9XMh+dvOjjuQ0QPlTnAVVB+VlwAx6Z+UH+Ksm+1I2d/uX7AxSKaDUY0jKzxoCSZhC+flClgAp6ke1dVqV3Akc1pGpttQkgDGd08ry8uNzOWOGPBzhSDjAziuT0XRrC5sfMkknvNdineU3FzucsAx8oKrFVGD22kAA++ejkjG5Fyo9nZabDbP4dvjq0GokyPamM/akKn5doYDHGM/T8K9B8BXGla9qOpXNzDaC3mggmt8neJNqmN8Ifu4ZOQBz6ntxp1e+trU6HqmkW9leOjTwTQyOWjbPJUqWK8jhQD+VRaPrGm23jKwVdTu7bzbKSWG5t7UMlwsx3eXJ/ErKwmzjkYBOO1RpxtcLs6bx5fRxwSeHmhto1keF7gRoJP3m8AyRnOVOMDJ9hVfwXb6NdaLcahq8fkxughXYGd7RA5CIUI5xknPUc545qLxVot9b6bJdarZW7XV/c2yyxTTggQm5i+VXVcBhjPTJ5JJ7dLol4Lqa8221hBcNc/aVjkG4xRPhgT8uFdnD8HBGTj0pxh3Y2xb7wvYzxMlrMLu1do9iNEsiNkcbTyCcHJJ5wSd2OnN+N31221GLT9Cs5IptQtWtYp5JHVElVhNGgJODkJIBjA+Yj0rudOmulspb+20+2j08t5qLCwEhXIG5lGF5xzj14rIe+S3uptSW6+0WSArGIVV8yBSeADhjjjqDXLUfJIDoIdQuX1S4MfkyQSWyzzJuKspIwcDqMgDHvXk/wc8SxWcHxHv9T1KG2tF1ZnmkgJ/dybniLEqS2W8tG2j+9x1r0SGza7I+zXbPHCu50Cq5cgDGBnqPTmvANJfSV0v4la1Z3htLWxjumkgY7U+2zGUfNnh2/dBUA+75jYOa6sK7xuI1bfxXrtzrVzEHjuWa5eJdOlZiiRhyqNOE4Zo0UY3YySc525HaaRpt9/Z15q8N9p728KtEZJ4EIMiADKkACNmxjA74Oea5f4UeGfEFz4ZsdSktI5Ly6xPeXd1F+8wXG2PfjJBUAkc8k5Za9L8N6D/bMsOrSyExCBUBhjLkurkCRTnYB9Pm9cjBreUSOa7scvZaBrN9qRngtTqSW8flul5PJHbxEYGMsMsQVG4Z9B0zV3WtF1G4bWri9kiiu5oIVjEEKeV8xIGGfn5WK8AdMda9MTRbsxvEb9fKcP5kVvAsYlHGM8HnPUj1rz3xtq3h+2iuLe7vz9qsJo5IkDDfcSq+xQFDbmYbG4A9DxWbgpaWBbl/xHpsPgnw9HHal5L+8lEUEzAB/NPAAI6EZOPSuX8z+2Ndto11KKZFD3F1OtwNkbYO1tucEkYJGCMsOTWF4o8by67r7SM0sFrcTefbW4XfLdYIjSJQpBUHIJ5znnkV1HhS10mHRItHgms9MvofN8+ZdNMplYnI2FlxtGVIIyBtwenPNPBKb95aD5x9tc/wBlaWtykdvIvmNLCAFZpQTjkAhmYt27c4rc037QbK4t5LaKziiHmW8kj43K33mA3Z5OM5z2z1qvfG1sbHTtNuXllt4hHc3F66Irl/m2RqT947wc4wABiuefU9tube8mubeFZnWNpVZ4plGFzndwOeFXI9K5MQvYLRXRcdWdrpH2Z45rm4huxJNMIZJJLcrsG/Kv8xIx6AevOcVf0TXbRb3yLdnjYl1lwN+98nlTz09c9CK5jT/EEX76GFEMotV3XhUgR4yWHruOQBgd+1UTfSX5uLOza58yAqzC4YFVXaCNuOBgE5JA6LWcKlR0+aG49mew2uomOBXKyOO+4fMeOlSR3UIuFZVZJGyo74AA6Dp3rzHQdWf7CLE/Z3HztLFI7N5i7cEArycfzra0nxBd3uqJayranbhv3ak+SuMYxwVPHXkUqWZxlaMlZlcvU9Dgm3IWdXTBx8+AT+GTU9ZGk3fnxK8JHl8lnY8nA6ccVqowKr7jNeqhJjqCCRRS5qrlDNtOpGJzS5ouAhXJppXFOJOeKQ5ouAmBRRRRcBG60xutPKt2ppU0XBjGpD0qTbSFcCquY8hAw4qCROaulc1E6VpGZm6ZRIpNuauCHJNBj2ir9oQ4FUrxURWrfB4ANILWRslV4qo1LbmbpsqUfhVk2kg528UscAMgDdO9V7SNhKlK5Vp4PpV57BWyVbANNFgAeWqPaxNPZS7EEQ55qdE56A05rUJ91uajcMgySPwqW77FcnKtR8sY2c8VRYfMaleZm4yajq4prczqNN6AvBoNIuTSyFY4jNK6xxqCWdzgKB1JJ7VbdiOVifL60EDHevK/F3xisdG1O2ks7WO+0qOfZeOr7bhkORvgjP3wpxnsR0PFeq6Jd2OuaRbatpV5FdWVzHvilXoRn+fYjsRSqJws2axptoFYAVKmCOKJLWQHgZHtQsTp1XFTzJrQSUovYk7UwninEnHSo2NTE1c9A3GlDcVCWpCTir5TLmsPdiTxSU3kUbverSRDmKXxUL8ml6mphbqw+ZhRexmk5EEFs0zdcAUstn5fzDJqYReVkq1RSSyHIJp8zk/dehXLGMbNalfgd6CtP2FjUqxcdqvm5TOMXIqeWKCmBV4Rr6U1489qTmP2SM8xiopIx61feE1G0XPStIVDGdEppFzT9tTY20gFWptkKCQyNATipNij0owccUKpI5obuUkAVWp4iXHWlXao7UhkFRqW0hnl7W4qReKiL0B/agkwPF0N0NKnW3uWh3ElnRTvXGG3LwcdNpGOhrJvrvUIbdbqBY9QtDbfvsuvng4wJB2bOCMDGcetddqCR3ESRu8iKT/D1+vQ9K4jVPD9rBc250zUJRHCJG8syKQnJYYLDI5zkZGfUU0rqw1NINKuo9UN3b2EUMr4ErLGRhGVQFBDZAwQeM/4Uxn8Q70+02VsIYuP3Mke5uRyQOc9On4YrmJ5JtN1d9Qu4YoUmG+YCXZDdICASJEGN2TuAznGRz1HoOhGJtIS8sJftII3KqOHXgcAEnOCMc9a2ULWM5y6mJqOsT2ItNVt/KuJLVwbkb2EiQNlWVgc5K7lOBjlQal8a2st9pNtqlhMxMLR3sU8uFD/ADK2AOMblGOnfmna0sk1rLd/ZXjdxsl2uu7H3Vk6dxwVPHyjjrVDwk17badqHhq/ga6ns4Wn0+WdCqTWxztwuWG6NuMDtt561WyuRdso+FNWhu7nxTpc9o0VsL2KO8ZQeB5EYWIE8F2wckdB9RXd6eYGuFZ8rJK26OMDbgAYywzk8j65rivg1ps15oltrM15MhnupmMTIFcuP3YMgJ4YbM4HQk8c16dHFaBzMBCr8neAoP51EnylyTk7scgbaA2M4GcUyefa6QYzvyrjrgY6/nTL2dYV+Vmdl/gA5Y+g9ePSsqS8We585gQjRmTKygbNpPX0/wDr1g22aRikTanBI07TRjfFGoVoXwYid3XpnOD/ACrH8SS6XfTW/lalYQzrlTGrDczHPAyRjnOfSuotFhaELPJhSoyokPI9c9R+lY+v6bp51K01BHjtmjfJMUijzTjoVPX6jB71xYyVBwcKjXzZ04enNSvFHDXnnRzOfIWO3g/dujKAzAnIlXP3jxkZzwccGsLVY9L1maJlV/7QhkwkcEW8XUJ5YhQOHwAccDnHbNd5qb2MNrvmtXaVwSwhXdjGcc4AJI5zXm3iuWG1hiureW602/R98HnOkL528ZHKsCQDgYIwDwevy1PNYRn7NNW6eR7SwjteS1NLQ9abTPFUd9JateW7oUF28uRwD8yq38ecKQp/hPoa7o69pc6Rx2+rWe151Zz9o4KqOEOPfPy9+9eH6nrg1bW1CJDpF86bXjUA5YciTkHbnhgy8DHPcDb0geJm1FGOtXFiJZOVkVRDJwVXJTDH7oAP0PzcitMVXUo3qS/yZVPC32NP4qXGpNqAjsGGsSbyEsZ7bagGCTsYYDkZAKH29a5LTfiZb2Vk02qPO8YkEMkQIJGVwJCucjBzwACPU9K7q8sL3UEvJYb6G9vbeNGDOvlrK3XIdpCB0+8oB457CvGNVjiF1a+IZ7CJ5zLJp2q2iBAJFxnc5LYWRsDblcHsc1y5fhsNONoq2ptVoNR941db1aHxxE+gzNDIHikmt3tkEO3H3U4PzhvvYwCG3YHOKzPh/wCINS0vXbSGzQEaNbyXNu0h/eSqjBlXYflOMydMH52HYVzWj31rPqcegC5aCy+0BtMv2YJLZSknYGbHCEthugyM+9autWOo/wDCR3shsTp+pabKsj2cpGELHLbAeqHO4HoQxAr3pVnSXLfQwjBWPT9Jtf8AhK7i5Wym+xRXL+TE0aKpjfzZAnJHCkAcnsa8g1DUZraWfTLq2+1ObrzY2bG0EO24ZHUN3wO1ez+ErzQ5tCu9GuLi3+xB4pbmSKZZCUIP3AACMMAfmzjn615hqNlGJ7lbmCRXLsz3DAEkdRtBOMkYOf8Aarhwc3ObujonFWuiKa+tdW8MQ2sdr9lbT0yFAO52BH3iBxXZaVqkN34VvLRlurMTQTxHywWRj5AEeHHcsW461xHg7xBo9lq+oWlzp8kz3kDwwkgOUkPTge+Afx5r1b4fTaFDpdzbyWKWupaXZSRTrId+eCRIN3RfmPQHitMfU9ml7tx01dannl9pLXWnS3beYiXEu5JmBAYLLGpA9AVdgefWt/xf4ZudO+HYubycQ3FrG8EI83diJihwR0yQO3Zc1imSO2KNZ6695BbfZ3MClcBNm1nQPjncDxzn0zWz8QfElxNa6pD5cbwyKsaMyjJJOQo4GQV5/OuGrXxLnGNL4eoWRfvrjVdS8MT6xHJPHLaxLbXRdQJH3fMOpyFDhc45+b0qtod5pui+I/Dca29v9mspJ5DNE535SBYE+U5x913HHcmsXW9Wu55LfT7OQyLLm6cSZG9V5VT06AMTn+515qhcWD2Gj6TCXSO6vJS8sqhnb5lZcY7YXjHtXoUJSopva5lOEZLU9g1zxnbaxoWt3cSxxG6tXtLYSk5jtE4zxwQWLMc5zx6Cqk1/BJqtxqNhq9s2ozz+VbI1yvlFNpDSNx8qoSQAMHCnrmuR1ZrSx8EXqHNvdSQNBFGr5CfLgEDGcjA471ymq2upTWj3E0e+PZGPLddrzE42RbTjarD5yeuMeta4LManO3PYwrYKLirG1+zXZfb21+FViMp+zBGkuFjC8yZ+9149+K9LdSszKwGVB3EdiDgEeteYfs72lxdWfiJoLUTeW1ozEDLIP336ev4V6NE2UPBQq2CM8r7fSvbwburHJiErRLe5Vj39MgE+xPb6GoNavGsNHvryKPzGt4GlVCT8zBc4OOccCnRn517YO1h6Z7VHqzeVpl3IQcJbyBvQDB4rvSOR7nmmn/GS23RR6lok8ON3nPbThgD2AVsH8zXceEvGGg+Jt8enTyrcxrvkhnjKsq+vGQR9DWJ8HLfS9S8ZX0clpb3kDWGSjoHX/WDqDTfCFja2nxe8WR29pFbwrJhY41AVRtHYfWqnHlNVUjNWtqdyktvJM6Q3EEzxkI4Rwdp64IHQ/WpfKYjJWvnL4m2jL4+1C4sriRWnuTJyMEN6jH0FT+Cdf8Ww+KLXT31y8aCWTzJBJIXBHTHzZP5GpcXY1UVa9z6EMKZB2c01oxg9B7EZriviV411bwjrVl5OlJfaa8Bed9rBgc44I4H4j8ag0P4r+HtUuorWW2vrO5lkEaqVEik9s7Txz7Vm0yYxlJXR2csZYcwjPqDzxVWeGOeNkmQMhzlWXINW7y+srW4FtPe28cpXcqPIFYjOMgE5602Qbud2R+dUmxWdrnPy6HZo7T2bT2MzLt8y2lZDj6ZxR9s16zfC3sF8vZbiPafxZf8ADNadx97Ct+RrMu+BwxBPI96takO19zQ0nxBJeRlLqyNrKDjG/cD7g+lX2uUI/wBYN3piuTDFJsFycjpVqKbA65A7HJrZU00c9Tc6DzIxKhJ3LxnPArom8Q2rLLb2sclhZNGsQhhcZAByckjkk1wqz7gMDP0FW4JGbnBP/jv8658TgaeIS9or2Ip1pQ0R2UElhcaXJBFHDG5BVssQ0gJ4bJPBHQgcV84/H2zksfFd2s8Yiklt4peOckHHP4fhXvllfwwIvk2zEeVsuUMhAlJJwTgg46cV4r+0oJJ9S064KtultZELdfusCBn8a4KODlRk7bHbCqpaM4n4NX/9m/FLR5Nw2TzfZ3B5DK/y4/MjtXofx5s7HTrh7XTVNvbqQBbBfkUtySn584456V4lpd1JbahZ3ELFJIp1ZGHVSCDn9K9p/aOhuZ7fTdajhk8m4ggmVy3GHQ/rlG/Kt4tRVmzaas9DzOzt42trYtnJYZB7cdaq6xq09/eb5MBbaIW6bQMFFztz+Zq5DtWwt1H+sKj+QrGtVUwzZxuJNKO4Jj9OkEks038WMYFbNjdPb6ZLIrcy71AA5PGP61iaWu3zGxWpGMxQRj16D3//AFVErbildH0b8Co0sfha1wGYNcXjtKF4xHtVfm6ZHy9K6JTL9qhi0xxDHHEZ7hcsNznIVDjpxhsj1HFXPCenNo3w70mzmswl01qgijQ4LOw3cnGD945znAGOuKgSe205ltIbJ4iojkII3kAnBOVwXORjrkCvhMVKm606iV22dcNY2Z6V4W8VLZ6CZPElr/ZiIkbLcyFVDFgOhH3hkhRjnI/GtBDfSW7apeabbx30+1fJkcv9mgJyx256jqcDkgDoM15/pOv6fqltNY3FlBqXkeXGtxcQebDvAJEkwHACZIVAOo9s1cF1qHh/TVn8NaxDJbF3a707WJ2mM4Gc7ZeWTpgD5lGRxXvUa0IUk2zJq7NjxLoyb/O1iaW9nvXEVpY+XlZjv+8ysdueQenyjAHeufPhQNm1sdVeK2bljb3mUWcYJDls4XOdyqVyQe1Zt/8AEeyiV7qKKZp5XSQQSqJ4YNo6qyk857AjqM9qq6r4juptQsprK+sJ5id7MyjzUPqFJJUhQCM9ycVzfX4Xb3CVNoqweHbi+1K4sJvtPmQPJcWM8F2wGR02I0hDHbzjPpxXnGm6trFrcQWHnT2Wo2t+8YE0S+bdRSZYkKSSDlm4AxiQiu9svEF3f6dcjTbe8adWDJerYyGJJST958ddue/865X4nG1uorW+khK6vDa5lkS1azffkPuyeXbJA9gOCcmuylXcoqViJKzPbJru31jwV4fXU7hZor+6s9reWRIk27zHJz8yk4kUAAYJI9at6PDZzfE3VYdLW5W3/s2GdonRkjcbnQqQQGKgAYHQcjoa8/bWLfS9Jt9t2XiuJbbU9Fvlh2s8YmiWaAq7M2QWaQ88lm4GDXdXd/eXGseF70nddXj3ENwpxxGMuFLqQy7SgG0kjLE4rt5okM7Brfy7VrO503z7FkZSO8a5HUdTjPGT27VxKHT9KhvbOzurSNJlRov9H2RiQAZC8HdkFckdfU9a6/WdPN7aQLaTm3bMUj28j78ruXphs5BHqc4rzvxRqqW+g2sdqqzETBViKA4dW5d2ydv04xzniuGq05jvoWJrr/hHv9JuHFxctNFM2EZF8tAplbZkb8LkDrg143cXNjrPxC0/wHBDCLS/1q5vdcAVY50a3ubqRHy+FG6F0OT1VR16V7tBZa5JZXdpb3MsdzY2jiWJZgR55j3IckHAOOuf4s9BXz/8HPtt9+0o13dxOLK8M9wbaUMCsqQbQhz1ZQxBxkHngcV1YaMYbgfTy2Nx4rtblZb24tdN81hG0ZBknjXIyTsXy1J5AAOeua3fDWm2Ok6LFPDICGgRpGMh2Fti5bB4BPXtWP408ZWHhjRb3UdQeWCGKErGY7fzleUjAXC5J5DdcYGc1yWkTeNbuGzuJ/7D0zSrGAL5FzbGbLoBmUlXC4AAIznAJ5JrS7aA63xR40tP7JuW8O3NhqV5DEZHmFwqW1shyQ8kuCFHy4wATnHA618+W8mp67cwXmsfZdKi16abyzc229ywV2cqzMBC+ECbjksGGcdB13ivxNf/ABOuV0bTdGePQLAx3NzeGzeWGd1fgFEIdo2A4XqercCtvXPCc02sXcmYZdSEcRS7dQRbySud0kJzhNqB84HJI44rak4wV5EsxrLSPBeoeI2ErzJp9oqW6qltIDdTIdzy70GXUD5ASx2ndwMCu70rStE0m1F0trObpIyTcPvkhjiLbjneQMLydrcjNW7uz8P+HtMNs0Rng8oR29tAnm3EknYBT99iOSCMDaWPUmud8TwahrfinT9H1a3ntbG5xc3Wl2tx5krlAwSN3HAVjg7AQNqPuJBqnUbRCgc9fapp9n4du9UbVILjWric3EdjbSNtjMi4SJ8nYCF8skA7gQx5xVG68OS2yQJ4t1+w0uZ7flJpxI4IAGQHChR3xjIIHXrXXaxpvh/w74KtLO1ulhnllja4htULq6Y5BC8gfLt3Z6scn0y9Z1TVptYurDxH9nMHn/vGtEad2YDdDFkqVACElu5Yj5uMViqUZO7VytUP8HrpkEht7fTvtZnhiYNAd0cyFSB8yAKrj0PJPTmtKWxOpJPrUMcaMzrEkWWjeIrgEH1wcAkDHPPNXbI/a9OtLSz08x6dFbMIfOtwHBVuGJ4KbSAWyAzegxV7UJvtUczEx2+mQhY7qZ4/LRwo+cIRjAznleuQO1Z1IR1SVgvc5nxFv0u8toUW0nk8tmmlO2PauOcN649Dn2q/4VkmnS2vfLaCIIJ0lWVXdB2ByQBnn5W5HpXPXNx/bLQXGj2s7afaM4gkdyCGbnd86Nnlc5/wrZ0/VLiC0t7OGdmbYpdo7c7GbcPvTMACuTg4IPsK86WXU3U9o90V7Rnc2Jv5rkLBI1vHgTMm4YORygIPXJ5PtXVaXIZIQGkBZVHyZy4+p715r4I1q5hhmhuZNjyoyqygrHHIOq5wcE54wT0r0PSLmG6jM1uu9CeZOhHHQjrXXCXNcqDRqUUwN054p4NUaBS7RSU6gBMUYpaKAE2ilAA7UUlACnbTTtox+NJx6fpQAoC0FRRSr70LQBNq46U0qPan0lFwE2/SkKg9cUrU3PvVIBpSP+4KdtXoFxTSxpN1OwrIeVwKgkXJ3elS7+KYeaaZMholA4JpTMAOtRSJVeQ7apK5lKbSCfeWyjHb9aYgdjjdn601n7UnOQa2toc+7Hywsq5HNQgNmrav8uOtNbakbPgHaCaalbcfs02iEFYUaWVgqKMlicAD3NeN+LfHFz468QR+EfDd/bWej3PmrLfEI4kWPHmOfnGEBwqjHzEk9AQbXiDxJNrKrHq1xFaxTA/Z7NW++cbsAdXPBOegxXzHd3Gl6bt+2tHAJGITKdQPp0p0qkZS8zvhg5Rjds+n5PCF4NCg2XSmOaGTbbx3lyUjjCgrCoVwrDau3PcnNc34R1bWPhjqNxdES6h4duZv30EeC23os6Kzb1YBGVhjaQqEnLcfPf8AbGgynD6hE3OMFTj9afFeaKWDW91BnPVTjjvXRq1yyQLC2ekj9AtN1GPUdPt7+ycT21zEs0Mqcq6MMgj6g1I0r/dYYI6givgiDxPqq2sdraeKtSWONNscVvqUqhVHAACtwB7V9Yfs73V5cfCLSJr68uL2cyXIaa4laR2HnyAZZiScAAVzez5SK1JxV7noUjnFV2k561O3zJ71D5Zz0oi0jine9kIvNPoVdvWnr0qrhGLe5Gw4qLvVrburIn1FYdU+xFT5jA+XgZyffHT8aIu4pQSLkjFBmljlyhLN34psjKsB3rllw2e2eKiuJovI2owyefr64q99CNtiwZG4pMbutULu8W3hjU7QJQxV2bGD1xTtOuWMUTSYJkUMFHXnmq5UldEc13qaCpzT8UibjjNPHB5rFvU3gkNFLQ2QaYZKaG2kOIzTZEWnBhig0K9ydGU5gFFRA49KknZdx5qHcK6YbHNO1xWfHammQmkLZ6YNNU5PQ/lVpGYpLE9aTn1p4HPSlEbHoKfMhcr6DMe9KCOlSrC/r+f1qGGNmhKtIDNzkgZweOv5j86VxNO4y4lEe3cxjTd8z9se9U9TaV45BDDEki5++MbuecHB7c9DzT9QWa5tNsKPJKrFWjU49Rn8MZ96zodUjXTJ5LhWAhm23BJ8tkyVzgEgn29ah1IRV5MqNKpU2RjzeHre7ZrXULWS7jaJoXma0RggOTgDrgg9fbrWTqqQ+CZUW2SV7B2LSQGV1WNc5bHUD7wOPwrq9Y17T/J8qG+tmmBVXUDcEb7wZQSu4diM/wBa43xLrNpDNHeSXv2mBeHh2eWhTI3d25wvFc8s0orS520srry1sdBous2sMM//AC0t2KFJBEVLHliCRn5gDnHTqayvEVvDFr2gz3DJb6Fd3UkTHIIj8yJpGU/7zRrnH3STnih9Qs7fUrfU7aC2+z6iggnkVCAkgX9y4zwrYLIWHXcuawviHa6lceDtRsLjVZLWWzia5tHhby1khIxIu3puAyD6Bh05FYSzentFHfTyOfxSeh2HwbtYm8DaZNNbwWhke4liaSbDfNPIV4IwTjHPJxiuzuNS0+zijka8EzM23bCMk+uc4Axz1rzT4aWoPw/0Ly2kjH9nWzAFh8oEY5PbJ/XNWNXuY7me2jiuEjud7ZLgfIuOcKep+b8MGvMxObVbuyPRo5HRSu2zX8R+KYoxc2trCCykGOZ3DtjBySqg4x25rHkvhJJdyx2sKCRRkLGrliV/jUn7x9xUOgWtzcEtaxM+0EJOzZLgHgkH39/xqxqWjNIZJIb4LcgGQs7cBuMj35GK8upmWJnG97HZTy7DweiuCeIk1dJLW61AnhY5bdHOwj1AAAI7ZxniljgFrbN9hj3xDO5QMMD2YE89P8msRo5I4mzYwSSEBzPFGIXVgfvMDkHg88EHoR2p1v4hvYYGmktppIC+0yxw58w8j7v3lxwORgcnNfPYmSrVXOerOpQhDZG0byNbWRTMGRRyj4Xae3fBOen4Vys+o2c81xZXdvI9pKnzRTxlyDt7r9P5c10dtd2c1on2RY7wsillRt2PcnsR3/Gie0tJIzJJCltdswAby9xb5cZHcf0zXDKiov2gTjzI8tvNI022vIdUspIJIo9iOxnUyxMDgMqnJCj5tyrg4Y+1XvDeu3ElvHbWljsZIWH2NQAdudrttfHUqPn3ZK/e5yK6O/tbhpJ7qLTI3MSmJpFjQTAgcqwA5DZHbJyMd64WLRdP13w/JqVnazm90u6bhnZgikKdrpglo8sdxGD19K9vCVI4qi4VNbdzkasdpYazHDHCur2V3ZXKy7JbWQO2RtBzamMkZ5+6c7sYOBVPxn/YGs6jdXdvaQ3t1fRGSOW2ceVO8a7gsig5VuCMMM8ducXdG1S38RaVY+Hdd0ow6gY0a0K3HlxOu3IZJAQNy5xgYbAGRzWX41s7fTDqN1qmmRRq0SgakUY+YoAyBtIIccAEdSc8jNZqg1USStbtsOfvLU8x8caHp1lfabqFpbCHRtSmUupUO1tPyssZBbggfMFZiDjrzU/iDWpLeKKG61GG61S1VYvNVsx3cKkGNuegKEBjkHH0rR8SxSalBA+m3n27Q9StgksV1GBJb3IHyH6kY5OD1BOeuLpkUOpN/wAItqULR3Plma2kYhdrKmRnjrt3KV7jb0xX08KTqRXP0OKaUSlaeKm0+41e4sbOMaddWhQxYESxdDgYyQVYZyPvd+tWPEmmTT6mbqdYRbMweOGEELIu1lGCeeqE8DvXMa3Gsfhm31q3vEkuFu5bS+t+P3MgzsIUHJjZOM9MqR6V09nqlteaW+nrHLckLFHbPj/lgM5D59FIAI4yWya7lSUI80UZRqEeu6Slr4csLiBN90F8u4Owoz7+jI2BkduP6VreANQt7fTr6G4u/sV29tJCUl3HzdwKgZPo6qR7E12dk/8Awkfwo0nSBNv1ESTx2wZ1Bt4037cY5wAByOuPeuA8HKmoy6zpd2hOofY5mtZwwVTcQKDGASed2GG0k53e1cbqe0TjLZG97K5Qttfn0xZ7Szjtlne3QxMY137yOQDjPUsRzwcVbeZrKxgfVCTdvIjyvK5faSCUOf8AgRyPY+lcqunX1rfCC7uHSaJ7iFmWUsDKhyfmPTqB/WuiliutQsLTTb7UIP7Vspp1ktp2yzlEWNVPZQBuIyed3GeadSjFWtsY8zZo+H2m1LW5UjtN1pf3EFlPekDCQ9SqDHWRkcEg/dWu11bR2vdUVZ9MiM+lRG6uWDrCY4R2KbgA2M9cH1HNc34cvrxLzwloOkNYQPDO91LHv3RrIqMi5LHDsoJbA7tjFdJai88RaxrGl2R+0RX053XE4G6W1h+Vtxx1d89Bkgk9BWGIm7qS2NqcLnN6gIpLZrlpPs1hFqKwxrcyp5s6tgk7Tlse/I561rx6CniNjezalNDuIiR4YCGYvtGTuIAwpOPZQas+PrG71WXT9NtdOW0t7m4j+ylEACImDkdGUDBUHHPXBrT8Ox2+saiy+HRIbaDcYRKct5qjADEDIUAnnqMjms5yUYXibqm3KzOI/ZuvLrT7nWb61K7rc20hVuVODJgkd8Z6V6DNLJNNO8p5ZtwYgfNzkgj8a8x+ACyS3mswKWw8MQ+U98tjPbFe9eFdPtZtKuzqNnbTK2PnIKyHHLBJPujj1PWvocPUVJOTPDnGU3bscsJVaRstgMBjcT27Gk1SWP8Asq6aQfJ5Dsd3JGFPB9qlu7Zrby5BNDOjjGQwJ2nqGwT3qG6t47mzntJMiN42jyD8xQjBGewx3r1ITU1dHNNWdjyXwVqWiab4yuJo4boo9qDG1rOYjE4YlmOGGRtHTn6V0Pwv8648TavrX2pLi11KZzbSbwxfkcN6H61Jc/DG3t7yW+0fUprOTy9iRsu9Ap65yST165FbHh3Q77R/sVuy/bLa3LyDYMMrnbgDkZxz1Pet5yi0KKstDxz4n3Oz4galG8RfFxtyGwRxUXw9kjl8b6eFWRTyPmbI61tfEXwrr8vi68vodJnuLeeUyo8QJGMd/eqXgnSr6w8Xadc3On3UEJdkBeNh83HHSndcp0aKJ6j8YpQ1nNbfao0Zrdm8l8ZbBJ4JrzPSbeNfF+jSIq4acnIxgnaTXp/xEYalq13oV3DDJbyaazwFvlLz7jhQSQM4ya8n0jTxpvxKsrWB5PKjuQPmbOT5eTnHHU0klymMW7s634/W1rPqdqZo5DItoQkgYBR856gg1zXwum1G18aWlnFq9z9lcFpEDnDjsCDn1re/aGivjq1pdQxv9mW3CMQhKltzHH5VzHwqJPju0VowNiucj6ipUVY3UmoHWePPHmteH/FVxZQ2trcWqrHtVwQ+SOeRV/wj4wHieOdv7NkszBj5jKHU57DgGuM+L01mnj471IkCIXJ6HKitX4RmPyNRkiYFPNXkduKErENrlvY6jxHrGnaNbi8v3kjiLBcqhYg1S8PeNdE1TUItNsXnmlkBbJiKgAepNUPiiiP4b3P0NzHu9xmuf+HdpDH4livIhGqjKgjudpPH4A/nVXaZErOB6tdXIhtZJjG8gjQuFB64Ga4AfF+AMTF4bnZSMZ+1BT/6Cf513l45ksLklmYGJuvfg18zF2R9qswGTxn3pzbJw9OEruSPrXTbkTW0MxTBkVX29eoyOa8q+OmoT3Ov2WlPFGLaKFpVYZ3HeCCD2xkD9a9L0JlbSrM7gCbeMk4/2RXk/wAb2VPF8IO1t1mvbpyaiW1kRRVp3PKZV2Art5U9K9n8ca7fXvwf06yk2PCgiOW5YbS20A+mHPFeQMoYStnoa7K+vhN8OYLdjuO0Hn/ZbB/kK5FTi90dk76GasJCQ7Sfu849sVl20WyGbJGfmq+s+IUCccEHPrWe5xaTszfdOF45JrN+62MqW7+SFwxJYjjNdX4PsZtW8T6fZQospmnRUXfs38g4z26GuVWMZVVxwvOa9b/Z+0uaTxCmoQ/Z2a2hNzGsyggkyCPAB4yNwP4CuXF1fZUJT8mNLVH0p9sN5b/brmJobaMEJEmHkUkDc4xjOcYHsM4rkPiB4lj0vw7HcaHai41GdgltGrfM7EkZfAJAUHcR2xzXfhLWxsYpHmhjijUbriRwAADnI/I9eK81s74694nu9eurIedYsttawqxVURhva4Z1zljlQE4II6V+fYfGKpHntpE6uWx6J4R0HSfDfgbRrb7XAkh2ySlyqGe5GCCQ2Seehxj6VT1Xwpq+q2sd1cvaLblCy4BYSLt5VsklOScBTjt0zWTpf9p2yStZXy2r5VLa5vmUsoHQIDggZJ4Ug5I5q/L491a1u5bHVI4bOVCI2mi+VrljyWCtlhjBODkV7kcZRdO9RGXJroZL6Hbx2F1b6lHdvPJN5PlRwhXlXACbvmx/CRjAH3eKztD0e38HajbXljqAjuLTzSYLzc6wLIvy+Yw+63zAAAnBwcdhk6h4jhh33PmwxEjMolfLs3Gdse4c8YPHSorPUteaC4/snWr3T0udixXcUsUMQY/Nub5SWDAnCgj3xRgJQqWlbQUpNKx32jeML+4un02z0e/0jUbydVu5LxNu2MHLNAchWUc4I57nNW/i23grU9IfwHe3kVxrE0KfZZrjMj78kKQ6g4bIA6DrzmuW1X4feLPE+lQ2L+KYtRSM+cjvZJBA0pyW27SMjIxkrznjNaXws07RfEkFn4T+IFlaT6pZyT/6BclfL3K21hbqg2kfJuJHqPrXucyTsjHyPIvhr4ovtct7H4fa9fK0v9tpdROwPnRgbmkiOeg3LnjnPHfj32+W1tviBpvlSv5UGmyXZilcyMbghkUkH5vMxuyWOCAM5PNeV/FnS9F+F3jaVXMt2Ukg1/TDdxrIz4lZLq0eRhmQMhDLnJGz1OT614N1jTdVs5PF6RXWNd2yWNrtLSR2kOFBKg4BDswOPVQPWrrJKPMM3/FVrNNpn2iOUBmtwBMDnfjpxwd/XgY+pry34o6hpaWkDG1uLeSM+WqywuWcFfnJCr1J6HHGPevTLy4hutC1CK+VkewG1BcPlyAeHYnvkY7HpXG+KrKTxHdWsltq9pb3TPHCkrcOrFSGCjt0HoOD1rzJasJbWNv4NwpYfa7pbxyLyOKO3Jl3DG3kndzknjk+1eK3F1Jpvx0tL2VL2/bR7pLf7KrDdcNd70i8t2IAUlkOSehOea7vStTSfSLfQ7C1BMEsplnh3PHF5gBYlVOSRnqpPArltW0y4X9q/SLFkaS2vLO1unFsRIsklqhw2SMptdOcgHIrroyVyIxud54u8Pa5q+o6hqVxj7Rb6fNBb29sAYLVTESfLcn5znKsxXLEDaFGM1dbvtZ8XeI77wfokP8AxK7SeH7aCGjCT7QPmbGPKUop8sfM59Frsfixd32k6JANLWOPU72Uafp7T4Kq0g2s575G3f6ED8Km+Fsmj2uijS7izafU4Waa7uGgfZdS7t5uFZxtJYncMHIHHQCupVIjsw8JeHjoJ1G10+8ljNw7yzQkDIJ+8epwS2cYIABwKnm1TSbXRotVlxunKRqJFZzIdxUDbgnG5uv1+taet3EUd9dNvdpzBHM8EJKs6ZYbiehPBzyeBXE6pdwXlrb2symZYcwm1iPlx26gbcr37c1y1ZXkXayI9U1Ep4o+z6eYte8TXUDstvBICtqnATeVIWKMchh87t8vPatGy8LeK7HWpNQZ7ee5uYz9qaC4O+diMNuc7OpC42KoUIo55J2xqfhfw3p4h0HS5UL7R5Gn2TMZGH8RVV5ZcjJ/WszxP418SabcbbfQru7026jJguXKR7XbhUwQW4YY5UfeGcda6It2JehX8ealqVjNo8a+HYtSGn30flQwkRB7p4WMagbjwpGWJHTBrb0doYNHbUipl1FVAuJGh2EfMWd9rEYGS2COSMZzxjg9Fl1rxB4gn1DVb3yf7L1Bn/si0YCZS6AM4Z/vKgJAK9OcYwKmj1ix8NzWllp9hFc66427JpIyBH1H7wEBTjaSQeTxjvTVSxDL+u+IbXw7Hczz3kSi6crBDC/+tdT8pzyMgMWOQAe/evPLbxDqes6xEJbia4sw/wDocZiAghyvG4DAkc4GeABnrVvWFfTwv2q1Goa1cp/pZaLe0SSE/MjgEDBDAHnkgk5FT+H9S1V0utB0xYm075JoYxB5jqigsiqSPvD+9tJz0rNSfNqFjs7bSWsbGC41mO3hsop1eKWYY2tjgeUgbjrg5Oc9cVNczSXJuZo7m5uoLltqRRzJgxryA0RVdqgdWIzg9uDUHh62hudNjvbydZrRmZp0vIWnkiA4BIPQZOBhcADqKv39na2trJ/pen31vJtENv5XlgN3fcvDDpx97gHJxitJThy3YkmzPhW5a/kuEV2WWPy7XgRRI3JPpgAZ5zzXe6HfTP8AZo9qxrEpWT5s7mHA+vSvOr3UtMhhcuLh9iYb7RcMzFcYJ+YZwSaZZeInsXimml87a5xACrNJGY+CG6KFI5yfbrXDTkufR6Gqg0j27SpDJbqJD8wUE+2aujbn3rzay8bW9vDYvcTKGnSNZgFO1MnB5OPf8q7jRtSgvrTzY5Ef5mxsORj/ABxXU3qWjSopAwPTPvRmkMWimk80maAHGkpM0ZoAWkLHNG71pO+aADcaMmlLCm5qrALk0hY0maSiwATuoxTT1pKaRLFJzSUu00bTQOwlFKRinDpQTJEMlQSLkdKtvTCoxVxlYz5Sl5Waf5JwOlSsNvG38aUEYqudk8iuMSOklizG44AKkfpU+4ccgVFczQxwudy4wQwNF20UklJHxv4Fs/7W+N3iO91W7mkfTbC6ktCX+6ylY1XGPu4c8DHNVvBfw30/4ha49vqV9JaWlhbSXDCPh5WJCqFbOBgkHofT3rpPCFha2/xF8Q6nbnzDNpl1ujIHysZowMfgT1rkNe8HRapHZSS3LwywE7vmwCSRuUkcjjP5ULERhJHq+xdSLSZzOq6d8G4rya28vx5vikaKUKLRgxUkEjJ6cVh65B4PEdpL4dj16O4RsSi+8kARj7u0x87iOu7jniva/gz4et9DutVEkMD6hI5CyXJwEQA5yRztJxnGDzzXO/tK2+mx6jp0ywQw6gyFZzGPldFVcHpk4JIGecAivShUhLVMxikq3JY5rw/4d0GDwFpuvafPJJqc11LDfRktiEYBjXaRgErknk5BFfWH7OSbfhBpI/6a3P8A6USV8s+C/wDTPh3JdJIQn9qgNkEnf9njHJ+mf0r6t/Z2X/i0ek/9dbr/ANKHrnxD10Mq0bU/md+AMUfLmmstNbpWB5/cdJtHcUsW0kZYDNZt1ciGTZK4BbhBnGT6VnLqTG8aNjsSIqQe75wB9OvOfar9m2rk+1SdjpHZVYKSBk/0ri/EN3Hb6gb6VfNVI40uArAFGRshsH733u3PFdNPOrMm51AAJyOO3auX8QrdSWsMtpbwzGJg0gcAyAFtpdeQBwR7/wAqqhHUmrNEtjqV5JYyx3ltLFOoUrFKQGZWOAemBk445xV+e5FxfPaqQZ1GJNvSMdjnHT5uPWuXtPEa31zHE8c0bRRMkpI+8Y2QlueeQQRn3rq7BldJWeFnediWfaQCCOnTBwP5VtJWME+ZmZ4kuY4ZIrPc0uzbuCjAxgnn1+7+eKSHUre2uYLZpDukRGHzYxn1wM03Vre1vJbu4mkVYbJAiSoxy7nBfgdOij65rN0fTI7y4k1aaZ5jgLBJKeGA65C4PryaqyaBJpncRXcS25kJCqrhMnucgfzNWD1rFSSMzx2fmRbydxjVsHYq5zj68VJBeSypJ8jhVm8thu6YOMj1HH86xcepqqjNGZiBVfcxyT0q2iiRdzKVPoTmmTxoqM2fujJ+lJNCnGTKktwI1/iPHA9ap2+rNMiD7u5iPw7fyNVtXl3SK6sf3ExWTnAwVx+HXOfasnwq+6RFZxIIRtd1IKtIMZ6H0I/I11xgnG5yylNOx1TQuTnbmjym67akjcsAR0ycH1qTJyMOAc8j09/SsnNotJPU5jWNVlh1P+y7dbRblvL2vLI20bj3UL/7NW3YW1yGlW/mgZ1IIaJSgwc9iT6VwXj/AMVGGC4e3jltgrKVmEzAkrng7Mdx60zw7r2tX9m7SaiwYlWWRQBuGMgZ+8RyepNcOJzGFNWR6mDyarV95tWPTBHDjdtJGcZJxk1l3uraXbTPE11CsiEBkXLn6ccGuNuTdXBP2iaScF8nexYZ9cdBTmh5BO9iBwSRxXmzzaX2UetTyKn9uVzobjxHZxyOkdvcylQPmGEB+nU8Y7isO98WXULmRIYY9rfMdhOVx169QP50xlkCHy437cgZoNvIq/vG8tS25mzzn6+vvXJUzCvJ3vY76eV4WmtIkd1e6pfKzWdy0mHKSoqBVJx0OOuPfNZ01qINQtLy7uXhmZhFIr9STnac+g579K2FgZpEe0kCNhd2/O1l6845z7j9ai2DUYBbXDSReVdRiS3lGcEEMMN39QR6H0Ncsqsp7s3VOEdErIyVjjuZY5Bb28qhi0SkAnzBxleoP44xVnUdNS6s5LR9Ptg7A5iJC7uDwcZ68dMV1DG1teCIo5Je4OCR6fyqOaK3uIyYZg2BjA9ayUbahLsjzTRbL+z/AAvdWeoLtsbd5La7jVGZoun73Iz8uGDeqk55rA+JWp6roPh65sb54riT7JPJbyjhZEIEeQT/ABYlBK8cjI4PHZWd19h8fTK6yvFqVk4eUN+7WaLOAq7Rg7GOTznYK4745wW1p4XudJnikuLZ5rP7IJJQwhErFWxjkKNvA6YbHTiuqnJNohtpWPQ4GtND8NabBqV2S4gjjijRiZJH2AKoReT0+n0oGjul4NRlSNrxgx3Bs+SgzhPqM8nPPWrcel6T4fjtbqFovt+AjyhfMluh3G8jOOnoBwcVQ1O8a9sL0w3EMM0ZE0SR2292wMYyCBkj+9XLOPPJmnPyxRvaXvjs423pHu+ZlJ2lwTx9DjHerflQvGsakxqHHbG7np79KoWNtbNaLLqNvM91sDxO+1QhIH8Izt57KTWlax2v2r7RFZFTklt8zsrE8fKCRtH4Vfsfd3I9pfocfrVgIdQvZtLZLgXCeZdIFwV2nk9OeAMgc9/auZuX1WXWYLGzs5HSZlllvNm4FX242gYOODwe/wBK9ZmiEtw7wtFbGUgOFiTJGOgOM8/nxXH6xotzpfiHRtVttYESRzyCZSu3BlX5pBg8fdAIH3uK82eHpU5802TKUtyxDoN7dTGZ1iguLaIIl+rhF2MAeeQASR0YHBzjrSTLqVpZ3L313p0kH3FAT5+epBRWDcD0Gc9aklstKs5W1bSJ086Qqt2sAUGdd3+sbaMll5Iyc4zn1rQ1GGHbE63CyuQCHZgD06Enr9ParrvD8vuK5S55Lc5bU/tK2t1Nb6bfL9ngViZgkglRB97YpOSB83JB6iuSfxHDoni5IYdNu1e8RW3Lb7Y2ZQRKDkbgCwVh8x44z0r1TVr6ZbJlhDxsEP3XUBMen5815p401CXSLeO4u7SW5tIZPMeeOQb1z8hbg8HbjB69MV52FqSjOVobmVSDSNOLULrV9Nk0+TwzemZmB3DDssYYmNmIAIIySpUZ4GeDisuXxrrejeV4T1TQUuLW9drWC7LRK9znGAw2bWzk8nHX1GKtWGqTT+LLnRZtOS3scQTWcyyllkj4Iy3RSCBnHQ49q1dTla/0+HT9eQ30N45QJ9ikJL7j86uo/eEYzlQG79a9SjVqcyUkZSs47nlvhfw3q1te6k1nHb2TWF75V7bPKzSR2udxcx/8tVTK8o24gHgmub/4RS91fxhZeGLy0WG6vHMVrclzJHMwLjzQQfmHy9ycY9+Oo8UX2m+Gddlt5rgX+mSOBa3BLyTW0iN/y0YHcGG48tyB1z1rnEkisde02b+0rn7At+ZtOvYHLLb/ADuHJABJGcsPUHHOK+goSk3Y5ZOFzhfE9nqFjrFza6tZxWN5HKYrpVyFGDy/PPJIPHXk8VT0/U7tLeOC38jzYHZgxjDEAtkjPXHt2r3X4w2ug6l4x0+C+srNo0to4576Kf8Ac3ML8GeM4yPLZgeeQQR0rxLXdFuNF1W501iQbaV1jlC4M8WThwf93Br0KVT2kVzHJLfQ9z+AOm6heahpcZtUuY1s7mdwCMHzHwATnAXnOMelcn46YeEdR1ayigt4nae4URRx4lQ7AyuHPBUc4A9D1re/ZX8VxaDr+NThk/sq+i+y+fu4t5gdw9sNnp61yP7R+pafrXxUvJdJ2f2c7iFZEk3bpVA3k9hnpx2PFcjwbda72NPa+7yojtdP1HUPGEWj6hpssTOmJ/s0YMmTbq6sWAGSzOpJPY4FLq99DrvjPU9cXRrjb5h1C4t4n2NbkR/NkkD+JOnvxVzwtY+Kbi207xlo8AF4up21jZyodq3EkFuWZGAIJBWNQfXd71p6h4ivPEnxD0iFCNNttShRLiWVVYyQyzuEVth5UI2AOoArSpSle0dhKrZMu6/o8ngu08N30N5apeiLU44Rjqyylc5PvtOe9dd4KsdU8I+HdS1RNInlm1BVbT5JmwWW3jO8/QbWfJGDnAzmuO+Kwk8QfGI+EBeW13YxK109xG37uyiIDSRqDzgMMsMnJJxzmux8RRtB4Z8O2a+JpZ7nVIpLe4WB0QW1njc6uCM52rjsQeOazlhYuNmOGJaehy3h6JvGD3DaPfIbdW8iaRy6MQSCAD/tk9gMDPrXoXheztPCXg+1s7PWo5NYuovtc4tozJ5KyMCZGIHQAL8o59ABXkvhe60u5nurOz1SPRoHikS4uXkMu2LLphFTGG2bFGctnceAa9JufFfg2x0wNpv2i4tYFZ2FnC/mXHy48tQwBBzk+Y5JB6HOBV1MJTUFHoR9and2POv2YbOS+13U7eOK4fekSu0KA+Wp35ZieABxyeK+itHm0ezufLtmSaO3V4mZ3Uyq3bdxt9cGvHP2M5fKXxjstzcTeRalI0fDkZlzj16jNek6hbaLHYSJb6XB/aMu54pA2ZYmwW3uc8jjHzfgKps2oU/dcij48vbG6kiuoZT59xlW/dqqYX5RnBOScdc4+lc7AwEqYXayqVIPUe9QsLrUJUNjb3M0v8KR/vCw/wBrH88UxJI0uX8/9x8p3B+CgHfJr2sNFRglc8qunKV0aqyFmj68f6s5+971IU5DA553bh/L2qna3MMyI0M0LqAMFWBBB7/lVrZ+9K5fBAx6r7+9b6GTUoodvOT8uF3Z9MUOqyD5lX15Gce1MP3ztcYHUDjH59KXJzgkDjIyMcU2wvIzL/R9PuVUPZxMgPAIwAf5VzDfD3SLXV4tSs2lhnjfzFAIKg+mOMfQV25YbWHU4yBjn61Wlbr14746iqT0MlUdzmvG2gX+vQJC1xZovlMNxjYtGxGNy/MOxxgk/SuI8J+Cta0XxLbX9xFE9uC0beS2CoJGGP5dq9XkPHrxmq5bgnOfoapMv2x5L8YLSG91D7Ta6ZcPMAqvcCFwTj+mOOnUUvwpjktrXUYZI5EbzM7XUg9PQ16jK4JI54PQmsq5SNZCyIqk9cDGfrTNOa65TkviUjT+F1hVGYm6jwAPvfN0/pWB4VvlTxvYaOkMUSWkbpIFIIMpX58EcHH3c+1eki3t2tmkmijlEZHlo/QSdQfw6/XFYdlo+k6ffxTWWn28EwyNyLg4x601qNWtY3rlyLSZT837txjPtXzibWZgcxuGVj8pRsnnpX0fLjy28vhgCR64qUf6gZyBtxjNNpihLl0Lehtt0yyBwn+jx54P90V5j8atPvrrxFDewWdxLBBZfvpUUlVGT949q9TsCTbpljwByTk0uqW5vLDULUBiJYCmfqD/AI1BMHyyufMlrCfLlQx56Ec1JJdyCxWxbAQCQKPZiDV+6jCXjovBPWs7UIv36suBkd6wsdd7iRsQqLgnAqS+/wCQfgKA5bHXtTFXy5FDEAnpUt2N0SBf4SD9eawktRldIGaVVXqVH417x8EdDEn2a4jRne1lSO5xJsVYzGcA/wB4l8cf7NeI24VZg0ikc5x6mvdvAqww/B/XNXfZcO18kEdqwBXepQo2DjgscE56V5Gc8zwrjHroVBrmR6T41vYvstxbQrJPbxbYzD5oY3cpI8uEfxZBKMeewHqKqyaPJo2gLYvdXMkzbjcyRDcZGY5LkEkDnv71maKmpXmsW+nJGDbaUglkZ5NrTXciknpkYCOSDnqTzxW7aabPeyxrqck1zEB5hiZ1dQwHCn+I8c5z+FfHvLHCkl0Wpu6mpD4cm0kNZ2M0H2GRMAlcM0rYPzqQOMnGeT07V0Fp4da+fa2qRS2vADqQ8rP83fGAfpx9Kq2VilnNPIbeZYQQzb2z5WOMjHOF9qo6dq0UOsXcBjYWd4hUXDhiUCkFeFGR8wJ/LBrro8sopT2Fy9VuZ2t+H0/tq7g023i1FY0SSVSxibAOQTIfvEHI42nj0rOutIstQ1cXVlo+rWt0NgMmmlZXlIUDcwHVcg4JGOOtbPiTWfBos44JEnWG2dZZoPmIuW+Y7fn5CFnOR1IPtWnpHxH0JFuY9U0G9kFxKs2+KJFywAEaKobO1SOCWr6OhRpqFoGDUr6mTe+KvGHhxLKO80a9v7EtmSV0eKdSQc7kExB7fdA4FOsYND8VeJLbQby6uLTW5oluNLvPJa3msWJbe8ZJ2sflDZBbeMggV1dj8Q/Diw3a2eh3ySyzDCpEod2JyzE7ySc+9ed/EjX9L+3W0sWizPY6ZdQzSJIypcRjJEjRMOEznJXBAIyMVo+RMmzIfi2niLV/FGj+BPFsaTaxd21/p8F5cPi0uxIgeCeMJyjLJCq+WR1PXmtb9mzUNQsPBkGk65ot1Y6natNbxXU9o2+K2diGVWbnasi/Njjv2rmPiDrWsSaTFeXl1far9lkS90TUrjDXti65wHKgLLFnHz43Kfm5xiuj+Hnj678SeIIoL9NLnR7gXFwjEGO2Zsb2hYtyTJIWKnH3ioyKxxNVcnKgbO/vf3lrdW+oapMzLEPtksDeamMD5VQ5CkgjOMHBB965zxBdabb2V/YXsVpbvE8U6qzhFlCOPLBOSwcE8gAZxyetdJPGNLvpLJo4Tb6pcyRi4X92sb8ZIVcYBBxnqcc1m/ErSLfS/hfqisxa607MiCMANgY/eMRyuRwecEqMYriowk9xMj+F+o3VvfXNra6S9wHEbXN0UWNbeQAsynaeM/qB2ol07Q/+FvS+KLnUv7SYRR6ebdYlC2jumRz1OQpA9Cfej4S3E+p2N5axufN2207KzDaVO/OWAHOM4NReIYYofEEcsl/OqWgJt4tuMZbJQqVO6IBVyRtPTAq3zR1QR+E7Tzm1DxLd3l5ptu9rH5UlgskxlkA2EF9n3UOSQBk+tUfiPrE2laOmuaXZTaheWcglW2j+Zp1HLLgkAEAk5BzwMZHFLZW4sZ5rW3W1T7SoD2sNyyMuxfvcHOOcfzrd8NabHdyLJfxw+ZEA0abixtyRj1x3IyMVUKjckUjM0i5udTsoLjxB9m/tQ27TrbLJwqOchWXJyyrwT9cZrmr26gihjjtZLm6d59ygxrkrkHaxIyAce3Q13/iO1uY28y2jy2W+7lstwQccA8A9QcHFeZSoBr2y8hvbYT3DEJKUxtcD5/lHOCSDj860lbnHI9KtXN5aXpvljVXbCpE2Ag4bcrKchtx6gjk/jXO6z42sdPt2Y3K3dvMwNtbxMCUlAAaJiT8pyQeTkdM9AZLPVXgsYILe3usxPjzXi/dSscqOfTAOTjsa880rVtd1bxvrUHh/7PFo8O60ka5jjEc9wcM4VFC5JCEAnOMg98Vt7VRjqQ03sbF/oM2oatFb6TrNvb30ive27wbJCgaQBppCY8MOgGD1U9O+Pr9pH4K077LJ4lY/acvNf+QksTT/AMaPkFlf5cqq46YFd5b6XDZyTa1ZvIt81qLKFxNuMdunIUJ0I3DrnnNctrmh6P4gmDeLL5Y7e3Jmis5XZEmmJ2qWEfz7wOBgnr0rGhiuaST2Fy6HGeCvFGm6BpVxd2tje6tqGouS19bOcQl+UiYDCk888gZJwcV0Wkw3t1dHUtP0jUnvI5s3nmWQDRsuPuMrBefZwcEEE1NoHiTwetjPC8i6Y/nmLTkkhYqgVxgH5eE3gseP5VbsPEWmabe29pYeJ7WO9MXN8z/uigOQjjJUEAFThM8A16U5K10SWtSv4Td26S3t9ZXHMcsF/AYyyf3Ny5JDEsvzMcjHPeo5tWupol0+xVY1LtMFt3JZST0w3AGBXJaxdW/iLWr547xp5pGIWRZEYSMBx6fL+tJAt9pcX2xYUOmu/ktunBZXxg5UEED/ADmvmcXi5SqOKRrCSi7s6u7tZU0+LULqaF2aZD8xxiI+o46ccD9apeJrcf2HG8VrNIGmK/aNm1bb5h1C+vK459RVmzvzdWS2UkCRKQqxui5VYweCSe+f5VrajqLf2ZLG9n56LM7iQYD8RkliMYGRkd+ta4TEU4ySaNJLmV0ch4fh1L7JbiO6RJbhGmt1QFhCpfjBbjP17GvTNBvdVFqNKMHkuA4lCuqoR/ePX5u2AK47w8bHRbK1msdKZrzyIjBH5isVLZ4bJHLAp0HpzXTaRDJdaxAZm+xov765knYqWc/wgDAAX16nivYkuqMbnonhW7uhaCC9jfepwCVGSAPb3FboxnGefSuCg1iGzuLZblyIgzFnlbLkYyvTrzznpXUWGrW1xdfY2nHnFPMVMYJHt61Kkti1c1Sueabtpy9O4obNVYoYRSU401elUkAUUUUwCignFJuoAWjNNPWkoE2OOPxptIaTB9aCGx+6jdTaKYczFLZp2eKZTQfmoFccW5oDZNFN+7QgHn5utRlOcCnD1qK+nWC1kdsA7TznFMTRlajcSby0ZAVWwQDyc9KzrWcyQyqZOF5Jb1IGef0qaGWT7G5+UAHcMjIAPf8Az3rCjvrhoDHBbyR5kmTK4ZXHO0se2CMfjWyRmr3PGfCvnL4j1mbbKENtK/zEHeAynHv2P4CqkVneaoHt7SN7yOOLzpogyrsTI3dcZx6da1dMWzs57yNrkfbLxXDRlt0hBQMcLyOxP0FclPqS6RIXF6sXylQ4bBYY7jjPavOkk56ntxclHQvppeuza+1tHZf6Q64tjby7tqjPLEEhcA45x171V+Ivw+a18MfbJrpHnlinykjl5WfJzyRtHU4+bjA681a0zW7qz00zWup3FiJWBlZW2+YuOnqTSXGrRX9qbO+vPPRUb5A/3VblgQeh6k1p7X2a90ISnzHO+H/C+oeF/hDZS3FxbXMOtahNcwiPO6MIFjAbPGTtJ4z2r6Z/Z4GPhLpP/XW5/wDR71856zdSXmmw2CahLcW1izfZbdZNyoH5bofUV9G/s6qf+FR6Txj95c/+j5K641faq5y4pONPU7xgcdDUT9KsMccfrWdqEyIocAsNwXI5AzVo8uRl3l/ZLcrFcNvSWRYky2BnPb3rG1i2vIhPq0MUKxR4ljlCEzEjqr4PKHA9x17U/VY7yOYagJAUQhZ4ypU5yMHGe3071FCdRs7BZLi5N3aM/wC5aNw8iqcdQQMj6c8/jXSmlsczTZY0PUrXUIpbi0lSWCRFXbu/eFjnGc8A+30rMkumstIKNLKXaUQI2wFcZxy46YJI+oqnYaPIb+4jhkWXUYrnaqlnOyMr8u5WGRtO4BhnpzRrTNH4EcTwPOrXJVpZf4G+08g88ckjjI96U2qabQqcPaSSZQmkWHxzaW63bIsheCYzMMKhKNlFXoPlPHqevOK7e81mOGD7PZb44ogWldBtVI88j69cH1zXjdzNJpniXSB5MU0ksTRCOEjGxzw2GOccDp0HrXdyyva6QbeXLCeVIjNHwqb5FQ4+gbP4V4VfMareh9HQyqlFJyOT8deJb/RZdPsrPT7NbR4zdMm5gN5fdliGB4zkfWsvT/iJrS5aHT9GG/8A5bRwncp/3ieT74qp8cY1XxbbxxSIoS2AKquTgk8dPoetctEHgt0kn8tgWG0tkgD09zRHGVXH4jSeCpJ/Cd3d/ETUZFPmafIJADi5W4YMxxjgAfn2q9oHxUXS0i+2aVeymBQpAnGSuOpJGTzz1rz3VI55Y47iF0EZUr16fmKzhGvkl22s6jGMHBPrW0MTVa1ZnHA0X0PZbr49aV5oWPQ9UUd9ssZx+BYUs/xy8M3Fs8bw6oHKlWUwodvHPRvevCnM2XbyVGP4Nwz6/wCeapQSytcbnj+VsYDODj/JFdMK7NZ5bR5dD3W5+MPhu6M6x/aIo2QB5HjZ9repUGrPhr4keEYWuZrjVH2iWV0TyWBILHHrnueema8CvQsTzSxqUkmhZAejAr1P1x0qrYzfao9skbKWXYwA5Ixnj9a6o4p22ON5VSk92fUuk/FLwjeSReTrFjDu4ZZi67MDP93BrZ1Dxt4RksJI013Tp3wGaOOcEle5w2OBXyPEfLZpBbbAzbSD95sD0/M1raZp+qX8nn6Xpl5ch0aIvDA0ignGQSAQCf0rN4j3tUP+yacHfmPc/FUQeydVCSxeWCCuMdeOPxq74ShjezbpgEZAA44H9c1NPoWqX2k20KpbQHyURjcS7QrY6cZI5GOlanh3ShpNuYby8jlbdljApZQMdMnBPPfFeBiU5S0Z7lGpGnT5dxRAFwPLA7jNJcjCL35z17VpyzWxiIEMjc8FmGP5UxZkDHybSIfLgEgsw9Tzx+lc/s+7K9s77GHeWt0SJLOQ/NzsOWGP0wan+x6k8Sp5Syc/OGQrtX35xj61sQXV9GVWOQxgHPyKEB+uOtKEzK7vks/3mHU/U0vZw7ic6j6WOcnjuYLNPtKIWxlJfOGFHH90ZHXqRiqfiUrpGjJrsc812toDM0ccY3EAEbuT2yT37muxKhWMkgIXf2bPbqfSuS8a6ET4f1i4trowNPaykW7RhonJXkkHkMec4IHPINJRjewnPo2YVh8SPCMsLz3Vndq64VvNTfliD0OSMfSnSeKfD9xCL22imhY8rLJhCMc/XsK8c0O2lfUZre8jmkmhCqx3fKeCMqe/I6jvXQXVxbTQpZwqIdgCkno3rVTSTsioQbO31Lx14fOnWcx1JLa8srtZHVo3/eAjy3KkrjBV2PPIweK5D4+Paz+GdKbRdSsL2ePUIPtAMgLqobcNxPRFYnsevesjUNMt7pJ7HcCrRlCGxnJU89+M1W1zRNSk0rSoRpkF1JLNDuhRyGc5G4geoByRnAxz2qqU4RkrixEOWLuz3WxsNM1SAXV1fQPKfmWYSKpViOVUcbV9up6nrWZrNt9mgW1ZZRIJooPtKBA0JZuT7/LnINYI8I31pZbL5rVFhuDcwiVD5LR9W+ctwQACfTHvXoUK6trkdvqP9iaXJZwj92t20sks78oZWUIFVSDlepO7Jxirp4WU5XTOOeOpxXcdY2l1HEFtmlmV23FpGTdtI4I28AH2rSsLe5YFraydtxBaJRnY3u3Q/wA6sS6pcaT9lj/tLw5owxta2fCk442glhnH0rNvvHnhOx1ab+0PihZIpX5rXzYwqH/ZYAmupZdfdnP/AGk/5Sc6V4iORLCgiMgIy483b14BUAc4GecDNc9NpwvNXnsbm7tZLSOZt/8ApEhJyF+RSS2AD12+lY/iH4y/Cy1t5rW41rV/EKMSCIXclR7MWT9DXLx/GX4c25ll0bw3dzFHDtLMypIB04OWJx7ntWVfJ6U4a6mcsxqN7aHodrZxJYxaVMJbm0Cx/vnBPn4GATjHO3nPGfxqxZXejIz2M1jf3k4LMAI94EQHJbqBiuB8PfGC18TahNoOn6atpBEoaI3FwwmI3ckYGNq5+vI681CdQv4/Exm1JvsFlArTLeRTPG6jONpbhSpAOTjtXx6p4jBY1xqpSitdvyNPrDqLRnqUssFppsN/omlyXMaq2+3mdd75GflO7OR2UZGD06Vi63Dc6zoUqW+m20Ub2+5zbqszF1xnA2k4JOQMZ6dK40eM9W1G8ihgY3emnCtdsiFGkB2tywJBAB6djn0xXn0/UrTUzNJ4qksLWWRXSyWVn6sXLrGWABYg9eo7c19HDMsPC0XBr5GDjUf2jE1G81DVtK8O6z9qsbwTGaK2ijlMUpWEAFCpGC746cDIHSurtb6Gx0SxLaheSaZMCbCSTCrG27lGzl0ADEZKsRg8EAmuKk02zGsGzt5Y1dZjDbRXe4NEXPzbAGUHOdxC46jNWV8M22j/AGf7VqCW1pBtaW8nh8gLKzhiEYcKSf73HHTmonVpKXNGOpV3bc1vif4Zjl0eDxAs2kTNaFruSITNIzbTgeXLGFO1l7HDZFeYxW6WujTQWqx6joF4BKssbbp9NmJPz4KqdoyOox9Oa9AaG60GC5h1awl1rRJJWa0mtggEanPDL8igctg9P90cVmfDlVuPBuqafaWsP2qxMqSebIPO2t8wPkqCGyrFc7sdua0WIqKLm1ohRV3ucn8OL20vtSbTdc1NJIHhl014oIlYtHIfMVtpYdwBkZxz2xXMfEC3v7uOG+lk3RabtsbsEYkVASIWY9Cu3AHGcDn1rV+J3hOTwxr2nahpb3eoQ34R3aJsCZyQdgwOGGSe/WsfXdcGr6bFeNdXZ8wLFqkL4HmBXPlsAp+bYPl56da9rDVVWSnHYykrMztB1c6bDdaRJiW3uNo+bO5CDkMo6E+oNXr9bjUtHtmXJa01MKz7FAVnxjp1GFHPYVzcF2lrqkWrQOlxLaukirMuVmAPcfSuluX1O8sB4g07SkhtbtzvSJmYZjy7YHQD+QPvx3PR6iNS28QeIrG3kuLQz29lFrC3UKQnEEF1hoSAR0bDDv36ccc5rdq2g6sI97v5042ASEMu0tt5xn+IHtnd2qz5l1JbeJbeKecR2moLeSRh8Q4dwMlR3Dbeat62j+IPEllrd9cGa1uNVSzJzhAAoywbgY+Xj2qZN3C/Qv8AhCxn13xnPa6fdRWYhsvNuJpItojjDDCDGS5JIPXnjmi4ivEPiDURe/arW1jaS0KLjazSFAVHVQzqcDqcZPFT+HXt/wDhJvFVxaSjT22pa6cueSGJVBuOTtULknGeMnirlj4VN3qem6JZ30iQ6jqYtgVT5vLg3B5D68DcCOnPFQlfQyb1E8G+C49a02zU3LxvLh76WO1eQRk5ZEJjz87Z9AFAJPPB1rXwGbjXLiw0u71k6XY3Co4EqRv54AYEbvlCAE5PXkcda9ctp7PwR4J1C3sdPP8AZenJLNHHE2Gzz94nO4sdo4P8hXHbJNO0WPwrDdRT67qEb3N9MHZntVc7pJmwODuO1B6kU0tdTHmd3Y439na61a0tPEL6KxW6Z7RQcHAGZSScfTof/wBfvXhm+umv0nmhtJkacCZlwfKfG4MFABx1B9M14x+yjdmG68Q2sWoCzubhbcW+5mVZHHm4BwORz0PbNewapcLpV9f2P9mQwXCRrIv7oeW4AGZAoHfnI57ZNck5cp7dFr2KudV4cnij0qJDafYTLOwYWylRhsH2xwoBJ9a8u8d6j4dkt73T7HSxHbwmYSTFyZJ1O4MOe3JAqXxfr9vqXhtliz9nmlAihaQ/Oucs3XOM8D61xmr3FxJpN2XnkkIgZowW/wBWAhwD6/TvXoZdT5r1GcGKqw+GJ4FqRlvNRmuS8iec25VDEBccADHTAwK7r4E3WoSeKZ4bvVLuaG3h2rE87FAT7HiuOm8TzvCy32k6TcGJMRuLbySBnGf3ZX9c11/wMvbVtb1FjYkzmIssvm8dOPl716pzS+ETx3418V6L8QNQtrHVmW3WULHA4RkQYz0x0rW8MeOPG0l4La+XS51Vg0zlCrxJnnheD1FcT49ksLjx1fPdQXRvXlUkJKoiyVHAXG7H/Aq0tK1e2h1yFLVN93fYiuGmjZFReOV2s2Tx7UK1yZX5PdR6P4z+JOneHL6C2msbm6SeETI8WFHJI53Y9KqaZ8UvC2pXkFoq38U87bVVoONx6DINcb8YtPWXxBYWcV9aL5VmoDzyeWp5PTIrB8GaVeSeK9Pnt4FkSKUbjHKh79QM5P5UChCLhqe4av4i0fTLqK11HUbe1mdN6pNIFyucZGadbarp94ita30E6v8Ad2OG3fTBryf47QsfE1gLiKRW+zjjac7d5qp4G0mybx5bnTVmljgge4fcvKAFeTnH94U9mZSowcbnsckqs52nqep4rOu3PmBY+XJ2qPcnAryrx5JqieOZRZ6hc2kcqIu9XZVyEGenU8j8xXRfDm51ZbTUr7UryW5EbiC1DndliPmbJ54B/Omp62SCNJw1OwvZ13JDHgxwkrkfxN3b8/5VRjdTfIG9/wCVYPinWpNK0kXkcfm7ZFUqzEHHr/KsHQfFlxqviS2t1gEcRBZjnJ4HStVJR0ZNnZyPTnZQrbWAIQjNOLN9m+9k461lSzF7eQlyrBDkj9K8qk8TeIrmNgLwBckDHHGfam2RRammz3ywf9yihhyAM49quQsrSyKG7CuZ0Wd/7Oty77mMSlvrtFcb8Qb7UY9eS1s7+W1jMAZ9vQ8/WpcWi1HmuYHje0Sx8W30KhlVZSRxxhuQP1rnr5gwV242kdu1biQzTyGS4maaXaSzt+nFQXkahRGdp3j06Vyy0OmOxkFFlmjKhmA6n8KfLtwdv3AR/Oq0cxaVhnoSMY61ZkZVtj8uFBBPr1rJ6lXGYH2lDyCWAr2zSb638J/C26s9WtbiJ77U2hkbb84AEbgIWGDkBcjnrmvJ9ItTdavZR/KqPcxqWboAWGc+1er/ALRMdwrR2U13bfZF8QXshkiBIO22tdpxzxggD61y18PGvFRkKMrSPYvBdo1v4R09/MX7TcQi4uPl+9I/LD046D2Are0mzb7RNHtj8rbwkZ+cZ6tnr6dKyPBzr/wiembFIX7Ou0McmtmwEaq6q0yhsk5bAX6e9eVmeEn9VlCBUZLnuzM8RT2sWnvZyRSskeOVH3go3Ek9eORge9c5qX9nx2sM22Eeam5nXIkJOCAoP3SfcEYrdltFXQtb88ss0n2gJl8rjauG69yTxXP+LoZLPT9NuOFZY12RgAEsw5zznjgcds189QwTUIRbuzbn6nKTLbXjo015BEkLlMK3LDqAOv49qhhtbZXLgTukUbDltuDnr9MVBNNBfTyTkMrA/MiHj8B6V2+mabZzWEd0jfaMxLIog+cBhk7D+AOeuMV9DUUcDR5p9SIyc5WMzw9aWcEd21yVMbFBIGcNtUj5SSO+ff8ACsm501ZbqS32mWC42jgY+XkHn179e1dWsln9iuprONru7ADyLsVQCBg9P/11kW8j6bHHNLEAQHz5hO/OwEt6Hr0Pavn1jZzm5RZvK3RHLa9Y6jodxC7Qi80uVjALckyTRxkgjZt+9x0+tewfC/wboHh/Sl1ix0jR7mxu7WOfy7uz/f28y/xB3GVUEDIBPKjFcd8LtV83xvb+ewmiuI5IWYzE+Wuwkn+Y+le0R6XBa3EUxvLloosm2WU4VCeBheOBhQPrmtsPXny+/uZOHU45pdFbZeQXs7XsKC4kiEhZ4Zsq+9VP8JRX55yD9af4o1jSfEXhjxFpLXj2FxNaMqobXO1AGVWBA5U4AwcDIPXirttqOlpaPcrpVjNqG2SGMeUEaU5bcM9VGQ2QB07VxelWup6heST20JilnsmFqxkx5ShwUUj7vR3B9BiuuFSTRjJmZ4FvdQuvGVhbWq+T5cMMFySv7sBItu0jrkD0x0B7113xL8YWcdxp2VLWcRC3sptmJtxkKGyRnBbPfnHPrXK+BtHntfEt0txfrbRPIpvW8xt+4MRIu7gkHJBHbHFR/Egk2moQg+VwIYCHH73O4lV6FjjJyBnPNJTdyIu6sdNdagtxqW3S7gTRSbZIJ7cHdOBuXDk8rk5PodvAAArsfCV55Mpiu79JZw3CW4BVgQPkcnJJzkD3GRXHaTp7Q2dtdatb3McMcwgEM0uZXmjAhCs3RgSjSN3Jc9TWzetBa3OnIz/u5m5aGNQnm4x8pbnt27A1utA6nVT3vmtcWyxyQl1LgGU4O09yORx2x9a8q1XUo5L+4gbOxnU7mOFXaNwHXPUYArvNT1CRIrm7Cs8LM0WADukwuSQTzty3BHUAV5xeSafLewxWc3nzTNDO/mhcxDgKuCR2BOOpNXF8zNJ/Cdlol2upJHDcpcXAltRl1iG1inRmJ4+bjGc5IPNO8J2dxomj3GoxJFbxXN1IRGI/+PcA7VIBJG4nJ4wADxWbpMhk16Sx0+5FybmKOTa8OcYY5yCcr249K6KGSy06zv8AT7GO3urmZRcSlIVRCpXbuGM5bgnkdazrKwRZz+r2sen2cyaZawllBFzOwLb0+8GXDDHDDHv2qfwyIrjRp3dYY7iS2KrJcpuZFYFWbPOcnHQdOvtzlte2rQ3JtZLoR3EjqG84s6s6hgQWHHYYHHNbFvbm1tLZraDEiRg3UZO3v8ynlgRznjngVEFoTzanm6T2+n3cF7bx2l7bxXIhuXEbGQQZwSAcdST74ArpmvtIuPC1z9oe5lWOXdHKjIqxMflQjGOvO7jpXJ+KNDm0H7VamRpoZWMjsE2BSWOzknjIzwKh0BpTLFYXEaLHt2KjLsUnAw7dsjrnuTW31tpNF8lyYaHcWXlzQTiaaVNzeTnagIzy3Q9+maveRcC4El47tCigFgPl3DOFOOepHWrc7LZq0MFy8DL+8cCRdhYDjHsScVS+3RqbiS5WGZZkMckS3LfISCd/A6ZOcZ6ivI53Vqa6ESio9TqrCK2ayW78x4o2HCsSykjHAAIIOT061Zgvni1CxsbqWaG9u0ZY0Tq77SFVcE4zxk56etYGmTztPZ2ccsYhMpby5ZRhy3ckHpwMHHWnah9qhv4JriJfLtdQCS3EkuwoGQhSuDkYOemenaurDRU6qiCqaWR1GjSy6lq1xfxGGOCFI4ZJ4snJO3hCD1AUn0HHSt28eWaKNLS0Mhmk+acMj4IBBjQ5wTnGeM5BPWuR8KXUl7oVrY31vNa2wijFxcllgkITapYY6rgL1xncME16Do0tldr5ljbTW9slv5xvihR3CfeJyuDzxn9K9yTvcm5w1zcyR3U9s8byW6I3besfyjJDjHcnjniuw+H2qTahq8IMdzDdbPMlddvzRjjBz+GB15rhpdMht/ENzPqdzBJBHc5HlqGWbHVcdcH2GK2rW6N/Gk0Fl5Ev2crbsAIg8QJwSV/ixgc46HNcDtdyW5fNoe4abqUM8JKyZOSAGPJxV9W3KCK898Kzr/Y8P2NV2q+xFd8KzAnPIPqM54yB0rsNPuX2KGxyMLh92PU57V3U3dXHGVzSJpo6UAg8jpSE1ZYuRTSeaSigAooNJmgAPWiikJoJerFpCaD2oIzTIA0UEZo/hoQCM2KbuoxSYOKYmxSw7mjdmmketAXmgEx47dce1ZGuz+dA0ILR4faNwOWbtgCtgr8tYGpz28tw1mxlZ3IX5W+6c8YP16UJ6jMe6VnRJcrFdqu1cyEbuNoVj79s96zdGnnu/Db3E6yby8yBipTIBIQFeh4Aye/NTeIr+3WaGGWWIvkbJGbbyCAcjrnOM49ayNJ1QWuo30AmN2J1aYIXIZW2gFcYx1GcjrvJrXmXKTy63PIPh3Ct54h1y8WyMjjTZpbfzhlk+ZBxnoeSMD3qnb2c5sLu6m00XlnBC/myxxiQRAhwH2nkgHngHpWn8LoFbxDrEazlojptwBuj3EfPEQD2z/jWp4BW/tbPW4Yo18oosREzDAiclSCM8Y3bu/p3rlvC9z0ZN8uh2Nv4d8G6uIpoYrO4tpoFlysrMkh4UDhuG+dcj2964T4m6Lofh6w0mfR7eKF7lZzcOu4hsFRxyRwN3P55rrtUlu7HWbSazjhiuPse6byAFDRhQ2HAOOqnr7Vy/j64u9a02wR7VY1soPmiC787jnOPrjjgfWspY6lflZjTpyUrmbqtjZy+CvDN1Ywxp9rgunlkgiH75lcKAxAy2B6+te6/AlPK+FGlLyMNPj/v89ePa3MV8B+EoWQBoormN9hGcGQHdgete1/BNYz8NdMXayj97gZ/6aMa3jK87IK6bo6nUrMrIGDbs9ap6kIVt3dmZNynBTGR+B4qa7jnhP7mFWHZS2Ovesa612C3vTBc28iTMNyoQNmcE7ck4zx0zXRzJas4fZym9Bkn724AbTnC+WFSclQ23HPf054x+NUfCz2MUj6Mt7FcQ26iSGOQHzhE/K7yeoHzDnHGB71z5+MekhS9xo+qL5bMuI/KK4HRsl+M/TitG1vLS4ttH8Y2dtJaRT3DQywXLhSdwPzALu+bIP1rTnVtSXhanYqeMNY/4RS7jvtYsBfaS6FBJG5a5iOMqw6fKCCCRyN3PFecar8SI75xpNhLNJbXd0G8uWFW80h94wwAyTjkHt+vYfEe+0nVLGEWdvdtLE7OrSphdo4IBPGDkce9eU6DoFjF4vis7hrtYpVe4t0liAUwrgYBB+Zg0igevpXNVxCcWvI7cLgoq0pHbW0Zu/iRaKJWWUaWzRjeGMReXDADgg8DAOetdJrA8vUrbTbZopbwQNLDbGTPzsdqlu4UfMc44x3OK5q2S7m+K2nwXXkLNaaayN5fXar5LMDjHzYGOevWu00m6RVfVbqbyf7QlMybl4ESDYgyPULvx/tE968CdrI+iijyL4kNcN4i+yXD/aHtoY4pLntJMSSQBjAK5AwOgrmfOWPEbTFZEzhMZLA8/hXqmoeG7bxZNHqw1R7eHzHdttup85ixPlrlxgqoCkkduAaTwx4B0Ke8vIVOqaikeNqtIsZTOSeijGPrk+ldNGcIpXZy1ozk/dR5XPfXVw8jwt5e0ARxnO0dfrjoKgtPNurd18kyTK5VgilsdOvcV9K6Z4N8L2Fuqy+H9KVkw3mzxCQoAc/efJOD3rZF7b2cf7qJI4zwGiTbu9CcAZFbvFQ2SFTjNHzSvgzxc8TSL4fvBCoDebcx/Z1APTDSFQT7Zq5oPwy12+VJJ7nTbAzkqAbgSsrKe6pkH0IByK9+n1SM3YtZ7ZJBIu8KfmJHTOME9TWL4p0rUCLa6mjt7WCGRXkaSbyzjByxGMntk8cZ5pfWKj+FG0pR+0zyDxT8M10W2im1S7vprhneJLfT4wCx8tjuVpDyuMnGM4BA5rqPDPgnRNLudbvNQ09fsenkrCs8+7fiJSzMAQpw2cDFXPiPetP4Ev8AWYrqO7l07ypphaTkkAH5WBXKqrfMDz3YVZ1a6XUNVXT7qKT7HNdfbryPG1pF+QBRuOCC64PHQfXGy9rKJzyqUI9S7bWen6a9rNo2iW0cOA0SwwJ5gHPzFm+Zc/7OSOOlXVmuhcR7djKGJnPm7sc/dHfA6dPypZ9t9fTqixxWkcZzcy3DRTpnIyAilQo5A3EMSM4A5p+ka7o+i6bKl5q2lR3TMWWbyhI5HAwWy+egyeM+lS8PN9TP69Sj8KNvQ4mwTIyNK55VVOVH0rXbT7mVVaOCVs9CF4Brgbn4qeFlt1d9S1KVlc7o4kKebjPRiFwO3WqOs/HDwtFLCIdFvLxs5PnSBDHjphhuJNT9SSerM5Zk+iPTI7LaH3yQjYMuxkXC/gCTSi2tjai4+1xshOMxK8uPrtHH415Afjjrk8r3ekeBYxGY8rJLI25h65AAP5VnSfEf4w39nMtvpWn2IwH3PEoKBmwCMkg9u1arBQvqjnnmU77nuyw2UM4tpDcNJKAYyuxFP/fRz+lLLLBFbt/occTAcPcXJRG/HGO/tXgs8nxJmmuH1DxBJ5uxDIi3riMKeCQihRn3pdR8HajdvMmo67cS+Uq7YnLMo3YHQtjI5OeucVKjFStGJi8ZKermepav4ourVWWym0JnfOWiBLJg45DEjP4VxvjHxTrF3Zi0kvFu4TG8U0VuFRVLDGWIHBGRj6niqejfC7RpNd/s+XUrq3zEG86CNUeNeT1wSeEHvzWn4q8IaHpenNL4fe8hSNzI4LgmUllBboMdBx0rgx+IjRVurO3Bz53dK553DpyzWU08TQRSRoREQOT05OfX29aiQrKTCLfzWHLhGVto9cg1a8QXl0sklzF5bSNIEjTIDIgHD89GPXB9vpWLeyLawtdXQulYgl2VDluO+3pXPRpu3vPU9eDmdJplnZpcyPLJIQgLGKPLGJSPvP1GCMjFUY9ctrO2jfR7KK5tPtIWJ1BzvLEMSegOTkZrmtTvJpLOG40pnIWZCwztE6btpU8/7R/KmeNdWuvDsEdxZwW6mW4jQjyuEDcE9fvDse9aKg3IitFtXex2vibxDrc2pW1te6tqM1n9oifeFIEnPCZQYyMDcOcniu58e+BJNc1p2fxBrUUMsXnQCKQZiyxGCGUnGBjmvErS7lk8XeXcSyTxbrdo1ds4JJBKjOeSoNfTniv7RNq1tHGs0ZNkzCPyPNaVSz4DYYY5xxzyecYrvwnM5WZ5uY0oQpLl3Pn9vhdam1iubjVdVmIkPEhTru25BCgg4A71M3ws0A6xEtxBdTxSRljm5fO4EDrXfMNUl0iYQ6HebhJiJgogJO7ksCeB1weaNIvrU3kcV1cpJcKrh0b7wbPt15r007HgPnscXa/D3wnD4av3m0VJbr94sc0rszJzxg59PWur07wzoDGyt4tD0+NIpgABApLfKT1NXrnTZIYpeI/Lfcwid9wbk88cgVqiFmt1/drHGrLlEBVsbeeWwc9Oc96p2aaM7S6sxLq2C6tdixRRcYjjjKqu1W54IxyP/wBdcdqnh3ztVPm6nffa1uTK4JRIwgPAYbSTk4HPBr0G80q4urIx2rvBmQKoOAy4JOQwLA9R+VZMHhiODW0bUGk5UNGUk3gknudoPof/ANVcMoOc27WOmMeXqcLNokfh22hn0/Ur++trli1zZM2wKWK4ZChUgDJGDxirwvraW/tordrW6iClJrO6mks7kA5yw3s42rxzkdO1d4PD1rrmiz2Mm57ck28uFYOh4yD07YP5VzWm6Pp9m8+j6taz389kIoWaeFcTAqPLJ3MQARu5GOQc815jpSpycqjudcaja0OfMdvpXiTQL7WA2n/Y5ufMDPFcxh+GDgtuk+cA8dveu41nSLW5u5Y5jFNY3ZZHOWeJySRhgW7gccd6zbvwhZT+Hr630671K0tpJC0UYlMywSEblCodx2kg5GR7HsJ9I8TXPhe40bQPFYkS4mHlJeSxGOGSQuAqgDp1BOcYzXPVvUknFGsb23MP7LrnhyG+0a1WLUdMmDukEcbRywR4UFI9xxjnAXk8k57VyEniTTfAeqwatZWup2tjfDbd2F2PmiCjkbWAbGeBz2617/baHLeeI5bq4jCRQwfZgzMSCwcvIRxyBtjG4dCGAzjNZ/xY8CjxN4Tv9P1JI0CwGY3aRBltmQZDDv0DZx1/CuhwdvZzWjJU2mefaxax+KtHW10nE7yDzLeWcvGVjYEKRkfNgdD79RXjF74Plh1Q6a3+jQySGO3upjhY3IGYywB+8QcZ6/hXW/s93niL/hNP+EePkySQWsqW0hySuGXOCR8o255zwARjtXefGrTpLO0u4b1SWliWTy4R8xi3uCCCvB+Q4IyeMiowsK2EqeyirxfU1vzHz3qWi3ek6nNpc1rPPOsbSF4cv8i8k5GRgL19K7n4YeL7NfDcHh+5untpINUiaOfCjFrKfLmy55+UMSfbFJY6jAuh2q3U1zY6npu260SRIM/bYwMyJKBwG2dcnB/SuA8YW8Nn4tmls/3Ud0Y7mKNMZRJ1DhR2x85GK96N5xtIyZcsbhY/Ffie3t7lpYr9Z7Y8EmX94CnryWUY960dMaDQtK0KaS+id11Zp5rV1wUMfylSfqT6daxPDmkzLqGm61fMyac+rpZzylvmjfeMt16gEtnpxVjxJBaWOg6lo7yub3TtTvBsPzLtUxIrBuuTh/51tsiD0D4feD4PE2u6fca2Y5bNLM386JMyjMsrBFJHIAAJ47Y5Oa6z4Q6tJ4k8baheafp+LLRIGjicIzDzJJSWdSCD90ED2JrvPD9xpugaB8VtftoRbHTLaDTosKDgpbAoMem+asj9nee88L+AjfWOknUr/Wrl7iS2ty4kS3t3+zltoXGAVJAyM5PpUN7ktFb4t+IrrT9R0PQ7fSjc3NzcNeW1lHGzmeQDEXyc/KHO7nj5TV7QPDd9p+lS6r4nvDZGbEl5erCrNM7DJBc/KiA/Kqjt3rEi8e2114v8ReLdOivLvV7oR6Xo4kkUraQbgGkYYLDfIcBEBY7W9c10Fj8Lde8TeImvvGZkilnjdo2nGSItoUhYgWjt2AwQSZGB5yDis+buRy9DzP8AZkvtPsbnXpL6AT4S3ZEaIOPlMnP4HHbnpXvNpoOl6rZTXV8JJbJgfNjjkMQcOcZyOVxxx2x2r55/Z5YLLrYaQIrCBQSxA3fvMZ9eM/pX0L4U1yG105NPt5c6mylbiUYILbjgFSMk4xg1wTqr2ji+h62HbcEjM13wct9FaXGjx4ePFq0Err8zdfvvwxx34rk7vwixE0VxJKr7ikqNH8qn+79cV6qmt6hL9rjWxVgz+ZbwSuAZnUDcY3ztOBkjlSemPXB17UYrxD5kcbTNslWWJiA4YfNvXoG9+TXdSqyikkZYmjF6nkt38KtBvWI+xWgG3afKLx7vqQeKm0L4b2vh/UJbjTLFY2lTaQt4zFv++uld3DIgciFhn0I4qwxCjIyx+prqjWn3PNvdWPIfEnwlXUtZfVZH1G2mJViV8uUcDHTINRQfC2S31qz1IahIsUJ3Ms9qQf0Jr2nl1EhxjthaVWZlLGTJHQg4q/bz7grngXxg8B61rWrw3+ltZTxRwCJleXy23Zzxu4/WuV8P/D/xXpOvWVxeaaFjEgy0VwkhUeuFY19Tg+cN0yoW91BqB7e2mz51vE+D3QYqlXl1Ki7Kx86fFaz8Qx6zBe2tvqkUK24DyQBx/H0yp9DV34UahDD4sl0+/uL20s9Rsyglnt8EPvViGYjPIBr3eXTrKdzJJZIGXldpx/KqV5pmnzMryrcq8fK7ZWwPwrRYjm6ENK1meAePp49Q8R6d4ds44J5hPJI25cliwUL8w5IIXnmrVhfQi6uNOtIYks7GZbdPLc4kPBdwcnqxPrxgV7OdH0m/uF/dRySoConlt1LICMEBsZJxVUeBNGSN9trZI7DjZD5YPpkKa2jU1uEtVY8T8cy276IwkWWODcvEbB2/MgVyvgnyF8RxMssu4K2wFeSMfXFfQGufDWx1XTJLVljgYkcwylTx6bga57T/AILwabOl3b3l806ZysjRsuCO2MVp7ROSYlpBxMmW7+R41EgZoskYJwPf0ryCOecIyRqpOTnBFfQk3gPUEDyxsxzFtIaPge/BNeX33wh8UQ5MLWs+TwfnT/0Ja1nVXQzw8FG6O90O536fbhnUssS5AYf3a4r4lXEieJ7d4mVQbXkn6/WutstFvrPRxayRQvIsREiqynnB7n3xXMeMPC+ralrNt9ht4oIlTymcgYGTnPy1cpWQ4qzZlaJDdzWE99OQ0PnCEMBgbiu7H1wD+VUb25CIyNuzuOMDgV1C6ZcWFhfWbsghgETW67eSFzlz6Fsk1x+rbVZmbp2xz1rlqp9DYzLJiXZumXPar8qeZCcY5BGce1VIE2ld5A55HfFa6Rr9mX5hzjvWbegzU+H3l3XijQbe9A+zm+hSfc20Fd4yc/Q/pXW/Eq4im8deNls2a5t7UQx2rKwdQrbEyQ2SxIjUfL75rl/CMr6dr9hes/2ZrK9WXeUyeCCpweDzit2TWP7ah8U3E09p9t1DUHkFxJAysQuPubOBnHTpz1ogrsWh9EeCgw8HaUrDDfZlzmugsF8x5FJAwM5zXNeAXU+BdHb/AKdV4/OttJFVfTnnnrXHiqbqQcF1IuQ3ccNxL9mYIYXyshYjBUntzzXM/Ef7Pa2FssskqKx8pTGxChQOAMdBwOQK6X+29P8As0pkZkW2dhKzRHahXrk4xgAiuR8e6hC9laRrJaTr5oljMbglkI4IHUDn6dK5MNgo0baamkm5NHHwNo9qx8mKUt33bv8AGum8Jato9iotGtZklJOyQyNuQEjGCT8ox1IFYFpBavZyTTTSROHYpEoXj0Odw459K6yDw7peoaZ/an9vafZ3BywhnRyxXGCMAc9zXRmEYVqfIzow8I8zuZ+s3UenwXcFkGuYWImQg8oGBLE5AOARWJdapesRBaRzytOAyRRjexwDhsDPTqetdRc6BYLZXc0Hiq0lS3h3TGOCViUOB/dyRnB9K7D4Zad4bj8P2OvW5eC4spPshvrdJE+0AD5g4YYAOcHj8a+ddCFCOqN6koo8w0Lw7rF7qKpptkqyGLzhHdHZlV24cZIB6/zr2nw99t0+KGy1WNXabfJtabzYz5a/eLZOeR0+XB7HGas6rdWGvGexvBtOnhisdo7b2yuMxt0Bx2HHTPFYmo+e0tlYWt7cWUcMRWb7SuZmIG1o2P3STndnPI6AiuJpc2hjOSaKHibT7qTfJ9jDWpzIrxTgOZMfOAechsgAnOCCOe3PeHbtNL1Jp9LuZx5jF4cv5oQKMNEOPlUDPvkY5rS1TVjGzW2kzW7vbSCCCWS32NG2wZ3KACxIb0POenZ0f9n6ZrOkzxaKIxNdmO5EkUkMksuxjvUOOVBAyc4zgjOST2QVkcb1ehm21ndQ3t7C1z9qgv4N89zvkWSHBJMUhIxgE/eHPPTvWR4v1610bw3azi3dr5bu3iMcTCNrYtuwH38sSUBAAOQR9K3/AIXGaZ/E17dXt3JAZ4fs6kPFEjruBCjuFGzIPfNY3iy7W68UIdeWwv8A7PbNK0s8gje5IMjL15ON0S4XglOO9PlvU1GrJG34lstZtdYtrBLi3srezjia3dp0KsygFF2khiSTySACe9a+n3NpdW4ur3Tof7Sll8x5Yrlmt0Y5yQhyqHABO3145JrG8IQpqjI8lvc+fM8Zi82dmjli43KzlSSy8cds4HGDXbTaZFf+bHbwLDJFlPLICQKBzxxluuAarmUWNXa0Of8AFVndm2je5d1SYlE8l94lXOVVgGyAOvHY9eK4iPUpDrenaVFZQPDdEy20ke0sjovzM4OdowowQxyBivVtYtbWPw1YSPvWSZQ2FGwquw8iPjGQPavI7W2mbXIbeGVN8ULRpGFS65dWLOHPPAAwo+hGa3pu7uN3ejOm0FdXutdsrjT/ALP9injZp4p3DywOp2kZHzn7vGfU12Wl2dvpNpJfEz3DsfJDzAq0yYUkOB6bT/496mvNPDD6tpuutbfZlltLQiFZZwx3b8AebzuyQc9gCe1eopJHeW0djZyyRzxhGVneQ7PlOVHJycZ69c596zfvFPQ4DW447vXo5ftTW9w0DMLdpMbckkE4HvjJ7YNW7U311pN351uIb57ndJHkPtiGQHUA5Y54JOSfpWf4+vIjKscdmstxAn75riPaGj+Uc9sqAcjjkmplvI3Sa6ikuIEjOza8KZdR+fynB4Ocipaa2MZGV4+vvt1pa2FnZZNmsjXN0MscA7Cu3sAec+3HrUvijw3pum+FrO7gH2e72q00UxG88YJXI4x/dzznNb+jKuj2dze6sY57e/CqILXMarEpJUnAyDubjA6/WuM8Q6zLruqJam5FsqIsUUszbyAB95iq4yRz65rjrSSdmzSDbgjEiluGtZ2ZjFgjaznk8/d6c8fSktba4Fk10Z1mtkIWZFUpk54Bwc46dsVHq1i0+omztLhJbkRNJNMwCIG5Gc4OfyzxUdxNJprm2v4/NZtgSeJsLgDJGAMHjGT+dEaWlyXFnS6OukXk32iW1jh8l1LRRSBCeoyG4Y4JyRUOuWS3BjuIjM1/HdBd6yYOwZJJyecj+dZtncNZtIEb5mKuki/w+uOx+mKXx5c3H9kXcNtexxGIb5CyrjI6AN649/aiMKjqRcehNrHXeE4Y7DT7a91Bkle3iUpKAMQuQcZHRj8hJDEY3LTrvxxOrXH9nLKbSdE85mIPnyEkbcA7UU89D/DWL4U8QRtpdhHJapFFZWZluHtA/wC83YbBJJ5xnJAGAee1b2k2enm6e4khW6uEUrLNDNsto5GO5Y9xKhtilcrkE5Iz0r6FRlygV9avmsbfzIrErabfJt4hAG6jliWJPU55xnqOKsWiWtjJDdagbhwFCJabMJMMBiSykjJwcA9BnOKv2diby+XUJY57iyWVIoY4UwZHJHJ2oWGAS2eQMgc4rX8R2vlMZLvVLW5n8sqsAaNTBnAwQp4xk53DnuRWE6KUeYLnReBddgew2FVjjy0/kpuZSo4UggHd7r1GPTmvQLVopnV96thQ20FsY/GvI/BOoTQWv2WO0gjlUqRLkBn9BkMRj6Yr1KO8VFit1DJNL99SScHvnrVUJ80TSCNlWDDK/MPWlqODEce3OD3pWfHSty7jmz2pKbvozzmmJ7j6KZuo3GiwkhxPNHB69O9NpBRYq5y/izxpb+H9SSxEKzTkBjltoVT0xxya6a1mE1tHMFIDqGwfevKPjdottqnjzwBNJHFvS+m3OVbJVFDhcBgMZHfPWvWBhRjpjjFL2ck+a+5LfQeWoJyKbSFsU0JC0Gk3UBucUXAUUKOaKUUXEDOI1y3HOB71zepIl5LLdLOqSwqwwUBBzjNaeuyyR2w25+8CWAyVA9jxXn/i7UmtUHk3CO1xIDEobBxu5jO0j1yPp1pOoqauNIxPF6rcGSCS3zNaL5ybcSR4AG4gfMSccYPXtWbp9r5niJZJJ4rua603zHS3O0sFI3buAAMEYPoQa1refTbycNeRSWM+WCOEIBI6AjnjtjOD61w1xqUuja81rJZ3EDWl6+1njJie3nQhFVyPuggjHA+UZ5rjliE7rqUou6MHwjcXumeL5vKASOeGSORnXbmMjheRjqEJPsa2dG1K+s77UbWOO0me9nQyblDGLCDke+P5VU1C8aSaGSW3Z5YplJwMFWICnHPCnJH1PtVOQG88bqC5hBuDIYoxjKiMbhz/AL3615s8VJrbod7Xu2N3WdR1Caa+urdmQRyeWMv84CqB8oPr830rOtr0XrSblXzSARiTBx34GM49M1m2d+2p38ojhZod5IRefnLHOCOpOMY7CpUmiivZHR2kITgMD9/qcDsO1cvs2/iKibFxZSPZwmO8nkS2jcRIT2bkgDt0pNJ8ReLLbTI7C3vLy0itULL5chBILEngj3xTrC/jtLmKPzpZJMjiRcsAOo47V12kXCvD5MqJvZcsRycdsn0I7VxVcyrYS7WpunFrVHPQ6v46ltxP/wAJBqWzcQFll+bO7GTx0xz+FZU0Xi3Wro20l9dyPcMySk3ZI25xnpx34612U11JLCcSKI4yEwGyfbjHAxj865XXbq6tbmOa21S9sVgR2G0sUZyD1A4+hrTLs1rYiqo1CYVKaex13hL4d6VoNlJqN1qkkmcNI96ixxQqO2W+bGcnIIzXHePviRHdh9H8K2sekmPhb8dHKtu/dD7oDMBz1P51ynizxPe6/ZQC+1a7nZGwkM4ACsCM5A4/Pn86Zp7tHHCi2pmjnYDeyAqB3/HPHpX1XM+XU0damdd4e1z/AITbTJLXXP3lyq7mDKFz1GRzwwPHSq2haPOfiZoOm6xHNbm0tJYNPuE5kjYEPHKDnBYfMMAAYJGK8w1bWYdF8WeboaPCnyxzIg2pu3AZU9B0+nrXrF54l0nWrvwtbmGdNfttRRTc3BKqVZWVhtjYNtO4cjA4zniqcLIxnUTasWj/AGxqfxxXw/raRQw3elvHc3EOXW4gBLblIIMe/btKnpk47V6T4l+xtLY+HlurKCwQF7zdKFEFqg2qg93IC464BPNeUeJNZvpfi1ql5c6YLNNO0qKExySmSOUETkOjjkg7eFyMngilNj4nglj8X3FtYaZeXAE7BreNpIVCkYUFcKQo6Lyc9yKxlhocqbOeeNmnZHs/iM6Tp2nyXEd1KtvPCykwwHAVVJwvTHy54/LOKqeGNRs7bSUBjvleRvMZpZobdIyf4M8kgdMHsK8H1/VNQ1GQ2+p65fXBd2ZhcSt+6jBySecLu+U9uBjHFZlteaVcqzXMv2qPOxZDI2R6hVyMn3+ma44V4e05VHQUsRWktz6avPEHhGG52yatokd0gJkzds7puHYA859BXPT/ABU8HWqPnXojM6BUS2syGducnDg5A9q43wv4T8NLZB7L7LcxKCRvAkdDszjJOOufx6U7xDoEUmkXOn2q2tr55aIA2xjXL+WAQeduPX/GvXp0aclexxyrSbs2T2/xkXYY7fTdVv5Fd0LyysEc7sbgFHy89gO+Kzo/G2ovdCC38N28dzcqY7aK5VpCzE5ym4gEEc+2COlZEVgdJtdO0++vZY5N7xxqME/6zkq3phCcNzg0t14d1SbXdJv7S6kvLUXJS3nhyv2duSqEknHYc44J5ro5YLYycrsreKvEXjC88FT332GKKzWOdWWLajAbikowFO4A7uD3XcOQc8z4TvNYkin1Wa+2QxJLI/nStmSTO9FTYRtx5q889TXpVsmuL4a8Q2d1pcsMTrdO6SAYQbAW4JzgvvIbkGuE+GnhK+8TSaDHNp5g0/8AspL+eWaFy0OGdI15IHz7Q/TkD2pxlZajsyrZa0sUNxayst9qO8O7NhiCD8x6E9T3PY1sSRri3llZriUwSSSxJGdwAYZBAPGAetd7d/DqLTB9lY+ZHKTLIttaDzTwSTgKWCn06Zz3pnifQbe206GO9ur1mIEcEExbcd7KisF4LEZOQBkAHjihcrd7k6nmehaPHdwxX01iYfMG4B0AyC5+npn8q2bWxsftwhNugDu3LEYPoK6vS/hncahDBPNZWunxCTKQC4IJQHjhiwwSB15wTwK7jTvAVnaokLSxKRwgtrf5scZJYY459fzqKjjzJpjUWzw5Znsbm1s2NlAzSlMJM0m5OO8Ybn2OK25bu4srGKGGTWZZFhCqBauscjA7gSXI4B9RXvNn4DsEjS3uGSRM8oyBseg5JrRHhPThF5TNI8fTZtAUCtFXgnsRLDt9TwOTUvFWoaNcXMtlfW8ssO0KwVUY8gEkD9M1Naf8LFuEj8vT4x5qL5sj38ciEjpxt3enevoKy8NaPbptW2yMdd3+FAsdHtJQTaxqOrNIdwx680PFRXQFhrbnj9nY+NdQjW4u9Q0uylDj5YFmJZRnj5uO5rzXw14m8QXsfiTRfEF3dXE0eozWts5hCRhUC/KwQZB+Y9T0r6rtbjTYnPlwQxwHncqqNhyeuDwD1B6V8k208UnjvxTeWsjFR4lvTvSRfKwxQKW79eh+vSvKxzhUpuUo6no4CLhUWuhM1rdW6GS4ieEqcFGAHIA9TkZ/WpI4wtssrRGR5D8yEDGPr9Kq61qVu98VuruMTLtifDrkccHaPyxj3p0V2rRArK0qZxwACRz3Gc9ua8ik2o3PrIuMlqZcVqbLURETM2mzs5MY4ELHBPP90n8R2rA+KckkuhQtBIJNlwjk4YnCZPH5mu61S1Bs5WlilNrMTGQWJwMYP17c8c15141ute0nw+1vuleBGTZdfKh2Z27GHU+nGeM+9dmFqqVRa6nLiZcsGdd8IoItZ+JejalcWitBdXcUcSyLg+WCTn2yefyr7Tuoba7s5LNyAGXqPkZc+/5V8afCDUlm8d6CLS1knlNzF5YBMKj8WHb6dK+nvGt/Bo9rb3Gtazc20FzJ5fk2qFQz9cFwd6/gRzXdRTbfqePmFvc16C3WjaLYzGILPLKVJCRgHJx1JxhRx1Yj61z1h4Yiud082lyAfadwWW9DFh0+UJwvbHJ6c5rNn8aaUdUgjsdKu5I5J8PLb2yruXuHYHnOOdxGQO9Wr3xxLbeIZdL0nSrm9ubKMGZhKPKlXZuUD720HI5xmutcx5N4nRWngyxmjgkBghaJtzxvbsBjOc438fyPXFa0PhqxaGKN4Y2ARhlE2KR0HGd2ce9YHhnxd4i1bU7Ww1HwxFp6zb/36XRlKjBK8YHpg8810HijUNW0Twte6nHb2V1LaWjzbpGKqWXoMAk9vWk4STs+oQnBptFq20GxtbRYrW32BRhQfmKjOe+ahk8y21NUWxjlQQ7S/GSAee3Jx2rhrXxd461bQ01CK00uxd0WVB1YAjnhzzxVVtd8UQeCNY1i/wBbRry3jV7UWqJ8uW5XoQSfU0pwaQRqxex6Pd3mnyeVHOqwA5IMkZRlH49Og5PauO8aaX5Ii8WaNZzPdWStFPBG277VakntnBYZ3rwemO9Qiz1bUrWzmufEaSmWA71CpIVOFJG5V46/pxzTtE0i5+2yP/bkt2zIrIhlkbZgnpkjacDHT8K4ql3ui4VItlrTtS0XUNNg1G1vHaxuFAack+bG2cYIBDRuvoRxXO/Frw3rPizQ49BtdUs5JmkNwJ/s48+Eg43ZGFbKlV6DjPoBVT4o+EI18F6vrE0i6Vfgb4ry2DCYsXGZHO47mOT0AOOOmK4Tw18K9U1Oytby58WeJ1jFuCZYtySOAeueMAgnAJJrajHTUJNXJvC/xK8Q/CXUk8H+NhBe6fbTDZdpIWkSBsgOueWXuQcEHj0r2C68SafqHhyS7t9dtDa3lvlV+V3YSgqoJJ+XJcEjA+teZzfAzw/faXqV5f3+o6q9tBKLZrkOMupbbvYsSxxjOMA15G/gHx5pWkvcaQtlfWYCxsBII5sY4Bx0Oc459PpWdem5PR6jjKJ0/wAfdGPgrxdB438Mi2cGXLpZSr5IkYfxqSSAy+YDgjnPSuN+Lvi/UfGmu2V9cXE8C3tvEoEcjbFVADkDqBkljzxmsXVdb8XaXoN1ofiGz1qy067fJa5UyQs2Mgozg4PKnCN9axLDUPtOhXNrf3kUaxRvBYNID6bmAYdAMjj/AG+K2oRlb3jTm7E2nxavresRRWMkt5NMVMMaoZEjIIAzz8oHGc8HPNXvHGg6sPE9tpuvxtp2rtbCOEwBXhuWAPlbSMLtLfJweDit79lHW7fQfiVJBdLbyi7tvJQSN33A4X1JyePavXP2uokhXw74is9NS3l0q6RzOgbKhiGRSO2Nh479q6Oa7MnKz1PmlNH1qbQtRmtS0traSRTXMZLAxGRiizMOg5Tbnr82O9P0yG58S/EKDzJDdzapewedggea8kiFxjsc5rt9K8TaPrfxe1bT9OUtoPiaCSxKNCV+ZjvVgDyNsigAnJwPep/Dmh23h/412UIFvc2WjWjX92y4ZAsULHnvncFGeMEinGouble5TelzpvFHxH0tNO8c+H7i2khj17xKlzOv8P2eIYkiDAc8wKMg/wAf1r01rW58E/s0abY2MMNhqeswWtnC7Sbpbi4uSBwQWwoV3bAPQHpk183X2lXGpaf4EsYBF52sSzTu3Hy+fdmFA/cj5Tx6GvqrxHcR+Kv2hfC/gzTY1On+DYm1S9RPlWN9oSFB2zgrwexNE1YUXch0HwhpXwb0fSZjLb6rq95Kyz3d0wjWFtpLeQmOBkYyfmI744rlfFHxT8QeI9eufDH2mzl0WNs3k1ujRNcAfeg3ByfLOPmYYzjaOtbP7TmsX13c6H4T0e6I1+WRmd48b7SAqFaUksNpPOM4z29an8DeFU0exg0/TbW4gsIYiYxFP+8uW4+Z248s85KjJHY5rzKsm6j9/wCQ5aW0PAPgiNRW71C4tIRJBEYmlJcAo2JNjAHr/F05r2PR7SO4uZdQgmSMy2gWJJFMQEg53bsn17r+NeY/s5tibWVZ1jRmtgXPUf63GPf2r1nTbvf5drcG6naNpMGNi0RzxtAByM57UqsqcJuUj0KNSFOCbLmnf2xo2o/2Z9ps3iuY95ikkBCEgH5eB19eTWrrzaWbNJGWVdRdl81FfKbduN3TIJI7+tc5qGh395exXxlHmqAssSYMb4yfm5JJHQAGtcbprgM1vHuIHWUew6V0UakZq6ZjicSmrWKSr8xIj+Xsc1PA0ajauTmnvarLGGUqpPOzGPzFNijKEFVyPSuuEkzhbTAKUPmSOwT0J4qRtu4MjfJ3Ar5v8cfEvxjp/iPV7GHUIZLa2vJI4YprdX2AMeAT2qhZ/HDxlaKyPFpdyh6q9uV/9AIq3E0dKSV7n0/LuZR5eAfQCmSMgAjbO4nFeE6P8UvE1ykTw6XpUTMQTkTMP1kr1Twfq91relm6v4oI5hIQREDjp7mq0RMqco6s3PMZQVkYAA9cdqid5pEIJDp2I4onZ/LY43gdu9RW0quh6fQ1cUZsj067LNKogCYcrwwPHr7VZErRyHaQ69wRiqHk3NtI/wBpt/LDO2wqQQan5aPcOnpnmt1sIndivzRqSG7NTmkmT7rBVxyMZz+NZWr6jaaRpkt/fTGGCEbpHOcAfhWHZfELwxMgZdc06OM9Q94qn8jg1VkgOxV5tm7aVB7kcGmmdk4bJHYZ6Vz8Xi7w5IhMOtafIc5CpcKSR9OlacF7Dc263ELkhhlWwCMVVwaHX0kc0bb0DfXmucNlbvefvbWELgk7R972OK2p5VJyWDfnzWW+1Z5CuMk5OD7fpWiZHU5vxbZWsWn3DRKV/dNwCcdD+teL3UfmttK5IAJGeTz/ADr2vxI5No6hSxIOB6+1eHTBmZuWJMh+o9jRUexpFjbQxtM6lRg9SwyQM9qtTx4mVQQVzzipbCNUu4yyxuR/Ce9XHjjkvEi8nHmk5wOntXO2NysEF01zpjK7LF5W7ZI/JyAP/ia0vCcMjeG7Z5MR73LKAoPU5OQenSsvX7L7BpKQxDfJcAjBHqcfyrUtLqCzWOzuWQgw/KQ2CjDjH860pPUTemh9LeA1x4J0eNhg/ZU47DrWyV4PoBzWJ4PYL4P0vqMWy4HtV3Tr+3vXlW3MjNEdr7omQfgSAD+GaxluyUiARCTwh4ncEhla/wBuD2ESHFYHi3U20zw14XtWsLa4e+02CSISx5ZAsabgCOgIbH4V2n9lWU1vNCyukdzu89EYhZNwwcj3HB9a88+O+lx2XhfSpbaIym0k8mEStvEUKx8gZ7fItS5aGtKDlNK9ipp3iXWIdSVlstLS3EXkzRSWY3TqWJIyMYOMDj61d03XLSxupnj0uaQNn7NFdSNMEXjGN3XGDyfWvOPDGmaxrUL3OnWJmQMFMkbbdpPbBIqRdF1u8umsbe1n+0xBgA7YwQecZ4Iz71xyqu56Dw0Yu3Md09zbXXhyeNnt4ZnllWSF4huUH5l9MAZwOv6VofD/AMbyaf4W0+G+eVI7ZbiPFsqYYZIVTk9Mnryc9K8xisNSkvEkaFpCn+tbf93Abp+RFdP8PtdTRdOdr6K21G2kugssTFCVBk5O1h1wdwIHUVw4mg5wckYVEk7XPZbiS+uvB+kamqwK0nktKSGIkLqheREU7Tw3I77eoxUTajNBaPrGqX9/rEImI/cIIorQNwrY5JAYZ4II96i8VX2h6fp9nY6dchdOhtiscu+QxxgFVBZucnknPp+nM6pJqVlodnfaJeQXGosdhkcyyW/mlgV2oCQQei9SCSSOTXlOOvKjBys7FSbxpa63q1npFvbpeTG0MwTzxJgs5G4gYOQcdCCNw4Oap+L/ABRcyeEItUku9TF/ao0jW9zOWw6uFCLjG07sYDE8dOa1Tb2ng06r4haDw5b3qQINRvH3I80jDMiQMOCuRnHXd7VkReINPk1GLxFNbi50G8kjurwS2zCFnTIAPG1jg5CkHJB5rppRs0kZS3FMmpWun6351neahPHKk8kl1KDHsDHanl/wgbcbSx7HPNSRaKvijWYbj7Hb3N01qbgyySKpt2BQ7e2MKeMkD5TzXJeLfFFjp3gG5i0mbZd6xeC7m+z7XMHmMGVvlH7vanAz0PSu2+GOlX08kOoXV5dFJ7DaLaXl7YZU+Z5gyHXC5DDBIfGOAa63BcvMQlqdnpeqTQmAqk8t7bqY7OCcFlMf3TJlRj7gTJHQ5xniti01C8W0lkvGjRz8mOQsuRyfMOMHGegyMCqOmTh/EF0+mW8sVxGnlw+dynmY+Zhn7oGPbkDitG70qW/0JXnusGVGSMRLw6Zw2cjvnrx0NcXMr6mqOc8da1DHZIv2rz3s7YN9oV1MRXBXYrEE5wAcnPbpmuXtntP7XvLqNoEnlsFZpRAdpUtjzA3UFtuBx0AFXNa0SLSteuLTSmur6zVQQWRrho3zwvqqZ5C44Oc+2R4Tl/4SKP7de6fFFfW832NmkGGOzlBtH3cE4J74OK2pqydhpPc9IshEwhaKMak6Afu/s/kuH5IyTzngdRxx61Xe6s1tXF23lXqysXe3+UiQggMpOc7QMEDmreh2Qs7GWV2eGWQIHZE3sz5wzHBOBjjgA8A08sLfSZZrTThLNCrMkV1GI4oYi20cPhslcnGcHPOahGkkZmoazfaVbtYpBHLdXoaVXcu48ggA8/dUnnqcdT7VxWtNcQWMk0lrdOVukRIAMkx7SdwI6hSOTj+dSavca9O1rey20l1pr2ZtJAI/LTzt7FUjHBaMDGNo6nrVvW7I6NBFFIkkYgkEMLGDcAcAkbj94nI+hJ5pSMnBtbCbLG40ySa6uksryJWSHeB5ZZhwy5x0/vYPWsDxBGbKygu45YnddvlvbpvVnbgg5OefXtXR6XqP9qSyKLUXRZRkPc7UDJzyuSCOR+RHGKzL7SbHXdfnEckMFssYRCrrhps84zgnb6dq8XFT/fJM3w8Fy6nOJo0Mkkk07B5pWJ8tR8ijvnHJOOc+/Sp/stozfY7AyK0hUqQg2KQcYfI78gH9K07x47Ist5bswAVY2FuSD2DDJ4PGaopcyyXnm2clwsE6nzESM/MR1JxkZ710w5+XmexhN62Ma30u3tcS3rtZkuw5bDBsnEYI4yP8OKsa9H/aGh3VrNaMZ7hyjyNt3Eg4yBweff2q54ntY1t57kafFeMoR1ViSVUdcnuvptOQR6Vi+GPEEMPgrU7Fpj9rRjPFJksXRzgAknIbJ5HtXq5fB1JKW5nUXU6i10u0tNE0rSYIVhku7Yy3lpHI7efGAvyHacgOSFxjGAetegXMhXw7F4cNjAbxoVe3062iEccUpbKBcHoBjr07ntXMeHLWG80ufxBcLLHcahJHBp8rMuYYEdc4wPlJIOT7igfZi02o3GuXU9/bytFbmOYyFhyJMhOmcEDHpmvSn7l0OKbO7gtINE0yPzp83YI3XBBjIKgH5e3J4C4qO+GlpJFqTW0lxcsG80TKkgIOflz255wDxXG2GpS3WrRQ2l1q32do1Y+awYGUnI/1jHaoGOCO+a1Fh1Bb1PNuFtreYbgLeNlI45BbOPzBycV5ssXze6i3TLEV7Z/a3vLLyo4bVSnkkl4jwOoAyct054I6nFejaTJrEOnG8lhW8YrlRHL8zAjIBXA244HU157pq2EMg+wzajPLLLnHlJtLbvutgDKnvwe9dvpF5qls6wXklt9ni6FSWcsc/KoBOfoMYrbCSuhO51WiSTz2okuo3ikwNyMD8px056/WtCq2nXMc1vutlYjdtc7CmDjvkDParGfeu1FrYWikyKNwpgx2aKglureKaKGSVVklJCKerEUXv2k2sy2pjW42Hy944LdhQ7oF1HXVzFaWz3VywjgjUs7E+lFvIs0Ec0bB45EDow7g8j9K+evjz4/Zvg/Z6fHcf6frCJJNG6HKQupKgns2CDx/Pmsz9j34h69q2o3/AIU1u6e5t4LaP7C7EZTYMFR3II/l71qqelyOfU9X+KzbPGfgRv8Ap+uR/wCQhXobklyTXmnxkl2eKfAjjr/akgH4oor0hyQx+pqX8KKT1JCcUhbIppY0mWqEK46l3e1MyaMtQA/dS7qjGacvWkBS1h3htXnjTzWRCwXpk9h/KvGr+G6ub+WWSC1nt5XDYgl2ujM3y4z368DjI6c1694p1BNN0qW6lieWJOqou45+n+eleYXs2m6pY3coVGedzs2xjAQ+3Yj1rzswrwpx95mkIuT0Mm31G60zVJtLlnEumXIDssi4CFuGQF+pz95exIIrE+JEM1vYWU1oyzfa1aFplmVlZCeFx9RwPY024upI7WXTb28mWPd5kEi9QR0JPoOmRyKwvEtxJd+FL3zfMklgZSGiIO2RWBbucg4GCK8WGK9rNSidKhYjsoG1JZZJJGj8yISSAsqlBjKZbrw4Tj3qCC5s4/EgvftLIEt5y20jqI4gR9TtNRP9mk8OWuotu3yNGx2ueYjGH3MOv30P5+1cfHqDJ5cW7yvK81FXkhnZFCkfif5GvRpU1VTa6FSnpqdv4ZtTYafFceUXkkLzbtygbmOC2PXn3/w3tDs55LWV5oUMiKWPntgupJ989PoQK5+1H2dF8qMGFdsPBwDtwMAgevOehrdmLTXDSLLKlqpHlouAm0ADn27815uM50yoO6JLSzjtZWlXyTMwwJFJkI5xgE+tWrq6mtWijtZvKQZHIycdOnfpRZzQo4a0WJomAJ2EZPHOB7is65FvIzTW0O1WClIkyMAnuT7ivIqQvP3jZpKJNqPiF7UpHaSxlw4Yp0OABu45GevWoYr03jOyQedkEeW/RW69CTgfhU0AfzJbieMSKOBJtGcDp9evSqUuqQeWUgtVjuWLKJVhKiIj+9nj05GcV34SktOU504nJeIdGnS+t2lkggaYvKcuH2ZPXgDrgVt6Xby6Rpy2+oRxvKUL7FB+UHkZz04wQP8AGnPFaqrSXk9pNI5wrl/kUjocAgnGevuKydO1BYdQspL+e5idkYQfas/cXgMCO/Xqa+mjzyhyyITjfmTLlp4dh1O4aM6WbnzkKyOI1QMP9oZyf85xUFjDd6V4s8Px6vBK2mWeoRsb2PJMTAHasmeCMnqKupqkl9e4hulnQSlw5mU4XBHHp3znuat+J7jVLjSruaJYZk2hoi45VlGVYDp0GOcUKT+EcpdUdH42sYbr4lTX1koks0tLS9lHSNpImbYQQcH5pMkVkeMdeudVuRBeNK+HDNbbh83ygqIwTjnOSehA9a878L+KFudS1ya20u8aea3RpG3gpDkngM5+VcleMHPQVeuIdU3xSSRrdalLH5KB4gREvBVVJzgAnt1rixDmp2b0OecrhcfbJog0EcXnyNvuJGQEOuDhXxjg4yPQLzmsLUdPljjjuxJaJKy7QY1UeUueSQAGPXitUW91baXPot7YT4mmFzNcROyjzF+VVUZKAcnqM9OlYslzDYzy3iyGMh38gRxoSvQLuOOuB2pUYc0vdM7s9K+GGpWK3FjpLLLMJhmeR5nfBweBGeox/dB5IGfT3QeDtHs9Vtptkn235niV5d0ZVQMkqwwmN2BXzZ8G3uLzxHHq19q9pbyx3EToJEzLICfmKuMFdwBXJOOTX0QdX8nxBe6SbySRoLWIwhD5kmBuViSeOuDwfT1r0vauEbEpXbLEtlp66qbFrKbznQXkU4UkRhX+aJGXG0kfkM9a09b0y2ubm6trKzihWa1YzXQiB/eBlCEY/jU4bJ7AVj+K9158NL9bW5dbx4kBkzh+SMgLwegOOnXrWRrpb+wtK1y3tSI7iWCdxNJIhB8twUYdfYADg9eBXTTfNG9xlTXb577TNaQ3H2AapoLJdxzSJ5sU1qdskZ9dyNkNgZBBHtz3w78brH4AttU0aW1eRrS3sZrWTCtO8UMcESgnARBIzMcnoSQazfjDpo0nwhD4y0l4yFuXtNVS3QFHSaMgOynlWDbVPODhP7orzr4Yx3V14Al1ieZLHSNFijiKMoP2uQupbI7kByAO+TW6inEp6I+jL3xZp2ls6rcpql+rIDc2rxMzzHClCdxyx5AVVO1eQTyDw8/jLw/Pr9stzp3iG7vIJ5l3XrKWtP4HVdxLfebuoHA2gCtX4Px2mvi91e7gaHUYkSGG3ji2eVAxY8MoBIYHkgljgZJzXmmv6jqlj4+vLPTtRu0Rbl49weTbEzzjaQFbIJVcHHYn1pRSV7EvyPbbHxRa3VjFPFa6nqCJfyWEMYh8orIPvu4HRRt+9xxnI5rY1HXv7Ltzd6fE8xAfCOdm47AxYZ7dsVhay81vDHpeTay+fJtFq21ZCx4KqOcfMSRgDIPPemeMUibS0jOzzWJZeu4kLlunrzj6Vwqo5TsU3yxuaek/EzWLjwtf61NoECNCYBbp9p4m8yQoQT/CRj071v8Ah/WvEupeJBFeLpsFgA4aKNS0hODgh84xntivEtKn/wCKM8T+YyiIxWTgbTgHz5s89ya9o8DeJPD99rE2kWN9BJqCBpGhSNgVXjPOMd/Wux8qRzuUm0M8aazrsXjGz0HSdTs7CKSzaeR5o9zlg23C5BB9enauX8S3PiO30iGa919WmW8igcrb/wADKSSVCc54wOa2/GeraZpXxRsJ9TufIiGlOAdhbnzTwMA1zWt+KLTxSjyaPDLLZw6vFExSN3bzFVht2jndjJIxx3qJct43LanLmaex03hTR7m4137TeanqeoWymVPs842wYAIACdMdeo7dK+drD7F/wmXjazltyqf8JHfmIxDKptZONoIxxX1N4a1G2uJ5NPjW7ScPKx82ymVMBj/EVCn86+UbfUlsfGfjYqJjOfE+oNEgfEWFZM7l/iPIxWGOTnSlynVl9+ZdzdOnLlVbybeO6K4wHGduOvJ6k469cVbsdJ0aOG4kdxBIqEtm7AXkHAK/jVHT7mXX7h3vFKRQxgjYx2Kcdc9Vyw6VbWeG6gFqrhY93ztvG44OO+cdK+cjGUnbmPorz2NPQodOaB5oRg42yASB4GXO/O3rzj1ri/jM+l3kE8ktss2H28zEeUw2qCT3TlumO1aOsXjpdmzs7uRVyY8ROQHUjB6deuOMdK4jxfodjLoeoztcGxmgCvskdyrksSdw55x+pFdeCw8adVSbIqUp8jZvfBm4ml8feHhDqVnbtvDrPIwkVQEOcr8vUcckYzmvZ/jXcxrPoEkNwdWaKdZJnnYTWsB2jaAiDaX5zyM4xzzmvFfgDerP4y8LW2nwR3E6tsRZWKo7CJvvdcDjPQnivoDx94L1rWbTRbffZprs9/LPLNBGUgQ+WMICfmKhVA56kZxXvUnrqeRjpX5fQ5C78a6RZWsDQtqckct0i3e4Kjs7AgsFDEKDxwDwMdetb8OrQw/GDxLaT619nsjbK2BdbEdlh647nA/SsjU/gf4h1C0O/V7ATvfQ3MgKuT8gIIB2+9X9W+Gc/in4leJNXhvUt0ikaGNfJ3He1uV3Mc9Pn9D0rpUoJnkuk5Rsd54N1fwneXtlZ2eu2d5feTuWJLoSMQFy3APbPNdD4rispfDl7BqczpZSR4nI+8ELANgnpxXk/wAHfgTJ4D8YxeI59bS+dIJIvIS02glh13Fu3PavSviEXu/CGrWsO5C8BHB5HOO/pWFea6M3pU+VWPPj4v8ACtn5Om6TDaTLI/kwLDMshQAYzIcngVk2GvnXfh/4itrm3niTSpTDGrjIJDsd3A6dvxrI+Dfw40D+xItad7yS6j1O8UeW64cpcOoYqAD/AAgEHrn3rqLrw1a6RoOsRWt7KyalcAFC771JY7m7ADJ6AficVx03KDtKVzWVKL+FWN74azbdK0vMZSJ0f5tuVfKKRgn029Peu1azENqWaeCBpGDMY4Ryxz2+pP8AOue0vS4bXTrewtYVSG3kBXc5V5GwvTjkgg+me1W1UXtwhu5DFcWUg3oDnIGSCSBwSAOOMZrdtSWhjGDRyvxmnuLr4eaqseDEjQKjnpy+M4+naun8IWHl6Tp9vHKTBHbKygFSUfsMYwOD6Vj/ABIt5J/Cq2QxE0txHNImB8ylhxjHJOTzwe9drYQR2mnxW+no2FiAiLg8DtnnqKqLSQqkOZ6HO38jx+CNSWG4mLFLwbjtYAh5Bk4Axzjp3rzzwBfabb+E5rV7uGKQBXa1Eu4Plgu885J4IPTJIz2Feua5YRWfhHVtscUcjWkxd0GMkhmJ5PqSa5zw58P/AAxNoFpK2mxBrm1i84hcluQ3XrncM8YrOpHmakHstDmrzw/4X8WeH5vCx1Szjkv1MSxlg8gZfmVgvGcYLfh3r5s+Ofw6/wCEP03/AEm4hFxZOYVFrHtjnDnIYj+Hgj8MDtX2npHgLwvpl8moWekQw3ifcnUtvHGOCSe3FfJn7WF5J/wsLXrHzgYt8CmLGMkRoQc96unT10NKcXHc8v8Agz4d0fxX4zTStcmuILPyHlLwyrE25cYG5gR3Ne5/ETwTG3w/u7Kw8Z6tq7WUMRg0i/uFnCJEQxaNgAcKNw6dK4T9j7S7PVvi7NaXdjFeQjSp2KShSAQ8YzhgR3xz619ez+B9L+wXEdrA9i8ltJCFtUVdiuMHjGCCAAQMcVNZVI1brYpwu7n5/XVw+h3Wl6taQnztMv3V2U4DKrLIikj1BYfQ1ueIvFD6b4o8S6hNDKr6rpU1l5QxiMTDIyf9kkdOuKv6no095a+O/Dclmsd7pMsN5DGq4OY28mYZ9MOhx7V5hNGY91rK2WgLxsCe6muqNpPmfQclZWPV/BGq6UsngzWtSl8i3sr6KKVNjOxjtYvP3EDk7pXbp0GM11nwt+J114f0HxT4uazurjxP4kvGkN49qDFEozsRC3+sbcThBxwM8DFcr8QmXRtG0bR8/Y59K8MDeIZAP9JumXdu9SVLg+wFdB8IPDes3X9ianqsyypbW4SytXXYllHgZYZIG5hyWGT2PJ44MZjFSp8z+RpTpps9O0nwxq1hoFl4k1q7nv8AxR4gf7VqUzEblBUBIMDAGxTjGOp4Fb/9p6tpFmF1CctEwMwheEcLjHOPvDmiy11tOvrWG6ZL0rIskRQFWEmPmGTjoAOfxzUc+sWmq+JLbTktpY4Z2kEtq0e8SHu43HAOcfn64r4rEYiVbESqXs30OuEYx3R86fCHUbixOqJbyWqmURblmUNuxvxtB75PWvStC14X+o3FmtpJDsQzmazAjld065BBzuJAA56jNeMeCtVuNOvGht2uN1zIgAiAJ3AMRxg/njiu41FvEmrX9rBealDFDbnzra3iu0gklJbBxngtj+JuTxyTX1GMwU6s3LoeVOV3ymHP4x1az8SS/aJdVRVUxst6p8yMEjrjp07Vuaf8UYY7Q5a2kuRIB5twJNzD645B6gdq53xfqsesO2i3d1fwzRupkF7DFgkdOQu5iv6+tUYtPOl6a93LI9/DPKlrEI/njPXcR1PGMbeK6cPS0SkrGTlqe0+EfGC6he2wiuI7KLaS0T4dWyOFzgYx7muv03ULO7nENpeW8kifNMkZDlAc45HH41866VpGu2io01nc28Uj7liGChBHGRuyuccZ4rd8L+KvEGgaqbVNFklKusZQbTLGMZwTlh0OM5Hau72dl7o0med/EqP/AIrfXk/iN/LzjGfmNchcRlTz1r3L4p/D/wDtXT77x/p975TEGe60+eYPIMcMVPH1I6eleHzk5fnI6iumDUonoqSnFHo/hOFRYQZU5ZB/Kvb/AId/LoLLgf60/wAhXi/hhttjbZ67F/lXsfgGYf2Cc95TWkqdonNUk3Kx00zKEfEgXcMDJ5zVYZZW3RbscblOCRUckkJ5ZTn3pHm2xfu2X3DNWtOOhi3qRaNPJcW0pZp1j81jHv7gnr+lWmATI8tm/wBrNZXhyS4WKeKd45VEpK57D2rRkurRrQyKyeWxAVs5DH61drAcx8XCW+HGsLuwDEP4f9oV8ryoeWweBX1H4+h1PWvCGpaXplnJJcToEgBdR5h3DIGTgcA18y30MttNJbzRlJYztkXPQjrUTV0dFHla1Ow8P2vmJBvJcbV4PTpX0B4UOPDdkT1CY/U14j4fAW2gZRztXBAz2r2Tw3KR4asyS/8Aq8nj3NawhypGNR+8bDNydrLkdulZV3gyszRkHHJHSrD3a7lEWJFPU7cYrHOoLPO8ccUkTISCQ2RirvqZNGbrrAQgKvGeBXjQR11GZXXb+9c4PbDGvYNc+ZSFGcA5zxXmmqxL/bM7quPlBIP0/WlWa5RxTTKMTbLw7cHPO3ua2tCiZtVjMi4xnAznt0rFCsl6fvNj0NdJockfnozKshcFRk4x/nFYN3iE9EZ3xZZVNtD8wLRD6YAz/hWV4T0qG7soZZ49/J6k+taPxQWOTUtOjVCcxvkAc5AGKs+EbaRNDgdgQxZgFPcbjRSUeptFe47H0x4P8seEdKyQv+jgc9K2IY15PT6GuC8L+ILu20rQ9F2QebJCf3hJ+QclRjvnpXYabqavAPO8uOTG0qxGSfb61lOVmRZs0YrxVult9ucsVBDqegz65rivjuIp/DthbSO6ebO67k67TGwJH50o1hl0bxbZRrkCS7kY7NxCtDH37d68n8a6nc3GjeGbWC6lSSK38uOcjYclV469ulRUdo3NKKftEje8Gyah4e057SwuZ5UL7syoS34nir8Oraym4k7pfOadS0PJY/w5z0xkfjXJeObnV7fw9CttqV1FeWsJaeZJNucdc9jnsK5LwxqGravEstx4g1kSQSp8sePmU8nvya46SdRNnpYicaf2T0nUdQlsbdLyFJjbMGWdjHyN+N2foenpk1b0XwpoOqeHJtYh15LO/sLjdPDdsEhlVzhDG3rgE8579OKx9V06YxWWsNdX8kExfzYgR5ZYeq98jOfpT/BXiZ9IOpWH2PTrzhIj9rsY5mbIfZgsD0AHTqDzVSjJ0fd3PPlNOXMj0z4VaFBJr93anUNQn0+yWNTPDgwjc2Nvcq2RnaQDjnitvxz8MyFubLwr4mu9BuLmRr6OyD7rV8Ek7VwPLLH3I6nHauA0/wCP9xJqdrHcaI8FnawCFVs3Dlpeg69Exg8ZYEDkjitfTvFWka540KHX3urOSxiVYjGVlF0rNllypZeQG4PGcnrgeb7GqnzWIk+rH6wtjdaDqHh+0n1DxDoJCadeYcfabeWOPIkyzDdzyVVc4z3GDTOm3HhW08PxWdqupRWlkhnnhMkgmffuBQAg4HQnpg8d66yfULK5tlFjdWVnId8t7cTXDKQxUBGJHBYFixyAxwACK5+1vJ4dMaPVBBBdXW1rS3uZni86DyyqsJkwEbIJAGAAM5OazjN81kZ3ucF8PNLtLi+8S+J0sLb+yIh9iGkwl4Ve4YKhbEXyhS2cZbJznFe8eF1k0pdRme2TTZXu1WOYpvjECICCNv8AeH5bq+bl1eDQvBz6Gg06SKfWJheXcLM6CIBPLYkEZIZjj0KDivXJNetfDvhKHyb9vEkssD7pJEziNlXnCMwyBIp5HYDjpXVWhNqyGmluekQ2NjeXUT/ZWtoZEi2wBdy7iSQ7jaAG+UYI5GeTkVX1TxEVSSKKS5Z8yR24jLFmUZAbIBwh2sO/PORXm9r8UPD0epxJdX+nQTT2siPIInQJhMKm3qNxJHGORk461q3d/HHqN7d3dyIWMIj+xNcieO7lzkRBSSykjbz0weBnmuZ4apF2kh3vsJpt5caxql7ZahBBZS3CIiWiyPv+8SWzgjjA7k/MeKzfA3hOXT7rxHq91eCaNb17iOFQJNqnG1nPABO7pyeM4HQ8p4b8aXV14uj0y88GT6LrCF7j7CNvkYOHLkMpIYsmPlA4z1ziuu8Da80Hnm9MIiv78xBIF3wuqSFio2D7uCASByOpB4rZ05QRrGVvdZ2+g3ERhXNk0cEtwIjFcyZ+TZu819uRjOcdc8dKlm2+XK+SImHkeWy581twC7MHGwE859TjPSsh7LUZop47WS5M15qGzzIomUbc7tynsoHHOW4PYVQZ9Wt7qayub6a/kngLSK8O4SKuDhCOD9Tx29qxSaV2dHJpc1PGGvaQspvrzSrxba0RpEuJHRPs7EKoVeRsIOc7sdeKw/Ei/wDCRSXUMgTT7a+gEFlDNGHAZiPmCqMDAA5qDWNWjt9H2WxjdY4ZkZ7hM3C8fMhKjKr75weciuejvLa5sTdNOP3ULeShG2JmVgMHpwP6mnJNrQz5uWXKdF8K7e90e3uNPjt7aS5tkk3G8/ehm3EfKw/gzwPQhq0dRsoLWW1nKtBKt2ZCIiv32JLopIyBnpxXMeEZLCXW4NT1KeBXeN0ummvYZvLAJwIlGGXqM5DfWulvdZ0G6iuJrzULdkt5olkeSTaHbBIwQOuPTrivDzSFW8eWJrTWruVLy3S8vRcSIbYFt0J4JclfunI6cdOnNRWWioI9v2e5tQZ23lflXn+FsfyHqKet5by77m11S02fIbZHDMIdwGRzjcTxycY9M1PCvmaot7LcmPbkkSu2PM7kDjgdutdlOlKVE5WvfuO1ZZtEmgn2LJZMwWUKgVoCP4vTYc46Hn868L+IVu2meJrm908GFtQ3TxqJdmCTyoHTPtXvutWYv9Pe1ttSjkaZVYvsd8AHkHHKg/Q15X8RLWOO5jsL/dLNagyQTecP3seOmBjnII/DOK7snrShNJIKu2p0aappsvgayumtc3EdpHGu4/NG5+UYAHU8tnipLBGeGKG5t40ZHVbePy9vlsqgiNeoBwMk9TnrWF8PVj1PWbexa5ae3iiExSRwG80njP0Fd43hzTJp/tjS28ZQkPEVyGOOCSc5r08xnTjTfcyoxbdyX7VY31vK1uomunJS5lUY8s8AEt1bnjAzUpvY7C3NvJLEZXZX2zEjy8cZB5GPQUkjQ7plt/sytJGqpLEpPzZ4zgZPTtiqk1zbSQt9ouEkkG4OxyHYDv7cj9K+Tgm53XU7ox5Tb04Rfakure4S2hcqd6v3zgYJByfU8da7u1sL2GSEQfYXguCrZv2/elu4G3j6f0rzfTI9NnRLi1sDcPNIDtNsRtAGMmQdRxyAT06Vj6V4s1g+NrZBrUW/zni8uOM7liAOASeOwwa+pwuDlBLVanHUqN3fLsfSqKEVRtxjgUNhfvdAMnFecr4w1WytGlnkiMcKHc0gz+JPFNHjmbxBpIazt4UiuQcsHyQD268V6jwFSL12OGOY0mtL3PQmuIlnS3LgSuCVX1FTV5Tda1dW9wbh5VkMarGCzEYGABz+NWtJ8aXs0sTlyyr8vlKPlZfUn1rh5oSqcilqdftPd5mjsPEsjw32lyxWr3MkcjFIYyoZjtPGWIA/E07TtS1O8d2js4rALJsC3D72PBO4lDjseM1ymq+J7y5uY5UWOHyWLQ/LnqMc8nPWue1HxpcWWh6neiRGuBbb2VBg7jG+eMe1em8FP2abOD6/BVWu58yfEzU7HWr+C5h+0M0Ol20CSqArqywIrL05QFTjlTz3qx+znq1xo/xT0T7KI3huZ/KuICSVwwC+YScd29a4HUrxHiSa5RJ/MtFVVCkDhcA8c+h54yKk8OX8VhdafcxhLea2n81LrnO4HcM+o4wMYPvSpx907rq1z7j+ODbfEXgHcef7aKZ9fuCvTn7/AFr5n8Y/ESw8St8PL5bp3kGtWkjhk2qN4Xft+jKeCfSvdZfFmnSW9y0ayRtHkL5hUbz7YNc86MoxWmwRqRvvqbD3ypP5X2e6bpysJK899w4471YWVWJ2hgB0JGM/SuH07xH9r1u18uZI45Q0lwskn3cIuFH41ty+IrGDTI7hnDMcbYwRuOSVzz24z7VioNjlUjFXZuPNHGyLI+0u21eCcnBP4dO9POQM5H5V5Z8ZfFWo+GdJsL3Q7qIi8voxefaLg7beEAF8EMNgwCcZ5OcZziuF8IfErxA3xgtNJ1PXrRtLuriRfIChpUiWJyN2MkEuV69QAafJ3NYwbjzH0It5bveNZrIfORA7jy2woPQ5xg/gadbXcMlv58bPImccI2ffgiuG1f4madZ+JrPSf7NvHW6dQLgMAgy2M468V1Capp9zbag9rdJKVVmK5+bATOcdalWtcmV4mhq2yTTbmAtjzImQ84yCP0rwS886SaQRyJ5wH7oAAgkZ4Hr04r2jWtVsoLaLz2kiMiFlBgf5sAZwQOOteZeKkt7rNxGkTc9S20OT/FnuR6V8vxFFTUbPU6sNCSuzjr3Uj9mminPkzlQYwcEMVbqMA/TnnmsOa1uIiL63spYQ6LbyiKUCPBwAcHG3k5z3Ga0bho5bxU+SdVxkOPxJHb3qtd39xbXZmsI0S6KiN7XDYlXuhyxGQO5HfivIwc3HY1adyr4L8QWPg2yu7nVNF/tFoYWtUs7ljjIcBirbSv3X9O5xivNIZ7FtaezOmxwRy3NwlnGpJMe54+Bkf3QV+lbPjCMNpes+Vc7o51huraN5TvicMEMfuQu0/Q9Tisvw9qdtc+KGuraIhba2llTIGA+1VZtxP3Rjuc819Xgor2bkjOer5T0F9IgMNlY280dpc3Tq88UEeFRMbhH8xwdoB74AHStHxDpTae6WP24COXDKq4AMPC4A4AQsDgfpXPabFqFnaRTW1ozz+asv2dvkVWIyWA644xnkdK0v+JrZXZl1bRrmWG4Z2EszMqLIIgSAW9FZuM4H1rz6sW76G8Y8sbHWR2mlwwWVysaROINrNuCsSOBz3yO/tWVq4uLpvtGm26Bmw0odB8wGSMe3WufuNcjiT7ReGNAUG0gjBHsenQd65bWPjBZ2MriCOO8nJ4eNyEA56+pxivLpZbiatTmhG7Mas5JWPQ47rU5NC+1rbyva2915bTRELEHI+4ZP4QARxisHVvFvhvSrqPTjI896SDKdxmKAjj27+lc58Ix4g+J+oanoc+sXem6eyG4McaZic7lAO1eQQcYP1qtpfhvTtJvrjVotXgaa0kYFmBZhhsE9MEcc5ya+lp5Xyu8910MlNJWLt1o/iCCW41JFkuIJf9UY0/dydMts6gAewqSSyS9FnZPcyabJIw8xwcwqxycOnG5SV6e5zU1r4s0iVLlo3injZvMaXyyZJSeO4H8sUWWp6Vcz7fJuA11H56qhQFGPJO0HjGOw/Ot1Kor3QuZIs+EdI1jwz4fM93pEd1b3MrOFt7gW8yLk8ZIwy4AIAI608X0dxaltWt7zTLMKci8g8xAM8Z2bgByOTWpaXMl9p8Mo1dns2iJRbiDZKhGQe+B1x0GcVmp9o+eOK41C4Z2MZlVxHG2fUr/n1rngnq5vUu99jj7W7vbrxfqem6ZGGN7OjPcQNl0RGY5QHjpk88da7G9vLfSFQWMLmWC1ClnCgsP4pHIyGY9euen0rhbCJotY1BY2WO+iBSchRJKqbuOhww9Tipr2RZ5PtV2JmuJE43QtnHQlQB8o5zjvis8byuSRk2zq9RtriawEdqt3EnzgtvPtglfYfXr0rA1Dw/qcixrqF9LsXd+9CghgOg4wSMnp24rOllsYNOjbyortzP8AMJASpxyxx1ycD0681PP4utbeSRrGBrVMnAjtgcqeuHG0jg44HbrSw0LJ2I5lc7r4F6Xq1h4/0qaNXSBpJPMjR403Dy3AzuwWxndjnODXtvjPVf7PvLch7uOe7EcdubYFdzR/O6+m3aMYxkgkZ7jzr4F6fd61NpHiuWO+tLOBrksxlfypJAQsOznBG1iCDjoRXofjpIJbuG2ucXKxPIYWVCWiEhwBgnk4bHHvU1KvvcpTSSM+bUrkmYfJJb/Zy0SPb7pXZm64HRcd815tqXxC1bQvFE2iyadaXlvPLuglmLn7yfMFx0H3mAx/ERXpt3PHY6YLVbVpJIbNZZs/ICcfKuTgfwnAOMZr59+LOqX2neK7tL+GWFkk862eWPbJDkBgDkkEcZBH0rswTd2pEKxo/ErxEutaTfwpaix86wk3PbyEtNsYEKyng7SqgZwQvTJo+HXhx9a0vw1HpFuLm5LJ9nMrER+adn2maTHZMoi7Rn5mrh9a1Ea/AkivJuaErPKw6AZyBj+E8Hil+F11q8NpcRw39wmmxqFlto5MGVWLHv6E5IA5HGa9S3LHUrpY+mvhwupaPfahB4ft49R+yz7S/wBuZIWkB+eIOYzjkoSFXGcc1W0a3tbvT5Nal8P2MF5qGvyF5nTz+jsqAHjj92p5AB3DvWDZ+JrjXFutFsfDd3c2E0lrFqdysiRpbxgFcEluS/A4GQgbit3w54wu4tei0a6sXhtY5/sZjtUQxSLjYBuIycAqflVSMHr1rlqTtdDsrHoNwulqJdQv7VEkuwkLbxubPGMYyRlsEDsR2xVGyhnudat7qWNWht9x/wBIfbgkEAFQfmOTgfUVX8XapNbh7VdOW5CybROXX7jcMwxyNo9cZzUEviKGCH5LGS5jnkVQhyqrtUbT6nkYHp1J445absxSaZ0Ws6HcyLAdtuEa9tpXiXcFWJGyflJ2nGT0GT712NjZWlusk0FvFHK3BYRhSR7kCvMpvHWoWml3moP4bVpbSa3jiha8JDiUlc5C9QQPrmuk8GeJdZ1a+lj1LQ1sk2sVlW4L8ggAAYHFdau1cXNG9jo4rNl8QvqZYBTZrBx1yHLflzXI+EbNrzUdYltwiJa+LbieTf1b9ygOMDk5bvU/ifxbqel+J00jTtHj1APbCYv5+wjDEbcYPHHX3rifB/jjV9M0zX78aCk0934yntBD55XGUUkg7eSNgFUk2rg5xT3PbkRTIrk88/iK+FbuRf8AhPfGUJijIbxHqbbsYYHfGOvpX2L4U1/WNTvPJvtFWxiAJMnnbzkHGMYr4ymMknxE8YtHt3HxBqYAYZ/jj7fnWNZNU5XO3AzjKtFo6fQ9Vmjs/wCz5WLQOGAQM2WP+zjIHQ/rVm2t47dWnfT5ZFVidrycYz3x/u1i6VHPLM2fnVQdqLGeuCePpzXR6ldPYrALGXImiUkpgMDjkEkkdewrxlRtdrqfSTlGL0M+/smKzM9qLVVwFReSzHnOe5x/OuQ8Ym8ms50hV3Ur+9WQ4Ztvofb0rsdS1LWNkCxyIrCMhpFibLMPrxkDAOMdK5S8kuLcSteqB5kUqnykYsxZSBxjg8/pWtBWqIqrJOkzS/ZedI/iJ4TATDtdygkdyIpc/wBK+1ru3WW8srgSYa1Zm2kcNkYr4h/Ze3x/E/w1AqKI4r+Ykk5bHkvX1l8SfE2q6BdaTFo9nbXT3szxyJKx4ULkEYI/GvV6s+Zxlvdl5HZ+YVfesa9OcVU06xhsbm8uI8vLdzebIWPfAHHtxXAp4s8b7I400vSfmmWN8b/lB5zy3PSszUvGvjNvFXiDSbG3sVstLmMcUzoS0mFzz/8AWFWoyeqPO9tFanq2oedJARCVWTngd8g9+1c3K1rqjpZzTNElw6eahDI3BORxxnpz7Vyug634skvFOpTQ3UE24KkUYBDdgepxWn4rv76HQZ5baWXzE2vHJt+YHIBU7hg+g+tc052bubxalsYfwkaIfD6GcSLAx1jU1B53sPt0q7c56dO/pXQeMbP7VJ9nW3hkVnSSNHXPzg4UjkHPXrXjvwO1TX/+EMR47oRxjUrtow8aMUZriTdkkf3snPSu/v8AXPFg0qa8fUIZbxJ1W2VrVDtGTnpxnj/9VcUsRGU3E25XFXNy/wBWvrOxsL5XMEGFkMJQ5VTxluMe+Mmqv/CSx6bfPdX8Eghuo0V5M4bIy2/HGRgkfgK52DUvEsN21hezKwlDXFu7eW24sxLjGTjBI/BsAYqK2g/tjRyszRT754IQqkYMckiBtuMEEL0HqB15FUr83uhzI9J0Q2OtJbNPZiVFj3xCWLdkHGG5J9K6iLeg/wBY+MnADYx7V414svtV8OQzajpbywSmNNztgRBgMY2uCdpJ45xkVp6frfj27S3capYJFJtBP2eNjjvn5uvXtXbh+aejOetUjTZ6jdwx3Vu8NyomikBVkfkEHqKkjzGiJHkKo2qBxgV55Fqvi628F+ItU1LULc3FpZTSWbRQqArJu2sQDz0HFc3pXiT4iS6Hp95fahYwzXKISnkxr1IB7+9dSpNmcsRGMeY9qZmwc5J9zXxD+1g3mfE/XN0cTL5kKq+45XbEufpX1F4UvPFN1q9tHqepRyWzZ3qiqpYAHuD64r5C/aFvpL7x74j8zCyw6lOrZ7hSVX68AVdOPLIulUVRXRufsPwyyfF+9nX7kej3G44yPmki7fga+0LwRzBIbhN0bLuUIDkY7n06iviL9j2a4i8car5F0trmwVWfeAeZFxgZ56Gvq3SZrtlYtq95c7JvL3NKu0chSfl56Z4+lcOMr8tXksdEI82x8zfFPTtP8H/tF3U15K7aZrUMo8zk486NkHX722Taef6V8+3CsdQuoJjtfziDu4YHJznBr6h/bR0xbvRNE8QQK5MUhgLekbD5cnk8kZGfWvmFGVonWTzJLp5w/mnkFMHI+uSDXXh3zRTIqK2h3ekQr8QPHmhaPFJPNqOp6kou8yYxFGiqF577RK34gV7z440fUvC3iGK5s5LiZcmAjzBEkityNu3OCMY9+BgVwv7HHhFb3X77xbJuL2UotbdAF5ZhlzkkYIXA49TX1e0mmyalPKY5GMrLLIJGG1CpAA7jrnp69a8/HYeNZqL6GlJ2Pn+0e516y0+zvNUuX1Zmjlkglg3GKV/lUkkgng4LHpkDtWNq11rWnalLDdxQ3N2p2RojguIwRlsZ6cAYz9ea9W+Mk0kcx1qOwFvNZQ/6NfREiQYx0xww2nHuMelcZc6HY+Lr/VLrVNQ+z3FwgIRjvZlwGDrzycKTgd85r5zE0acJNJGrmfMZYwtFdJJMrQzIWEaZITnc2e2MAdOd3tU9jBYXmsIb3VrqC2aXakjr5j8tgcdDWXq93dW8cccEjKjtudexK9D+GTWbbu8ky7ZT5juNx5GOexr7am9LHFKNz12HwX4d/shpdDurrXL8uA7XwWOCNeNqFlY4Jw3UjpUNl4H8c75rPzLSOFY0upI5mVQxD7tuV4GNvqBVHwb46tdA0G70uzs7+KW4YNJPburkspBHDdQQCK3ND1pfF3im1t7K21ixtromWZIzGLeSGPmQtnqMK2eSOcYo9k7k06LckkSC18WR6Vd3NrcXVhNe/MLiz5hkIA+VNufX3JriYZtWF2q3BuJLmWYfafNbaxKnJyCOCO9fSVrqlz4otbPUrtWS0tyTp8TIgMcQxtGFUKBxkcH64rl/jJH/AMJB4Zn1Lc51HRwqrcBAZJIicFGOMuAWBGa19jbc+hr5RL6vzLdanHaDNY6hrEFhc6lZLGySR5kdAH3ZBDkdQMjH06VwvxLsPDukf8SvTvJl1CAqZponZlbjnk9/bFPtNt7frFa7jdHLTSRqoUn0OBkHOOtcvrkOozajcS3Mc7Ss3zEof8KmEeWWh4NFNXPSfAui69q+nRzaVouo6hFEqrJJbW7yKpx0JA4r0/wa7W2kyQzIySxysrowwyEEAgg/jXm/w+ZJoNN05bxLVlEufPd0RdyAZJAPAA59K7rRta16we3tdeto9RsAyw2Utyd6GLHyiOaNgSvXALH6V2znHRMiestDfmv7cZZgcf7JrG1PVYWmW1s7G8vLmbPlQQIZZJCBkgKoJPQ1TvNQbUBDdQ2qWcckZPlxbnjGCQSN5Y5P1ri/E0cVw88d/cX0MEsEkZlgtvNKE4IIQEZ5AHaqjOKWhPLqNvvGHijwzBnW9Bu9N1F5MxWt1ayRFosg+ZhgPQivRrbxDDf6HbXEaS2zXUSyKhI4OM4x6H+RrzLxVJq2k6lcalYXEeu6GwjnntXjcPbv5SJvdQd0ROMhlbBHB6YrX0nWfDJ0ee41u+1G1t7R4Ycw2wuHxIuQTygAGDWEqmtzRU0zqNVvrb+xL1pFliEflsVSXlMsfmUjpjmvL9a8FtcaXNeWFneXN7LJJIilskRgqMtuxyS34161Z6n8GJdLltIPiLqMk9ygAhutKkOOuB8gI6gdD2Ncr43kurrRzZeHDdX2Y1aFrZXMYQj5slwpBz6DtnvXn18TWU0oo2hTXQ5rTrS6sIYYbq3eF/LUkOMY4FeqeG2C+HrINn7np7mvOY7HUJNLt2XTJ5LpQY33gl+MYye/frXQ6Rbat9ihjE12mFyYi2Npz0/lXsU6sXFKTMKtKUXqavivXtL0a1Vry4+zhzuAxy2McYrE0jVodSYyxxqmG3ja2SyY6kf/AKqy/ib4b1nWbaM2dle3MqnLKAWwPTOfasLR/DHiAfZXuLbVbe5gcOkbRlcD+IfoKzqVIdGKEE+p6Jen7RIrNEZIyuVZDxkeuK4XXbB4rzdI2dycAjnrXb2Ol3trYRtZNc+YBiRnXk5JJBxjvx0rlPEMc8bhZTu+Zm5684rLnTWjCaaOVlhkVxIpKpu25xxmuq8PWCfOYWJECrnIxlm681ys9w6XKQ7sK55wua6XQZizTQkcbBtOePlzTbtEylsUvEYmm8daOiQLO7RusaOMgkgjmunGgz6TClrdSRPIiFy0IAjPPOAeayoYvtXxL8OxMJm/dyqPJALDC+9dDqFrY+e+7+0pJIFONsI46deelcVWpJWs9DtoJNXY/R5GnlsZoZod8MLKnGQzHIx+RruNJkgtbZ7uYxXBjIwgwu3jn6nNedafPp9pPbQiS6JjwQzxj5u+AM9a6Y6jpptBDOswaVifKAAyQM5Oc96UqqfU25V0NPWf7MlF8qzzxm43+axbG7eijuPu8Ae1cbPfSeTa213BBcT6Ztit3my+yMNnClWX16nJ4rrkuYZiLOa1N0z4ZI1ujy3oNq/h0qp4mudHs0h/tjwxKkkiM8ca6qwIXlRkGLOc564o9tF+7uYyg0+dE/hqx/4TJ5YV0nTrhypRkKSuhVlxuYIMgZ2jqD15rtdA+FK6XEzR+H9Pt7fyvMcmJhtdc8gGQkr7behHNcJput+GND0VLTTYdbtWnGZrb+0FkhLL93ePLGc5PHpmmWuuXKy/8giS0ijT57yFJvKZM5A67e/Qe+aqDUNkTNyq6nRa34RmXwy1upXTYnIKrgFE54fKnK569/evKtEs72bxzfaXHJHvs5FdvLAkWUqpB2lW5UD5v6CvQdIOp38JktYZ1hDCYXJYxrIwI+XgFiCp6KRiq/hbw3dah8QPEMM5dGa2gml8iLMhLK2wBcfMeAOcH1PXFxqRSZnyNGVH4RvrO9OvW0lo9zAfNBRgwPIZWx/d5z+VFxcaJq3iqHWtd09BbIqyXkNs5bfIn3ju4PzYxwRgfnXW65a6ppuoS6bDodzdDyTGwEEzCJRg4LqyjIwR95l9zXHXmnfZ1WFry3zIfOEYKMEB42EjIzjrycVwzqwbtFm6p3V2bFh4x0m/vbWztbGJdLjV76exht44cyZUqg3nJjD/AMKjcSPQmo9W1rQNcvL28laZJJAkGnLdpujM0ZYuSp+XZgLkdMnAK8Vwd7PcR/Fyyt7jTbBlvUW3tLiVgBCMjMiHnaeCMkfhXR/F3wbBcX8A0rTpWu7iONvLRW8iMso3uS3Tng1KpwhKz6mEoWZxUdrpHhv4izWtjfW95bQKxnl1CLMKytGeAF4OCRt98Z9a6rwh4wm/4RW+0G20aVEvZXuGBYhYhIMYiUAHZkOBzjLZ9MeZ6V5timow3l9DCNLumVYY8Fp5g235TjO0bck8cYq3oPirWLzxI19ql697JJGFHnSZwoPAUdAOTxXeopIhR1O0vfDNrebHvrdUKHKKoO4Dk4yOn0rudG8Nae/hyOR9Se9tvPSS8soYR5lueVWUsTnAYpnHUE9wKh+C/wBk1u/1GPUdM+0wqIFjF1MwiVHYiVsjncAPlA9+RivWtSHh/Q9F/srRdPSC1mSbMOd7yqVy4BY5JKqfU1jOrOUjthSjY8G+GkMegazrV/f6ol8zaxJapHMm26eSIlcyE/NEGDtwCCcdRivRfhesl1aXlnbll3Xcsd46nd5A80nBY/MWIPTk8g7uSK8c0TxDeeFdf8Ua5Y6j9liudRuLOUG3+1G4TeGwQWDA/cwc885zivVv2fdTsbdPEi6eqi+a6jZ8KojAYbjs74B3ZJOPqeadWk3qZxjapY9Ze50e2gSDT7OOX7MDthXrGoOe/Q8d81z+q6pDda1DqUZjtmSDhQFYYG7jPHcAda4jRfFM19pGp67fPeCGxdrd7Z4UFwhDDC8YycNk7j0rN8PeLH1rUrq0t9Ou4lEagO21Vij64GM9zWMaPMjuskjSXVNK1SC8ms/s8MMcs6yRRXLsqkghiWJJKkkDI757Vj+F9CvvGeg3MHhy8jnNo/kTPI4ZGJ/u9cjsCAPfPWuXtL7S7rwBr2nXNzb21zCb1oGV03B2kfCEcEhsY7+o5rpf2e/F2keDvAV7NfX6WAuNYSGOYoWRCYlyzDH3RRKjaN0crjDnuzz/AE1pG8R3tnulgvMywsXXID7gGzzxjn16CrnjCxttOhsDod1cQz3UqW96mf8AR3OOHKknJz9BV7wRpf8AwlHxF1JoJlaBvtEwlCb1YFwQ3Bxt5HPpWN47u7aHUILG0UTsjiRgI9ozzhQQTk+vpXXGNNSUWY1Kl7xPQPC7LZTzxrbXhcAAz3E0Sq7Y5wCxAHfAxXS6dMt9f3VjLeLHKNrrFvUxYIznI78nvXnelTTXGk28txF5dwq/OnJbFanhGC4u9duYYBGJAUH3iM/KCOx9a1nhKEr6nLKUkdpqMV1Z6pAqokoJDDkBW46Z9PbivJPGVtcNrJsbpkMUTExAEttDHdgHJOOa9O1ZJ7JovMmEbbmikCPuVgSv8utcR4miU+KrgXHyMsOQpBJzt4rmw0KeGncmtJzhcn+EFk9pozXjIFeS6KcnBZV6e+D/AEr1aWGWeMTDaBJyVVx8pHb/AOtXmnh+wubqDRbXTdPN208rea1uWnYcNtHljaFzju3vXqHg/wAC+M5rhhNbLp0b24d45WWL5t3O0KCcfXmssVTjWbdzupy9xaHILcXEWrTWrHzJ/MUPGvOwccgDuao6pPP5rzPF9oh5BBYgHvggV1ninwzNoP8AbmoS3FrdXFpcKjJhgzZjVwQxPAwemMmuEtNc1a4tknWy8nywWLTnZtPrnrjFeL7CK1uenQpqUOZsgS8k3lra6jhV/lMcZxtX69uKPNUahYLot8TqUjkeUqgbCQcfNnBz+Fc74nk1m01z+1o5lWOYfMsS7lbjkZx3z1rA+0XE8oZfNiyeAw5HtXp4Snom5EuTWh6isuueItO1vSb7WoIprcpJKZ5SFBXO4ZXIOCB354xXN6Xqlz4Yktl0vX7O4uXU5aAsxwQAV+dR3z0HWq3hK1jmsLuNoYGnDAo0rzKyhhhsKnynPP3gevGK6jTLXRdPk/tODwvpNzfID5Ya8vCFOc7gJX2gg9PTtXrObkrHlyo041L2Jk164h0JZNRkL3DuzKS2NhUcg56du2KzNL+JUNrJDFJBfPmIl8bdvy5zz1IwB9cmremTWUaq2paPY32y3IK3rbsktkthCCW5xnniqur/ANh6pqdtetYaPawISrwItwI5FChQDgk4GBwMd/WuCnhYxlzF1ppol1Px1Lqc91Y2+tRLCmCsZbDqoYHbz+o681zHiP4jXEFvDDaRTldoivJXxgSEMowCvPDHNYslxpenzPFa3OnXJSUrujJSPJOWDbgCpGAOegrI8R6pa6s8kEl/bRW64kkKsMySAcED068kiuxVZKyucTpxvdxMPTrW21NoXurr7FAFMSBY/MeRwB23AAc9c+nFR67pN1pVvaxtcRXdlNzHPADjOOQdwBB5+lGj3Ok/2YBdSO01uTIkEeBu6DJc8jOBxj8auy+O7yG0W20yygskRiSVAYspHQ5HrzVOq09B8rZuWmrabZad4WsrOa/ubiDWFuZhJAqjOFAVdrHJ4744r2DxF8VLQRiHRLq6kkQFzGtqN+7aAQPmK9z1xXzRPrUbWllJGhS9juXuJ5wwBZi3ykH6CtSDxWGvop9QtRMg25Bc446tj6Gm5eZfs1dStse5eEfFcOoxpb+TOl4jSO7XMkcagcYALvnjFX7fxXdWWk3dy9sPNhASCXzDlWAwwLKSBnPf0rkfh/c+BdYuJl+3T2MwJcfui67cKRkjkcg8da9ImsPCV3pV3YnV7kvdoN8iKqc5zn5wAD35rjfNGbaZ0UoRkryRxt/dXWveCJ5tUsUhjN5E0WWYlx5coz83X2IpDpksvxAma1sY2nXc6yQj94qhOvHt+ldSvhrwtLamws/EEhtcxFlS4hMuIw6hsgnruOTgc9K5/wCLVwularPf6ZcNFJcWpkBLKxBbKkLjGBge/WkuZy1e52JxdOw/xD4o060j0zTLV4Lq9EoklvYWJ8sP1jAzg4POa67SdT07TFkurq8d5nBKO+AZFCKCFwxz/wDXr5u1C4NtdCSPVYv7RRQbmMQZSI9cBwcMfXAAr0Twrr9jNoFsdZtSskcXkwXiuqLO7bm5BTjaFAJ3f1qqyjCKTZi4c7uj0zW/GF94k8arFp+u2aadbSRBoHf96WJGVAGeTx9Mis3wx4quZNZe1122W0hmhxbuCR5jFlAC5OCcEniuG0nVtH0y3S7soxd3UrpK8pdQCzMoLgjrg7eBxxXpfw10+bxPeTabp+sW9lPY2hWIKkcgkcg5O4A4Kknkc14uIwdKvzcx3R92C1HeJb3TbFkjuhAdybkMygFie5II6cdKh0e6tLjU7hZrq1tZGS3ltiQQ1wpJJ2rznHqOtS/E/wCGfjC61jTZLGxbUbWK2jS4limjD7gfmIViCTj2PaptM+Ft0YnNjD4htLOSSJmW6eCORmjLFf8AlkcAbjwMdT+E4bLKFOGu5lVaveJ4V401vSdUtdQv3uXjvrUokEbEgv8APjG3HTb65rndEvbjT/FMGsW5RbUn94kIAEikg42kHK5xwRjivS/if8Bbzw7o954khmlMMEqSzpNNGw2FwOMc55HauR+HOhw3HjzVtBNw9tAzNEHEgQquWI5JwK9qnTpxptQZyyT5rnX6V4gs7/x7ptg2vW1taxXLoLzzhvFsXLjKc8gfLg/0rp/G2q6Zrw07QdLun1CW2u3W6aO3VI1kMROQeruxxnJ5we1eTt4N0HUPjGnhm0uLyW1VHW4cMrs86KSwUoh+XPH3T3ru08E+I9O1qytdO+wafps1+qLm3lLqu04bb5I52gjOe9clajsoo1oVVHWRwPxK066uVjt9LtNQa3DhfLZSWHy8j5eDXnGp6HrNlPtuNKvIy2NuYjzxX0Pe+FJ1kl+y67o9z5026SZpHLyIpOAE27QRyPlPueaxvFQs7bGnXV21qzMsMmX2+WrKCu87S2PmXOBnB71VKpVjHkUS6sFVvO55n8K/iD4g+GOuXOq6Na27XM0PkSLcqSCpwR0wc5ANZGp6/quph/OluZHmnY46gZOdijtzniu3km0/UdaZr28uJI7ZAkb29l5iqyOwBUeYhIICtn36eux4kmaOLTip1FLW4VpEkudM+z+ZyR5ined+MY3cd66ZVpx+ycFjI+F+h2+r200l1JLYoHWJnEoaR5M5I2ccYOa2NW0OLS7+XVDqM2qQXA+xh/LA8t2Ur8yD7vO3B+vtWxpt1pdjGtqvl3VxCF8i6kVVbeyAFBsZhgHoM96k+JNxLFpt/pschdTthZshhKd+D0PA44PvXj1q2KnX62Z1x5PZ26mL4TLrbSw6pIlw1tdPH5SSfNleSx5+7kgCuu8KX2lzzqt7JDaCKXKiVgMgjsOAfWvONDiaNbqGN2a5+1tGIgu+XIHAwBk9OnOcGtq68N6sbW2utdD6VFJOgiM3EkgYg4SPqSQOPTmsq2Gq158qehwuTjIk0OOOT4heIZJLyTKAFZGCsAu/Py+nAxxWfreqalFLK0CRiNi3m71UBwDxnHPHviup+EHha68WeL/EsVopeGNk3uxIQLvfG4Dr0HFerp+z/YAGbzrJb2TusUoRPZcMM8DP1xXTVwTVTmclskLkk9bHync3UqSPdq21MnH9xNxyOOnYkfSqD39wzSyLPNucGN+SFkB7cce9exeN/hF4isvE82j6PNp93pt5qNpZyxy5Uo8imRSQo4XAfkc8n1Ndnbfs7a6Y/s9zd6JPKpVjKfNDBR0UZzgfriuuNJQW5SpyuZ/7MnjrRrbwZc+EXF82pmc3HzMu1lcBAI+m0jCjbySSMV6n4uuLV7Y3DNMwIOG2BSMYJyx5ONh79SazvBnwa1DQvEa6xNb6XLKM4kS4bcSQVOdy8jHbI65qf4h2d9arbx22mwXdzA6mNJ5fugAgKODleCC3JHbJNctWjHnuglF2OZSNtSvra/a6kNuCju0i4K7BwQOAOoyee45riPiprFxeXI0u5iEa3cjXA1B7MDzCpVWWJ/QcdewGOtdL4kh8e32ntcWPhnTkgk3GQQ3Q2qAfunOCQSD2zwa8x1Dwv8RNV1yDU9U0vWZxAscaQC1/cxLjDFMduF7c8813UKNnzORlGEr7HNTWt3Z2STWs/mL9nuJlCuoZY95V1JPHHykd8Oas/DjT9audOvbfTbMbLiBZXnLg/Z0DHG0f3jggD05roPiB4Xjg8PpZ/YdVQWNhNcpLeQmFstMoJOOCuGx17CvVP2bPC1vN8K7W9tpGiuZ98s4MXLtuIHPoFUDHuKnE4maovlV9bGyQz9nG3FpLfaa/P2mUjMseNrqrAHkck7j1rufDsT26TlphE41ZoJCYwSVbHHJXGfXrx0706w0q103xFe3dr5GGWAL5UJDAEMSxCnBOe5z9OKvWNwunXFtaXckMUCSSTyyO2xn2jKuD0zyc/wD1q46VRylqOUXawaJp+dF1S+lZpHlkmWGNgMpgk5G0DAP8gK56N28jS/tASAGeV2UIZF2IyjnaMHoMc9ePc9VcaxocsRt9O+y3EzsFk2SrtG7OSxBODuxj6isHQZLfWLTS4TZz3LpCwzuwjLuznggfw5BrqTs9jGUbaFrx7K1h8JtWu5rNfNF8ksig/Mw3ZAJ/E8VP8LfH+g674nuvDlrp91bajDby3TSsqFDGrIDyDnq4rqb3Q9JfS2X7OZ7czRz3MU8eVMaA5XB5P0PpTvDuh+E4p5fEug6AlpeXKNE8wjCyFSwJBwTxkD8q6VONrC9mcL8RPEemaJ8QIrzVbeSe2itRhYwGY5w3Qn39q4/Q9T03WfAesahZwtHav49llj8xAuEYAqPQcfzr00eE9M8TeMdcfWNK+22gWBYBNFlSRGu7rnB9fwrnvhx4a0ua21DR20uE6fH471FXt1jzGqop2g9gBxiqhMHSTPUPCVpZwNJ5MUCyeax+XqcgZr4leT/iuPGJ3Yzr+o44yT86V9uaN4O8LaPrcmsaVolnaahNuEtxGgDvuOWyR6kZr4Xs7ph408TyqxH/ABO71wQeeXXp78VFX34SOrBr2c0djLdeaEhaNElDY8xmCMV45AJ9c9BV0uum28AkWASHcoLEhkI53bT6+tZFtpXiLUFjvLbQ751BMiSmxdtykZ+8FxnPTjPPWtm40TXrzSmu73RbxJgNiKbVg23pzxz+VccaVke3Ksm9yhPfEOZUvpbhX+8JpAQCPYD1NY1/dfaNVh8xliTeF8zJAwepPNN1UHT7o3MtlcQxrgFZoCiKe/Wsi+u2u5lkE0BZzzsYY69uTWap2mpHUqicGrm9+zCmfjVp6qxkjiuZX3KMjHlSAc19F/FuZLjUfDULoHY3jENjIbgDH614B8BbZrD9oZND05iIWSUr3+6hI6fUj8a+gvGdncP4x8O2moW7mRvtEoWAcMyAEMOpJ46YrumfN4j3nY1L7Trdk0hJLGGMNfxkgxhTwGPNcRb20MvxU8fSSQo7KrYyoz27n2NeqaboxuZbW4uRMjQkSASLhi2COccdD0rn/C/hizu/EfivVmeUT3OoS20g34UxgLjoK1o1FFannVcPJqyN+y0nToLhZLeIQOYsssa/fyPbBzWD8RYjH4S1O4eC4t1jCSSTYJLqsgPr1xn0rurOzERRn2sFACsCSeKx/iPZyah4G1Kwj4+0KIwo5PLDoPWspQUm/M3oRlCNmfK/wa1jd4aj01vOnjudRn8z5ggVWmfrnrncTgdxzXY+BdTt/wDhE9Qt7i3niVrpvNknlJVCCAFUk5ydwPGB1pfgL8MNN1LwXba2uo3ltqMOo3SmAujJKFuXUDbnIwE6nHPPNejaZ4B06IX1tD4ktTcyXBkeG4mBwA3QhSCOABxXn1cE3K8UdUZ30bMCwitAmm3l47MkLIeGOx43kMZHJzwWXHPdc1sX2j/Z9Zi0rT9kYlmgmTaMMwWZMc99oL98jH54fj+fQfD9s+malrl3KixJEU0veywHfk7jyMsSMBjxxj1pJPi54Sm8ZaXJJpnioXUaMuEsQgKqyrI7BjkKpXk9ufet6VOT3VrBXoxpuLjLmv8AgdT8WLERfDG4Nw3mTGSIyvkkh9/ygZ5284xnoOea6LQre1j8KWUxt4fNFupZwgySPf8AGq3xLtX1PRYbVEKxT3NuqFjlVUtk49SK6SPRlg0YaXFcfdjEZlKDnGOcZrspSsrHDWi5s428jjj+DmrIg2p/YpAA4+8hJ6d+a5jw9bRWvw68LnyY96zRlxjKsQshOR7gCuq8R2txYfDTxFpslu0cVrai2hlZxunAwN2O3XHU1m6fompLoel6DPaXEeJUkiuPlePYUbgkEYPPSt4TSMqlKTikj0DSbGzW5hkhsreOTqGVAMHFfBPxunS48YaveIMl724OeMn942c1+gtjG0TxblYbRhiR0x9K/Pf4x2Xk3tzdJJuWeVmfA+6d3XP1zShJOR00IuCOw/Yujtp/GWspcRpIv2aIbGwd3zN2P4V9X3ttDYEtZhYFlP3EZeGbGSAcntxgYr4w/Zz+HF58Q31+G11KGx+yRwktLCz53Fxxt+le2+H/AIKeNfCXh7V4dP8AF8chng8uLy9PLugLKz7VYjJYKB14xWFemqjv1NqfuybOq/aC0ZdS+D2pWhjId3UwHZgNIh3DJ7Z2n06ivhC5EltefMo5xkE9K+6df8NeIdH+FFlpOsaob64vL+P7VcSQiNldmwuVBIC7QFxnjrXyl8XPD1toj6ekQcTeXsYEfLgDOc5JPWqw/uLlNG+bU9R/Z+t7qx0Pw6YdSkie8upblLWKcAOokCgyxnPBIwCBng84r6ZvreVs3MYxKSY/MJwHJGQ2B054yK+eP2f/AAn4ul0Pwpf6Q+kR6XKJHuHupJDciNpiGEYClQuE4yefm9a+nrOwmDRLdJH8vzI/U55HIxznr7GsZw95hzWijy34rNcabcaN50T3U0glXYzBRkcDOQeOPyrwX4ZzfbPFN1b3Wnvcz6fZySWyyO8cZETrnBQjkAkHg5BPGcGvof41afq2peL/AA5ZaDZx3N2UkkZZZfLAXdydx6H/ABrhPEei6v4f0BdLXw3BFE+rvZmSO/iy0txb7GhBYDAKkPnkZwCMiuJ4RTm2zCo5SlZHyTrjECL5QQc5z+FZ1ujNdhYNjM3A3ED0zyeKv+IPuRcE/erOsZJbS6iuIGCzxSBk4zg/SvXprQs09K1K50+8TUbOf7NcxHKuMHaSCO+Qetdno3jcp4eu1vvFt9DdlJwLVLeJ4pNynjOARljzXJeHJJIb1bqPXLXSJo1LpNNHKwYnIIHlI57nqMda6Sw8R6puEl549SWAFt6wRzCVwCQCpa3288HnnHUCtpTa0KhJxd0eveFtWaTwfpFzJdrk2kYb5xg4UVFHJcXOgeJljlMkckB2NlgM4B4xyDkdq8rfxpdCV4ZPEGszWqyfuszchMcggovOfTFaWm6r4LuNOupNT8SeP0vDzC9jChiXHJDEyjOR9MdeaU6jULs+ieeRdH2bj0sdd8JtN1DRWa+1jStD1BbnBT7UZldBno23Awcdea9IvdUt0hMkfgXwzKxBIjEl1z9OQK5Hwda+A9X0GO+WH42XzwxJ9sntbpRAkm0ZAO7GM9uuCK1JNG8C52rpvxsck8BtTTOf++q4JYqnF+/NJ+p863FG/wCHNUu7lDJF8MLa3AHzMunXdwvv8wY9q2R4hvLWJvsnhWy09N3LN4du1IPqMrj8a8+8G2vh2P4kxqnh34h3Gm2kaSTR6rrSmMsSceZGBhkIHTPJBr3L7d8NIZFaz8N2MEmcb205mA/75HHNc1XMsNCdnUX3hzw7nnX/AAknim7ZpJl8KL/cSTSYVc+2JdpH41Zj1XWTtLJ4bVz/AAppOnMxPbH+kDiuou/Hg/4SCS2j0PT101G2m8Om5G3bncB168YrNvviNDaa81hDomkZV1Vbj+zABk459gM1zrOMO72kL2kOhWtPEV9bx+XeaaSZDtDW+i2ceBnHUSSZ4HTAryD9pDxU194CTTootVt/NvVFxHcwW8YIUFkJEaZzjnrgV9N3Ws+JYAhstV8OKFUghmK5JAwThOK+X/2wfEepahHp9heaok+bwyTxwSs0IdYlClMjgYY9O+eK7aOMpOaUZXbKumeDeH76+0/Vba90y8ls7yNv3NxG5RkJ46jp1/U19heDvEnxFudA0ufUrHVZ1nto2NzDYTyLKCnXMaDGcjtXx9pdzaxW9xDPETI6fIVUHBIPX06g19r/AA/TxhrXhnRbjTdU0a4Nnp0drsgvEUoMKeUI+Ujb1xnk114ioorYVLWbT2ItY1W6gtGuNUuZ7BVOwtdSX1ttY9FHv7VgeD9SafxJeOfFVy0DRl5mk1ObyYz02xBvmwAASSAc/hVX4s/DDxJfg6t4l1a4gsI7kPGyywsYtwAIyZBlc4GAAaofD3wT4i8RQ2+vwvN/Z+twGOa5VhkTglcbB1xsPOa4nNzg0tGdU4RZ1t3p018treedd69Y+YVdLNxPJIygZ5VsgkY4YcEnpXJLZ20uq3FzqFqsVvAoaKNmcNJJgjy8ZzwxB5Pbn0q/4o+GvivT9XtLubVb7yI7qOD7VDFiRBKwUuCuADnHGT610+kWvxQ0lrhRea5qkMIAWK+RJUkAP8PmAcgDsw9qwpqvSu9yYYeHNe5xWyOSOQWU1u5d9oXCrIf+A54UcDke+a43x/pclq6yS+UoK/KI3UnOAMsF6V6r4H8YTwSakmoaToumyWzlI0TdZlt2GPyh+TktnGeleVfE3XI9Q1ALBpmm2HB+exk3iUHux3HmujAVarqcrTsLGUPZ2uzgLSGR75PNXzcMTtXODx3xzWnas32+JpD95x90469hWZp0s8d4/wBnlkWQhlHoRg55PSrkEzRXiqI2djt4AJx717EnoebI3rO31G8+Imix6XavczlZhHEmSy/KMk49PXmvRrKy8UaPqF9eSeH721nt4ZGjvMF1DEgDG/5WzuxzkZrjvB91DL8TvDqSXh0yOKV4Jp0YqfnXGT3xnGfavqO9+HEzzC4n8TXk6jpG7uynPAON2OMjHHbNefi3KKStoduFa5dTwrRtN1iQQHUPBKxMjkvcSWqArkZ4QY/EAVaWPVbG5k1KXw7ZT+WrM8n9jecF6fwdTz6CvYvFPgnUNI8J39zpXinWjfW8ReFTISvGDjGc449a574hT/EDwD8ML7Vodb0/VZrdE+0XE010WAdgjMiM7AdcgE1yex53ozWU4njt38QPG15ZLaWck/hlJVZlSz0RxEO5IBIxkc9OM1h3uoeK7XTLa6tbmLU3aISyPcaVEhyTkHJOSueueuK95+ITazpvhV3HjjSpdPtreCK4H9lH7Z5LlVZlkEhCMUJIJX8Kg/tXw/qHjG1srP4oadeafFqkccmlixtkLx7GZVaZV3uAyqDjqOtbwpKnqtyXUTVjz6/8MeIPEtzD9t8UpFdWx27/AOzl8hmwPuCI5GCSPmArR8Q+E/E0+hTW9t4s1PVBGFb7LLBIkXGAQpyQM54yBX0VLq9sLeSWOTSXjQbshcDHc5NYj/ELQbFik2saLEd20rHKVAb06Yz70nVtvISrU0rHkGk+D/ES+H59Hs01McYiCRP+4ZsEtkYI5A6V5qdF0+y8YSf2j4vtlhtba3a9cyMzI7lkkjKEZzGRkgj5QQa+nLv4seGbVGku/EWlIo/g88u35DmvnjxF4rC/FLUbzSr3Tmtdf066tZpmhkWFRLLKwLscZlww56cAUqMqet5EzrxbRsaPqthDql9pumeKZroXPktBGsMuLgq2WCiKIHjA4x/EPWut0nwprHieGcaR5FvFbuYJo775JUfAOdrqGUfOOoycg1m+JviWv9s6Zq9j4jDvarJ5duNEcG2WRAuGclg+MEEj1yBT9G+Ks1rdaneWUNvLLqFytw6PK43HYqfLiNccIODWVSdGCbuRLGQSs2cT8UPDt5Z/GvwVoerajYWUhTynvoY4ykYdiF3nYNzYx1zgEdOtfQPh34WtYGWPVtXj1fzY9nnSxFn24+dD0GCMV8y/Ei0uvFvxFHjWS50u2mV4mFuUd1LR4wW7HOBmu51r4p+NtVRmutYtLWDYUMNovl78j14PXvmpr42hyR5dWczxlO54t4h0C1t/Amo65C0kc0Pia409Y9hwYgpPDe2B155rqP2NtQgsvjfZW1yqyR39nPbhHAwz4DLwf901keFRFLo18t/cpg3Tko6GTLt95sdMnueppunaDbPqSvZXH9nyI25JljYbCO4K9PzreeYRjeNjOWNhF6n3rqelaVdQPb3Gn6fIh4ZJETj819zXFXnw98BpmSP7NazgMqyCWMMoIKsAcDGVJHHavnjTbzx5alEi1m1uogMCWZ13kD1y24/Wukh8TeJtnlstjM4HJjL5/wDHc5/OvFxGbVoy/dpP5sP7SiYHw7+H2g694k8YaXrlrqWhWAla502S7Ijkl2lsqCRsboDwc9K779m/wB4aPw503XLjVblL++RmuIk1QxoMOdnygjBArEuvFmrJp1wlzbxtG0Tbipbg45JJNYngTxdcad4L0y0isXcxQ8/IduM9e9S86xkqLfIt119RLGx3R7V47+H1rqmgT2+k3Xn3Ig8q3txfJHHvGSGZiCckkAnk8VxOn/CzxnHLczQ6bptlG8aosB1lZgOBnkKMispPHglZbcxtCzLuw7kZPtlaup402wBRtaXPKsT/ADArH+3sXFW9karMk1qYkXwb8baH4Y1O1mstMvlVprv7R9pUPkoeQBxxye3U1S+F3w813UfDsOs+HNLj1CAzeam+6GIrhFKlgDjnDkYOR+VP+IHjq4TwlqC+bDbGSPyQwc7nLHHHFY3wO8dNodnfafDPI9v5olVd+MZGDg59q9Chj688NOu4bPa+/wCBLxPM7kPw28KeJV8ZatYL4dvrjUtOLx3aWF4YjaFtwIBUjIOMD6V1918OIZvK+2fD/wAUpLEBh45HcqOo5xzXN+D/ABs2mfFrWL5Wby9SZ0k3S7V3feB3Dj16+teu2vxDvBDiFliGc5a7IyPrmuHMMe1WjJqS0WzQOpTe5yjeENNjhbztJ8V2qyDJD2rZBHp8tUdKsNB0+6nijn1+0ZhtYGIo7ZGMkhc8CvQn8dX1ySJ1EqjGP3ocH8ao3Piy1WUNNpkWR0baj/nkVg82nbljKX4GUnTfUw4NM0maxitv7Yv3SDhfNidu45z0zwK5vxX4TaS7u9Ut9YEzBd3lGIhmI7ZJr0OLx5asrvHYwE52hTaw4/Vacnj+18uRZdHtHO37slpGAR/wECs1j6qal7R/cFOpTXu3Mv4d+PNX0fwppempp1lEbGRv9cXDz53cNxjHzdvQV11r8YNTbKyaDauAQCYHdhj8q5o+KPDk4Lt4V0ZgOn+ij/Gq7+J/Cccof/hDtEwOMLZpn65zW7zCU5X539xs69teY64+IEkvNR1GS1eS3v8AY8lrJAHjDqoXIDDngY71yviBvDuoWU9vJpaxzS7lWbY4KgnONpfGParVj408KTRCAeGrONc5Kwkpz+BFVb/xB4Sn3M3h28I7GPU5k/QHFZ1OeWvtfwJ+v6aTMubw7pt+wM99I6hAhUA8r6YyaxrXwDYWF1Dc6fq0sW0OH87LFiQR3xgDPQV1CX/haXLf2brkKYGTHfM38waIbnwQ0u14vEeTzzfY/wDZK43XxEH7tZ/cQ8VKS/iHP6X4Pt4LiST+2nzJhpAkzQ5ODtAYHOM9eprnb7RPiNDrbXGmazpM9gsp8mFtUmjOzoMkt1x9ea9OibwF5p/fa+pK5AOo9P8Axyo7uPwvcjFrrWu25xxm7BGfbI5rpjnGMpx/ip+qf+RHtne/OedQfD+8kvpLrU7vTJVZAq7byRWTH0GCef0ratvh/awwItjqE9ttHHl30gA4weM4PPNdEuhwNM23xZrDDGQn7tuPxrSs9KgEY/4nWpyYGD5iRA/yrjr59jLX9svuf+RpGtU3ujzTxP8ACvVdZuobhNe09GgUopmgErOMDGdwIHIrkrz4A+J7y5aSPWdEfJwoEToT17Kn8q+iRY2mFC6jPuxzutlb+TCrCWNkMbtWKqPW1/8As656XEWYRmv3kX9xTqVH1R8+/DH4a6vN4B1eF4oY31bEe2dDFIipvUq24ZwWKsPoDWWn7O3iVg/maxpMKAfKCXbn3OMV9QDTtK2BjrxDEfd+xtx+RqCa3tYwRFq0cvu1vKP/AGU10S4jzDncoOKT6XWg3Vmz5E8VfCXWPCGt6BHe6pptyup3iwoYt+IzleWDKBg5rsfiH8HPF+u+IDfWg01VCBNzXCru54OMcV3fxw8KeI/EEWjSeHdN07UJLOdpvtP2iSGWIjGBsbAYcduc16lpOiahcaVbXE+pabHK0SmVZGZSGxzwVzXo1s7xio050pRc9brT/MPa1NkeA/DP4W+MvCWqC9uLjSpreTPnWoc/vCB8uW2H1zgEV6HJo/iSa8tWM1rBAhlE0Cb1jIIOMhDknBHOewNd3c6RNGf+QppzEnnbMOPzxVMWt1kr5tsVBOG+0xgH/wAerz553mu7SBVai3OM8GeCrzRtTt7q+1aO9W2jMMUbApthZgSm4JkjjgdsnvW74q8KaL4jVIf7RlsYpgEuUTcQAD/CCPmOM9fWtyDSbqXH76wUerXKD+Zp0mi3ancJtPY56C+jPP8A31RUzrMpq7gNV6n2TwjwZ8M9Nbxx4kjtbkjTYreNbdbm3KPLuZu2SF/1eeST8wyOa63X/h/bXtva2aXdsbS3XYnnSL8u4/MwAXGTk969BfT7tTjyQT0/dSof60sem6q5xHp0zc/xFf5ZrLEZtj6tTms1oDxFe1kecRfDfS7LQkhtPsUtxGghikkztRd2cBuSGzxnp7VseC/DTeHb9LuzmtdOuIS/lXPmteOgf72FYooJHfBxXXTaJ4g4f+xrsdxtTdn8qpT2+qpJtk0nUMgcj7NJj88VmszzCPT8CfrVbqd1pPi61tNNjt7uS/1GVMk3EwiDvznkLgcVMfG2mrOzCxvCrY5yvH4ZrzryrwIWayvFA67oJP6ikCzZYtDPCB13oyg/iRTWb5gtl+BaxVXsdJ8V/FVjqfgPVbODR767do0cR7FfO2RWxtzk5xjABNeXfDfR7XS/iB4p8Sa/4Ra/s9WuTcaYsUgV7cNIzbSuRt4IH4V07XMYAZpowOcfPzmnQ3cLFU85Q2Ou8V0LPsdCny8uvoQ8TUPPrTwzqGmfGePxnomjS6dpxmeSWziuMy7XGH2uScMevp2rvfG95BrkVpHBo3iRdl2j3D3N5DkwgENsAbhyDjnir6yHOBImT0zKP8ab9oKsVMkecYIBrP8A1hxqesV+JMcTVR59aeBGj8OR2Ojx6xFcQKywtey220guTyyNu7+lZviD4W+NPEGmz21/faTDNcyxvcTpNy6IMLxtA3D5efavVllkxxu/76604Ty9VJ9MDNVHifFR+yvxL+uzas0fPg+BHiazktneXS3MI+ZkuDL5h3ZB27CuB0x3rpE+BdpJIrXfjlrx1iaNI59NuQkanONp2nABPAxivX2lnU/MXPtmkNy2zhgp/wB4mtZcWYqSXurQn615Hl9l8JbC3urBL7xwqQaXsa2aPT5lDsAOuYz057ntXD6V4LvYJfFN9rdzO88Unl2UcEPzXwaT5pFzgKAADhsHk8V9FxTsfveYeOoqLzNpb9443epPP4VS4sry+OCBYp9InI/ADTbJdJ1tJ9Ts9NlbV5HBmTyJ5osJtJdlPy8McHOCTiuk+LWj+DZPAt2dKOnahrFpNFNa3EN2bmeJxIoYnHP3WOQBjHOOKklKMcbn2n34qM29sykPGpJHG5A386unxRK6bh+IvrneJx/7Guof8T/xfBvhTeIWy7gH70o4yf8APFfTvO0yMHuDjnyjkkEfWvmzQvBPh/QtVl1HTPtdtNKCsrK5w2eTwfet+5ikljC/2jeYI4CyOvA/3Wror8RUalS8YuxvDHJLY0vEGt6ZJ8XodJidIrgeIdNklgcjeqizuOSOe6jr6j1r2iG8tZXKrcbWXqNpH64H86+ZL3wlp15dx3ktzeC7ifdHMJnEinGPvZz0J71aj0vU4XX7L4q19VUfdN3uA/76BzWiz/DtLcazCDex9IXWoadBC8slxCWVS2wyLliB0BLD9a8l8eePLK5ltILzRZdLlivbOZ2uLu1Pmw+aDghJGYL1OfY1j6drmvWVuLaXUI7xSMZuYIzkH1IUVzuqWM1xeWU0ZtQ9rKr/AL5WmBChto+d2BALZ29OOlawzzDSfvD+uUu56c0s+vbLu0uPMg27UNpK+wL6DCEHvyadBpuqQsIo2vfL/wBp5Sf/AEVgVy2h+LPFWlWxtbc6O0W9nGItnU5+6vC1pTfEfxXCqt9gsJj3G7GfzNaLOsI3ZMpY2l3POv2lLe/tNOv2mBMX9hMCTOW5+22/HKgnr0rt/wBnS1W3+FNi0dykNz/ZLy+ULkO4B3Yby8DA7jr1rzv41f8ACWfEKfzYdPigH9ntZGMTnZzNHJuwP+uYB+vtXf8Aw98c3+jeC9O0LUfB0nmWdlFZSPBtcSoiBS2Sy9cZx713rMMLKmrTX3ijXpy6nn15411231PUJILrZIz7Z5AhxhCcde/J4A71xHxf8XeI9S0Sx3a1cEeefOMTpBiMgHGcBuSB0447177NffD3UI5or74fX4Eisr/Z7SNSwPXJWXP8q5DVfC/gMWdmdJ0K4+1RXe6Rb+wjdTASQYy3kOSduME5Ixya1p5nhOsl+A3OG/MfOt3rGqNqsmt2mo3Fik10izJZzkkj5WGX4DcjPI6ivYNN8feIPD8os9I1VhECYVLpGzKE6DhR6n866S78D+DdQltYlBtLBdQiupETTArlVyWjYiMZyx4IwAOMHrWroWj/AA+upVmuLWcxNbSGZvswb9/55zj5eflHWtKmaYVfC0/mRJxbvc5B/i/46ltWSTWsqTtaNoUAIORjgVPofxS8SIgs49X+zKr7tiIoBP1716HB4H+H9xmRtVsETP8Aq5NMTPP5VLH4D+HCyBor7TzIOcjT0GT2Oa4p5vSXwwX/AIEhvpaRk6B8RPEs1zczNrZZndTu2J82EUelP+APje5bxlrOkXVw81rqGvajKcIMLKXUqxI9eRitMeHdMiuQNN1vRYcnkNblWP1xgVy3wf02K9uvFNmt0+mvBrE0kbXNuYvM3nPyqG6DB9R0xWEcznKnKShr6oba3TPp2EHcMgg/Svzv8N6ZqWv65r8WmxmeafVLhY1U/MzllOAOp4NfWD6P4itpQbPWIXTPzYumTP8A47Xkf7MWis1t4p8mOKWa21xlEk4Cvnavbkrkj9K1/tGq6E6ip6q2ly4yadxLTQ/Fun2UNvJpPiHOMeXBbXD7ceyqQO1an/CMeJNQ+z+X4f1iVhAqkS2zjZkdDuAx+Nen/ZNaTJjsJGB4GCmVP/AiKitX8RRapeeRFdl1VFkVCq7W29/mx6c81wrN8R9qizo9tPseenw94g0W3Ek2jW9qhBw00FvnP/Auaz5PFF2zLbrqjLIflWO2KLg/RBXsj/8ACTBvONxdq7DBYzjj2wCax9bt9eTxBave3/iRYpoiEFlezlA6nJLLE3AIPUrjjrTpZtzy5ZUpI2ji6j05Tx/4NSC3/auAkmKNMtxnJxuJizg+pyP0r174+eKodB+IfgVI44HuGvlZS+39yjMEbgcnIb6cetfOvjbVjoP7QFlrj3VygiuVJnTcJgrZVjwN27DE9MnNbPxG0DUdZ+KD67Pc61PNo7WE+2a1kEm1pkwHbYMDAbGeemfWvedeKUW72sYPRuTPtd84Ko52H0qta28VohS2jWJXYu20csx6k+prib/xVryEtHoLRDGMOpOD65FZ5+IWsb1LaHEBgZBaVeT0/g4HNed/alHms7/cYpt62PTgzEc8isPx1eappugyXWmael9NEwkkieTYRGMnevqQQDjuM1yf/CyJLdZZJdNhWVELLEbgjcwGe68j9awfgxq0Pgu5m8J+JtWc3d/brrVh9puWYujlhJGryHHGFI5GcnA4rvwuIp1vhYO/UrfAKC41b4IWmkSb7Zry71SG3vPMBkbfJdAudvIKkivl34qeEdV8D+OLHTvEGtAwzlGe8gjdlVV+UkoxBY8BiPc19PfAq68J3nw20qHXbjSYGt7zUmVry7ijcB7uQ42lt4HIPI6gVwviTSI9S+Mvif8AsXS/DV1Y6Ppi3VvFqdr9pS4zgnyyWwuSu3eM8HpXoUpW5rkniP8AwkHi7xC0/hvT2a7ju5wkNvFCct5TqylS3zE4B6ngV6B4x0/UtF+KtnrWouiafdtdWluqL+8DsG3BvX53znsDVLPgxfHGpePJtOu7TTrq3mudLtGtmlj3qCJfug7VVgSCeAD7Vka/rui63e6VqFxpmraTbCKSaNwnlwyKnLuufvYzjOOTgVVSWolys+2PFU9jpvhb+3dTec6fYRLdzCBC7yBBkKqjk8mvOv2svGEen/BKC60+4vbR9alg+wzW+6N0yPNBYj7owB3znpnFcf4f+MN343tdRu9Ns9VGm6VabXVp1toIUAJLkghpZGVMhe2OnNcT8UfiJY+Lfgsnhbw7Y399dQ6ohxN+9mO7zWZgvLEDIA44zXIlZmrpqMbnvfwX8W2vxc+EMMN5qCnVI4ltdY8v76OPuuAf74XdnkZ3V6tapHFDHDhiFVUUbs5AHXpXhX7OOj+Efhr4KguJJrtdZ1e3gl1R5QQiMFJCquMqF3EHqcg16fc+PPDUFvNLcXbpFEjOTsJyq8seOcAVxPMKDlyqWpF4p6mx4r1ODSfDd/qDechhgYrsXcdx4Bx9cV8E/FK4um0vayL5czlz8vIfIz/M16t4u+PGpeIfDd/YtZWEdjHcrDLPHvDMobcRzxjCg8c9BXiPiy+a40WDzV2vPvlUY42huBn34rsoVFzlTSiez/sBzRw+JvFNu8oLzWUDIgPLbXYEge24fmK+vBIu4Alh6Zr85P2cPHSeBvipperXJ/0CZjZXp/uxyEZb8CFP4V+gLeJNHdAy3DshH3o42K49c4oxdenSkuaVriSuM8X6bNq0MFtEkYhimSZzIeCozkY718ZftO2Km+0+5iV1iERXa5I2HOcAH2/lXtej/GbXNS+JGu+F7nTra0sbadoNOuY43Y3TB9hHPHfJ9K8g/aYt7iO/so5rU7wu3JTAbj5ce/Xr6VFGovaRsWloz6T/AGYQsfwE8L4UBvJmye//AB8S16IzbvlxXlX7N+taXa/A/wANQT3kccqQzbkbOcm4lIHvxXfSeJNGRVla9Tay/wB056+lRUxFNNrmRPK+xV1bTLm68aaVqKhRb28LiRtwBHJ4x1Ncn8YI75dU0gadareXcepxarbQiMESmGGQSIPV2QYX3xzXdy61pCQtcPqECIvVi+MV5n8UNUg1Hxf4Jm0fUHQnURb3M0WQYYXHzE9MZxgHHGayeIp7KSBRfY8k/Y+0vTdXPim11SztryIraFYri0M6Fszdh0PoetepPpPwOk1CW1urbw/o968pkjg1K1WzMsmcZUTIrMM5HBKivn74A6Pf6teasLJdUIhWJn+wybGB+fBJII9eK7TUfBouvitDF4gi1+Sxn0VnjW5uIQzrHIN6ZkAAGCD69e1VUwFOrPnbevZ2NYv3bHQahoPwR8HLq+sT+KvD811IhL2u63vDnjCpCqbgSeOMe/ejw1ovgnTvBmmfb9d8ILfSW0ck9vLpcUjRllyVIUM25c457joKpax4A+EUfh+y1bT/AA+8iLq9pDLObiN02GUKyhoX6ncM8547V7Lf+CPAdqjzagogUrszc6lKoUH0LSda0lhadknf5k6Pc+XfiJ4d+Eeuaus0/wAVbDSZIVMTpa+HJ0BXcSCwUAbsHBNWtI1r4XeDPA994c8OeLr7xZqWsz+R+70+SCK2Rl2mVgwy2Bk4Ukk9q4/9o7wzo1r8TtXl8I3lpc6fHDDPOkVz5nlOy/MM5bIyByT1bFemfAvWPh7q9r8NrW60vShr1tLd2V1GtoN8iiMmORto+YnA7k8npXZOnGVFQe3Yi2p32qfFT4eWVgE/tbxDJHASzGLTWjjx6BTjH5elch4o+L/g7TnkkSHxNNIy5RZLMAPxj/Wbu30r2nxj4S8G2vhTUVh8J6aP3LgeRZJuJbqT364zVTQtc0mPUbvTbj4e6zZt5McwcaWrxzArg8qTg5HRsfQ141XJ8FWu5Q38xyimrHhXw38XaTqiav4i1O6ewF1KvkWpRpXjhRQoZmAxydxrp7nxVp29ZLJLu7tiuci3YZb2Fet/Bi109vhpo+3SLeP/AEcwSK8AVgUdlKuCM8FcYPcV20MghURwIqJjIRBgAfSuSrkmBlUvJfj5GX1eC6Hy/N4t0xrfy59H1iRjgEGyUqT6UW/iS/hjji0/wbqjw5LJttHDE8cEhSO1fTWoaxBYIHvbqODoq+Y2OvtVCbxVpMYY/wBpI+OD5ZLH9KieW5XTVpfmHJC+qPn5/E3iiW02W3w08UiTBbf9nmZevoIueg71j+JND8ZeJriOw1X4X3t5yGUyCRVTIU/e4AOAM/ka+jZfGuiqvzTXfzHGGt2GR7cU2XxzoCgO092o7/uG/DtTorKqMlKDV115h/uj5kb4KeJZZ4PsvwisrUo5O9tTyp44z+9Jxx6elek+DvBPxGsdREOoaXo9hpkjAzJaXfIGMZwB83SvR5fiJoyyFY4bx2A+VlTHT60i/ELS41JWzvemcfKM/jk10Vc1wM1aU0NVoojvPAtje2rW1ze+YrNk7JHXAHPTP8jXA33wt0r/AISTVbNvG+qaVpkkcRNrBMIYoXkBZnXngny//Hm9a74fEe1cE/2bOqbeN9xgt/45XJaxcaXrep6jf6poei3sN3JGCt9F5/yIgUKckA4OSBjGTWEc4y+Gin+DL9vHuc9ovwb+FsPjC+0pNQ+22raMkzO2oea8c7SON4O4kHGDj2pnhn4d/ADTdH0W48Qa1bHULrT4ZpIb3xCcOzIC37veO+e1aGqXkzhF0DSfDulRPYyWMkkVoVk8th8jIBwpUk4Oe9b0t9B9ns1t/KtrqJAJZLe2gj3v1yCYyV9OMj61tLiHBQXxE+1j3OM8J+FfhaE8HXF/FYz2z6NfzSSNOf3jGaExhypBZgrOB3ODXnHxht/BS6paSeCrK3tLCS33ARoyDfvO7KsMg8d69q8MS6vprXJm1WRVBkNulq4i2I0jSFWbbg/MzcgL1HpXifxtvmu/FqyTNdTN5IzJPLvYYY8AnBx7V05bnFHF13Tpu5M6vNG1zzONSuqFoj2PIOSKvxbI9TSQ+a0gwFVW4rPjy1yGAwrMQGz7+lXreJpr+SaM8R5G7HTjFfQu1jFqxLrCLY6pY622mPqJt74StFjcjKAGG4D+Gvs/w/8AEeTXvBunasugvbG7hVzC0gARgfug49R6dK+fvhFpy6h9si+3Xls5jDMLafYzDoN3t7V2Uvg3zECS6zq7bj8o+0gAcflXxud5w6c3Qi+WS6mftnT0R6N4g8XTatYXOnJpUdslzGYmZ52JAI54wM/mK4jWPD2i6toWoWN7pOy7vIxD9qt7u44A5QMkkjiQAgcHj2qFPDtxaWZhtdUvRMQdpmuQyg9sr0/Slt7XxAhT7ReaSVHBLW0mc/ga+d/tHGt3VUhYiTDWNKhv7RrL/hHtAspgqf6db6ekNysikENuQAcEA4/DmorvTb6+k36lqly/7wSssRZQzjoepHboMCtW0abGy8jiduwiGwH6ZJIqRWQlh5ARMcEuc/0rmqZhjJ6SmRKtJrVmTHo9nhluIZbljwPNVMKO4XAGM0g8PaOMCPSoFYkfM/QH1NbP2VpHX7PhVA5I53e/JpslvsGGmJbPdRXI5Vt+ZmXM+5kv4bsijxfYbdTk58uPOf8A61ZV14LsbyV1SBGPY4wAPp06CuwEaBEUSGJuSSG68dwB/WoiyMwVkUL/ABFskk+g5rWnVxENpEyu+pwY+HGl7ZBmZST1I4Bph+F6rjy74qoHt+WAc135243xkjjoQFPX0P4UxGmYKdrliccDAz71ssfiIv4jNUvI4FfhqxfdFqZVV6/uGI/OpZvAmr2sZkiv7SZAN2MYwMe4rvXu7hhuLYAH3WHB+lZ3ie+ksfCWpapLCfKt7d2AROScHAx9aunmFac0r9R06d5bHjfw38O6prGgzXlnHBLCdSm27m5OCDmurTwX4njj2CzjcbyVQSAZb8avfs4mGP4awsVcTPcyu+GA2nccAj3AH516MZ0VizLt3ngFh6c9668xzWtDEzjFaIupQTlqeRy+FvFUpz/ZMqyZxsF0pAHfvimHwv4kg5ksZioJ+7KOPyOa9cNwmAqGFBj7rEEHPpzTWWSWMASQwsOclAePpxXEs5rfyoz9hFPc8c1XSNWtNKup5ba7SBYmLkqcYxV3wd4f1648MaddWJu9jwKymLk4r0e40+/vIZbR9T065t5MpJDPaBgR3yN386q2mma1pscdtpV/Y2kKgLsSEqkajoEUsRj6YraebTdLluk7lxhG1jmZvDetykG6u7xww3FXUhs9xnNTW/hXMZW5ljswepkkiiJ9Bl2XP4ZrpJl8TbcL4itsEDhrRST+HWnL/wAJittG0F5pUp5OXt9oP5VisdV+1JFKnBHKeJfhLe63bCK28i/j4KhtSiQIR0ORJXCWnw/1vw/fyJZaazSLxKILlLlfplWYdvrXrNzf+OvMEf8AZmmTsD99X2r+Wc1DDqPjJXZP+Eb0zA7b8fyrthmdWNNwi1r/AHjXnhayPNZtH8Uxxi4Oj3mwk8GP5gPoOlMhbVl/d3OkX3lnjmNsivTp9U8YRou7wnA4I3Dy7oH9KLTxLrnnJHL4W1NOPmZJAR+lH9o4iS1gn80c+l9ziNLuIQS5ivIpUGACjHj6YpmqzWskDK8tyFI3M+fyHNelxa4Z0LTaTqcW4gAmPp/OrkEdjdxsTAW7srRY/mKy/tNwledP8S+aNrHjejtpLPJH/bVzbt3R1GM/UV1OneHba/iBtfEG9WHYkk+1dw2l2TSHzLWIA8giNf8ACp4rS3hGY4Ik4/hQDNRVzVSXuqzOdRaZxsHghzEcahNgHurVEfBKsWL3z8Hsmf513jAbArI+3HrUEsgUfKOOmQc1wrMa9yp3OKj8FQLKsg1SXCnBUR4J/M1duPBdu0X7vUrgHHOR/wDXrodqTHJTPPUev0q/bRKyZMTZA5wDn+dOWY4hfaM4UOZnIWngtolVjqV1k56jj+dTTeD4nX5r65JzxyeP1rr3jt40CqjMTzyx4/WoHXaC0cQx6+Z2/OsP7RxEn8X4G7oWWpzNv4aigk2/a7mVgPmJAwRn3zV+LSLKOFiwdlJ5QgnmluZ5GuP3SlVz6tipoJm88+dIhBIDcZIHpxW6nUmvekZ2RbtodLVQ0cSqdvQQjP6U95rfadoIXvleaUMd25ZIty/e3DGf1qCfexJG5Sc5DHA6VhUpRTu3ctcyWhaV1yVSRBx/c4/Oom1CFCyne/p8uMmqrtKkbBmOdoOSOKVFY+X5r7jgELjGKylSgxczLsV0CcNKR/s8CrcU4dcRzADuCRWEI8OWjOWPQMPTrTyJGZi29SDk4XgisZUI33H7Ro3EndAcyxgDoSc7a8R+IPx5aMi08L21vLcR3bxnzQXDxqcbuMY3dq6f4w662jeB72KzWeS/u4migSFCWAIwzewAya+VNBuIbeVHmiE/7wOPmwoOeM4zxzX2XC2SUcTepiFdX0ud+Gg5RbaPqGb4yaTpWh2U2sW7x6jNHuns4ZVf7P8Aj6HHTqM803Sfjf4X1a6jtVgu4ZZCEj5GS/p2AHTqa+VJmTzXCRomeoXoa3vhzos3iTxxpWixSeWZ5wXIGcKo3HjvwPxOK+vxeTZVGjJezSst7syWHavLmZ9r7LhhFKswZT95WcYHfrn+tRPvYlTIvXkABv1o8uVbby9xT+6M9OP0qtOswbc0krDueP8AJr8nkouTOWTdybdHFkqI8HGAYhg05rpdo2R7h1OFAwP0qhKrlh+/fyyQFAGM/X0ps0TybPJeQcbdxwcDP1FXFX2YueXctNcbwGUuGHTDZ/lSuxd1DtKwPQ8gVnvZzKiSFmBz95Tyc57VE0eoIhVWZsf3zWt5dJC55dWbUO4yZaSTKD+IkD9Kl/tSaOQrBqk+S3IWVwB+GawoprzmGRN2O557+pok8yRuGdOfrn+tKLlF7/mHtJdzfl1fUI8bb+8YMQOJnyM/jTv7W1OPLG/u2VSdw849fTrmsHbyFMrZAHDHgH+tOjSbcRJEmG5LZ5/wFWqj6t/eNVZGyPEerKxEWpXS4Jz++HHqOasr4k1p49n252z94nDH9RXPKg8xfkGOhBJwfyp0YXDN5ZRl4A3ZFX9Yn/MP2s+5szapd3CgOsDHbw7WsbHPv8tNivLoKAI7MZ64s0/wqgFJi+/LleCqrwSfw5pu3aFGJeOxAP8AKsnVl3Y1Un1ZpNql9HkKsDMTwEt0z/6DUL3+8bpZNj9wsKLj9KqOjM6bcBsemKcIW37SodvTNZynJ9Rc8n1JftTo+5mfB6cA5Hboact9GBhoY5GA53rzVaRLhuWjQIvUNk03yxG+5pl2EcoCTWbikLnZZTUo9+FtYc+mzinPeI2WktI1x3XAFV/skcr/ACyELt6bsfjUbwFmCbwQvA3HI/wppxsS+ZjnmRidrpGWB7Zpkgjb7s+ScHHPb6etR/Y5G/dxHaF6kAkk9qctqzDZJuZ8gBgeDVKUENOWxMbqHd+9062cDuJpv15Apk1zaOuF05EPqsshP5E08WEvkjbIVkDfMCuaRrOYfeYZHH1pOvHYtc/Yz7hCWHzEY52jGB6dQalsvLWQrdedIh/hRgpH47TVswSKCu3cG7A4J/GlgtJN3m8cZypeqjiEkRyybLUEehrFv+y37jPBN2v6fJTLiTSC3y2d0wGQR9qX/wCN1Ve3uGBG8BQfuqO9ElpdKgLTbcHkZH+FV9YXl9xpKctuU0B/ZBQ7rW7hI4wsisT+gqGeLTy4ZXvY07bog2fycVVkiutmd+5fu55zn606IYQuY0z15djg/X8Kar97fcNVJfykqRWIbc890F/2bdV/nJU6x6OW2vdXqjpkRLn8t1Qbo3CiRlx1JQdD6Urx2u87kZ8nA+bofXFUq8f5UHtZdi2LTQWBb+27zp1Nr/8AZVBHp+jquxdaESc4DWjKoz7Amqgj+YIzM2CcfLzx3p8qqwAJyO5Uf4U/bR7L8f8AMft218JNNpOjyElPENoG7s0M6np7Cp4dI0lYwH8UaazAfwRyn8+KzZI4VlxDyABuJweT+FNaLADeSCDnJxycH2rVYmn/ACfiL2/900J9J0U4P/CT2vHYQTAf+g1A2k6YCvla1bTbW6t5gzx7pVdWAB2w4B4wE5/+tT50UEyRwOpIxyDgD8BxVPEU3tH8Qda/2SrI0NsiyzajIqL91rKBp50bsVR1Cn154ryb4Yx+MoPipc3WpW+qPbaizxC6kVbRM5JWSXHHTuTxnrXrjYcp5q/L3OwEe1PHl5VFmGDgAbDjJx2FdmHzX2FGVFR0e+rKVeS0sassfiDy/lumcfdyNYjA/LdUVva69bXk9xFcgSTY8xv7WiOcdOC9UTCiooillJ7buckdR1yKhe3kLOZWkHf1/WuT6z6/eyvrbXQ6g3ni4llXVrWPjq9/Dn/0Kk/tHxEkkfn3kF1JGxKFr+329BnHzZz061y0Ue0bmmcn64/L1psm7eVMz84+6p/XmtoYyUWnd/eaRx8lsjmviB8Mz4gv01JbiO1vVlacyJdQv8+4EZG726A12WoDWdUtbtdV0vT764vo40u7i3mMRlKZKthZCOMnjOB6VSEM0gcLcAHGAduD+NMWBhF++uIyM5wx6/zrb+1KtuW7t6j/ALQkzo4vF3jO1gjt18PrcLEoTd5ZlY47khuvSlj8ZeNl3zTeF4xGOCgtGDY9B8xrmXhWTMibAQOCCeBSLDC6lg8Pqc5PP+TSjmU09xLHyXc7CPx9rRwsvg2aRmzwoK7frkVgreQDUbnVrT4canb37wi2Nwl3I0kadlQlSUXJz8uB0rLNlCH2q1tnGSFHX06VIkM0cW8OEHAJQkV0QzipHZv8P8hyx7e6OA8PfDvT7O/vG8c+H/EGuGa5+020hMsTxSZPBI3bwRjr3HOeld5pMvh/TtSv9VOieMZRfKsNwskrsjRKABEdqD5OOfXPPar0dxeIo2zThW9Zm6+vSlk1DUd+1ZXbYOW84n8ua0/t6q31+/8A4BP17yOZu/CXgCaymhHhfxGIrh8NmeZmRfm3CNcgKDuOQBg8elQeC/gF4Y1YtP8A2Rr1xZozhhNN5GzHIXDOSewzgCu5j1jV1txG042csm51Ybj1696LHVNYgaeW31G/WSeAQlmu2JCA52ruBC89xg1tSz9qXv3N446muh8s/GDwfq3gzxvd2sel31jo32pZYYWfzAEIUnJU46nGTx2rsNC8O+HYYNdW30XVpTcII9MmnLs1mjIA/wAgOG+bJHOBXsfia0k8Q2EVnrNzfXVtHz5f2xsEk5y2OvIB+oFWLCfVdP3Nb61rsnP7wz6i8oz7ZHH511VeI6bjaCdzOWOizmdH8Z6To+ladYnwXLeS2sMUaTz3czb2QAZKhMckVyfiHxL4i1Nr2S6kuEivQyz2yWMwjCcjYqqnygg4969cTXPESgAapqPltngXRyB+fWnvrfiNUCjUdUwf4jcsa815rSl9n8EQ8VF2PnWXRdZnhRl0qRLfbgKkEirjvgbeD05xzVe60V7xDHJaahJG6LFKkdvKgcKcr/B2OTX0lHrfiHLH7ZqL7uuZt/GPWnnX/EAQp/aN6eMbfNrdZ1TWyaB4qMmfLOqfDu2tbS0uY7HWJBMz+bGtvIHtwG4BLqAcjBBXOO9el+G/iH4y8M6JFpVlpN1rFvBCkNqNR095WRB2DxgNx0Gc4Ar1eXxHrw2g6jqeAPlw5yf0qOHxBqySebNdak5z8oe6lUE++DzVzzulVspxvbuaQxcEcD4BTxnq/wAR7HUdQ8K3djZ3M9zeTzNAyRwZAdgC3K5YYAbrmsH9o/UZb/XbeaSGRreJnU5fIZgTgfqa9jk8Uag6rEFcAOGUGV3LDoQWZiQK5HxFpttrmgzaPeSTbJJJZPOzhwzknHToucV1U89oRmpNWSOtYuhGNrnWfs//ANnr8ItBZvEEMTNA5MEsi5iPmvjHf3/Gu1ntrAlA+u2iJz0uCN3/AALrwPevHPBra74V8PW+gWeuXj2Vuz+UhcptBJO3C4HUn86028Q+IlVit5ckkfxTs30xnOKwrZnhXUbUbi+v00el/YtBZFRtetDJu3Z85fz+vTnis/VdLsNxP/CYEbyFKjYQ3uT3Necv4j8YI4S21L5tu0eYzSY+vSoY9d8Xbdk1/IyFsjy5Wzn0+Y4qPreFlrykPHwM39izULexufFRuC3zpa7QGUZ5l/vMPWu88SX3w78U/EbUP+E2/sq80rTLCK309LuaN1adnYythHJB4UcjtXif7O901s+vLu2pIkAbgdi/rXpFxZ6Dczea+l6e8hyWdoI9x9s4ya2xucywuKlTa0VvyQ54lQ90u65oPwFvNJvrPQtC0qHWlXzLB7NSJWmUhlCM2FAJAHPYmvUz4yuo7O3d9BuLcvGpniFzb7omx8ykCX19q8WvPCuhXvlNNY20bREMjRLtYH6irqeH7dQPs91txywLtz9eea46nEV0kk7+Zm8Yuwzwxp/h/wAP6v4j8SX2uGXU9cuJreSW5kkLNbSADY2FGGyCCw9ue9OfUvDPg7wpp+keGNFhtI9N1NNQgu5Lx7hIZOFkZVfLHchK8ZAznmntpMMSeXGkBJXawVFww64OfpVY6PawzZ+z26MeuI+g/AVlDP6klYiWOaWx1mr/ABLt9b0kWNjMsscxAU+UAQVIOP8AV4IyMdO1SXHxF+2pJNdNfxNGdriwm8otx/udR6ZrlHM8ePLKLgfKUXGPfinobjy3Jubo55yM4HFYVM0ry2ZksfNsueE/GfiGAXmmtFqMdrdXkt1bzyXCgIsrb2VgF4O4t9c10MeoXl0jveNbMCOT5rktz0ycYrlQsZVf9Ivuvsc+me/rUrowAMUThWwA0jfe+tebi61XEu7ZUcQ2aN9NbyhlkeBF3bhEh6H/AHieRVVnixshYpzyqR5A/CqkxSG4XKxozn+JRg+3pTmnwceawKcqUzgj8K5VS6MxdRt3uWWlupI1ASR1+7tchSKqSeYqFzNsYn7u4/ljFTqk0ixyCYqDkZJJ59agnhlVljjn3gLyGXrxzgVtCnp5GcpsmhjeRCjXflyYJUbgAR14460sdz5bSrjzigH+scAH6YFRw24mchlkQRrtDAfKfXFRz2WUDrCDnBLM4HPUcdT+VWqaYKT6CG/R5MiIKc5whbA/OpGvoxLsRfmPUB+35fSkNurcl0VT1Qg//rqdLG1kYeZI6uSQAI8Y/T0pWghNtkD3OJgJLiRVPZ1Jx6AYrRs/tBkISRY9vyk9z68Y71UENoH3LB5hHH38A89Tk/4VNCV++kELLk/fJ4A/DFRKEWXG63NV7ac28kkjQBApx8+4j8vavA/i4H/4SKXcwfES98478V7xZXDyWrp5OSvTyl4zjp9K8N+Lstt/bDEyBpmG1lCEMoHK+3P1+tfT8LUksQ5RXQ6KEbu6PMbiSSOVIl3q0gOGDDHPUGtTQnUSMo2+fH93c3tzj/Gud1FZ47gSMcByCrE/dres4pLeb7SJI8lSpR+ScjnnGP1r9BlD3TqcT1v4HzKPE/k72RmtGDZPJKnP416/fxrkhVbcepiUbceuTXzp4JvDpGs6bfBQSk6rIPMCjaTjAP4mvo+S4tdyvEJBBj5WBH3e1fnXFFDkrKq1uc9WFtTOKRqC0hcoRkENgkfyxSi2jeTzXkfYzbduVyBj3FNlntmRl+1BpFJCoDghfU9s/lVQBmQFpXRicHByAPrXy3M0cykkWEQKJFjVZMkgseGP58VGVkc/MSFHIBb+gqpCWDuRN07hR8v1z0/KmSSSbAVkUOAcOwJOD79v/rVsmyU7k8hlbeHJIPG4Ifl/Oqyq0iiKQyKM/eK5AH5f41JbG3kUGaRmBU9G2sT+P9afAsEkY8sTySFhsAGcD8K06EtO/kRGFGYqbjzQRxhcKfbJpYrdYoR/plxLKD6DA9h0/wAippbSGR2Uibd3DR/ePtUFuZkmLSRRnZy5LsFzn1659qa9RORK1w6ysYYnAyQA0m4gcdh/nmkW41CNoxBIgyduWB/HHvk9asR3G2NvIIGSMsBn+VK8lqSY5LsqYvmV5EPzHnheKhqMtGJydzA1YeNbiUfZBpf2cSFQWQ5A/wA+1ZM83xC+zPA018inB8yK7QFR6Djp9a7g3OxGNtcKo2liGP3s/wCRTZL63KspcuQucNgqSfpW0K7hZRgvuLU30Z5/rOn+MplFp5epywyqPNaW4icE447jH1rG1SHxppghUXF4UHzeWybwfyJzXqkl+g/d20TTsQoeREIXdn9e1Txz/O4aQ7kPGCy4z2+v411rG1eb3oJol829zxWbxD4uiiSO5u/KbP3PJCbO+PT14p0XjLX45m/0qZ5SABuXIH/1q9mY2tzI4DvIpycyDcTj16dKy5vDGg3PmTzQxMzA52/uzn1GKpZlhoytOl9yOfkk3uebyfELxMgV5HwFcEBlQZ/DGasRfErWCoMlwkpJ53W4bb+J4P0rrLzwLoV5G0eZU3hVDJKWK4+tUx8N/D3lIoS6dlHzPxljjn8a0eMy2a1hb5FvmXUxbf4lahvlF1AsjZ/duqBcH3HGB9K2tG+JEP2TbepIrjC5VR8w/M8VXvPhrCJBJo975Yx0kOTn1J/pVeTwN4it5GYXtmynbkFipx/wLipqPLa0UtiVKaO10nxTp96Fjg1C3R2+Yq5IYfUmtT7aLtg8Mkcyg8NjI+leZP4V8SC5QynTZIVIyqYUsM+wFdP4f0e+snXdCke4EbYy5BwepySK83E4PDxXNTlcvmk3qddIzCPzpnGOo4H8qbFeQ9iGPYbarlVkURyKIzjrgZOamitlVhIsm3A5yBivI5Yrc3V1sKtxJLLyuF6fd/8Ar1dUjHzMCPTNVBGQSVaM+mV6062EjJy6hVPPA/lQ07JxBeZLJcW+drKCR2xnj86ij8uNAqk7c/LkcYqd3CvtCq5ORnZiowrHA4VW6bTj9KOZl8hInlgENCASPvBTzVK7NtG4imKgDpt4OfWtCQssagzBuMfMxx9KqybWQp9nVh2YH36c1tB2RXIiB47MYO18hc/cBJ/KnQThLr5TMDjtgioJQyugaMKBwBjkjNLD5yy7kjcqe6oQBVSXMZOfLLQvSyFuNrvjkFwKoFXdnUbSM+4q68m8HDEygnOBjiqlzICq7lJIPJLHioUWmEqt0UZYyjN8i8HH3s/j60K8W4Ll3CkfMMYz9KlXBuPMVQCenPc8U9I4pC6zSxDIIUqQOcd81um0Yq3Qc63O0MyookQNGxPJBGag+1XEcyhpFYMMZc8gfWpYVlUINiFcAs27jr/SknjXzNrszMBlnJBx6fX8qpO72LldIcBcPCSJN4HJz2pgk8yZVMymRRncM+nHP6VNFJFKU8tgy4+YFcZ/TjpT4vL84szNGBgqETp9TWd7XuQ76WI2aVm37SFJ+bvk9/0q9bLKzsvA7E5zzTYraPDCMxpKSMsCfn46nnJq1DayRDC3CA/eZcHkex7Vy1anNojbkS3PM/H/AIw0a48PeIbCGxlttRtGOlTn7eu+XewZ3RAN23Z1xjrzk8Vw2meGfAOn2JvF0lrhY0IjmnM0nmuOq7Rwp6/MQAM1cvvh7Fr/AMf/ABDp0t2lhCUivnuJD9xWTcxGOvII+tWvH09npOoSWdheedaxjy45ZsfMB1PGB6V+88IU8PWw8KcVrypjzGVSnCEoM8c8YXHhuS9lj03w3PYx4XY7aiZmLY+YklMHPsFo+GHiu48E+KYdatYYpwEaKVJMj922M4x0PA55+lW/H+sRX0MVtFLHMFOSycgH2ri268V3ZhgKMZSpy1TOjDylVhd6H3F4V8Uab4u8P/2vpssjW7SGJvMG1kYdQQfTIq+GSEGRZQpxwV5PPrXjn7Jt3b3Ggazp8jM8sF0knlnoFZSB191P5V7JPEolBXylx0Vchh/KvwrN8LTweOnRhsv1RzSTjK1iG5ljH711WTOBkcnP0qktwsM6OsitnkK3pngEVaWGJE+9GQQOcYIPoaHsIblt8aIrc7sscE/jXJGcYshxbIC0s0se5o1x8h5BIwO3NJJ5pfzI1zsGPNH8X61aa2iZhvjiaTOTtPOeMUgjjVnheFB1wck4zWiqRuL2bKMku4bWfAHYjqfXr60NdA24HnMT3CrxVtII0/dvEEBJwcA5U9TTBDbtJ5cjHYF+8q5JPP8AQ1XtIkunLoUA6q5UiU9g2MDPp78ZpZpJYU2bpVOeccdPc/hVuO3ZIZI2LyoQCGzwwHYilaONQgjtwZcEocgZOOhz9P5VSnG+ocjKp1NUQRkbgBkhxuz6/jU8F8VfDQhQQDuJ28fnT5PLlfy1WYsV6KNyhvXnjjmiGGNZGUW7yKw/5aHgH+g9hVt0+4WkINVZXRZElEYB3OpBB9hTvOaSRVWR1RssGlG7jrnpUK28RDkQGEA54fJ96iZbSKTz1Y7XU7Mj8AfxpWj0ZL5upNJdy71VUkVD0YSqoYfiKlFwi7fLWXzT0TAbd+I4qnmYxL9ny+wfNk8nv36VHbTOm2SY89iAvTHoOtU7NAr9jVS7XbucvCsY4UjI/TNRyS2zKu6ZQQAeu3J/Kqu6N2R3eRWA3HfGOB29iKsxW8cgimeNnfHLEDaf90djWUrItEqsqECSTy1PAYnIPfAxUTX9mq/6xSF+U4HXvzmleO1jKh1n35xlcHbkdKrSKkV07TygFT0kDZ69cDn1qY01Jjk2i4t3HKvmRAmQknCcD6/SpbR5YszysemQMjnNVAsMZOZEKnjcm4ZHt3/Kmj5Q8vzsrAMDkgZPXg/Sm6S2BTsaT3zK+VHlhT0pp1SN5PkjCjPIPX3rM+yI4Zgnzgh2KtgMOx6c1HDbQRQJvcsx+YMudpB7885qXh4WKU5GtJfLkswAz0Ve9MaSV5DHHG6rnJxggH3qhGrROBu3rk4Az0/pVlQ4QwtMigkZK/M7e4qVRih87JZrjYRvbAwRjp0+gp+5HXg5P8XG4Z/rSl4G2IzKSeoIYb+3OPp61DOiMJNs8aSSNxtLAZo9lEakxWlj2nzGPX+AcGnAqVbcd6gZI/hUfjUNkhUBWk8s4wMcjHfOelV7i5lieNY/3qYGS2c5x+lL2eovaM0YzkNIAJV4GSoIFNZVa4JWKRJRxnAyBjtnsaqPcOVEaARjq55HHt60641GNtyiSSVgfmix0+tCgx86JLtRhdxfdjGBj+lNaLbCqn7QWPILS5p5uIY0RolKyP2bnn0pJLhVf5VjkCrnBIU89+aVpBdXHmGWMKzbnQ+jAgUiyoirHOgBycruIJ/HFRO4mXgB15x82cEd8Cq1vOC/zM3y5+bPAPahRbIdVGj9og2l4owcZB5wSRQk0fI2klh0Dn5veqhuJpixTYQn8Rf9RTBM7I27Ck99vQ+mT/Kq9m0DqI0owpyHzjGfl4HApq7XIbyyB/CP8fzqjFeQ5UmaJxnAVlI49c9PWnZ23DMnJO47s9OBxx2oUJXsU5RtoXmkRRtGAnGCOMfjVa52lwrNAyjnLEGqKPJOAWkCbSMZBBb9MVHJMru0R2K/I3NyAfyrX2Vupi3ctt9nmcCRYkfdlD8vI9KmSIKu1IYtxfgEYG3uT2qjFG8su1gk6kbVKqCG5xUsySKfs6uA6n7oQgDA5NNx8wLJ3hjubIzkhWyCPpTC32p/3oXYF4JwSDTLgRRy7dkjuwUA8ZDY+tVlVt7I8IG04JZeT+NFpJbjLOxVUAsx9Aq0gj/ekiNgvUPsyCP6VVLSrKihWRdudyuBzjpjr6c+9WD9s2L/AK75W/hbtjgbR6e1NRe9yHuONuz7W8iJABweD+Bp3lyQrnY5Yr8vGf5GqW6aSZ1Er5+6DuJB/qPrUw+SFGdVx1BRuo/XHUdaq0g3HyxTbMMjnnC9uPrUPlzKh27wCDzG3FPjulRBi5STfyPnDHJ/h+tWUdmVjuVXxyrgkgDtxR7yGrENqZo4xEq/OeSc54qBpRICzTKrIflyDzz296sIysyx28cqbT8uSSvT/wCvTI7ciUMJYvIH3grc/l9aq6YmRGUEfM68nG7yyP8A9dPW4CN80+Ccfw8frU95bxSokiQxGQD73B5/OqUUN0kjJNbpFGAG3ebx/Pj+VXHksFmTyvFJOVaIluOdvUc1YZoZVVfIK5+9kdPSq91A0capb4Z2HXdnOevPoDUMcEzRjzY03cAoGJIOeox/Op5Y3BItK6rCWPnLg45GPrTftSwsqsrKMkgkZJ98ULHHveItNAQCzb5A2efTr0x0qGaRpJD5TYfpnjaR64PX09arkTKHtd2skhEpLNjONgqyl5HgBULhcEYIGO3bis1d4OWmtyGBydwDE/Q/09Kk8yL5o0kSPgngjg+uF6ClKloJTZdlubFZPMkjZ2+ucZqOO6tpDmMMDt4GeDj2xVK5mhjk80NAygKQdpUexPHWn+YrRL5UrmVhllLELjP60vZaEubuWJ5IpB5q4XPBU4pkSROMrlwp5ABO3jjnvUAhDlp5IE3MBxjnP40xVkj2KMI5HykLyDnP+cU1Tt1DV9Cdo4pAwCuoAyS0ZWmmCFsfIAo52vnC+9Q/LIWjMe5myCQR3zn9KescjxSeU84XsfvYAqr26hc8n+AZTzdaDyeX8kJ3Zxjl69YjubIt5f2uKVtuDk9ePX/PSvI/gTZxXcusCWaaIKsB/dng8t1r19Y7GCUbYUfGRuZl+Y544HP/AOuvTzqMXjJ99PyR2Yr+IyMeRGw2zE5Cnls5B6VMTEXKqhlKg7lRGz+tVppudsUVw3yEFBgFSeo45xTo90qMzzmN1ARRwSR9c15bjoctyaJ1MZKWM+CG9Rio7YPIQgi2E/e3sCQOx4NKGMCJtuN7YPynAHseOveoYt5YtI8oJXBC4HA6fWlypIG2WFjmzsULvLYOeQPalRZoEzJIETq2Bz/9aq8EciylwNxYDaG43CnXNvcqxT7ITH+AU/rmly8ztclLrYkEsQdeLhsjI+bjqcVZa4Mn72GzjIhjK7lXdnPr05rOtrKScKZFihbPyruJK/iD3q2bWWJQ4kcg9M5IPv6mqfLDqWpOxFLrEyRiPKqVIUoV7Y9/8aa091JGkpurUZJUhQcoAe2OlSPbXUjZcyOuOeOCB3GaYVADf6uTYAM7uOvr+VO6sTdp6li2si6sr/d4YHAHy+hJNDzrCUUvKGwMYGV685GP5U2c7jiLEkuMMACAPpx7VAJJ4raVkSMhWHlxcBmI68579egpx1RXM+hbt1kaHzWe6ZJDuQZUg84GcYx2rQsJJI5TF9njnbHyt5YXpxz3/KqNxdrHcQfZ7FlDIGdkG5Vbb0LYGT64z1FTteXFwgb5yfvYYYOeOcnr69KJtxN4t7E6Tr5jxrbpKp+UhZSWz9Dxmq+pXNxDDJN/Zpl8ohcqQ7D6DvRcaxFCphaZHZR/yyyzFzzyD0/OqM+rafuQT/uwpBwxw6g569a5eWd720NC5bz6hc2/GjyBGAOWTbznuCOffr3rRFjK22GHTbhZWGflQqmM8/eIANYsmsW89ukMLXDxn7kisf3fPPFU7XUroy/6ROkjLwiSfecj6+mfWumEG9ZKyKUo9Trf7PtjqMWly3N60sjNtSCQlQR2kbGFxyfwrxf47fD3UoXfUbHV/tFhFGrPBnLRsPvMxAA9+gr02OOSZAkluYXlGRuZiCByARnHf0q7BYLdQSwXcTypOoUjhvbaAFz+dejhMzlg2lSXqa+2tG0UfHVxDJ9pj33MZCZ24ySaRY54I8xPIyPzlMnP1rtfEvhf+zfEN5bxWsxjWZlXzYipC5OD9aqrZLEgURkYb0A//VX31LGuUU+5zSxrTsc7o9xcCa28y8mhVZQQjsRGcHvmvpnwz4i0ex8KwTajZyWVnKoWKTzRLFIckHYUJII7hhx6V4NaaZDNM0skUbrE3zZ2spGOnJ71taL4ql0jSZ9Gtfsk2myMS1tcq7RFumcDGK5cyoRxVNJrU2+sxkj3qKXR5LaS5t9QZou7ogZQOpJb39cU22u7QuiSSwwiYLiWaVYw27kfINxXjruxnPFeN6d8RBBarZ3Gh6TJbg/cUsoA57YI7/pXpdn4k8NalbW7yQ26QMFUSq6yxJkc54ynpz6V8ZistlSetP7iXUh2N/U9Hkj064vrV5r2SMhYo7S5WUygnGecYH1A6VbZb/7MJpIJIpVX54HdTtY9uPlzWaPsDWQhtp7OWP5VBtvmIHqQvIp63c1vvXziZWJK+Vw2BkAAE8j8uhriqUfspWFzx6KxHt3RNHKoinBIfLK231J2/wBKliC20pklVZmY4Ixgkfn2p0GotqA+0zxzQ/MVXzwq7x1OOpHTrT4GZ7preK4tW3KThZNxIXocZHPWolRktmTLUrSOrKU+fdncJOFGeuM1Gb4RQNGlnI4EgLPk5B7jOOlXLdbW4LbZHe4VQGjkAwwPZcYOR37UphsR5ilJcsPlz0GOoIrOMLO7I5dSOK6jiZWx5QySis6kOOpOB2FU7eYXEjBtkoYlmbJAx6dO3pn8atxO67JYEQCMEKggYA8Edd3TH61FE8f21vMVLeSUu5Plhi2R1wRnPXp+NaP2aBqL3JI7MXUphtbmCRwSSxfADdOOP696gutOgsmEl5dKH4jw+5UYk9ie3SllsZPLiiRdqhwf4QDn2Ix27VLcQmZR5cxkjlbDNGi/KFxxgjHbtUxqRM5cq2FtpXEEgSJikUh3MgOR+I9wRST3LI6fZ40iUk7nkU5YHBOOfUdaakcoiVfNkDbc8OMn3Hp61dnjgS3V0vLnOPkVctzjqPx49K53Nydxc5S861+2jY224VQzBjk49e2alAk2ed5a5Z8fOcnFMZrhCDIgmOTnJ6jP+eKuW7QOnmbJg5HACqR68VlJNIm9yGFFUuw3Bl+UhY+Bn3qV2V0zFNt4OUYYJx7Us88ZlMZRooyf9YBtx3PHfpim+VFjDXLFdxGMHIGc8e/aiNOTQytJJLHIysvG4jAzjrT2uVAHmRI3yg8A/Tk5qaIwrEfLYlT8u/n8uOnNTva2UqBGuEZZNo2InAOemcfWhpLRjUZEAnjKpJDb20oPHytnH16U+2vUmldnVkkxgKQPzHX+dSWtvp6ciOJw7hR0/pz1/lTvscOxV8+NCGzgADjODyenXFRLlWhootkUhuI4jJuIXkBSBnA6EEn88Uyz3XEzLLlXYNhWHJwPb0q26PG4jE/zJ94KdwI7dP6mkup/lEgkBkXjgnbzjjPQc0KNx2aJTGhgWZoldVyofHQ+lUxCsUg8tCCx5PQk+lR2v2iWZ0VtpGRkg4z65p3lzwkyNELnnHOQM+vtVcl99Ac/IuYuInEckDBj1UgjPuKa0yrvWMKDkbwxGF/PoKi/eTnzLhWSThcFs7s980+4hj3bd3TkZJwAP0/Sl7OKe5XMxFbMgX/WqBgKOfrTwEMhdYI9qjkhcA89evWqwtbpZJGFwwY/MSuO/fn2pGNy9yBJ9oEIb5RIoJYY45FXyRtoZuUh9x5lxMjvAqKPusxIXH8qWRwEPllHTdgDPIH605opo3mhVS2AdnWk8toYhJuLbum8BSo9Mjjmp5ehMncdapIXIWB/KJ3EgZ569qivLfcF27mcE45HJxyMEjmo1n2ODud1IxnaNo/HvT47WV1VssyZBKkYxnrmmtNwTKqWquny+YrcMxyOPfFIYEWMs7eW24Ntd+qdj0NX9/8Ayz+4ijgKOnAHbp1qDdJ57JCFlT7pIOMkVPNJM0SiCKIXeaGNpE8v5VdtwbjqMciqd953krcAyI5GGUgE4HXjHr3q3FLuDhW8plAPHY+mARkcU6O2FzEztcFpD26BweSeeuK2i+5MlzbEFr5iyCRppygAVQR8oPOasQPFDI67nEj43H1HoanitUMaiUfOMMUdcYHb+mKd9lWRR86uoGCAOcj1Az6fSsZ+8rplKNkTIGnjVWhRAi7d23gfX1rRgt1+y/apZCsJYRqACdxzydo7DuazrezKymIySAnBBCZQn0ry34+eDPFGrPDqvhs3921tGI57GJmMnU7XVR14Pbk8da3y/LY18QoVdmdNBJySnsZH7QVlrd740trvwza3d0llp8kOpS2y5aNWO5Q4HO3AyD0PavMPFuplfDdivnuWmiU7E+UEY69yT6np7Vs+FfiLqmn3i6D4usor+2jby/8AiYPJbzWpGfuyqPMQ5x27c1z/AMZ5rb/hJVt7N5TGsYYCaXzHG4AgFsDdjOM4zxX7Pw7ReCw86drxSsn8zbHU4OVOMejb/A4maQs33ifxzUMnWlFWLG3a7vIbZI3keRtqKgBJY9OpArvrXqJ2ZSdj2j9kTULdNe1vSpmBlubeOSIN0+Rjux/tYYEeymvpWWEL83khf4t3tXx7+zrdQad8TrW91C+trC0gt5jJLcEIoG0jbk+5+tfRHiD4t+A7C0NzDraX7nK+XAGyxH16CvyrP8hxeYZovq0b3Su3otNN/kctecYXdjsJYo926OJCwHPHGKpJNHExLyHJ+VfkwCfSuF+GfxTsvG+sX2lx6a1n5MXnI7SbtyZwTjjBGc16BBBHL/qwHA7l+R9M18tjctr4Cs6OI3XYzXN2It20Mp2hnHpjaPSo5JAkaRyR8EgRgZ59Oan8pWcKyhhgMCB29KkCMrbpPkGPlVlx245rl51FK49SuZmXA2IpHA39cfn9aZLIzRRsWcseWEePoCB3FTGKEKGbMeTnc/YjtmkiVwu5WY+6Akd6rnQtepE4ZVOUIHckHB/KkjLsMbhv+6oyeByeoGKePMMzfOAGG4tggAj6n+lTus0mzzZwOM4HHGcZo5tRxWpA0YLgsREMbeD/AJ5NTx7wP3coyfyP0BqXaD/FDHk4wzVDJ87AeYJCDxiLqfUdxUvUfKiKRcn5uoGHwev4U1o5NynYMDp8o4Bq4kZUM/2gBQcZbAwfTpmoJ5og4USpKfbrmmpyWhLgiKaJDkCNPMIxnFOWzbb+7aFXABJ8sU97jy4nXfGrMOFYc/gadGJJtrbgML1UHNPmkg90ox26JDsXYqlmLMvykn6/WpZopmUee7SRcMN2Sn5VKIl2FvlJ68Zznr/SpTJvhikXey7S0hAH7vnv/wDW9KbnNhaI1W2s8kbxuCNpAOB+HvVG4s7WUF8kheQWY4/A9/8A69Jcu3kMwEx4GOCARnr0ptsDJJtWFYnA5dzxz1PtmtYxktbmbs+hHNp1szrmSEHGCVyCfqPzpyWV1aQlBLb73X5SVP3fzxSTyP8AaFhhWOb+IOqj8uetTI8yjYzBVbqCvQ/QVqpVOrIun0HwGZMGTypDxuKZBz71JqExMKBbeKMqRhsZJ+pqJHiijHnyozZAxnaSPpRNNbBHYQHarE7iuT9Mg1CnO5aaSIpLaRpS0sgjXqyrGOv1605reIxhorklWHGQVG706fSo08zyvMVG2tyOCCBUkf2uRQMmNRll2kHdjsRnp05q3zE88SSCzbyXluJCo/hbPPJPSol09YVUteNLIxO0FuvPfj+XrTLmHKZjnYFjgMqnHt+vekZGWDyz5pGdjMD78nOe3FFmNTjsSwWEiOuJFdQxyCMDNTzQzLJG05JfChDgY4HoDWdbRylmY20o/u7h09emfStODzJIFCbs4y2SOAffj1pzk0VGCsMn87zhKyqgL7XO0DjtweM+1QyXEkly0TQrIMgO3l5yPzoaa48sLIqkOpJzIMHrx69h9M1WWO68pWjtnXcxwysGK+x9uP5UKXdicTRijgWPYZOQuSoTGPqagtZbGaVYhcIXcMiiTpgc9f5VVS2vGYlmkX5hhtp5z2HQfrViKydZUDXJODlmHO0+5/p71pGC6snms9UTyW8cP7tI5TsYK+7BVNx446+tZ67n3SRyFCQAx69OmR24P04qxeNb7zueYHcF+U5BOeuB2qAiKSUKjzLgk7wp4PfPofrVJJEys2VpoZQX+zYl2jDbQeg65qU3FvdLg3ERA7FjtXHXI7VJ5UMOfP8AnXO774Bf64PGB/KpLM6aoKksxdeAHDBzzjnvTk77EcqZVtI2SX93PvHKldmcnGcYFWYxJIY5FQyqfvEnPAHarMk9qjytHCJpEPz4cnaM8gc9jzQHhVBM0ZJ2kggkYI46jrUyvuylGKK1m0k2V8toWb7u0sQTnr6dKe01rbiR5Z502E8gDk+3/wBfFNPlzTblXLH5lBY4A+vtVO6WKIOreZIPMAXL4BPXr+NEY8wWRfgNvMGaNpvOfBBIADY69CajMkCTIgZwHBKktuTHQn1/GqIS2VvMjaeWT5w6mUZ44B9APf3qWLzY4HR5Iipbe54OBkcDA6dvWrcIjTLzxWbr5cLsWUhjnkL606zCBf3U0c2CM4U5znj2qgt4sSN5cRMbfOpkOQxB7E9PpSR3LXEJURsu75yoHCtnjr1qZUr7CvqX3E20k27lWcg7lA5HselIkTOj+WxWTJKdDjjvjoMc1SkmKQjzMuzkAsFGAPXjjrTSs010GE0gO4YWOQ/Mecgg/dHTpTUIiujQuIpYl/fIhQ/KQiAswxzjnp9argeWnlx24KKQWGM/MOv/AOr261EE1BVLQyl2D9Vck4449cfXNH7953eMoOq4I+T6kDnHfrVWSWgFgOYn2EKkq87Sh6fT1ojh8mZjOu9iQsf0z06fWq13DIuZ5iOBktHwR/T0pkF3KxLebOzMedqg8Z7+h/OizY20jTaSEYdVGQpG3BILEfz/AMRVOWEvdrMjWYctja0eM54OD7YFKPNlbBglEjDIXPy/yzU9wk6JGC2CTnDAbxnsB6Z5rPbcFYWMwOwi8pdzHB7foD1/KqothChkWZWZztXcoAU98fh2p8FnMscLsAzuVAbAwTjk9OPp9KngijRWDscMQCT91h1yPr/ShSiloOxGu1chBbgrn7wOOo6/n2pYPtShF2xhSPlUKe+OhwM/pU0NvHvaRdmxhu+aYLjuKWOy84Dyrl4geh3Hg9e/TODUupHqiuSxAVEswljkUbWJwV6cc8UyXayqsRUzbtxAAByfX2/lU7wxEiSa4mf7oIyCuQOmcH0p8S2rAxbWVyOAABkZPTA5wKFVsthNFWbSUaNPLgy209UypOM9fSmxWkMLRQC2CysD/q168c/gKvRfZ98kfmFHUqwLZCnjOM+9Sx3VsyeS0Misrbc9kPc8HOBTdSe7GoGcsMG3nYpQ4cAldw98g5I/CoVh5MsQIEZwpJ4wefrxWlNbxShWCvLhuXXbgHPGe/eoJl8qIKyhjnYV4IHbrweuaaqvoyZU2QKJZC8kgHmE5IHIU4xxnp2p/lsHf946q+MmROAQOSMDI+tIt1C8y2p2sxUkop+bAHU8dqshlViYiuSCdoGOmPl5Pp61XPO1xJWKaxy5USSF0zxuQAN+vOadIt590TMu5+McZA/DtV9CtwS0l0EPC4OBn3//AFVLDbLHO68OCvDMwORnsPWs3UkUoJnh/wCzxCJrjWVw5IWA4U44y9esyWc2VjEEKyJwokJPJ57/AMq8t/ZtimkudceHPyrBkhN2AfM9xXsW1/s+1mZtx6Lwuc+gNexntWMMbNX10/JHRiot1GZ32TyZV3JC7g/O4X5Qfwx/9arhtVWEKrodzH5Y25wO+D0qzHbpgKo9ccfnT1RjKSW2H7gC4Gf0zXhSxD6GEaZUjtYdg3xtImchSu3GOpGBU0dtayW5VrXKKckEkc9vT8quGNNqI9s+eAC7Ae3HvSNFDG2xY3jUnGQ/bv0qPrJsqaW5UihiZ/OCbBjOAwp0k8Oxow2QDuJZR1pZXtHj2RK42H1xzTfJj2tIFaYEY68e+aftE9xWXQoC4tpWKwzYbDNtwen49/Sm28Xl5xNK6jk7nJ465z/SrsFkrswRgFcnAHJ5HHIolsI2RIZPKVMZIcggAcZ9fWtedONjJLXUhmUImGnQI4KgFs9f68UyOY+Y+VOI0BwG4445JX2zSQG2sXkb91Jj7oVCgGOcnAH5VmtqdpDqDM01tON/KLGSxPqD27jFbUot7BKUUX2Wc20c6TRy+oLDkdepHsKrSKyzshhfzBu+6CFwOSdwGBgfyrMv/Gaae0YjsxNbbsMrXAxyeBjqKzL34jR/Z3kjsJgzgIVEoK46H3rsjhKrV1EHUijrZbKRFM9rZu7sqsrGQKcDqevoaamk7pHa6lhjb5gqPJyT6g5/rXFx+PLxbYLbWSxqWKq0oJ4x057VG/xGlVY477TrOX5iTsIBJNawwVa2iF7aCO2ayvmbbHdWsUTHauWy4Uc9cBT275potbuSL/WGZ1jHK7SE54A561xk/jj7UZYxDPZwsMbUOdrA5J/Gqcfi2NYvNbzpwin5SCBjPfB9/wCVbwwdT7SIlW7HYNCGMYuJI5Fjk3xM67QzEcn5R1wOntUGpXuixzxRSRxToQWQxoSCR6kjr/hXErr9pNHIsOnygI3WS5cBSR94KTg02S8vGfEX2ZLeT7xjXJJ7jPbvWqwGtpMz9qz1C18RaAYklWaOMHnLSgYb+77np+VSzeNrO3jZrGWOcltvJIYP/exXn2mhvJYTacUG4shSFdoA4zye2exrQmWG58zzIlcqoI3RCP7vTof/ANdc8cBRhPzG6zscT4v1281rxJeXF0pZ1O1d55AGcZx3rn2LTE/aYDh8DO7Gfy707xFM8usXU3nIFMhZmV8nOe5xVIRqWR5Jsq3UYyB6EetfX0eWMEkYNt7lu3s4ViMkKqV/5aAFvk49OpqmjXTXI2eS1sw5QgllP416J4S0GG+0VZBh5Zgd26cZHcsRxjr0qTUvhrbwPJcteQR8ZV1lDBsDFc39q01PlkCqSPNZodwO1Qq55cj5vwpsJu7MqbaSSNsctH8pOfXpmtHU9NW2uGjkYuEk2sQ2QcU+GJJISiyPuTszkD2rteJi1dDVaXQrjWdagKOb6VyABz147Buv+FdRpHxL1Wy8oXdvPdCMnapmLpjGPunj8KzNP0+1u2dLe9SOUHhGfAP0yKqanotxbvJI1tJMitg7Jg2PfjoK4qro1naaB1Z33PQ9J+LNjCkEc9jJuRt67hwpx1H59K0n+IXh+adJw07zIMbUQLv75Iz1+leNOq2+V+xbX9Vaq4mlI/elsDoQfu/j3rllleHmaKs2j3eDx9p63TTfYroQnoWO7kdypPP9KfdePLWRlI8wgbiBJD8oLDAwB3rxOw1PUIwBHP5a54BPQegBrp7aPVDbebJaQzYPJTr0znj61y1cqpw6aGbrM9Bh8bWSEN9sVoyu5lLYIOen14q9pfi7QZy0k0h3MSw8whwp6cc5B615QWsYLhmu9PlVvuKfJJGDzzVmxvvKaaWJbeCKPGCyHn0471zvK6UtYopSfc9gh8TaS8JjS8g8wrjLuCeB145//VSzXcNy5kgvFiUKNxRQM47n356+1eZW+paf5Qd4bGObcFYeXjoOvc4P4VvPIj2sJlayjjfIyj7lYf0GMfzrhqZco7MrnZ2j3FisUMNzMiJj5vKkzx3Bx0/+saW6htbiIRw3ibQ2VCNzg8g4rh5bOaXlpFhOfl/ebu/PH1q1FaG3ZsiK4c5xlyFHHcDg88/nWDwUY7SBO+52FvpqJZrL9oM6sTwYuBg4zk9TT44QwwjyqV53gZJrjIdQ1C0tlgSK2iO44Jk3ZXtx2rStNSu3JFwUDbOWVTjPPH8qznhqjV7ml0jso0jMRV3jUlVwwwc9foB27UscUNuSWRN3GwhssB3/ADrE0S7WNGlMJdB8pDEg49h6e9X/AO0QYdrQFo2IBbO49enrXmThWTtc1Tiy41rbNtaQMwYEqFbB6+g4/CiO0t2l2K8qk542g5I+tNt5llGzd7YOAFFKrzby6D7pxkYK1g3OOlzZNWJZbKBIUEIYRqNoUgZBwec59T0qKKKGLaryNJgbSGTcTnnGfr6U55GU7nLZxkKOWx+Pv2pIbyNmMfzHkZVkHGfbNJTqtastJLoTrbSCQ42shxkZHp78nFTPYwskaPnCjDANncDyB6YHr781l3FyYreTyAFYcbVABBPQ8/yqlBrWoWjlnUSjjzAExjjqfz/CuilGp0HzRW50HmvGQrKmVYqirwVH9fwqqblvn8iBldOvmAjBz156msweKrN2PkwSrOo2t8md3+FWY9RW7g3y7sn+HO0r7k9vpXRPne6MnJDn1K6VkY2vnRklAxgKnp/nmrVnqEnlTK1k29cBMnjHrVFrq4wu3dAeMF5MgAdTjnjFUbnV14M00JCybW2Z3kjueMEe1NUufYz51FnQSXUe5Wuo2ViCAQBjPbNKlxA5ZgsZUZJctj9PesGfVIxGZVVi4I3LswzenHtWfJrk8MYuEtEZN37zc4Iye+3sK1WDuxOsux1d0Y3JkBZQg+Yx8Ae2DUUbRCSPKxFgCcOemB1//XXFXPiGRZuBskU7nG3gnt0GcZNUo/Ed9K8hWFnUr97BAU9DxWn1CVzN1k3sd3fiHcTvj3YJVgeefQU20uoPLEbPGHOPvN8zbRyAPWuOa5v5vKuZPs6REbcNuOD/ACHvUwu90cvlA24Vt7S5LbsdgMetafUe7JdQ6w/Zr1cuVQ4JBByT+HXGO9SQ2scyIFWIDPzN5nTOPX9a5GS7mgYxNcyuAu6HbHkkYzjPXHPtWXZ6w8MnJnjAGY1MPf8AiB9DzU/U5N6MFUseg3EYki8tlhQJ9xtwy49/XtwKv+GIfDKvcNruZ/KXakayFQBzkkjntx9a81n1K5KkteTbo/3iLyvXoBx6Z9ql/tV4/wBytw0vy5BztGODwe56jt0rejRdCop2uXCuou9j2C4k8GX2rSaRpljeTSWsaNNPZSmVYQwJ+YkkfgevbpXGfGq7u/AOhnUNI8rU9kQzG6/OSzbVJC9QcnkdKy7PxJq+m6bcQ22pm3EpO4SovKjoM9ehPrisVrmyumtbnWp2vYbNFjSKWcso9MDvj1NetCphFFylSvJu/wDwPQ6p4qEraHFX3xatbnS44dcsBcSCVQUg+d7cc7soSA+D64PH3hVbX/ip4XsNMtTZ6ZFNdx7njl024dIgTjmRdynd/sspA7E1s+KvBPw41gPdR2DwXLMZi1tKV5JO7cP4hnkYwazrOw0rw5aLa+GfD8EN4bhJRf3BWfIUfKjK+QcscnG0ZAxjFfQYfMcLOKfIkbRxFK1rnlPh7Ubq78VSXuoacJ49Ru1kLyfejUHcfl4GCCMswx39ax/FOpPquu3V15bRo0p2xscleemcDP8A+qvp7w54rnujcjxDZXMF7Ovz3FjfSQidtpw2DwBjHTiuN8X+F4da1I6jibWr2UhDNqN3G+2JSQB8sYb6E816lLN6UKbpuQOtQc+fmPn7sDnjmnwSyQyCSJyjjowPSvXtb8HWlxpqW66Bp9n5THzZ7S8PmuwHAO8bdv0rM07wNHb2BFxodre3CqQS+qupZ8fKVChcL/snJ96UM2ovaX5F/WKL2Z5lyPXb3JGeal060uNV1O202zVftFzKsURLBQSxwMk8AZPWu7sPA/imO4E0NnZ6emMsrSK5YdcDO49KW3+HPiAT5Wxs7l3cNujlbchyecrjpinUzSl0mh+3p23Pob4G/DHw98OpItS1bXJr/UruMCcWlqZIFRTl4twPIJ7nqBxXscfjrwJb25uraN0gU4xFpTlj9F25wPWvkCPS/iqzeTaXeoW8rKFjzcMAFBxwcnI+vrXongO48cWNoltrdvHfru5nkuskYOMcL/Wvk8XjJUXKrBwlfvuZOuo67nv8/jjw49gl/becY+y/2UwY8+4GP0rzrTL3UZ7m9m1KzhhVruR7ZISu1oScoCB0YdDSnUS6Nus1w2Cu1icHnvjAp1uIZkP7oAqBiMPxj1PX8a+WzDMquLp8tSmkvIznXc1ZD386V2Kq+CTwxAqQybXJaFSQP7wJzVWRZY5MxrkBSSEb2zxTo22KrOFRid3zEHrn/CvI5dNDBVGycuu8nyyJVPAB4ORULm4WMyE4PIPz/MDx26Y61Fd6lZrOFa6hjlOD87ZyarXOtafBD+7mLs/ylVGcn259c1pClJv4SfaJdSQybtiukjd1AXdkfUVfe8hjVTIuAQSSUI2DHv6e1YP/AAl+mwFd1lOny/eZDn3wPypF8SafNDtWIvEG4DkgdT+VdSw1RPWAKokty3LqVlAr+bdo/loAQmC2B7H196hXWNMmtkxeOpJ6LDkgflWUb6ybcHtrYscglhngfU1TkksYCHfTp1858gRAlcZx1HA7/hXXHCxa95NGbnc6yK709mLLM0kYwMbMEH6Zq1b3dlhm+2x47Dd+mBXnWoaT50yy29w8SORkFypH4jio4dMtbQF7vWHfKnPmEtgH0OM1U8upSWkmCqtHo6y2se52uB+8PDkdR9R1pl1eaXCcHUrddo+Zd36+9cEJvC8NtLatrE0cSx5XcjZz/snPtVKG98OrblRc3t5G+RtEJxjvzURyxbpv7h+2Z3UWseHppmCa5GrZ3YG3cfb261vQ3+nvEnl3sBUgbFLfe47jt3ryaym8OwlvL0ufzCMgktyM984Nb+n+JNPmtitraTRxqMN+8xjHfJor5c1ZwTCFex2010Y0IkhjCtyBGByPwPWkheO6mEkJCuQcqQQSO+c96w7HUbB5tgtmCHAHIJzjOcfnUoubAyyNGArkHJRT0Jx0zz0rinQqX2ZpGqrmzeRRqjOscTOATuBHHYY7kVUEkSLtaA/dZgFGQT7j1/Cp7dNPtGLiOMOQp3bMEjB9/esvUYdM2eQzyI5PKB84JORnNRCKv1KlJWJ4xbyFnklZFVSoRlIZenr2681PHJDFH5LecwwxxIBnGPy/Ws2SJmniwlw8cJJDE55IGed3PfrV+GOPKsZJ0ZcgKQozn35q58sVuZ3JoIbdZZVMjDzAoGEyCeeCegqaM2i7sxkR85O49QeQD2NJGsZkWOSaMHH8Mff1NU7iztTIY2nmfYS2BlQAevNYqavqVbsWJ5bVy3l+X523LHzG/Hnoag3h5yXMe5RkLv5C+uMZP40yG1skj8uTcw6hCoOOOhGOe1S/ZLdLf93IkZwBtMZx9456n0rSTS0YK4Leyb9rQxTI33Qrfd45zmnSX6soLrhlywAJPHpkU2507zCm5llj2jaF2jAK4I3Yzj1/Co5LaEZEWyNlwrp8rhR0I55HQfnU+zpSWo7u1xxvmkmZPkIVA2I3z+XtTLu7iQiaKFxI3DDvjjJHryafAhhDuudo7qOeO1MkkFxdF1Rd7DGHG1gD149PfNVBJPREuVxjTyo8RBj3Ffm3HHtzjFWVCxyjowC5eNQp3+mTnPp9arLbN9oQ4iKleCRkYHQj8zU08qKwjdWikHBdCpJI7tj/AOv3rXnSY4xTIHt3e5KDEBB3EbvmI4HQ8DvVfy7HznRrcyzIdrMHwobPX9OmO9SNdW0d2khtxLMUwshAGQeoAzx0qVvMn86DaFkwM7jkHJwckHHT61rGTE4Ip3UckmyWHMSg7QYuSMHp+ecn6VOkDTRm4+1MzR7QVRsjB9c96IUiks2chnAAUK6bAT2GDjPPcU9YYVi3MmxiqlgZA3AGfqB+NaX7k8litbQiS1JuLjehGFQS47gGqjtIJgZCSu0+WMZIA6E8c1r2MCTSeQLUSRyrgD7oLg9Bk8Dr71NLbwwt5S2/lkZyC3DEfw+lZqpYpxujFk85tkSxqk7IDv24XOQegHHfOe9aNr9otbENJ5DA43l4xgZHzYIFXBHeRxrI8aeRs5JcbuvUAd6h1Fo8SxjcGCgqsi5Az3B4xxznPWnz3auKyRQaaGZZY7aPjIVUbIBB6/gfcVEtjLhiYzCcgbV+ZSM+p/zzVlraO5GTdKrqS2ZMEj6AH09z0FIN9sA11KpSXKqFQ8kA49s8U5VbbEWdwOl3DKhYcqOcKRg98+tOkjkjnEKwpIG+84HIHTp0/KrsF5DHDEwjlkO8ffX7hH+fSnRahCd67YkCrl1xjI/oa5nUqX2NoqFjPOnXAV2hileKMcNj5TnoM5HPUfhTbeweYPCgmjkXJdsgLj0/DjFWP7ThEXl280rqWMe9lLngZxjHHB61FcaxDDZsrmSCIudzspGD2xnrWyc2rWIfLfcsQQxxQlAZC7Ku5VTPfHfr9e1VdUt7pgrwsrjO4B5Tyvpj0qS2vZDCTDJLJMo6yMOh9sA0k5e4iVGaMHbyGkwevBHeiKcXqKbj0ILeeW3UyyLGoYhSQ5fc2Og9uKn8+RHDNEp3kbPkwAf/ANY71NHZxrC/2bcCvpIrEjvwT1xWfKt1FMsdwsUaA/u2Ulm9sjgc5q+XmexDbRowyxXE0kci3EDbP3bBScHtgZA/GqUkk0YVpbu5QBsAkY3Hrj2/WmTyXxlCXVxMrvgARx8AAdT9R70sSqD5sjRfaS2TvyQTjGcjjOMcUKMbWZSky20sbRs5dhCqhgcfX1pLGayZHk89cxklQDktwOueemBUQs5Hj+WNWk2bVdI8heOv+fWkiguLSyFquEk6scjHGOcfhipUYD5tBsE6swj8uScgY3PtA3cgD0/E+lNmuEEuIpgNqYKx9Dxz06ngVLayXLTblnhnEiZLlsHAOc470QxENIB5TOoA8stl2PXP6GrcddCG7iJI5uUaS7nEaAgNhirdMDngmrCEQuBNeOzKCyKxxuHOf5Diql1eLDCVljQDdxtOQTggk+hHtSWl9Ato0al/LCAhWzyemcnPr6VDpyetiozaNA3CpcRtE8jiRSVdsgKO+e3WpI7i3QtHMmzDHLhy2M9f5j+lYt9q0AQfLh5ASjYPIPXr+FVjqVvGqu1ssjfMfmX5cZIPpmnHD3Vwc5M6SG4tY42j3yfOCPL6bW7855GOlVbe6t5CDtZAARukj9B0xnnp6frWQk6TPGsMSrGdyZBO4kDkjr0qrD5KzP5l7NJjny2ToB1Oc5PpgVoqOmoKbOga501LlJnCIuz5nZCAfYfWrlrdWjKJIZII1/5ak4IAz39K5+2ubK8hh3GREWUYB5Y5HpjpzTViWIuYtylQWb5QoJ98DJP+cUOihRqNHC/swruudfBfauyAnj/rp+Ne5MsbMGEY2/3t54HoPWvAP2dboW13rKmIPvEHU9MeZ7e9e4SyLHEZhH3xtzxRxLSk8xm+9vyR6VaVps0/JhyjP5QRvTJI/ofxqOa3tthUZYqT9zB/WsaHUbvakisiDcQFQEc+vWlvtWuLe3DIz4ZC338EdyM14scJUvuYutFLY0VtpSpbdJIuRzIQNv1pRiIsPtEJB6DP+f8A61Ysupva2yuI95KbiWbk8Z61Tj1dZv3rWuWDc7pCQeM10Rw8+pCrrZGrqDQ3SGNbjTy2eVLHLfiKxbuLVoJMWJ09hnjBJ/WrM8kc6mPyUjI53JwemaoNFDZs0iQxuTjPmDd2967aUeQylVvuTpb60qLFJNaKhB3FZiwznpycioZFtwkkbyWYlTHmEOSFJ9fSqVtqcjTERxJFGpLKqZGMDoCKr2Mkcm+RYVQsfmyAcn16V1qhUl8SsYymrmzstb2KJVvIVTb8zRknI7kfyp82maXJmGRZJSEUMdp2k8cdaxoVkvVWOSZ0XcciM7cj04p32Cx3NlLhinJJnOW/ICn7OUdLgmjYi8LaTIiNNFEijsSg2nkHJH4Vi6hoOm2ZO67eVITztjUoB+fNQ3DCASSR78xHGGfIPH/16r6Zq3n3Cpc2/mg4B+fH9K0pwr6y5rpEuUWXEt7G+TaYFRAwAaQDBz7A1UvvDultucJGG3AYiYYYd+n4VqfbYHvVs1sIV+U4cdRkVDJdMTOqLt+zfKvOc/NQq1T4loKxXXQtJtoVj+yv1zyMAex4zVyytPDAyuxYXIy2VJAzxgECtezaVZ5o7hkuAp53p941S1jWhpyTSR2FsxClgAgXkEc8Co9tVquy1+YWIntfD7WjlbcTMv3WEYOV7jPf9KyRe6Bb+XAluQTyoEJAx/Qj161nTeML+RbjybW0hWAYXCHPvzmuRk1K61y/e3mYQhm27oxyB1rtw+FnPSbMnZs76fVtNjjaVLpIY0PCu23OQc8HrXMaxrEt1bywW9ygRgCPf8ar3nhaOK0WaS+mlQr9wqOvrmsyztIo7nDZdcgbWr0KGGppcyd2S9CjBpf+jNO/2cOOMNzVYRSNtDbGBOCh4/rXQbYridoFQxIGxhTUuueHYLSDz47hySA2GUV2LERTUXuKzZT8N3klhO0d1IyR98DJHtjNa+qalaXA8u3kklcoFTd8o59BjjmuQhnm2Kysis2Qx2dcVe0OcvqUTOil2ADH1yKmrQir1GBpXmg366cLl7WSVC/ZTtb1OTXPO++T9yLZhnlC4yD/ADr0/UpJNO06QRyySqy42yNuAJ7juK88vS0jzNwoXLbQOPSrw1XmWpViE2upPai4FvG8eDyCAPoe4qXS9Xv7OIwpbxGFxhl64H161Hp95K+YBxFKNpXOa6Dw7oml3Tr59sWZpNrENxz3x61dWpCCvJCuQ6amjanHtv3ltGZuv3gR9e1bcfw7027j26bq6zOF3Abl49qwNW0yCxupEiLFIwCoJ9vyqms00aloZDGwO0svU+9cvJUqxTozsUrLc2L7wJrtkBIbT7XCDw8ID4PoRzisryprJwyLPb+WSHG47lxXQeFfEmoWd59nkb7RvYKzMcZHHX1rvH0bSdXsma4s13lSQ/BK9fb2rlqY6rQly19V3Q+VS2POYPFaxui38cd4pwMyMc9eg9a27XWvBUzK8lltmYbSrKWABHJyvp+dV/Fnhqx0eJrpVE4C7lRlxjJx1qlpmg6dewTXEEZtGii3KVwTnOD/AFqmqNZc1mD91Fi90fSL+6eTTtQt4GcBlTdwB9D3psfgfWAhWyuIZIR8yurKWzWDclbe9a3MaOEUMG6E1b0nVL+1Je1uXiw3Cg5GPTmrlTqqHuS+8XObsnhXxDbw5XTZptmDuQ5C9+eee1VEUxKiXFpqduVHJ2sBnOSeaLXx34gju/J+0Rsue68Ee4rp4PF01zazPcafbOPk+UZHB6iuOr9apK9SCfoUmpbGNDPZynyotSmRgODIuM85/qa1NObXnA+zXFo8ZOF7E1Jqem6JdK0g0tYnU4O1/lbj0xUGoaVHZ6c11aSeUpwSgXqfrWblGS2+8dmXdniaS58ljZ7cclpQACOwFNZfE8apvYqDwCmdrD19hXPNO+8RK8q7j1EhPT61WGu6tYoJUvpXUSAqjMcDt/KiNFPt9xcV1Ojlj8QyN50Nw0iocviXJXnGCM5pyXuqJGXN1M0gAPygnB75x/npVRPFVysW+O2iSSQhGYenWl03xa1xKsNzpsUvzcPv+bkjvipnSajflRopmgnia+tBskhMzgHLybhtHpn61bfXZrq1jZLe6Vl+8VYFT7etRahcW0M0ztZLKhJwrN0wOxA960ILe2hUyJDk5DYY5HI6fSuWcIJc3JqV7SVzBfXdTTcI7owhjgk855+lPl8QX8nztfW7qOCAACRW9Gtk0cUjWEWXU5x1/OquoR6epfy9Nt4xnJ2oBn9KUZQ/lHN3ic/LqmoSkSHPBypA4OPWqi6pq0xfaYtpPIZWGa0L2OFZGaCPyhk/KG4xWYbxl3Db90hchiCc+tehFRau0YXJ4fOnINxJcJIOAIiTx7HpWnEoWPbNNcPuUgLu29B1GKybfzJZuGCFRuBVfSktrEq7YuZcZwVPIP4elU4aEPU04Fb5xuvGTK4cscqOT1Haku3vly1nGrmQY+aTJQ5+6D6D3q5beZHGIsxkAgAhMH+dZGs39xDdeXEQgcEMR1JHc/lWEW3PlsNpJF23/tzz1dodjFeAVVgPp/OtSAavFGYQYPMZMpgg4P14/rXJ2+sX0b8yByQFG4dABV1bqdn8x5GbcAMEnoK0qUZbsV0bLxarJIpvZQEQ7mWKT5Rjk5AzzkVDeLPHY+ZLaOxLcDzDwPX27VBqOrXKeUoY7gvBz/n0qjLrl7cXLSTLC+BtIIPP45qlTdrsTkiS31C8iYSrCiR7gpbbghfXnt15pLuSS5tp5IVG8sFRmfKhh1wOp6VYku44Yk86zgnAXJBXbyfTHb2p0UomaeQK0eyH5VRyFGCBnA7nJ5qrqPQfUyYbXW7lXljmEyn5pHQfLjHI574xgcUyOC6WUyr57BiVC42j05/lXW2qqC0cQVVRVc7gDkkfhj2qpdNMGmI+zghsqfJ9V75PPWs/beRXQ5uJL25dQIrmPoW6bWbn+Yx+VaE1vY2ohj8ty7kq3mSBlOOM5HTj+lXpbbyn+WZw8xRmK8DK8Dj6e9URpihyyzdJcHcueCuePSteeLEi7b29oZPL8+JBuC5CqWB7+3pWwtjZgbPLknLkfvJGCr6Z6+vb0qlpdnby2y+crSPDI0cZzgDjrjv61fj8iGJI0tYtgYJgjPbk5PTOK4as217pS0Gvb6a8jKtrFJI5II4IIGehH49KntrXTBDMLW1k+f8A1hUAEAe5wce3vTH2RarJEEBChcHOCMrjj6dqytP1m4uNUdWBCKdiruGBnv061lGEnG4F+PTtKhDiOxEcrYGOXxk8k5zjrjPrTfsNmsyRpbxRMpJxNtPPrk8jjPenSXC7o90Ss6sMNnB/zmrUt63nyzeVFll5woB3Efe+vFQ/aCSXUhni0thIkUlm2CSRg5yeQcgYwQAPrWWIZLFvNgRFcOSVDHLHHQZ56ZrQj8RTGwFy1urMTjBIwMgH0qtdXySeYz2cBZ2OG28g7eTnvVUlO+qBqJVlv7y8iEiwoMN8qedtOPTg59aW5t9SjmHlTtbx/NnY25Rn1Oeao6zM8Uk32fEY+WU7vmJyRxn06mspbq6vpV3TmIcfcGOAOn413ww8uiVibG3Heatbq0L6lu43ozrwR6ce2OtJNq14qmSS8RCg6E4B+orOh06OaLEzmRQQAGGccf8A161rfRrNrkpKrSLGBwT1onCEd0PUqQ+ItQiZS0yeUfveXEeAR16U+71qOb5YGmkUIN+S2OBxWzYabpsaTzLaL/o5AVTjH8qcdQtLO4SOHSbYKDjjj+lcrqU7+7T/ACBtswCbi8X93HEjYLqznJ+nPNN/szUWn/fXJWEclQwODx0H4Vp3HiCYXX7u1gjUDkAd+lUl1+8j1BFySzc5zx+WK1jOpb3VYVk2OtrCKSd8zzyAZUhgfvYyOakljuBB5KRI/G1nZlxj15qe81S5LpGvlqSBk7fU1gXlxGkrzPE7O4PAlIUHHXFFPnlqxuKNVrW4Z2jVYAf42JxkEdif6VH9nkjU2/8AabbduQGOQOORj1rnptUaQBvJ2vyAwfpgVIkqXJja5jMmcsvzYKn8q6lTl3EXruwu/O/ez7xtG0eaGDce3pVY/LIFmiEYx3bGfypxshIArXE4PByrYrO1PzID5KzOx3ABm5rSMW9Asatvc28c2x47cqeigEn9e9WFn0+1xFE0sZ3DB2Z5/L+dc2k00ZHzDfJklgOn0pJ7Sa6tVuGvJVJ5OPr9ap0b7sLGzcX1k5LpIrndyXi3MOe2O1UJNSdZHMVu0S9A+3A+uOlZ32fyQrebI4xwrHj8anW6kj3xx7QoJXBGR161fs7bDiki1Jql+yBIZplHqF6/4VD/AGhq8UgZpp4x/eVs1WtLqR7qXfztFD4neJXyCGOGU47Zq1SW/KDSvc0zrmsLAqtqchOcLzyD2waB4j1yCTzFuGLADG5AT6ZBPI47ViRztjy8syjpuOSDn3qQO7SpIrsrEkfeNHsIfyoHJM1bjx14jtpUMVzLKy4ypQFWP41q6Z4/1m4hC3iKZZGyQqg7T7AVx93cul2FkCysMnJHH5VBqVw0ckeBjpjadu2l9Uw8l8CJdVnfr4iN++2SSSN1IH7v5OmM8n8a6XTvEccMZ8+S4IQZUSc4UkYyR16141byzMwcytndnHvW9pWpTOj7gMhWGV46Y/wrnr5ZTlG3QuFR7nor+I9NLgwT3LAttBjYjIJ5OT1pkuu2dzaEfartJMkBVcbvfnrnJ4rkbF3mgaaTaTGN20Dg8Hg1s+HLKW6gkvHuQqx4/dJEACeDnrXBLAUoIOdnR2mvSLiICdgEHmCQ7wR9ehNVJtYUxzFpZWLMGHlwgHHbJ6n/AOtVe40wxxLOty4e5RpCAMBcEcY9OaLjSYvJeR33cYwBgd+mD7VgsPRvexS5mtym/iWRJQnmQtH02MwA5/Dr65qU+MUFyRtYY4O0AAHHQNn8Ky7zRbd8TA7eM7QvFOsPDenSMDO1zICjPgSYwfbg11qlh2tURrc1LXxJLcyQPbLKzE4MUkh5OOcD6Ct208QRHKtbeSzt8vzcNnHX0Fcl/YVvFveKRgqOE2sM5yQCc9utaljpdna2An2Ftsa4Gcc+tctahQeiRV5I6S51iyhtx5txaoynlw/H0471NFqVtNbeXlhHOoG6OMk5+nYD2rkZEkuiq7oVQusYBizgBST371V1C5nhjMUMnlIh6L3/AMK5/qEOjGqzR6LaxwyRBTD53uThenf3/GlaztzJIr7XO08E+w5Ht0rgrS4vYrhJBeS43fdVmAwce9Wf7Ne4KXT31zmSTG0tkKAccflmsf7OlzfHoaqsktjpLmS1OQt3IuwDgpwDzx06c/Ws291RbS1gcXCrc7lVSGDMfUn26Y+lc+ZFe/k094w8ccoXex+c5brmqd5ax3EhjJcBQxyXJPBxgV1UcMouzZlKtzO9jtLXVY7hRGbx5mDhwrFTwRyT1x+PamtqkJLrbTNJN935QrZGR1wc4rkLPR7fzJMSzDG4Ebsg8j1+v6VHe28dpMiJuZ5ghLMx459BW31SG6YlO52El1FblY1tFuHdQSRgCJyec85I96SLV412C5RVILD5TwTnt696ztKhOXeNhhc8SLv6tg85rQhjiupIfOiRli3MEx8uT3xXO6cE7Fq72HQa1azyMEiYzuQDG4znHAOO30pJ3Ny8jSyiBN7NkRMuVxxk444HXtVODT9yi7edm8xyQvTZ9Dmqmo302m3kKrJLK0p6tIQFOOTj3pqmr+6KUWjYtlRcf6SvmH+AM33sn15xz3qVonu4vJiYx25wAAeEPTPNV31B0QsFOFh3rlsnvwTjnpS2sv8Aadsm7dCJXVpNhGSceuP9nuDWSUmxLUuW1utvOkMn2hsDhjlgV7EMvU/WrMlja+YHZWO1RjD4bd2561TtpdpuCoIVZVBXceeDj+VV7rVGt2kVYEcJzh2JB/Ks6kKjloUmiS4s7S3vJJjNd+WFG1XfaAc4JyB704ppaiN476eR1O1BKDjHX6H0qZ5JZrfzlZI/lA2hMj8jxWVdzpbqzpGSyiRvmfIz04HatYxb0YpM1Le6EciySTq6BSUVAGO0cMvTg+n6VTvr4bRDFb2pyxYFcnk9tv55xVS21RVsQ32VFYqT+7IXPPGeOev6Vu6XZR3jbiI4mni3Fo4wGU5A6/54yPeq9koasai5LQyrbUJ5YPLNvJGwUbmVsZYD5jg57ipvtMqAzsw3rtDHktjOMkd+1ak9hBumidpGaO5+zowIGAUznGPesyCOFjDLOsk2dzkM4B4LYAIHHAqJRS1aG4Mgtrhltl+SzlndsKSoARfQjH3s4z9KtW4abie6SJgvGIwOn4cn+lSrp9rbK9xAr/IWk2yHd83XrxUlzB5KNfKVYKvEbIDg7fWo9tGXwj9k0zJmtbSS3RpZLhpd4IxxuXvyep68ZzUOnW1qWlNuLrbEcp1wp6Ak98Vr2cbSO9yHxz9wjKj5c8cjB96z7+7S1uTA1ukqgEhjw2eOc1sqjtYTixJLK7e3ji+YynkjyQTn0A64+tTG0upFNvlfPJTiQ8MR1zx0xnpSi4WN4vssfkEKoGGyM561qOWa4keVIJOCg/dAEDd0rJ1ZR2HGN9zLt7C4s5IEiELSYO+RXwVGPw6HP5ipGtZ5dLNvDHEkY+bdLKN2Qc9ulW/KDfMm1VjY7VKggcqD/M1BayyI5hBUBD/CoG4c8Gpc5/EXaKWhREdvGgaZbdtxYoxycOP6YxSu9xJ5kkFww8zHLAKUPscZx/jW88sdlbmcQK5dGJBwOBjjp+tZ94sN1fQQzWsDCceYcp0IGB/MflThWcndmLP/2Q==">
            <a:extLst>
              <a:ext uri="{FF2B5EF4-FFF2-40B4-BE49-F238E27FC236}">
                <a16:creationId xmlns:a16="http://schemas.microsoft.com/office/drawing/2014/main" id="{E72045BB-4C11-4902-BDC8-1CE6CBC021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jpg;base64,/9j/4AAQSkZJRgABAQEAYABgAAD/2wBDAAUDBAQEAwUEBAQFBQUGBwwIBwcHBw8LCwkMEQ8SEhEPERETFhwXExQaFRERGCEYGh0dHx8fExciJCIeJBweHx7/2wBDAQUFBQcGBw4ICA4eFBEUHh4eHh4eHh4eHh4eHh4eHh4eHh4eHh4eHh4eHh4eHh4eHh4eHh4eHh4eHh4eHh4eHh7/wAARCAFNBG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b/wCCf/8Ax8+NP+udl/OevrCvk79gA/6V4zH+xZfznr6woAWmlc0tGaAE2U1lAWnMTmkOccdaAGAL90OWz6tUYjO87gSuMctwPw/Gho/mLyRqT2I61FiaWNcM0OGOQwB7UcwHA+J/CMVpbTad/Z0mpeEroFrrT42IlsZN24S2xHzAZySqnI6r3Bh8E6jqmkoNN8UXC6vpt5dFNP1uKVnV1wPKScdY5McFgApZegJr0eKd5EIKHI4H+105H+e1cV478BJrAvbjQdQfQ9SvI2jnO3zLe6U4B82HOGOOjDDAgc1UZJisdibezWTzGhUM+FyAefauR8ceA9D8UaXqVvb79P1G9jCtfWj4cFfulufmAIHHbHBBArhtB8a+IfAfiD/hFvihc30dpdsINH1sCOW2kHAAlcIrK+T1YYxj6n0y41BrDVYTfwRrFKqww3sS/LI7HhWHVfY8rz1HSiV47DPFfGOoa14f1O1vb+CCT4heHrcbL94hHZ63YOSJFJPCNgY+YghwMZDYrw/4meFIr1I/iN8PLCS20S4AmlWFiTp0+QWUnA4yR04ByMgYr7I8deHW8U6eGsZLfT9ZsGb7NdXESyxsrrh4nX+KN14I9QCOgrxj4NTabonxbvvh2bWa3stas2e60WWQmPTrtFbzUwww8ciDKkE8Ec5FNNyaknsB4Rf+OLjxB4/0nxTcWkVrqlrPa/bWg+X7RLEwJmOcAMQoz24619i/GrwpYeNvhbqgm0uMvFA1/Yurb3SRU3ZG3uwyuASOa+Ufj58OJvh34ont4QzaVfFprCRmy3lg8qx45XI+oK9ea+r/AIC+KLPxH8JdIuY4XDpZraXIUjAkjGxgPQnAOPetaslBKZHVnz1+yD4oXQ/iiuggFLPWYGtwGl3ASoN6EcDr8w99wr7TkiEkJjcBkZSrD1Br84NXa88CfECYRRXMV1o2pusEkz8/u3ynIHoBnr1r9A/Afiuw8Y+DtN8SaeGW3vYt21yN0bA4ZSPUEH9KWIs7TWxa0PjL4sSQWXiSyH9vLeXWn3CzRq7lWTnCpu524VVGMipPiHfTWX7VVpfPYrdpLe2bmNFLLMrxRbtvXruJH4Vj/tDtaWPxV8Sx3lpFMs95Ls5IaMb8kr23EcDPHNZ3g3XJvEPxZ8GXerSSS2ovbGM5TokRSNc7R12qoOOT1rPCYWNCnboxSlzHT2Gr6baahqul6zrEl1bXdvcW8yWxWImYODFuQj7uF7Y6/hXu3wQ8Q6LqWnadok13JLqEunGNp0jYCMK2FUvjhsHOCf514P8AGI6foH7Rut28mnrNYXlxGkqMPlBlWNy2Op+Yk4HNbXwR8TaX4O8c6r4a8RTXEc3k3NrPdiT5JEXOz7m7DkjGecZrkeEjSadrroJXOf8Ah1fSX1re+GY/Cem65HbX0k0wuf8AXeQSAFRiMKQ3J7EE+teptbxr4n8E2cmt22n6lHpkumR2MSlZoknyAQyEhUTB5yMgD0rxoXkvg7xbcWceh3n2LXIkHkxqqPMN2cRhiSI88gnluOleu3l1dat8Yvh74b8O2ZglttClmL6imXjin3qWYD/loqqxx03Y7Vy0aU5YiUoaRkr/ADN5taHtKadcXkEE2myPZQ2qC3023mVTCdvy7yitgoBgqOGGCfSvln4heGbzVvG3i3UdaghXWvt0NuzW8UhVX2DLx4yuAMZDEc55zX2dPptpFbRWscjxKhDHacM+1cde34Y9sV8c3HjG0tfH9/JpZvpbPUbmaAMSXlkRpCNrhj82cfeznvRjJ1oUVKO/5mTtfU8106WHSboWetaQ2pnc/wBotzPIjucfKMAkq/IP0/GsCOSW+uYLyaxtLePiAtHAIwzL/Ew6Zx1PGeM1674c1K3g+Jy+IRo1tcahDLGIIUkIjLMoGRxuJVST1HI49K7n4kfDnwvYXOpaTNY6je6zd2SXK6hG3zyzsxMigFSIxjcxGemB1ANFLMY0ffqR6L7/AELcU9j560FI73VJRcTWlnDNKqPNPEfLUdjgcg/TmvrH9lO1g0nwZ4g8UTQwW1nJKWjKADEMalj8x6jnuex+tfPXjTwpbeE/CuiWshe4u9Xmk1COchdxtgqqi8MdpLFyV9hz2r334l3UXw4/ZQstAIH27VrSOyUFQCWmBeUkH0TcPrivbclUjGUdmc9tT518XeKY/HHxIk8Q63G/2Ge7LzDjzFtg2AoXoGEagYz169c16hB4p1LxFrR8c3MR8NeGNKiNrol1cx8WsKjBWCHOZrplwARlUPJzgCvOvhRp3hrSdEn8X+L4pr+NZzb6XpMXD31wAHyT2jX5QSO7Cvo3wf8ACe+8VXdn41+KJjNxFHGNO0SMeXb2Ua4KIwH/AKD+ZPQaVJKOiKSucj4d+Fvij4iaq8l9FqHhnwVOEeeK6uxNqGqHqGmfknsdp+Vc4Ucmvo7wv4W0Lwv4di0HRdOt7TT40K+UqghuMEtn7xPcmtWdjDab4omkIwFSPGfwzUso2xtkkn26muR1JSVrlWKCWtkk7XghWOYZ+ZiRx39ulKotruF3t5HkV2DLIDvXt93dwB7CrUlusyBJOV5+X2xjFR2UUdrEtpGoCQAKgBJIXsPX8/SkmDRDPa3PnMwuHljx/q5MbeM9gAfzJqnAYZonDvarlsYSLByCAchuc++O9U/H/jbQPB3h+XWtevksrNGCBmUs0jHOFjUcsSRgdutefW+neK/i263mpQ33hLwVPACLbzF/tDVFOCpkIyIY++0Hcc847XF21E4pog8U+LtS8WXF14Q+E1pNczrP5N94iuQ32LTmDfMFLf62TAyNuQOOtX/hB8K7LwbatqbWtvqOsS70ub24jJuJWDEFt7McA4BxgYr07QtH0/QtKt9J0m0S1s7ZdsUUfRR9TyT7mks0uobu9VpjIjuJIcx4CAjlc98EE+2RWirSSstjGVKL6FMXU2Xa4hltwJCq5XO4A/eyM9ev86vQTyKgJDup7njH5mrJzgFkDGoFt4FbKxKhPXFJyTQowcXoVr0vLINjpF7kbif1pEjZl4kY+nAAq75K7g23OKRo2U7kGPamp2RMqTbM+eGdEcs0eFHy8c5z/wDW/WmwywSwGWFZNh6FMk9QOlX5ZJGBVkUqOveqkEexGClSobCgLjb7fliri77kclnoIku8khMAHAOc59/aoriOKYqZUDFGDKSOhH/66sEcY24+lRtx/DWsXYzce5CIYfMWQRIGGcELyM0u1snin8+lHJqrkOKEC8cilwKcvHXmlVc+1Q5FqIzaPSjbzTmGKUA9aV2PlG7Oafspe4p1F2NJDNoHWmEZHFSMuTUqQ554xRzD5Cmymk8vPWr5jTNKYoyORTVVoPZGd5XvSiIY96v+WlMKr6UvaXE6KRT8v2pjqBVtiOmKgkUYq4yZnOCREGxRvox7U6OMscACqvcwSY+OOWUfIpNRmGUNtZTmtSzilRF2kAd6urGp5IGfpXNLEOLsdqw/MjHt7CRz8w2ir8GnwoOeT61bC89vyp4GaylWlI6IUIRQ0KAPugH2FOXGKVulNrI2FPHSmlqKQ0AGFbhhmmNbQMMNEpHuKe3Sk31Sb7iaT6GVeaIrgtDIAfRhWNc2k9ux85CPftXXb/eobqGO4jMcmdtdFLEyg7PU5auEhNe7ozkCPSm7c9jW7No65/cyr/ukciq/9k3Ab5tu3vzXdHFU2tzzZYKomZaReY4XkZrYstKhCh5Wz7VPb6UqjczHPoDVoWce3BZ/zrCtib6RZ1UMG0ryQ1bOzUbvLAx3pCsGdqg59cVOsMCkDaCfU0/hey47Vy876s7Y0kuhDHCwOd5/KpQhH8eaHJdfvYP0oiUqDls1LZVkthcZBzSKq55zT6QYU81JVhaWk8xM4B5oOMElgKAQbhSbl/vVVkuY92zdg1G7MBuDA1UYtkSqIvZDcA1HI3HWsu4vjC3OazbnVGY/KxUYranhpyfkc1XFQgi/qcxCnD9ulc/cXEjPw2PxpLi6kbJZiwqjJNlq9jD0OTc8XFYrn2JpJGzycmljmkj5DZ9qplmZuKlQE966eRHBCq29DQW9kZcGrNndlfvGsyNG4qdIyWyc1z1IR2R3U6s77nQQXETY45NWxt79KwIt6Y5qx9slQcn9K4amHvsz0qeJ5V7yNNo2DhlOPpUwkbb83XvWXBqEjccH0q2ku4ZPU1g6Uo/EdMK0Zapjrkgo3zY/CsidZ2fHatNn2nPWq0sgd84AxWtNtPQwrWluU49OWT5pOvrVqOz2jauMe1G5s8cU7c471rKU5GMYwj0JVgCj0pvkru+9UBkbnk1E0rqfvUlFsp1IosyBfXNQLFHknP1qB5snByRVaafB+UkevNaxpyRjOvFdC+7AHapzikLLtO7B9qyRdMkhYdacb6U9cVqqLMPrUGTSbMH5KqTIh7YpGnZvvHmo5JQo65rohTaOSrUixwMarjaM1EzjPBqCS4H+TUD3DduK2UGcrqpGgrqq5Y4/Chbto5MsiiLPBxkj3NUY5GY88inzI2JJk2uu35oyOXXg4HryPavOzOtLC0HUjG7O3A8taooSNI3qNOPLnDKw5XGce4qvJfzfb2hkB2lN0fYgDqMd6xNMLQaUfLY+UxaTy5FxIO+M+1JpGpSTwRwpCjy7iDK2VHJ49z2r4/H5vVrQjGnp19fI+kwuEhG8pE1/ZyXN2sv2hHttrYULjaeCp/Grf2dmt2jaXynZeDg/Kcdvy5rO+03NjcBPtEhGdgZ48E4zgH168Gor3VTZ4+0sWzJ5aknP6/X+VfFZzUjKn7LDpp9dbnsUKdnzMqi8uIrxpLiZZbTClXwN46hyQMcHjk/0qvrVjHZXw1a18+WKWLypViYbgcja3XHAzgfpXM6jPK2ohp5oBaO+9/IRvkByCSCc8EBj14UmumspZNK0q6hsRHNJHIEWMAEYxkbT0xgnA64FcmGoTwjhKXUdXXQaPEkbeIoo5EVIZy2biTnJA55/hzgH61l6iqzatLcWU2YZnYbgQQCxGS3rn+hrT8RQfaNOnvY4njhWMi4tyu3ymVh86dyTnB/2enesW0W31SzurOBxZSW4KzQKuV80EYLcZweenrXp4vL5uupJ6yMaeIUYsfYquqX5gmuoLWS2h3Xca4LyoMbRj0YYIx05PatdIdAk0PNrG0EUO90twx2orEjO3tyc/TmvO7y3u9C8VwQyIGuYJw0BhTiaI8ohPpnj1H41t39pcW3if+0YZY0F3iNwM/u12rgk+xB6ZODWOIwHs/dUrM3hNyVzT0lpbrUnmds2xWKFoZJThJEyQMtkHPynIIxW9fWuqabYmaKQumF2qG4Rj918nrjGD+JFTaToVjbRWs0FovkzZW6jmYsuzawLtnrySQB1qh4wuLqawuhBsmWMqdi7USSMAbtqnodowO3NeTUrQlUVJRtZ6+ZTuzGv9aubcqjN5u9CQiryG29GA9Tx6c4rX0m4vp/tMlyIo/8AR4ZIpFRv3asv3SeM9xx71kaC1mlwr+Wt3NEzMu4gqxBLKSB/s7T+IrvSpv40m1RxHZypEX5/iGcqPQdevIFPMfYUqfLye95EQbvczNd1SGGzl8yYFCFjRbcfu4yBnk4JzwelZXh8LfWI1GW6Ftbxgw9kLuAR0z04HXqKxfHd4y+JM2zeXA6iMmJtzA7vlOMY6ge+KqW1039m3c011FZsJhNGRF80m35BgcgDuPrWGHwLlRTjo2aSmdDrsslx4avbSH7NGyEeWcDnGCS5zyMEmuK8GaLc69dFZfOlsYpTF5sYwpI/2se1W7PWLXTdDkNxM8k185mDuMoDuwSVHGMA/gM966bwxLZtY2GiW8k8dpZ7XE8e7Mjs6scc8kjcM++K9TCUHQjKnLrszKc00JrenSWdql1a6cTHbgrcbgcyYwTtUdCCcYOScelc/q8oiaKZBDa4UbxGSDIxySQM9hgV6Prt/a28F1HJDJNC0vCOc85OSOhHJwen1715fc6BM91dXl5J5O8koBHv3ICBuIB55zwMdK9Plp4lxpw0ls7rt1ONScbylt0Nf9gE4uvGf/XOy/nPX1d3r5Q/YC5uvGY/6Z2X856+rs/LmvuSRxYUlMJzT6AFzxRkUlNcE4xQArDPrmsvW7eaSGGGO7e3DSgOVzymDkcevrWk2/Hy4465qjeESIVeRkOCwZRxxj147is6luV3Axba3uHuphDqFwixE7SZMgk5CghuTgYPbnjmtW18xYyJpPML7c+YSckY5x/D0zj1NZtjJPNqPmsMBn2+W/TGByAB+OT6kVfja/iup/tEQcGXEMka5ITbnLD/AHq58NUp2vHVFSG31vHqUU+l31ra3djMh3rOiyBgcAoyd+/P0rz6TQPGngK7MnhXf4i8LliJdFnx9rtYs/dtpGIDqBnCOfYHFdjd3l2JZLn5PssTjdIxYjAB3DaBwOB3xnGPSnpfawpm8vTbS3tIYwYpZbskufTCqSBjuefbiupVFG92KxxOh/E3wAt0dNju5dD1p5ADpep27W8zMfu5Q/KR6Mp+ma84/aK8S6LqFlJdWmj6ppnjHRnjnsr+0j3YXcDKWdCdq4+YbwD0wOoPrHjPTY/HGiyaPeWWk36zMsbyxQCfyVJwxWQtlSQDg7RjHUV5fr/wp8ZeEdK1mDwfrlnrejaipeXStS+V+FCgRTkkhtpKru44HFXHlbTixPQ4f9obWPF3iLwRoN1fW9lrekxM1xDrdpZzROYyAMTKyhFJDKflJBI7cVN+xlqdxHr2reFL69uLW0vttzYQt8kclxGMSoGxkkoynH+zn69V8GtcuPFPwK8ReA9RWW11LS7S402a2mO+RSQwQOpGVCnIBHdTntXz/wCCvFHijw3cmy037VHJHe296NreW0KxBhJvyD8rKRk8fcFbyUZxdJgmeyftYeA/7O1lNTgxHZXMKizDXYWOOdD+9yGH8SbSOTlieazP2OPiDNofiKTwpqd4n9maoxkt0lJHlSgHLAngAgAH3wfWvbvixaW3xR+DmoQ2Vu/nx266hZOAWwVJ+7nGQVDqMA9R3FfGkWhXGqeB7m900zPeaNdGSeJUOGgfAEuR0Ksdrem5PelRiuRwbHds9N/a2kax+JmrGa3hY3DxSW8jDJVTCiswHTqG/GuI+Fb3Fx8QfB9rbvLpzXd/bx/uD8nMuC2D0PHb3qL4h6p4n8TWmmSeJLGVNUsbGGx3uSWnRMush/2yrqD9BUXw0u/sfxH8N343rDYX8DyyFC6xguOSoxnkk9q0Siqdrk2seh/tfvBpX7QNpdi3VAYbSeRiMeYQxBPp0VR+ArV1zwzpeo/Hm28PWstxaz6jEl9GVgSRXLwGRtzNkkscAdME9qT9vLTLuPXvDmq3CxFHtXg81fl3Orgt8pJx94cc/WrXxF8RNa+O/h34ljgEn2jTLdp2UZCOqhsA8clXrHEt+wUkr2GeZ+P5tLvLv7bqWq2+o60164vb63kkkVojgpsOAECAhduCc+wBr1v9l/T73xH8R7bxNcNqkdvouhxWCXUn3J8bxyW6jk8D0rm/GPinS5jdW40x7O8v5JLeY2sDRwtDHJwXjBOJSAS3qAOtfRXwNuLdfhdp99qC2VqlzEXMiReWrxKSEJ7Z2jJ9M15OXYqU1yRjZGlSJvePdej0TwfrurX/AJr21vYSzQhVClvkIAB6ZJPGeea+C9Q1WG3vrWa1jWZfLwUJOUYHjIBGQV6/WvqL9r7xRZJ8IG0+zuubzUYoGizgzRjLk8fw/KrDsfpXx7eTtcQuzJFmOMASKMN6AcdsV61KgqkU2Ytnsfwj8QfD37VatrUk9hrZ1JHjYswtwisCvmHP+02PTaKtap8Xl1P4qasLq3TVPD0pnht4DCZPkDghgvctsGR6NXlWlm41ZZJIoLeOK3hd1i8/y1IVRuKgk5bB64yadLZ2Om/6StzDD5ohjmbzWkUMw3NnjIxjBxwfauaWX0byjJX5vwGnbU0U1RNf8V+HU1WFLCwtPJsbhBkJbxeczvknOPvv17ADtW38e/ic/wARPE6QwlV0KxJi0+NPvhehdh/eIH4DHvWN4e8Q2FxfWOm65qD6VplsZ53ubNCLhwYziEMOu5gFBYHG7nitX9mTwXH4x+KNml5bmWwtt17cpJzvVT8qnHqxH616FNckdVtsT1Pbf2TvhVCtinjnxBbySSO2dKgn+7GgP+u246nA2+3PpX0bc7JMQ7lAJ+dWXO4f/rxUUDTR+WrQwxRCMKETJZW9ABxjFGobZLcN2jdZM9xg1ySk5SGkW0KY+UH8KZKzNLEi/dyS59h0/XH5UwIkatI0hPy4Zi2AMd6wLrWzNcXC6ParPJCiobuU7LZBk78v1bbg8LnkYyOtFijoLy5htUVpGwWYKoAyzE9gO5ryH4ifEe80rxh/wi1rpF3qerXtiZodN0xA8pcOQgnk3Yjj2gbsDOGOD64zeMPEnxKvbzQfhjNcLaFjDqPi6dSsEGGBKWidWJGQOwBz6GvS/hn8PNB8D6Y0Nisl7fzkveandkPc3bE5Jd/T26fzq7KO4HNeCfhhcX2pWfi34lTprHiCJvMtrJCTZaYeyxKfvsMDLsTz9M16uFUfw/WhFCn5NoHcCnVDk2ADgcDFULphHeW8hVQHzEW5yMjIAH/Aav1W1RvLsXmEhjEWJGIGflBBI/EAihMTQ/APemMnNS8HJyfTmgrmi+oWIQ22nCRc/Mce+KdtGaaygnpVXuTZ9BG2tz1HrUK2yLJJKox5hGec5OKkZNvI6+lNZ2xyKr5ku3YgePDVE0ftmrBOaNvFaKRi4FR0/CmhSKst96mMOatMzZDx3FLkD2pWU5oKE0xCcGjn8KNoFLmgdmGKB1p6KX+7z60m0j60FDlRmqRV45pI2Ud6fUN6lJCU1m4qSomBOaZTb6CBuKOopjB+mKdErA80tERZkUlR4q0yUnlmnzEuN2VdlG3HI61aaEhc1CyHHQ1cXclxsSQXLIMN0q5Bc7sCs0KfSnI205qJwTLhOxsBqUPis5braOTTxerjkVh7KR0KrEv7s0EiqAvUB6YpEuGkfjpQoNFKqmXh1pGz+FNT5fxpWbg+lTbUu6Gu+B1NME6EVFcTKqnBrNllO70reNK5zzrcpriWMnhufrUmQcYrnZJcVLDfOg2447Vbw7sZxxK6m9kil3cdBWQuobhhjipUnkXlW3D61m6EkbRxEGaGQDTHeNTlztHrVGW+wuGbBqjdXAf+JqcaDbMqmJSNKeWHcNs1OR4tgJfk+9c95/PWnNfOAF7V0fVZHOsZHqdB50Q/ip6TKeBXPR3zA+tWE1Dj7tQ8PJFxxUGbqkk+1K4DDnpWONSIXFNGptuqPYS6GqxMDVECdQ5/OobnEaFjJxWcdQmLfe4p5vww2sM040Z3E68JEF0d3zpzx1FV1uXUY3H8attIjRMExn0rLnz+NddKN9GcNabi7okvZ2kAO6s6Vsn1pz7ulQyCu2EUtDzq1VyI5m4x2qu6ZNWNtAjya6IvQ4JKUiKNOKnjiY96mt4ecmr6JHgfLmsp1LHVQw6e5XggbHNWFTbip1X5QKSQcVzObkzvVFRRHScHrTgM09VyeKnmsVGNxIohuHFXkXCjio4V5GascKKwm22dNNWRWm3c9armrcr1UlkpwRNSSGByDSmbtTM8AU3Het+Wxzc4/dUUrgClZ/lNVpGPNXFESnYikfnioWzg06XkelQtJg10RRxTlqMOM01pFXk/lTLiXPC1WJOetdCi2ck6qT0JZrj+6vNVmkZzzwKkbmmhABWqVjmlJy6kT801VJqYLUgU4KqdrEcH0obsroUI62C1jNTs6x5jEgjuFPCkY8z2BPUe9clrcfiKJY7mFJZJY5CMxnL+WPYcE5zx71b0XVI7rXZoryaSG6hTdJbyH92rYByfQ84PuOK+SzbiGGFfJXg0vzXkfR4DLZT9+Erl/XI/ss0TvO1lHIPK8wEFI3PILA9uMH61WkmW5SbzP3c7oMPH9yZR0fHcDGeDkVbS9t9Wigg1d7ZXYNtZGGG28jA9ec1iK0VtfGztfKuodg2rs/eA5/hx6g9/WvmP7UoypylGK9nN6d0e/DDy05t19xet7n+0rNJxdLKkSNG0jEZ3AkEH0PH6fnBdD7Tp74kErxxcuecH2HT8zVS9tftEVxBJetGscygMn3o227tshPOR7deKxNRurwRC80uTzhbPsvYMFgqH+I+2M/T86+WoYCLxcoc90z1HUvTTsS62rP4deS3jXzoI0E8ajYWU53lWx8zgbsDgEHryateGbOMGTT7q7t7uYwxtAA7QsdvGwjAZOUByB1LAZAFQWmrQ3E503VIZZYpLUbXfhWZd6tkD5crxj6DtVy+0yOO1tLndZ3c06LEbjG2RY1cbCT/dXoT1wST0JPp4mnZug9+hhFuTuZOtXtw2prC07xahAssITJAuIioYg9cNgYBzjvxVa4lmi1a2ax8wNcW4gkXays6L0LgdAQCD3DD3BqHxBFJ58dneA/a94jjnZyqzFGbMRJ6HAPQEjAxnnN5bPULzS21i21Y+fYgRwOyDzZioBIkXGAxXGSOGOGAGSA6GGxDh7WT+HQipKF+Uv2txA3h60vtTw93HOtq5RuA5IRj14y2PY9aZb6hcyaVqMun29sz3EC+UjIZQWDlTvH4MvtxmsbTbxr3Rm1DyfMtbS8zGjKDK0WWZlkTOVZSOMen4VjTarbeH/FZiN1cvpE8PnTxyxsqSBseYFHX7xBPp29aqtgJOrGUlq++xcKqUbHX63r2qNp97ZaVOruYWjXdAwVmXIIQckY49eK52bU5rmOFYLa4mGwLBu+7cAvhsjOSVIIA469DVaWMafcA/aydPnc3No8gHzFl+Zc/wjbtwSMjPI7nNhktbfxXb2ME0klles7WksmV88IHWWJvl4z2PAB5zV4XKYTnJSXzJnW7HVaZq8GmNp01pELi43mKQM3yY34jwucHKkHpXTajfPLplxJLDLKsW6XZCo2CJHzJgdSRlh34Feaar4V1D+22kgtpXeN4y7RR8qDg7v++wenAFeoR2V1Y+D3trllW4s1k+zzOdmNw+ZdxPcHB64rGrhcujNqrLXp6kznUsuU4e9voorqO2nsz/AGndIcFZGUW5X5m+XOTkYI47YpdRiZrP+0bmS5FrEVM32pCqiFWAyec4Jxx6Vm+KdUu7bXNBXzEGoysVlDEsWwmPvZw2CQQfpWZrl3qy6nLcXiu1usUZuY5YwjTbZUw3oSOD34wSK7cJk8WlK9iJ15KVjaijhuIjbX0MYt55pY2gxzZSGXnJ6j5Qf612a3moadBeXUNjcyPbOqxykbVfp1wcY47d6ydHhsdc1iLWfNe0BS5aWOSNSzPLKSBjpgKMA46963op7eCV47pIILVIZJJJjIxWJstgt6Hkde5PoKjE0FiJqnTuQ6vKuZmZfXD6tpEd55clrcyvmUs3Djng56HPJ6dai16Sx8L2sbGcveSQ+TE8gBDBwNxHoc4rHTWZ4tVD2plultS10JQMiReGCsAOhTDZHTcKzvHkGoahaXl09q4tbSFpFYzARtJuwsaKfm5B49hWOFynFKTclqwqVU0kjpP2AP8Aj78Zf9c7L+c9fV3avlH9gD/j78Z/9c7L+c9fWHavsRjM+xpaWjFADD96l3UpXmk2igAPIqG5tYblPKlXcvpnBH4ip6O9JpNWYFX7LBDKtwseHSMRjaP4c9MVAr/aBlCgEb7W/AHIz27da0T0qFwsaHaq49MdaUYRirJAZFwzJFcyW+wXEcbsIh+8B5z0464HHvXI+JbHXrO4TWbaZbr7PbbZ7S2fygsg+fOCCAAAfvHnd2rutRhE9s0a8fKc/MRu4x25/L0rkNZ1Ro9QaA2TXVjbskkr292m+MKcsZVYqCOn8Rz6VjiKMKkfeHew7w34g0u8ZbmGGeCNQVEnk7N7N8xAQc/wt2OMetZ3iXxFfXjjT4YY7a2n/eLeqzKYFQlnkYcErtC4bHUkEEZrVubu31K0a80W7mt9RkjIQrEHjJAz827CcZxuBBwcZ7VV02XUdRuLbT9ab7I8K7LiCSANHd7lwfLlCgD73G0gg8c8Vph4csFZ6ESkmeFfFLQX8C+M7L4u6VHLqqCf/ioNzMkUvmJ99AFxtf5drZYBgtefWWs6faftIw6pZ3DXui6rdEFFZZPtFrcx/NGfYeYQQeflx1r618TaFajQY/D99JPLpkg+yIoZmzAQA0MhznkAhWJ645z1+JPjh8Or74a+N2t7VZf7Kuj9q0q43klo8/dJ/vqcA9+h713UlF+ok2fR/wAPby+8CfF28+HU07z6fqDG40B2mJEMeNxjJyc5CsvIzlRyc1FrPhm20f44aNa6dpL2um6pb3cV3aLGDFPEygPvHTghTu5P3ateJPB9349+D+keM9Avbm58Q2trHqGmeXcAETqQ7qc9eQU2k46H1BdoGtWvxd+G0fibVLeS31rQZ5YNSFp50LquzLquw78EbDgZ5BHGK8vH0qnsnKm9VcuLVzyn4s+CI9FvblbXX49Xd7qJ3N4dpRuyBV4I2hGJwD9c15Wt5cW2uT2yaYsV0qMpmGQqncMSAY4GTjnjpXp+r+Mpv+FH28M0UFtK0y2Gl/ZkBdoVO1pm3ZYghSoPbgZ4rI+CGhw6z8VdX8O6vfSyNfaPd2o2yMAWlj+6CAcAcce2e1c2UTry5va9G7GlRHe/tM30fjT4CeC/Ftwrm7V3t5HAV1aQoRJ06ZaLP0ripdZur/4e+DbPVRLNNphaS3nRgn7ggbCP4iwZWGfatbQWu7j9nPxd4K1y1S1u/DWoxXTAod8cbEqzAY5+YEf8CrzSdbk/CK2v7O6+0x2+qyRsXYbrdAFxsBG7axk5B4B5HWvaq0XUo8iZhc90ubjQ9L0yBobq415dQt3Z9QigSTbKBuKO69CFZsnJPBBAr3T4UWs938NtDtJo5be1Syhj8t8HzkC4HHZSMe557dfh/RvEm7ytL0nVZ9AsxGud0xaIztHiaRioyA2BwPWvuO28S6X4X8JadDqjiBYtJVkdV4k8uEFgMe3Q/wD1q8XBZfLBzlJt6msp3R8+ftk3Omf8JBpvh/TAsKadbvcTRI3AklIAGCOMKpOB/eHTFeFQ6TF9miuLjULW2tZzkBW3sqjqSB2zgflWz8UtQlvtXfUbxb6O6v0W8mN7EEkLS4ZTtH8O0rj27VyOg3Vlb3brJBLd3ZbZD0MQGeuOuc+tfQcrUNDI1Nf0eGHw1pd/bTXM4muHWRDEUC4UHIbkfr+FVUgtrbTLaSfyplkkbMBkKyZK8Px/CMH8a9G/4Say8O+Bn0S8msL3TdRfF1YwsTOJVYAyMHyFyAvzKR04HWsXxlpvhl1F1a61byXQhiK2MathQ46FzyGQjkHgg5zXDh8VJu1SL30f+ZVtDhGj/fj2AUE9TX2j+xn4X/srwNd69dQqk2pSBYiRysKjnB9CxP8A3yK+YPDyW9xBb6Pp9jp+o3uoTfZZEaJvPifcNjK5OBnJGAOMV+g3g/R49C8KaXo6RpGtnaRwFVORkKAfzOT+NdNaq5aERRavY4z+/G4yxoQkirnaD1471g63rV4mi3Sppsr3YKwpxviZ3YKCcHdt5DHjO0/l0ssYV1dWC9AVI4NeFfFv4oahpHjyz8G+DbBfFOtmCWUQQJuNpckFI2lI42hXYkHptGcZBrKCuypXR2Hi7xVoGgeDp/EXjKXUbi3Vvksms9hkJPyqsWcN1HLMcYHQ1xWk6b8SPjHbTyeJ7qfwV4LumXydKgQfbb2HAO2ST/lmhwDgDuR05rovhb8LNStNV/4TH4kav/wkXiuVAkYPNtZLwdsafdyDn5sD2r1sR7SBuJ9sU3JLYooeH9D0zw/o1vo2j2sdnp9rGI4YY1+VAP5/U8mtAdiMEe1O2cj1peg+lZgFIx2jNRXFwkS/N19ARmoLm+hijDyTRCMgEtu4A9c/16UXQF0dKoeJVjfw/frJJ5SG3cM+cbRjrU8NwrI7syoqnH3s1U1Q/bLaa0DRCNgBLvBZWjJG4cd8Z+mRQBoqvB9zRtoj6ZyD6mnUARtxSZ9jT9uW604KKdwIsc0x0XP3as4FIVB7UXFYq7R6UFMrVny6QgBaLsLIpPHgdf0qu3Bq1NkVFjdW0ZaHPOGpX+akDEdqmdcConXjNaJ3MmrDt47ikdVIyMZ9KZ9aXH8QqgQ3JHTNTR/MMHrUWc1LEORUydikKIZM521IFKgZqVmJx9KY/C1ldltWGmkpNpPNG2rTEPwMUwuoNIWHSm7QTTUSbjzIvpTDMc8Dil8vPSgW7E0OyKV7bELyNTNxq01sc96heJlPTNVGaIakQEtmjnvT3BHbFMqk7kNWCiiirsTdB+JpySeWc4ptIVzzQ0mF2ti19ub0pv2pmyMVVxSjPY1PJEftJjnctULAnNPwfWlq4tRM5XZVYGmMOasuveoT1rSMmYNEBB3E5NPWQj1oemGtFruK9hWkbPJzTHbNKwNNNWkjKTY2mlak4ptWjNpMaAaemSRSr15p64zxUyLhFChSRQEOc5qTdhaF5NZXaNbIYqUpWpduBxUcnSkmOxGGKk4Y1BJzmnSHmo+9bQMJy0sQScGoipzVllyab5ZrfmRzcrK+DSp16VN5TE+30p6Q80c4Rp6jY8jtVhDkU0qVFCtge9RJ3N4LlJ1bimk80itkUpBxWVrM3vcVOtTBuKYkZxmrdrbx4yzZrKUkaU4kaM3WiR2q2Y41Hy81WnVOu7FZqXMzeUbIqtIR1qF5ePu5/Gmzvg8VXaQ4rrjA86pUZK04x0qLec/eqPimswBNaqJi6g93bPWo3Y5ppkAzmopJhWqgYzqaXHSH1NVJZKGkdu4qFutdEYnFOrcGORTCOMmnUjMVGeMe9anOhOMfypyLkVBbKWuNxOUc8DOcEdf1q58qRF/m45zjrSlKxcYNixxbh0qdISPr1qDz2+3rboQFKEvkH5cjitHTRE8KsXB+UBTnrwCf1yK5p1WjspYdNmbePc2ZEscikKjPtMYPI6c5+tYyWelazDc3UJe1knXEqbsEPnGB3PIHp6V211ZpLA8XYqdxAGfwriItHjWKW6i0u/iZVEbeZJnODncq+n418FxCsVTqOrFe0i9otbPysfTYCNPl5H7r7la20q3sLPzDZNDJbxnayZYhy2coHyOc9AevAqaaS3gP9uRyQxlBtdAoOFzgtnsRwSMHqOaoXH9qW7LbX0En7wEKUYfdAzwGOVz78e9XILSO+0aWO3JG0tJIJmG9OMhe+4YxyMg18nVxOPp0pTnT5UvK1mexSp007RlcnvbW0medn32gumCjDAiTg9R2Pf6V574l1ZPCup3Kv5D2l6jQXKzkqsiHA3k9CMNg8ZH61vtqEDRGG5jkW2QlHHQxybjkZPUZ5x78elJ4h0nTfEPh6S3vZLhIXiDW11GuUikVflduOBzz27V1ZJg6uLqqp9kqvUVJcpzXw9tJ9R1qK6M8c8sHmLA8kJIZfL3h2HRiVGCQewrtfEVxPJYJLBYmJ44wgjRSoOfvJjIxk+vHHGOtcN4f8Patf2lj/aH2fT7nSJUt7m5hch3ixw6xfdG7cPm56N9K7nxDqLaZAtxeLHqjCMmWJzsdgBz97JGAo59zxXp47FYeVaOHSblfpsjm9nNe/fQ5bU4Y/EGlx2CXE1jfRSAL5UhYB1OxXIbvkAZ65B9qpadeahZX8Gk+KUhhuNQdYLm8AURs2FWKfB2jdkbGVT/6DzU8Q6bd2dxba/pLyReXMJ7d1beFYrl4ycDkqobBH8XPSu40jT4/FXgG41aFYRNPG6TNKgdFfHUjqwz1Gc4wR90V6uAXsP3dQyrJzXNE4TVdFuPC/jS78M6zfOE1Of7Rp06IEV2wI3R1BwobKEheCpJ4NSeJYbiz0GxugbZbm1uhCqyjzGl3s6MQOv3kXg/xfLnjmp4vi/tDwLbaRNbmbV9Bv4zDI5G+O3JKfNnBZfujIGBtJ9hN4tZdYtL26lu5Bc2a+bA8TGOUxBA0hB4DONrZBxhhnvXo4ihTrpNLYxheI/w5cPfeGPskqWrMl6ZbeRkzCyzCTJYEfMuRJE/TqvfJrlLaHUV1JbC7kuWF1c/6LcxooltJo3+dNwAAEmQMg5Py5rQ8D6mrTaOt9czEXM8cVw0smVmhedX2KuOFARl/2WjwPvmul8GSvbfFhdP15ohBcCSG5ijh+QNEAISTzksGOOByq9DzWMqcaV+RavobLXcfeeNvGYilhttMeG2t3wblkyroW+VlB68/MM44xWl4/vLzWrbTUlmkmW4thKyooIxkb+/H97POee3NVviHC0txfJGxuLaUOSqhgqOpxGGccY+U8HsKyfhHM2rxSJMEM2nwsu2R9qxqhbqCCADvA56nI7V4NPAQnVbnSSaehqnyxvFnnmpaxcTaloM1xblZNOtbebMjEgHeBx0wD5YH09K7zR7jT7i0sJrRfMmlu5gWkiEizokbjKrk8Hk4/wBoVl+Gre4vJZ0nswQ1uzmRowWaPyWEcYHQ9cjHp2pvgXUZL7TtdjEoll0yFrlHhk8tFIlXCrjAA2rnI/v8179Sk407bIxjZs6nRI1jmm1Uta219IyRlAAP9Y6gMpx0Actggd/w19RSPSY9Z0yxha9t72Xy2jI3I9uhA3sxyOcjt1IrN8BXNm1pC0hjuNPuEeaefcHwVAO1X9BuOevPFbWqolhZxSSpI12zCZ7ZyNscRYlFX1ByCQD94CuOFSlSpuso7BWpv4TF8S6X/ZZbRn+0yy6pEsk7Qqd8rDl8FSBhY9q84wFJANLrif2jpwtYfssOnbYpfOPPmOrLE2w9QoLEYxklWPbBdN4zSfVjc2CwxtdYtXic5W1t2G2RsA5LbVHP05qS2uLe5sbC1t7z7Hp0JizbgqSyqeWOeM7gzHuQfeuuWcYSUPeZmqE7k/7AH/H54y/652X85q+r6+Uf+Cf/APx9+M/+udl/Oevq+g6gooooAKKKKAExRilooATFIygjnmnUUAQOEijZ5CFVRkk9hWFqNrY6o08MyMqB1AKMMPjDAnH5YPbHrWrcOZZvs7R5VlIIfow78/0qpcx6bFNPIY4/OEBLAf3BwODx7CsudXtIDG1fU7bS7aK1vs3BuH2Qxx5y/wAwG5toAXGR3p9r4XtVvbieKECK4jR3WSUyedIMlWIblNp2kFTk1hNo+rN4tuNbuL6WOO2jCabaSyllZWySXHGMsOOe34VpaXr2ryXE0mr2/wBnt/tLwoYYXfIUY3cjoWwR2x71NOvd2asToaep3MsMb22raeZNPeBjLco4cqB2ZQNx45yBx+teH/tN+FT4m8DJJDqsVzLp0kt1pZlG2SZfLzNbtkjL4UOGxltpHWvou1gzCnmsZHUYyep9/wAaydX8OafdW09tJZxT2k8XlTWrLxtH9z+635D6V105qLTFZnzL+xh8SY7EXHgHUZMrL5l1pZOSzyAZeIdhkAsP+BV6lZ6ZJ4Q/aAujazPBZeLrQTvAUBj+0RcMvtkE9COvevmL4seEb74X/ENbjQ7qeG0SQXGjXWDuwpyVLdN6MMEcEjGRg17R4g8dt8UfgefFOiTNY+MPDMiXFxDb5Drg/NsI5KsoLD/dIrWrBv3o9QRyHi3wrb6P8R9btdeurfTdNg2XcOyzWQpbSAqkanOAvmcHAySM4Fc98H4bbwv8ZtNvbWO5L28bzPEJC4mBRt4XgHhOg5ycCus/apuNN8R/D/wD480tCsV3FJbu8YIVWI3hcdsOJPyIrzj9nzV9dk+LfhmEqb+WG5mxFIQSy+U4fk9woOAepwO9cUcJUVTnUtOxq5aHVftWQX3hL4k3+oaXeq+l+LdJO/zPmUxl1Z1U4wCWRGBySNx9a8Z0rUopvAWpaLJLtljuDdQp/C+THnP02V9J/tJaXB4j+FRn0q1ke58LX5QpcKYnhspgRuKEcbXVU+iE96+RlaSFpvnw+3HHRuxFetR+GxnY2/D8DSiOEsqsXI+YcccH8P8AGvtb4n3kniC58B/DTTLiSKa/WC51TygPks1jGVY9QG2k9R93vXw3pVxOq/JJIM7s8nCg9R+PFfdPwvsrPwp8Gbr4lakCdbvdEE011PK03CofLXn7oJ25A46DtWWIW1xI+Ufj7qVvqPxG8QXlvGscD6hIsQRgQVT92pHsVUH0Ga4QQzW+yaSIosieZGWP3hkjI/KrOpXDPfiCOKPOQFRuRnPQg9qhubW4YvLEjuk2QJAvDfX0/GtVohJaFMy8oWxtabLKOtdNo2mXmqrdX1qYzcrHJcLCxyzxpzIcngYGMAnJ7Vm6/wCGdT8PTWkGqWrIZYluEkVg8bhhkYYcE+oFel/Da0ktNMvPFemy6dNbrG1rcQ38W1GYoWdCwGVJwu0jryvFceKxKp0eaHXYpM7f9k34d6jN8R4tV1aHy49NUXp+bIdzkJt9RkE/hX2cu0L7143+yzo0eh+AXvrqbMupXG+EvISfJUAKoz2BDVl+OvHGs/EbxOfAPw1u5IdPjLLruuRp8sKggbIm6MevTk9AcZNZQnKqk5DSsjT8ffEHxB4g8UzfD34WLDPqMY26trD8wacp4O09Gfn3x6E5x2Pwo+HPh74f6ItnpMPnXcozd38wzPcv3JbqBnOF6CofB2g6L4D0GDQPC+nyRDd89xPGSbmQjJZ3HJbjqRjtXXLKkcipLNmQjordgOuO1J1IrQZoDpSSHC56e9RLNHtB3HGAc57VHNMjIy5DA8cc89P50k0wCa4VZQGYKWYKO+fb9DSNeQtM9uJB5oQNtzjgkgc9OoNYs8c3lDz5AZzhiU3YTnrj6lvz6VVtUjh0uOaCYLcEeapZywkAJy5B6nGcCm9NRXI/EWsxRJ87CGR9yMBh8lMlgoHGcHvwc+1Y8uo+YWs1gxPNdRxzAruCAfMFAU/NgD07c03xNAH06K/spZIrpQpwiHEilzuGR90Ej86pajGCLCe3uhdS3Lqt5AhEZcOScDJJVgVAOD3OQK86oqkqmgXN23vUmvVsbecPBaq6u3JIOQNxyMEjJOM9qWfUpNl9O7bJbZWZxK+UO0Kdw2jngLj8apm4L6TALdgotPNEsCx/KWHO4MeDg85JwcdzXPeGb1dR00skJ8/55pjHCGRmYktgcADA6N3J9K1fMmtRcx3Y8SR+fHB5gEtwoKIBllyuQCcY6g55yM1rrqBy8e6LzVUkBTux1Az6dv1rgdHjfyJdSkjkmcQgWpjwwcFQxkVupJ7f4iti31a3h+UWpgk+9PNJjDA98jluWGe/tUUalSN1UY7na2LeZbo+MZHpj8asE1g6NqAFxNaNHtkQh3O4kMCSNwPpnIA68dK1450flWDDOMg967lLmVxrUnzTCTuoJ44pKYDt5pjdaDSUIBkoyDUGyrLYphFaXE1crupxUD5xV1gMdKiYr/dqoMxnAp9aVVJ7VPtXPSnIBnpVuVjKxHHDzmrMaKB0oFBbFQ3c2jFClfSmsO1KGzRSKdhvGMVDJ1qY1GdueaadjFrsQlec08KalVefu0/HtVc7CMWMiWrKKKgTOT9anTtWcnc2grCOQtMypGW5qV13VGUpLcbTIHWGQbW4qpNGqHCnIqac7SaqSM27rmumCOWpJbDWbrTc0FqStkjkbQ+PpTwcZqJWwKcGzQ0XFkka72+XmrUdqv8AEKqK205XrSm4l/vmo5ZdDeE0lqiaaKJF4bBqo554pWkZvvHNMNVGPcyqT5tiORjTO9SH3pjCtEYvYjbpTakIyKTZWkWZkZ5NRt1NTbPekKVd0S0Q4ox6VJtpQnNFyOQRV7UvepAKAlTe5oojBUka0m3FPBwamWwx4XNRyocGnK/NKx3LUAUmjyaBHzVllprDitVMlxRAY8njrSpDT+BzTlbmnzMOVDRF7cU4RH+Fc/hUiNg1KLgLxtBrOUn0NIxiVXhYc4NQtbuRv2nFaQuE6EjNOEi7ccFTQpyQ/Zx7mWFK9jUi81Zd4s84xQ0SMN0bKfaq9o+pKppbEKtipPMK0xsDjvUZYetTbmC/KWt7EZqCVix61XkuSBjNQG4Y9DWkaXWxLxCJZI9309aqSALkVahul2+XLjB71TucrKcNuHY1vC5yVWrXQxzgdarmQetK5+Y88VEV5zXVFKxwVJsczjHXNRk5NKFy1PIUDpzVxVjF+9uQkZNIRxxT229hg0laJkNEBU5pxRtuVXd7VMEzUqD+709alyuOMDKu5Vht0nMnlw7zuJHMbcgj3FF8x8qGJSRJKI2YLzxnceenQH860J4be6tTE55BGWCkEN2Oa50wag1tLbMI4ri02lonOdwHAkUjsV3DHXg1k5XOynBLUt6rqFvpt8byY4MkaoqpGWfjJbj6YA/GtrQb+01S2ga23G0YfK0g254Hbsfb3rltWmDJFLKT5kabEcR8bXJDOR1xgcelRaBqNsJooNLmguLGPEflTQHdFgMS4PTBNfNVMxnTxk6M9uh7FKhB0lJHYa54hXRbyK1Nk1xE5C/uz90eua1YbyG+jZLWYiXAJ5+YZ6EZriNV1gM4t9Qt5oJPuW7Rw5jYEtjOMgcHvisrwzeLYWJuUz9pDtsUuCo464+8R6546Yr5GfElXDYuUZ602+vQ9eOAjUppx3R197ptvcXsM1xBJ9vhfKyKuM7R/ETkEniseSe4sRJZwiFiRJJGkcJIJLncpz/CTz1x7VOdduJbcz28ckj+X+9jUgbWJG0gnrx3q7pjaZrC+bLCY7uJAihGG4q38bKQeev5Vx4mTzCD5Je6vxN6UfYvVHAXmkSPdTNfLLF58ewDcrJG6/d4Xrkdff0qbSGv9OZ8p5kscLl0d9kTAkjII6EgnqCOeRwKn8YadLY6VFbtLdyQWXzwuwABYNuHI5AHGR0OT06VhWfiNrtmtmayi1MDPksnMhJ/hzwc8YHvzVZJjJ4RSjy3OivDntqP8ZSTXCXeoaLGsV7bBbXUNOuWw6R7SUPB5C5DhhwVyPapbPUNPvLSzhvbmGR9StklkZZTMltKdpUs3RV+fBDdj2p2matp2palFJqQSy1C1BjL7STECSFT/ZU/KPm+U4I4zXn13c2nh/xlbyaLbtHOQYTZ29rgT5wrK0RAVi2cHA4OzrjnvwdWjKs/cafczlGUoWTO68G2Y0/xG2n6jM7W8MbPbMWDjBA2/KRyMIOfbb610mm6N4f8LWwtmhmnhv5iVChmcSY5YHkqRg9MfdHfmqGhx2N5ortBZeUIibby/n84AsWKOD6M3GOn0rJsE1XWbKfSRqVzBrSRNeWEs9s6CO4Q5wW4XaTyATzkispY363VlHn5VFmqoKnFOxZ8S6AtzpGr6t4dexvxfxG3u47q4YGRVQMjRyH/AFboxXBbjJbPWuLuXhXV1W3gWPS9Xjtr6L7QCDZXrq+coudqNhw23IyewO2u203WL4xySywwxX+Fur5LZNwSdOJpACcnHcAZIwR6nKg0Kzh8Q6zdTX18mlarp8s0bpPvS3LnMwUHJzuCuAMZDsD0r2livY02k9DmdLW9jh7uzk1H4WrqFyEGoaTPO8IEeW+yNIVbJB6rMnmFumHxx0ruLDWLDxJeRrHHP5FxpcWGkUI1qEzuLY5yJIlORnOF7YqPwfcWsmpLph+xo1+y2xWNSglDpsljwDtJZxGR325JxnFc/wCGbdbW71dmaSHVbeT7EzRk7ZFKeWwIJ+YsI1Y4A6561osTzw55A6VtC7ey+d4XunvFl0+5m8yWBtuRJ8xG3aevzk8dgBzXGfCrVGHjC5juQ0puobkPFLb/ACLPtUDJzg7WPQ9OvNeneK5o7240y1YCO/jeJWKgMgTABIAGTwB1PYZrB+KGhTw2xvtMitIktZY7uG4XObi5lbZI8mRjOQNpB429ayqY1SaUVbzHSp2TTRJpWn/2D4j0aG5sQkrxxxREPuWSFIVQAFRnBc98YIzmo/ENra6TbpD/AGasZ1MtpBC5ibLGNFcjgYAjf1Jzmun+HWnPrWhHVnWS31PSbWO3guJUd4jsZh5gJxuBZckj0IxXNeKIddi8QaRDe6lLqKvqa3VpbsrERny1KtvI+bL8Yz0BzjmtZ1KrlDmf/BM48qbQz4VeF543j01pEjsrOZra+H+tBmZ2IVDnAUbEYnvgDPJrvfFENtq2o3kGkw3Fzc3CxhndziK3UqAAe685J65bvWB4d17WrPwDdanFDpS2t3eySuYwBkhjsQHOd2cDuOcVo+HhqFvptqsjZutRg/04kbWhA6IOfl24HSjGY6lTo+zl1MY0qk53POvE9q2i+NI9OSwSB1n+yptcyiQDbksSRjr1x36irUl0t3qd0i3nlzFXnd2ymxBhcYPc5HA9aqX9nLqPiWWW6uXleOSeJWkLFsFdzFD1y2VBGM/N7VNbfvLy5W8WKO5u7pUjhbASNVG3kdhnJJz0FeHWw0Kz9xHbFOK1Z237AB/0zxl/1zsv5z19YA18n/sAf8fXjP8A652X856+sBX0piLTacaQUAFFLSGgBDwKTcKU0baAEDZoowBSg0AMdAcM3VTkVTnigUSH5EVlJm+XIbPrV/Iqre3dnbRhrqZI0Y4yT1pOKfQDP1XTxeac9u9qkpkRVID7CQP4c+mM1V8O208Oh21rPZBTABEoRvvqvAbHUcDOK3VmhCJsIKnpUVzMyK626o7qQSm7BA/+vUKCUuYWhJEeFj+6doOMdKf8rhsEHPXBqjpB1KRDLfzW5DsTGkIICr2GT1OOTVyQLkhVYhvlO3jHvxWlhnm/x1+F9p8Q/DMttFILXUoj51rJ/C0gHRgemR8u4c885xivjLwprXiL4TfELzpNPkhnti1pqmnz/Ks8TD5kbHHTBVvoehr9FQrMpRZMBeMjk/rXzx+1b8JzrOk3PjbSWnm1O1Ufa4dgYzwD+6FAJKZzznjPpW9Kp9mWwrHlmjX7a3+zV4z03Trp/s+hatHd2kMy/PDbvIGATByo5kznOSTXl3wjvRp3xN8O3El3PCP7ThDToxR1VnALZHsx9iOvFQeB/F934c0/xNoTqXttf05rNycErIPmicc9Acg+xrD01wtxBMYlZI5VdlZflOCDg+2B+tdShZNE3Pur4g6CZb66jvJre1/4SDSX0u7IQtC12o3wTHjOMLIPYgA18L+JdKl0/UJG8xZoinlkqmAHwNyn0ZehHrX6HeJ9Fm1jwjp+vaCFi1DT4473TI1f5G4VvKOMEKy/Lwe+etfCHxStbX/hbmui0t2tra5mlmiicjKh/mIHJ43E1nRZXQ5ux2iBDGU+U5PAyCa+n/ir4tXRf2Y/BnhKHzjda1p0M8ziQjy4kKuwPGMMxC46YBr5ZsWWKKWPdk4PHuODXp/xq1drzVNL0OO43W2h6RaWKKvAEgQPJx2OWwR/s1dX3rErc830qwvtb1q2sLWNnurmbZGh4wOpJPpjNdVH4zhXRNItNPjk0zNyZL17aUiG6h2qAskWcMflY+nJrX/ZytPtfxMn1SW4WCLS9Jvrtnb7oAgaMZ/7+fpXmQgQRpGsb74kCkE8cADpSqU4ydmVHY6HxHq+i3njS+vtP0todGmZvKs8gGFMnG0dF57enFU9IuJZLd9PgknM0txGYYFGVeToDgfxYPoeKyY435fbgHuOlafgnU9W0PxVYa1o9vHLf2kyzWyyQ+apcD5Ttzyc9PcU40IRpqK6E2Pr29uPEGuNafBvwtqDW0ml2iRateW8DKkBwMgvk5B5yBgndjsa9e+FvhHSfB+lS6Xpkzs8bL9pym1DJtwWAwOuOvNc38AvB954P8NfbNU86413WGN7qtzNhQZG5CHvxn0656dK7XVNUgtP9IluUEqErsGTkjnA9wOn1ry6rhC85PRFK5b1iZFgeRl2CJsq2Bwf7wzx3/SuS1m4SWGG4+0IZ4pF3JGScgMGOF7gjHHOMmtC98QW84UTLELeVSJFkBxjIyc9OACa4HWIbjTrrUrsX4W1RTcrJMACzrnGCAcg4X5QOfWvKq4uFd3p6orlZ1Fxr1xDA1utxHcTyyu5zI6lUznGDyMVCvi5rnWHs44VnjTLRyltqxNjpgHDepGeK4W5uba8ujDbW8kYWINc3cWIzIxAIUDtnnrzyO9SWUn2KUGaDyBEp2wmQIVG3I+U44I57njmvn8XWxtOfNTehceXqenRanvs1SO4SO6d0x5ikkSHrkZGOM55J5NXYb/TNT0xrcWrIghZosrt8teVHzdAfbJ615tPfXNqJbxkgb7NMrA+aZPLbPMmSGI75wRw4rb0zUHWeK7tWivbbUUWQo5DvbsB8wQngqAM465PPrXsZdmdSpFQqLUVSmlsdG5tp1mlmjmuYlRUZWk+WWIEMGYc45X7wAHNcPPYT6hqEVjDcogluvMtHRgQVXGcsOQSCCO2CwxxXa3n2O8sn8jUoIZXhUxlV3bM8A4HQ59MV5zpaS2n9nXOhySySXsssF5NAPJC/u5QpOwDacBfm9cHmvZ9pFNJswsatvqOm6XFJpzTXf2/7XJapGNyCdGO/cVUcqMkgr0z74rJg8UTS/2zqEVq0UVqRLHHFBzlYiWQAY3AssmTk4zyDmpdEhuNT8bahLPNFPsXFrcyAI0MiLtdoWxkDHlgvxzntzWX4Z0y+t7i+utUu5ZkutVa2Elsh3pHBmVlYdcOMgcgHPI54mMZzlcGdT4ZurW/8IWltJessrR7pZ2Ta6Y5AUYABwzKSACMetWtdh0q30EQQzG2eV0SHaOrll+8rNwecnGM859a5DTbMWsVpd6wCbuaPzQu2TzwhY+XEwOQGOceuDmupvNHsruyCapeCaKAGV1Mn76NipxGAMjJwF9Tjr6XODaalsIdoWpXdjJN9muZruRwJ7eF+gVivzuoIwOOAehPFej6TL50KXCuzLIQQ5YbSDzwPx9Aa4O20+CW8a+0XWPJV7bBfKSGPABKcDPCrggc5xTbbxXLPfF7Xy/sEMyNdTTLhS3QbW79ieB0AGaxg1h4K2qKjueqxEEZByKA2Tjv3FYmm6xHNxLIpdhvGz7rAjgDPPQZ5q02pW6RzSrIJBHzJkgAAZzj8q6lUi7O+hZpGkqpp97HdW8c6q0YlAKq3X2qxJIiqSzYAxniri0wFbrSU8AEZoC4qwIytRNDk96s0UXsJq5UMJ96TYwNXKQgegp8zJ9miuoINI/WpZOnApnanclwihgHFGV96U0xhxVJIz9B24ZoDKDnFRlqYzHFPkJ57FrzFxTWlGaq5agAn1quRFe1ZOJgOlSxS5NQJEM8nip1aFeMVnKPYcZdWydSSabcSJGPnbFQNdbQTVW5n81e1Cg29SpVUkF1cRyDCqfrVJuc08fdphrqhGxxzlz7kZoxT26UytTnaQY4pR1FJmkJotcXOS0m4VFvpwNFrD5hWPpTaU59M05FJ5xSvYerGUhyRU+xSealS3RhyxH0qHMtQb0KW00FDWiLWPH+samtbJnhqaqxH7CRQWOneWaura5NSfZV/vH6Uvaah7CRmbDShOa0Ws1UZLHFMaCFepYUe0D2EiltpVSrRhiPQsaY0PHBNHtBeykisV+al2VKVOMYpu096pMjkItppcMBTzmkqhcgxwaZSybs0g9aa0FZIayjFIAQalAJPSkKkGruiWhozUUgbmph1pjnGalbjcdClLuHINMEsndqsSru5qLygTXVFqxxT5r6EfmNu+Y1NHHIcMrsPxo8le+KmE2xcYFKWuyKgusmRS+aoyBuqPzWP8OKle4UgjaearM/FOEdCZzj0I5Mlj1poUipScihBk1rcybuQnpSH7pqZocZPNMK009SJxKzetN7VYZQKiPStkzCSsQtnjFMYtuqao2GWNXFmLGgMTipEjOakiUVLgKN3+c1MpGkKXcjIEa5YckgD61m2+2WV1aZcBiAoOON2PX2q5dyNJZwyKu4q4ZlK5ycHjrwfesjTzNJdySQxAEAuVZcHGScegxn8OtZOVjqVO60NaRbqVz9l+SYE/OwyjDp82OT+HeszWBeLPa3k0cdth/Lk8w5jkB6DPQAkDr/AHh15rU0+9SaWQozRMBtkRv4Tk/LkY+bj8sHvU17eWNxYTwzBWdoyZIHAO5e556jrWbmupsqb6HEaU9vDPrK/Y7mG+gdbaGMMGkRG/eLjAIwS5HHYV0elaLZi2mjKRxh4f3+0ZkJzyc5O7oRnGKwNG0maT4mX/7gpHFpdurPnMhBeTYB2yACpznIUe5PW+ILgadp32qONmdIzGsXC/eGPrgHris6ijU0tqaWcFqc7rmpQXOmQxxWSx7CYJIpo8g8/LjHQ/hSaK0dxbyxtHb2zIDDxEwUgDG3npzz+Na2m2Vo2hQTv9llkVPMDMu/LN/HtHTOOMnjimWU2lwks9hJHgmRzIwGCe5J5J4/Svg8Xk6jjOWs0+ffT+rHt0MQ5QvFbHFwPfWIk0qZbxY7ecTJuBIZWXswB2gYA6d6msPFFpqSzaLqbKlwR5cU3Hzq2cqG42/oeuM4rs9VGmTgXdvazO5bLI6Mi8DAJIxlec/eGcV5r480TQ7TVEF9ompyRuJP9L2ncyEjcSBgMo7Aq2eM1yVeG5Qi4+006WOyjjo1Gk0dNfK3kR2myT7OqlWLOSpI6c/0Yc+tcn4p8Oi1uvOuYRJp92wxKigfZDkEMVPOO2VIIByATVvRYbjR9PN9bPJc28LmG4inuQ8hRT8p2jIUEf7vGDit/QtQupF8t2a60u681JjKSpRduQnoRjIBH5GuajSpZdC0ndr8zpcZTldbHN3q3em4v9cszOhTauoSTI8kqsVwsxVQMqcMCxwcdcms+91C5/4TA65Hbx297YuTHbFXMI3jYz8HagO4HLFfXFa+pazFqF152hyNPb21wsVzJI3+tRSNqMpPfaQMKOvPBrD8U6kq6s9tDDNFOw+zvHPEZ4pNwwSyt1+VmjYY+i9K3y7ELFTtWjuFSLjH3SPwTrmtab44ubPU9Vs4LbcLsvuYROspK7NzLliu0dQuCCMcjHcXOuyw2M73Fmk1kqhIJDKP3yjHKn068e1cB448P6l4m0GaWw8ux8Vae7/Z4rOQRm9ixkttHDfKcBuM56LyBy/wm8dSX9rf+Gtav50heJfLS5m3RjBwyAfwgfeA55z16VWL4eoYytz0nbp2FTxMkrtHe6bJeW/jCa4tP9LsJYN11FI42BhjDsv8QC8EDJwBwe2/4gsdM09bS/02S7kaIs8agECIxDzXkICksWVSCuOjcD5a5nWbLUdFkms7hLjSGRArzo4/f7iQk25RzA2QrjAIbkgDFN0vxLqE3iSf7URBBYo9z5YOQhQqGbJBGSpk6HnG3jNYSwmKoYmEXrFfiN1YTi5D/iZaRXWrQw+E7h4HnYa1p0kUpKluj7VycFjg5HGT+FcDeeJLqLX7nWL47LPU4pZIVGPLcoxGST/dIyemRXeeNtP1jwn4m0RtNa1l8Pvm300xhkEUhO9rdmIztcswyRx7YrzLxpFZx6HpUOpQ3Bmt547soswCtbXSmbao55DeYhPqBwM19dTwsZQs1ucym73R69BY22taXb6ZZ3/7+UiZmSQ/Kpx99hkDK44OOD7VKNQk03TYvDl7Y6jdQ/ZpFgurGWN3eFowQwDdkUgA85IauB+Hc40u4Wa3jils3R38i4+ZUGTghgRyPmPT6HtTPiL4omtfHWlSadFa3EdlpKW8YmbCNMV37wVwW29CCfrXJVyyPJKK6jVZ89z2H4fx23hy2NsL66it9KSZLm3uJdxMbu8gJ6KSeTwOM1wfiWeWa/1Wxa6uYZrKSBUjZsbNjqn7vn7hWV8sccjjtWx4c8aW9wmqLDawy+dd21/dSIhMrWrxp5jEMSMK5KZJGAAccVxfxLv7C8uNZXRIRDczXDWl5I0SDYBCT06EMVQhuoKtXFRo16NZOreS6dkJvn1WhohrbVNG8PaL4cS6XTYP9MmgMahnRdpP3eDkjGSeufSpdSvo9Mm1KS5nuJoHmZWBVmaJYxsbI+6CWGRzxmj4c32nvodgsMM8d82h2NskyqAGmeJZJGOegUvuOPeqPii8tEudZ8H3l95uo3epvHPfKMuYERZGYseQS29QPQEc5prLo1ZON7o29pyxvYr+Bb2ynOveIGuJHWGYtGd215kVTvUKuSWLYxyBhee1aNlJZaVptw09oskjFYmuGAzGgxlFfJUsSCucZ5NM01y3wo0rTLK1WKR7ea4uphlZDMS7LGRt+62Ez6ggAryKu6y2k2+gaJosl3ARITJLaRSHzlTDncwJCxR79o5+Y789DXq4fCU4SvTa0OSdRvc0v2Cbm3h1DxdFLPFHJKln5as4BfBmzgHrX1oH+UHgfjX55/BTT7e+Or+crl4xDsKMVYZ35wR0r2nRPEHi7QIobfTPFF6LaIttt7pFnjUf8CG7HtnFdUMNKcFJA6lpWPqbdR9K8E0z4v8Ai6yg26lounaqFQfvIJGt2Y57ghh09K6zT/jZ4TZ0j1SLUdKdmxmeDcgH97chPFRKhUXQpTien7qKx/D3iLRPEVsbrRdVtb2LOCYXBKnGcEdQcdiK2O1YlXQUhpaSgBKKjaaNX2u6oewZgCRWRrPizw3o77NU13T7R/7kk6hj9Fzk/lQk30E2bWBUMlvFI6sygkNu59cVx0/xZ+H8cLSJ4ihlK/wJE5Y/QYrCuvjr4HjhdoRqk8q9IltcMT6cnAp8suwz0DUbd7jdbqGKTLtlIkKNjttI6d81Qj0Wa31k6lFeXaqAsa2wJMIXaByPXI69uK87v/j/AKMtoZLLQNUecY2pO8cakf7wLfyrMn+PWrzQf6F4NCTH+KW5Lp+ijP51aozfQTPXv7UkjuTHc2NzaxAkK7BWRzjPBUkj/gQFaNpdRz2qSpIsiuu5GU9RXz5d/GTx3eW8kMeh6XaueN5V2wPcMcVV0vx54nutWN9rrzwnyvKDaaI1GecswYHP+eayqU6tOLlGNx6dz6TURtkjgnk445qO5QNC2FjZsdHHbPI59s14LrXibxYNBYx6hOyXEbbXtsI0e5/lZ1HKnGfuk4OPavM5ba9utXuI7zXrqS6SUqzKzhycdxJ8y8djisMFiFiW1azQ5LlPLv2gvC1v4R+LepWNn5P2FpluLXy3DAQucgcdMHcuPYVwyMoQp3DspHbrXsPx98Kyv4a07xFHe/aWhHlTKdoZAzdWx1O45z714tKSkrt0DgOPxGa9uLtEhWZ9+fCj4n+Dl+E3h+2l11Y7u30yGFxJbynEiIFP8POCO1fKPxs1yHxH4utdSjhSKWC2ltpPLXCFUlk8og5OSUYZ9CCK6b4AT6ZqGg2WmalYrHM08iWk5+ZbggglOeAy56dwa4z436W+geMr3S8RKi7Z08scYdMH6dOlKNOEZNdWQrs89uFYSNs2sM54PTn61ZluJCjGWR5pW5dmbJZj3JqGAgrkqMuPSnmASbJtwyZSgTBzgAHPpjnFN+6x2PR/hPrWi6DoXjsag6faL3w/JZWUe8B3klkVSFz6Kcn2FefmNpBKx28njHU1aul+SIKTypbIJ5qTT4FkIG3J3FvxPSok7O5pFFZodsA4zu4x6Gvp/wDYp+G8SS3XjzVrcMYn+z6cJDkBsfO4+mQo/GvniCza71G206FQ0s0ixoM4+djgV996BpEngvwdp+kWc6OllbqjgsT83OcADu2Sc5NYV63LTbBrU6PWY5TCxgZshflCcneenXj39K4rUrye6u57OWS0jka4j3LNGwB6/MvPHy4/H2NXrLUNQvU1JZb14mhuGguCbUgw4xjH95cEcj1rnvFKxXtxb3ENxI/kho5QIwGA5JbaTg8kjB6+vSvmcdXdSFlEuFirq8V4t68q3ExEu6NNih9so4AIGQBglT1rC8aXMgt7Wx8hBdzzfY08pncmIHBcEnbkJuY9MEfhTZ9bkjigbzC6TRSRS2+BHLEq9XIbvjLDHp1qrYXrXEpvvt0iCGQiJWj8r91INwcZy2GwCc54IrxaODrR1Ssuxo5I2/Bmi3cfhmbTch7e2ujLDNBOTKSx+96FiOvXn0o36fqGv3c01wUtzZlYiEblwT8rkcN0IyMdABSaDr19HbfYtOtZ4IrO5eC6l81C+8n5WXI5JB5I/CrV/qq3EWryzW1wLNmgI8xArSgoVKL6E8tnj644r6DD03KmlJamN7amT4lbbpcFjZ3FrcvNciUrbh18wsFx16/LgsOevTvU0txLNCLuxvLrTXtJVkCYGxDgBcBV+6QxJG0H5gM1lanfG+QWsqRWixQSNicsjtIIj+8wdpOMD9CetR6Vc/2ijaVI0czC6VGVpcpjeUDEqoGQWcdT9z2rKeDcZqaRXtE0dnc68t8YfskhsdTnjKTwEHIkBClTnttUEYHqehrDt7u/uV0my+0rbx3ReKRywWSNN0jFkPTgcZ4IyPQVILW60e7WW4B1KGWdre9BYebDbKMfOAfvD5cYByCOmKi8ReGrWysbu9tbcxXMb2d0tq7ZwruoZhuLYxtcHt65q1hJzqKTdjNyRty2VtPdae1vA4vbeITW/lFx5ggc7wu0YO5OCO54HrWBc6uLrxDplnHcXKWOoS3V1Irksw2MFWIBeGZ2x14xx616rpcd7axiODT7bZG4Jd38sRMy5PqWbLt0CjBrzv4Xabps3xK8ZTaXotuU06/ezDN2aYmSZ/mycghFwOOvY17kYpKxDTF0nVbq2kvdWvsxpAMsquq+QwGAshU/MzMSODg8gZAzUPiDWtbnv5Y7iysiLry9u9ApfPKruBJfap6ADuRzXRfY7m28U394721npukQCa93YCsSGLSkAfN+73Ec9TnFYCWMt3FH4l1Sa2igdt1gt8xibyj0EjLzkoB8oycMAcc1EqXN1EY+iWerWtzNLeapa/Y2iaTCM8KMrKwVigbPLLkAk5weB0q/b2Mj+HrWGInEcaJcM4OxCq7t6dsY7EelN8Qrb28EjzWES2m8oskc+2RW4YAMB+7XAAABz82M9a00uHgOoxxRtDmAyRLFIDEYsuACTnCkL255Ga5atKycQjJXOk0zyoYIpo1NtHKALpYsqBxgdM8lgvTsaydQuryG9ktI1JmkBihDglASuSRnls5Ye1Z3he5tdWSJbM3ECvMoJLb97kFueg2gDHpgVp3UbSeIJpLh0ltxKF2xHDAphNqgYGC28+uDXkYil7qk5aG0ZIvWGtapbx2Njcs7Sh1keRY8RSrnvn7oU4yOvBrdTXUkvVa3k86KZxuQDO04O4ZzgfQn9K4e5kh1WDURHcSzOxdGCEbEIjOU/AA5GBz3NbmlyCWOVVaaKLCpM8SqF3Ywx65HTqP71deG91WT0Jb1OystYjLObh0hAxsAbIK5GSAOT1HOMY5rbR96hsYBGRzmvMNMlCazHbSwtN5m7KzKpdFVjtAYnkEYB/4D1rubC8jS6js2dhO+4lX5bAyR9OuK9KlWU0K5rig0nQYzz3psMiSxiSNwynoRyDW5Q+g9KKKAGUwrUu2jbQDVyHaaRlz2qVl5ptFyXFWIGiOOlIsRNWKXrVc5n7IrGOm7cVaKjrTdue1NTug9mRYzTdhzU4U+lHtRzA4FeVPlquy8Vceo2TNWpaamEo6lEjFMKk1akj61AQc1tCehk4MhOabU5UntTSvtV85g4O5DijFTFfakI4qlIjkZDt96kjjYnHJNKAM08NxScrlRh3JEhkyFXAz61aFnJ/ERn2qokxVu1T/bG3YP6VlPnOqnyLQlNqVPOMUohX+L9Kja4Ld6TecdaytLqbpx6ErFR0P51VlfmnSE4qBxuNaQiZTkSLNgU7zz71ABnpS7RVOCJUpdybzyKT7QxPIFRbRTeaFBCc5XJWkZj6UZNNQcU4daUlYpXkg68UeXmpAAKWlcrkRCUHpTdg+lWG9KZtFPmZLplZ4aYEPTFXDgUyrVQylTK+3FG3jmpyBUUhwKpMiUEiEgVC2Oae55qPGWrSKIk+hG4/Ko29qsFWPFRtEwFbxmjmnTbZVDEN8x4pJH3KcVOUyeaQxg9sVfPExcJFSkOfWrLxYFQlSDWiloZSixi5zViLHeolQk1YhjOeaUtiqcW2LLjyyCDVLbt4GcVek5OKrvGSaUXoOqrsqtk0wg5q8lu2OlDQEdq0VRIydFsohafHECean+zuW+WpYrWRjzRKorBGi2xgjRWC8knniie1dnQxqOOSd3H4+verEkKwyphWOVIHcZHSk1WcWunyzLt+QMcE9cCuZ1rM7I4fTUxI3ht5JY9UdYg46HAjA9M9uAPfisS9xY3Jms7+Ka3yC+DuwgGGx0524+uDU66hNHqkltaytvlWJvLbGXJGcHcMEAtuyDwCOOaty6ZDdxmGfdIowGhlUBT6gH/PWo5pNm0aagrIjksNW8w3dgdNkdnTzUKsvmqRkjO4/NjOGOBnGe9T3S2mpWcrXMKwGG4Al8+P5gx4AHuxYDrjrisrw5cDTry80C1s5nmAE0MLYKFRkE565JAG7oQVPqAt99os9bs53juLe4kEkTrCVfMQ+cP83DbSO3IyatxfUbt0MTwtPaWfxC12WG8nVIIbeBtzFmXZ5uQRzhiTjPTIwM10uoRy6iTcG3mSIP5VtCWMcjNkqzsD2wTgZ6DOM1leHdNWbxr4k1a+wllDFatLalR5ZuDGWdsnknDDHQAsSOua2dJUXCpFpsKw24jM2yQkHDjKttHQckDPPOSK1g0lcwqKV7MvWdvIxK/K2ERvJjTaq9P4jnjrx1q3dafHNbuLpRcF+FQ/dHHHHc0ljGXumt0kaERhWaLHIGeoOBwf8AIq5qBmjwPJEsMoAB5XYeSST2HFYVWnq0OkncwJh/ZnmSQ3SLDH98EZAzntnJ7f0rEmuNNksDdTReUJI/9ar578ADoBwcZ6ZrX8SS2KxfYtUtDa2isFDFhjnjkg56dOap+JfD9lLZrIs0rKEB8uF/mxg7T0OenAOO/WvlsVCs5ycZ2gu57VKcLJWuznbW7gvrOOGQpEqohluZMqWwTkBuD14xipIvD63rW5trz7RahXXy7eQhQ+Pl5xwQeePepHktXsBcTR6pIWO0sXUokgXgAY4z6dD2NYCTatJrMht76YSQxqFlhijJKnGdwJAzk4P0rPFYbDYhRUVd9zenKUL3LV5YTSadFNZ2cdoftDLKWQoq+Wu3OwAnGPcE7vQVweu6lfw3EDTWcl01rdxxTIsTJ54C5bYQQSASCp/hyCD0I9W8NyXCF4NYlFogSTFy0/zTsOX+QqcbRhuGzyTjtXNzeE9ct/EcV7e2XnRm6ia0vZZlMYcA5YFMsCUXAO3ueO9eJh8JLCSnKbuo6nW6sZJWMC3mks3tLnzpr25tEEcSxkpdCNSodd2MFXGcZ56g815r8RNWe21NprCyt0d5D9ot1hRGgKls88M2Rk5Jzz9K9OXR5ND8UXmpa5qbRxyO19aQCPkSliskXmlQpVwO/wAwyGwTmuU8a+E477xNolzpkl0t3e3DNPa3BjSaMhskscHIADDdghto45r28DPDV37SLM6j5fdsek+BdV0/4ifC2PT7uYLrOnQF7aaRgWUkMFbggkbgVZTwceuK8j8TW15p6avb3mmhpGDqbdH3m0Rl8zCnLH5SAQT2UjvWAi6t4B8dvqNvFPBZR3uMhQokT7xXHIAYKQM5AKH0NeqPodt4g8RQappNxLapPb3VuZmIePMcJkQOOcoYsqSOeAc+vt+xU7Svoc3wPXYq+Kbfxp/wri5bXriPUUmtVaC4gIE9rIhDRzsO4ZWX51P3cbhkGvOpdQGp+DNPS/nin8QaBdwxWitktNbvMxKknkhSR16A16n4W8QSP4akg1GEadbyRNA0ckTECPC4JPORg9f96vPfHGiQahNDqtqsVvcyxAhlJBcIdjA8ccKuD3JJNcNPHc03G1jdQsbHgiaPS4fEEl9D9oljtV2I0paJYy+xVYDlf0+8aX4x6fbw2HgrylN5eX++41LZJujka4YBFRXPDIpAGf8AZqTTL7R9M0S3jWzjC6lcm11HbODLOrbiu4YwoUOMYxnr2r0Txhpulap4E1/UrCNIyhgvrFI0ZpY5LeQkht3GNkUfHOc5rvniKUYJyZzxpy5tjgv2c9UnuPHV9pOowrb2+t+HrqO0twOGCtglj13YjlHJ5496il0GxstR0fV43dbbU9JF7cRBgmLqWGcFueAoVvz6Vn22tQ6XZ6Jc6bbIuu2l08gRnKBAPtCtGc8/MpVuOM5qLxFb3Wh6dBamyY+Vok00cv2jzAS7xyRqeCMofkx0OTWNRc8fdehooyTudT8PNEurTwmmqHzVmLLZxO7gCPIKMQwY7l2BDkYGBjtiuI1u1g0i8uNTN6Lv7TqLGOWWF0JiQOGO44Dbt2flyBxyOlew24t7S3TQ5Ypoxu+0bHO9XjKKPvDsDFzxz+NeYXGrwa5aXElvtjgggew04OzM32iWSMeYq5xwpYAHgnn6cOFqp1pUkr+ZtUV4qR0miTPfaV5V/eQQabY+TDJnJZztBlQY+U4BOF5GQAR1r0T4dzeHbrT9U1KS1glg1KRoLHzEKxpaoQqthQFRS3mSZAGC1cvf+HZvCvhWx02/v5LeGa0klvjFGJpo1IBd+mNyh41zyAxzz30NTsI9D0bRfDI1fzGkhENlaIfKMMJOWaSTnCcEZwcdOe3pYfCqDlyrc4KtVS3PLP2fgDJrZ3YIWDH1y9esPGsjEKdxJ5+nevKP2fSvn62GzkxwgenV69bRkkGN6qOGGOuwV2YZ/ukFXSRXWNh83y+xWopo1KEMSfqvWr5HO5SAP5j1pske3GTnIrqRm2YhsIROsywiOUHIljYo4P1HP61raZr/AIt0iLy9N8U6nbp5ZVEnYXCDnOQJAeaX7OrclcH2NIYckEY4PH0pOMXuildFPWvGnxUmZHHiWSZEGQLciAn67QAa5/UvFHiK4Q3Otan4nEikbcTEr/MV080RV9pwQDxtpoiGOFIOfTipVKHYak2Ydja2WuwxXUmqXF1MwxiWbdIvths1d/4RvTumx93cluf0p91pNjPuE1vGzkfeUbTn8P8AGqLaXqdswOn69dxBSCY5sSK/sc9BTVNIo0V0LTUjC/Z0bHcg5/M1Yj021jGBbxY6fdzWaNU1yHP2zR4LmPkl7OUhsdhsb/GsXxr4onfQ1Gh3F3pl8bmNH+0QbNqk/MTkEYGRzT5EB3UVnGkQxGg56YxStEqrjyx+ArivBdp4qi1ZbrVvEaajZKjqI4+QScYOdo6c13SurEANz2rNxCXuu1yhJa+Y+7Jz/dx1p0doWkSOFWjct93dncfxFW5F/ebs1BL67tvPril7O6JcktzpLVtU8v8As+WySbaPKSWZD8mfl+8vGM9607rwXYXNtFIdJiuLhFVV3SHymGOckAnrzuPFcPdaheFFBmDBFCqgJAAz6D8a9Q0PVjI0H2ie1MUkQjkQP5p2hRy5PCj8OtfAcQYLFYF/WKMrXeyPQoVo1FynmPxB8HarqWkyaVpavPYXdu8RgGZGhcLlQpbl8sM8HOT6V8nX8Bt/sSSqVdFaCbI5Dox6++MV99XGraHL5t1aXSRm0I2pLIy5cnAKnJ6cdAe9fGPxi03+y/HWtWwKMqai0nyg4G9Ae4Hf2r08gzDFVn7PERa06irU4rZnQfAdrGHRNRutVgmu9Gt75Vv0UfNaIyEpcxsPmUqww2OxB7Gsj43S6jceKv8Aib4uLtLcql7CP3V3D96Nx74PI/xFTfs7eKLPQfEWqWWqRytZ6hbrvdULJGVOMvjouGOT9M8Ve+M2nz6bei0t5EuNJOZ7GdZd5jQr/qh/sjt+XavqoK+pzNvmPLrBRsiZ+F3MM1raj5kej6FCzfumE8wDDABaTaT/AOOCsmLcLKHnILEfjXUeNGhhi8MWMJidYNEieQrnIkeSV2U+4yPzpWux2MyRQwLegIUe2a0NCTNwVOcEj9KykuRIzx5BZQB+taelO0aTS7WYKvUdjgk/oK56kTW56F8Fxour+MNOmksyup2Vys6SDBh8uPks449AO+Sa+pZvEmmzawltq+qT2TSYkhPmMqOpBJBAOOxIPHHGe1fNf7NGiLNLqesSSRxrHGsKMzEfMxGfbpnivaJYdK1ZkktVhEluW3PsIyAeD1+nTivjMbiKsczVOD9xLVfI0suQ9AuLZljS8jxqlsxaWHY2ZGPBUKxf5sdMdD35qsun6ghLL5dv5jGV1kQMOR91gDuwDj7vTuaueA7e107wbZRbTH5SlpVk6kknp35GMfhSavdahGwuNPsLOaOXIhaaVU80ttKknk4XBBPHXFe3DDxm1Iwk7HnXiOyTU9XMh+dvOjjuQ0QPlTnAVVB+VlwAx6Z+UH+Ksm+1I2d/uX7AxSKaDUY0jKzxoCSZhC+flClgAp6ke1dVqV3Akc1pGpttQkgDGd08ry8uNzOWOGPBzhSDjAziuT0XRrC5sfMkknvNdineU3FzucsAx8oKrFVGD22kAA++ejkjG5Fyo9nZabDbP4dvjq0GokyPamM/akKn5doYDHGM/T8K9B8BXGla9qOpXNzDaC3mggmt8neJNqmN8Ifu4ZOQBz6ntxp1e+trU6HqmkW9leOjTwTQyOWjbPJUqWK8jhQD+VRaPrGm23jKwVdTu7bzbKSWG5t7UMlwsx3eXJ/ErKwmzjkYBOO1RpxtcLs6bx5fRxwSeHmhto1keF7gRoJP3m8AyRnOVOMDJ9hVfwXb6NdaLcahq8fkxughXYGd7RA5CIUI5xknPUc545qLxVot9b6bJdarZW7XV/c2yyxTTggQm5i+VXVcBhjPTJ5JJ7dLol4Lqa8221hBcNc/aVjkG4xRPhgT8uFdnD8HBGTj0pxh3Y2xb7wvYzxMlrMLu1do9iNEsiNkcbTyCcHJJ5wSd2OnN+N31221GLT9Cs5IptQtWtYp5JHVElVhNGgJODkJIBjA+Yj0rudOmulspb+20+2j08t5qLCwEhXIG5lGF5xzj14rIe+S3uptSW6+0WSArGIVV8yBSeADhjjjqDXLUfJIDoIdQuX1S4MfkyQSWyzzJuKspIwcDqMgDHvXk/wc8SxWcHxHv9T1KG2tF1ZnmkgJ/dybniLEqS2W8tG2j+9x1r0SGza7I+zXbPHCu50Cq5cgDGBnqPTmvANJfSV0v4la1Z3htLWxjumkgY7U+2zGUfNnh2/dBUA+75jYOa6sK7xuI1bfxXrtzrVzEHjuWa5eJdOlZiiRhyqNOE4Zo0UY3YySc525HaaRpt9/Z15q8N9p728KtEZJ4EIMiADKkACNmxjA74Oea5f4UeGfEFz4ZsdSktI5Ly6xPeXd1F+8wXG2PfjJBUAkc8k5Za9L8N6D/bMsOrSyExCBUBhjLkurkCRTnYB9Pm9cjBreUSOa7scvZaBrN9qRngtTqSW8flul5PJHbxEYGMsMsQVG4Z9B0zV3WtF1G4bWri9kiiu5oIVjEEKeV8xIGGfn5WK8AdMda9MTRbsxvEb9fKcP5kVvAsYlHGM8HnPUj1rz3xtq3h+2iuLe7vz9qsJo5IkDDfcSq+xQFDbmYbG4A9DxWbgpaWBbl/xHpsPgnw9HHal5L+8lEUEzAB/NPAAI6EZOPSuX8z+2Ndto11KKZFD3F1OtwNkbYO1tucEkYJGCMsOTWF4o8by67r7SM0sFrcTefbW4XfLdYIjSJQpBUHIJ5znnkV1HhS10mHRItHgms9MvofN8+ZdNMplYnI2FlxtGVIIyBtwenPNPBKb95aD5x9tc/wBlaWtykdvIvmNLCAFZpQTjkAhmYt27c4rc037QbK4t5LaKziiHmW8kj43K33mA3Z5OM5z2z1qvfG1sbHTtNuXllt4hHc3F66Irl/m2RqT947wc4wABiuefU9tube8mubeFZnWNpVZ4plGFzndwOeFXI9K5MQvYLRXRcdWdrpH2Z45rm4huxJNMIZJJLcrsG/Kv8xIx6AevOcVf0TXbRb3yLdnjYl1lwN+98nlTz09c9CK5jT/EEX76GFEMotV3XhUgR4yWHruOQBgd+1UTfSX5uLOza58yAqzC4YFVXaCNuOBgE5JA6LWcKlR0+aG49mew2uomOBXKyOO+4fMeOlSR3UIuFZVZJGyo74AA6Dp3rzHQdWf7CLE/Z3HztLFI7N5i7cEArycfzra0nxBd3uqJayranbhv3ak+SuMYxwVPHXkUqWZxlaMlZlcvU9Dgm3IWdXTBx8+AT+GTU9ZGk3fnxK8JHl8lnY8nA6ccVqowKr7jNeqhJjqCCRRS5qrlDNtOpGJzS5ouAhXJppXFOJOeKQ5ouAmBRRRRcBG60xutPKt2ppU0XBjGpD0qTbSFcCquY8hAw4qCROaulc1E6VpGZm6ZRIpNuauCHJNBj2ir9oQ4FUrxURWrfB4ANILWRslV4qo1LbmbpsqUfhVk2kg528UscAMgDdO9V7SNhKlK5Vp4PpV57BWyVbANNFgAeWqPaxNPZS7EEQ55qdE56A05rUJ91uajcMgySPwqW77FcnKtR8sY2c8VRYfMaleZm4yajq4prczqNN6AvBoNIuTSyFY4jNK6xxqCWdzgKB1JJ7VbdiOVifL60EDHevK/F3xisdG1O2ks7WO+0qOfZeOr7bhkORvgjP3wpxnsR0PFeq6Jd2OuaRbatpV5FdWVzHvilXoRn+fYjsRSqJws2axptoFYAVKmCOKJLWQHgZHtQsTp1XFTzJrQSUovYk7UwninEnHSo2NTE1c9A3GlDcVCWpCTir5TLmsPdiTxSU3kUbverSRDmKXxUL8ml6mphbqw+ZhRexmk5EEFs0zdcAUstn5fzDJqYReVkq1RSSyHIJp8zk/dehXLGMbNalfgd6CtP2FjUqxcdqvm5TOMXIqeWKCmBV4Rr6U1489qTmP2SM8xiopIx61feE1G0XPStIVDGdEppFzT9tTY20gFWptkKCQyNATipNij0owccUKpI5obuUkAVWp4iXHWlXao7UhkFRqW0hnl7W4qReKiL0B/agkwPF0N0NKnW3uWh3ElnRTvXGG3LwcdNpGOhrJvrvUIbdbqBY9QtDbfvsuvng4wJB2bOCMDGcetddqCR3ESRu8iKT/D1+vQ9K4jVPD9rBc250zUJRHCJG8syKQnJYYLDI5zkZGfUU0rqw1NINKuo9UN3b2EUMr4ErLGRhGVQFBDZAwQeM/4Uxn8Q70+02VsIYuP3Mke5uRyQOc9On4YrmJ5JtN1d9Qu4YoUmG+YCXZDdICASJEGN2TuAznGRz1HoOhGJtIS8sJftII3KqOHXgcAEnOCMc9a2ULWM5y6mJqOsT2ItNVt/KuJLVwbkb2EiQNlWVgc5K7lOBjlQal8a2st9pNtqlhMxMLR3sU8uFD/ADK2AOMblGOnfmna0sk1rLd/ZXjdxsl2uu7H3Vk6dxwVPHyjjrVDwk17badqHhq/ga6ns4Wn0+WdCqTWxztwuWG6NuMDtt561WyuRdso+FNWhu7nxTpc9o0VsL2KO8ZQeB5EYWIE8F2wckdB9RXd6eYGuFZ8rJK26OMDbgAYywzk8j65rivg1ps15oltrM15MhnupmMTIFcuP3YMgJ4YbM4HQk8c16dHFaBzMBCr8neAoP51EnylyTk7scgbaA2M4GcUyefa6QYzvyrjrgY6/nTL2dYV+Vmdl/gA5Y+g9ePSsqS8We585gQjRmTKygbNpPX0/wDr1g22aRikTanBI07TRjfFGoVoXwYid3XpnOD/ACrH8SS6XfTW/lalYQzrlTGrDczHPAyRjnOfSuotFhaELPJhSoyokPI9c9R+lY+v6bp51K01BHjtmjfJMUijzTjoVPX6jB71xYyVBwcKjXzZ04enNSvFHDXnnRzOfIWO3g/dujKAzAnIlXP3jxkZzwccGsLVY9L1maJlV/7QhkwkcEW8XUJ5YhQOHwAccDnHbNd5qb2MNrvmtXaVwSwhXdjGcc4AJI5zXm3iuWG1hiureW602/R98HnOkL528ZHKsCQDgYIwDwevy1PNYRn7NNW6eR7SwjteS1NLQ9abTPFUd9JateW7oUF28uRwD8yq38ecKQp/hPoa7o69pc6Rx2+rWe151Zz9o4KqOEOPfPy9+9eH6nrg1bW1CJDpF86bXjUA5YciTkHbnhgy8DHPcDb0geJm1FGOtXFiJZOVkVRDJwVXJTDH7oAP0PzcitMVXUo3qS/yZVPC32NP4qXGpNqAjsGGsSbyEsZ7bagGCTsYYDkZAKH29a5LTfiZb2Vk02qPO8YkEMkQIJGVwJCucjBzwACPU9K7q8sL3UEvJYb6G9vbeNGDOvlrK3XIdpCB0+8oB457CvGNVjiF1a+IZ7CJ5zLJp2q2iBAJFxnc5LYWRsDblcHsc1y5fhsNONoq2ptVoNR941db1aHxxE+gzNDIHikmt3tkEO3H3U4PzhvvYwCG3YHOKzPh/wCINS0vXbSGzQEaNbyXNu0h/eSqjBlXYflOMydMH52HYVzWj31rPqcegC5aCy+0BtMv2YJLZSknYGbHCEthugyM+9autWOo/wDCR3shsTp+pabKsj2cpGELHLbAeqHO4HoQxAr3pVnSXLfQwjBWPT9Jtf8AhK7i5Wym+xRXL+TE0aKpjfzZAnJHCkAcnsa8g1DUZraWfTLq2+1ObrzY2bG0EO24ZHUN3wO1ez+ErzQ5tCu9GuLi3+xB4pbmSKZZCUIP3AACMMAfmzjn615hqNlGJ7lbmCRXLsz3DAEkdRtBOMkYOf8Aarhwc3ObujonFWuiKa+tdW8MQ2sdr9lbT0yFAO52BH3iBxXZaVqkN34VvLRlurMTQTxHywWRj5AEeHHcsW461xHg7xBo9lq+oWlzp8kz3kDwwkgOUkPTge+Afx5r1b4fTaFDpdzbyWKWupaXZSRTrId+eCRIN3RfmPQHitMfU9ml7tx01dannl9pLXWnS3beYiXEu5JmBAYLLGpA9AVdgefWt/xf4ZudO+HYubycQ3FrG8EI83diJihwR0yQO3Zc1imSO2KNZ6695BbfZ3MClcBNm1nQPjncDxzn0zWz8QfElxNa6pD5cbwyKsaMyjJJOQo4GQV5/OuGrXxLnGNL4eoWRfvrjVdS8MT6xHJPHLaxLbXRdQJH3fMOpyFDhc45+b0qtod5pui+I/Dca29v9mspJ5DNE535SBYE+U5x913HHcmsXW9Wu55LfT7OQyLLm6cSZG9V5VT06AMTn+515qhcWD2Gj6TCXSO6vJS8sqhnb5lZcY7YXjHtXoUJSopva5lOEZLU9g1zxnbaxoWt3cSxxG6tXtLYSk5jtE4zxwQWLMc5zx6Cqk1/BJqtxqNhq9s2ozz+VbI1yvlFNpDSNx8qoSQAMHCnrmuR1ZrSx8EXqHNvdSQNBFGr5CfLgEDGcjA471ymq2upTWj3E0e+PZGPLddrzE42RbTjarD5yeuMeta4LManO3PYwrYKLirG1+zXZfb21+FViMp+zBGkuFjC8yZ+9149+K9LdSszKwGVB3EdiDgEeteYfs72lxdWfiJoLUTeW1ozEDLIP336ev4V6NE2UPBQq2CM8r7fSvbwburHJiErRLe5Vj39MgE+xPb6GoNavGsNHvryKPzGt4GlVCT8zBc4OOccCnRn517YO1h6Z7VHqzeVpl3IQcJbyBvQDB4rvSOR7nmmn/GS23RR6lok8ON3nPbThgD2AVsH8zXceEvGGg+Jt8enTyrcxrvkhnjKsq+vGQR9DWJ8HLfS9S8ZX0clpb3kDWGSjoHX/WDqDTfCFja2nxe8WR29pFbwrJhY41AVRtHYfWqnHlNVUjNWtqdyktvJM6Q3EEzxkI4Rwdp64IHQ/WpfKYjJWvnL4m2jL4+1C4sriRWnuTJyMEN6jH0FT+Cdf8Ww+KLXT31y8aCWTzJBJIXBHTHzZP5GpcXY1UVa9z6EMKZB2c01oxg9B7EZriviV411bwjrVl5OlJfaa8Bed9rBgc44I4H4j8ag0P4r+HtUuorWW2vrO5lkEaqVEik9s7Txz7Vm0yYxlJXR2csZYcwjPqDzxVWeGOeNkmQMhzlWXINW7y+srW4FtPe28cpXcqPIFYjOMgE5602Qbud2R+dUmxWdrnPy6HZo7T2bT2MzLt8y2lZDj6ZxR9s16zfC3sF8vZbiPafxZf8ADNadx97Ct+RrMu+BwxBPI96takO19zQ0nxBJeRlLqyNrKDjG/cD7g+lX2uUI/wBYN3piuTDFJsFycjpVqKbA65A7HJrZU00c9Tc6DzIxKhJ3LxnPArom8Q2rLLb2sclhZNGsQhhcZAByckjkk1wqz7gMDP0FW4JGbnBP/jv8658TgaeIS9or2Ip1pQ0R2UElhcaXJBFHDG5BVssQ0gJ4bJPBHQgcV84/H2zksfFd2s8Yiklt4peOckHHP4fhXvllfwwIvk2zEeVsuUMhAlJJwTgg46cV4r+0oJJ9S064KtultZELdfusCBn8a4KODlRk7bHbCqpaM4n4NX/9m/FLR5Nw2TzfZ3B5DK/y4/MjtXofx5s7HTrh7XTVNvbqQBbBfkUtySn584456V4lpd1JbahZ3ELFJIp1ZGHVSCDn9K9p/aOhuZ7fTdajhk8m4ggmVy3GHQ/rlG/Kt4tRVmzaas9DzOzt42trYtnJYZB7cdaq6xq09/eb5MBbaIW6bQMFFztz+Zq5DtWwt1H+sKj+QrGtVUwzZxuJNKO4Jj9OkEks038WMYFbNjdPb6ZLIrcy71AA5PGP61iaWu3zGxWpGMxQRj16D3//AFVErbildH0b8Co0sfha1wGYNcXjtKF4xHtVfm6ZHy9K6JTL9qhi0xxDHHEZ7hcsNznIVDjpxhsj1HFXPCenNo3w70mzmswl01qgijQ4LOw3cnGD945znAGOuKgSe205ltIbJ4iojkII3kAnBOVwXORjrkCvhMVKm606iV22dcNY2Z6V4W8VLZ6CZPElr/ZiIkbLcyFVDFgOhH3hkhRjnI/GtBDfSW7apeabbx30+1fJkcv9mgJyx256jqcDkgDoM15/pOv6fqltNY3FlBqXkeXGtxcQebDvAJEkwHACZIVAOo9s1cF1qHh/TVn8NaxDJbF3a707WJ2mM4Gc7ZeWTpgD5lGRxXvUa0IUk2zJq7NjxLoyb/O1iaW9nvXEVpY+XlZjv+8ysdueQenyjAHeufPhQNm1sdVeK2bljb3mUWcYJDls4XOdyqVyQe1Zt/8AEeyiV7qKKZp5XSQQSqJ4YNo6qyk857AjqM9qq6r4juptQsprK+sJ5id7MyjzUPqFJJUhQCM9ycVzfX4Xb3CVNoqweHbi+1K4sJvtPmQPJcWM8F2wGR02I0hDHbzjPpxXnGm6trFrcQWHnT2Wo2t+8YE0S+bdRSZYkKSSDlm4AxiQiu9svEF3f6dcjTbe8adWDJerYyGJJST958ddue/865X4nG1uorW+khK6vDa5lkS1azffkPuyeXbJA9gOCcmuylXcoqViJKzPbJru31jwV4fXU7hZor+6s9reWRIk27zHJz8yk4kUAAYJI9at6PDZzfE3VYdLW5W3/s2GdonRkjcbnQqQQGKgAYHQcjoa8/bWLfS9Jt9t2XiuJbbU9Fvlh2s8YmiWaAq7M2QWaQ88lm4GDXdXd/eXGseF70nddXj3ENwpxxGMuFLqQy7SgG0kjLE4rt5okM7Brfy7VrO503z7FkZSO8a5HUdTjPGT27VxKHT9KhvbOzurSNJlRov9H2RiQAZC8HdkFckdfU9a6/WdPN7aQLaTm3bMUj28j78ruXphs5BHqc4rzvxRqqW+g2sdqqzETBViKA4dW5d2ydv04xzniuGq05jvoWJrr/hHv9JuHFxctNFM2EZF8tAplbZkb8LkDrg143cXNjrPxC0/wHBDCLS/1q5vdcAVY50a3ubqRHy+FG6F0OT1VR16V7tBZa5JZXdpb3MsdzY2jiWJZgR55j3IckHAOOuf4s9BXz/8HPtt9+0o13dxOLK8M9wbaUMCsqQbQhz1ZQxBxkHngcV1YaMYbgfTy2Nx4rtblZb24tdN81hG0ZBknjXIyTsXy1J5AAOeua3fDWm2Ok6LFPDICGgRpGMh2Fti5bB4BPXtWP408ZWHhjRb3UdQeWCGKErGY7fzleUjAXC5J5DdcYGc1yWkTeNbuGzuJ/7D0zSrGAL5FzbGbLoBmUlXC4AAIznAJ5JrS7aA63xR40tP7JuW8O3NhqV5DEZHmFwqW1shyQ8kuCFHy4wATnHA618+W8mp67cwXmsfZdKi16abyzc229ywV2cqzMBC+ECbjksGGcdB13ivxNf/ABOuV0bTdGePQLAx3NzeGzeWGd1fgFEIdo2A4XqercCtvXPCc02sXcmYZdSEcRS7dQRbySud0kJzhNqB84HJI44rak4wV5EsxrLSPBeoeI2ErzJp9oqW6qltIDdTIdzy70GXUD5ASx2ndwMCu70rStE0m1F0trObpIyTcPvkhjiLbjneQMLydrcjNW7uz8P+HtMNs0Rng8oR29tAnm3EknYBT99iOSCMDaWPUmud8TwahrfinT9H1a3ntbG5xc3Wl2tx5krlAwSN3HAVjg7AQNqPuJBqnUbRCgc9fapp9n4du9UbVILjWric3EdjbSNtjMi4SJ8nYCF8skA7gQx5xVG68OS2yQJ4t1+w0uZ7flJpxI4IAGQHChR3xjIIHXrXXaxpvh/w74KtLO1ulhnllja4htULq6Y5BC8gfLt3Z6scn0y9Z1TVptYurDxH9nMHn/vGtEad2YDdDFkqVACElu5Yj5uMViqUZO7VytUP8HrpkEht7fTvtZnhiYNAd0cyFSB8yAKrj0PJPTmtKWxOpJPrUMcaMzrEkWWjeIrgEH1wcAkDHPPNXbI/a9OtLSz08x6dFbMIfOtwHBVuGJ4KbSAWyAzegxV7UJvtUczEx2+mQhY7qZ4/LRwo+cIRjAznleuQO1Z1IR1SVgvc5nxFv0u8toUW0nk8tmmlO2PauOcN649Dn2q/4VkmnS2vfLaCIIJ0lWVXdB2ByQBnn5W5HpXPXNx/bLQXGj2s7afaM4gkdyCGbnd86Nnlc5/wrZ0/VLiC0t7OGdmbYpdo7c7GbcPvTMACuTg4IPsK86WXU3U9o90V7Rnc2Jv5rkLBI1vHgTMm4YORygIPXJ5PtXVaXIZIQGkBZVHyZy4+p715r4I1q5hhmhuZNjyoyqygrHHIOq5wcE54wT0r0PSLmG6jM1uu9CeZOhHHQjrXXCXNcqDRqUUwN054p4NUaBS7RSU6gBMUYpaKAE2ilAA7UUlACnbTTtox+NJx6fpQAoC0FRRSr70LQBNq46U0qPan0lFwE2/SkKg9cUrU3PvVIBpSP+4KdtXoFxTSxpN1OwrIeVwKgkXJ3elS7+KYeaaZMholA4JpTMAOtRSJVeQ7apK5lKbSCfeWyjHb9aYgdjjdn601n7UnOQa2toc+7Hywsq5HNQgNmrav8uOtNbakbPgHaCaalbcfs02iEFYUaWVgqKMlicAD3NeN+LfHFz468QR+EfDd/bWej3PmrLfEI4kWPHmOfnGEBwqjHzEk9AQbXiDxJNrKrHq1xFaxTA/Z7NW++cbsAdXPBOegxXzHd3Gl6bt+2tHAJGITKdQPp0p0qkZS8zvhg5Rjds+n5PCF4NCg2XSmOaGTbbx3lyUjjCgrCoVwrDau3PcnNc34R1bWPhjqNxdES6h4duZv30EeC23os6Kzb1YBGVhjaQqEnLcfPf8AbGgynD6hE3OMFTj9afFeaKWDW91BnPVTjjvXRq1yyQLC2ekj9AtN1GPUdPt7+ycT21zEs0Mqcq6MMgj6g1I0r/dYYI6givgiDxPqq2sdraeKtSWONNscVvqUqhVHAACtwB7V9Yfs73V5cfCLSJr68uL2cyXIaa4laR2HnyAZZiScAAVzez5SK1JxV7noUjnFV2k561O3zJ71D5Zz0oi0jine9kIvNPoVdvWnr0qrhGLe5Gw4qLvVrburIn1FYdU+xFT5jA+XgZyffHT8aIu4pQSLkjFBmljlyhLN34psjKsB3rllw2e2eKiuJovI2owyefr64q99CNtiwZG4pMbutULu8W3hjU7QJQxV2bGD1xTtOuWMUTSYJkUMFHXnmq5UldEc13qaCpzT8UibjjNPHB5rFvU3gkNFLQ2QaYZKaG2kOIzTZEWnBhig0K9ydGU5gFFRA49KknZdx5qHcK6YbHNO1xWfHammQmkLZ6YNNU5PQ/lVpGYpLE9aTn1p4HPSlEbHoKfMhcr6DMe9KCOlSrC/r+f1qGGNmhKtIDNzkgZweOv5j86VxNO4y4lEe3cxjTd8z9se9U9TaV45BDDEki5++MbuecHB7c9DzT9QWa5tNsKPJKrFWjU49Rn8MZ96zodUjXTJ5LhWAhm23BJ8tkyVzgEgn29ah1IRV5MqNKpU2RjzeHre7ZrXULWS7jaJoXma0RggOTgDrgg9fbrWTqqQ+CZUW2SV7B2LSQGV1WNc5bHUD7wOPwrq9Y17T/J8qG+tmmBVXUDcEb7wZQSu4diM/wBa43xLrNpDNHeSXv2mBeHh2eWhTI3d25wvFc8s0orS520srry1sdBous2sMM//AC0t2KFJBEVLHliCRn5gDnHTqayvEVvDFr2gz3DJb6Fd3UkTHIIj8yJpGU/7zRrnH3STnih9Qs7fUrfU7aC2+z6iggnkVCAkgX9y4zwrYLIWHXcuawviHa6lceDtRsLjVZLWWzia5tHhby1khIxIu3puAyD6Bh05FYSzentFHfTyOfxSeh2HwbtYm8DaZNNbwWhke4liaSbDfNPIV4IwTjHPJxiuzuNS0+zijka8EzM23bCMk+uc4Axz1rzT4aWoPw/0Ly2kjH9nWzAFh8oEY5PbJ/XNWNXuY7me2jiuEjud7ZLgfIuOcKep+b8MGvMxObVbuyPRo5HRSu2zX8R+KYoxc2trCCykGOZ3DtjBySqg4x25rHkvhJJdyx2sKCRRkLGrliV/jUn7x9xUOgWtzcEtaxM+0EJOzZLgHgkH39/xqxqWjNIZJIb4LcgGQs7cBuMj35GK8upmWJnG97HZTy7DweiuCeIk1dJLW61AnhY5bdHOwj1AAAI7ZxniljgFrbN9hj3xDO5QMMD2YE89P8msRo5I4mzYwSSEBzPFGIXVgfvMDkHg88EHoR2p1v4hvYYGmktppIC+0yxw58w8j7v3lxwORgcnNfPYmSrVXOerOpQhDZG0byNbWRTMGRRyj4Xae3fBOen4Vys+o2c81xZXdvI9pKnzRTxlyDt7r9P5c10dtd2c1on2RY7wsillRt2PcnsR3/Gie0tJIzJJCltdswAby9xb5cZHcf0zXDKiov2gTjzI8tvNI022vIdUspIJIo9iOxnUyxMDgMqnJCj5tyrg4Y+1XvDeu3ElvHbWljsZIWH2NQAdudrttfHUqPn3ZK/e5yK6O/tbhpJ7qLTI3MSmJpFjQTAgcqwA5DZHbJyMd64WLRdP13w/JqVnazm90u6bhnZgikKdrpglo8sdxGD19K9vCVI4qi4VNbdzkasdpYazHDHCur2V3ZXKy7JbWQO2RtBzamMkZ5+6c7sYOBVPxn/YGs6jdXdvaQ3t1fRGSOW2ceVO8a7gsig5VuCMMM8ducXdG1S38RaVY+Hdd0ow6gY0a0K3HlxOu3IZJAQNy5xgYbAGRzWX41s7fTDqN1qmmRRq0SgakUY+YoAyBtIIccAEdSc8jNZqg1USStbtsOfvLU8x8caHp1lfabqFpbCHRtSmUupUO1tPyssZBbggfMFZiDjrzU/iDWpLeKKG61GG61S1VYvNVsx3cKkGNuegKEBjkHH0rR8SxSalBA+m3n27Q9StgksV1GBJb3IHyH6kY5OD1BOeuLpkUOpN/wAItqULR3Plma2kYhdrKmRnjrt3KV7jb0xX08KTqRXP0OKaUSlaeKm0+41e4sbOMaddWhQxYESxdDgYyQVYZyPvd+tWPEmmTT6mbqdYRbMweOGEELIu1lGCeeqE8DvXMa3Gsfhm31q3vEkuFu5bS+t+P3MgzsIUHJjZOM9MqR6V09nqlteaW+nrHLckLFHbPj/lgM5D59FIAI4yWya7lSUI80UZRqEeu6Slr4csLiBN90F8u4Owoz7+jI2BkduP6VreANQt7fTr6G4u/sV29tJCUl3HzdwKgZPo6qR7E12dk/8Awkfwo0nSBNv1ESTx2wZ1Bt4037cY5wAByOuPeuA8HKmoy6zpd2hOofY5mtZwwVTcQKDGASed2GG0k53e1cbqe0TjLZG97K5Qttfn0xZ7Szjtlne3QxMY137yOQDjPUsRzwcVbeZrKxgfVCTdvIjyvK5faSCUOf8AgRyPY+lcqunX1rfCC7uHSaJ7iFmWUsDKhyfmPTqB/WuiliutQsLTTb7UIP7Vspp1ktp2yzlEWNVPZQBuIyed3GeadSjFWtsY8zZo+H2m1LW5UjtN1pf3EFlPekDCQ9SqDHWRkcEg/dWu11bR2vdUVZ9MiM+lRG6uWDrCY4R2KbgA2M9cH1HNc34cvrxLzwloOkNYQPDO91LHv3RrIqMi5LHDsoJbA7tjFdJai88RaxrGl2R+0RX053XE4G6W1h+Vtxx1d89Bkgk9BWGIm7qS2NqcLnN6gIpLZrlpPs1hFqKwxrcyp5s6tgk7Tlse/I561rx6CniNjezalNDuIiR4YCGYvtGTuIAwpOPZQas+PrG71WXT9NtdOW0t7m4j+ylEACImDkdGUDBUHHPXBrT8Ox2+saiy+HRIbaDcYRKct5qjADEDIUAnnqMjms5yUYXibqm3KzOI/ZuvLrT7nWb61K7rc20hVuVODJgkd8Z6V6DNLJNNO8p5ZtwYgfNzkgj8a8x+ACyS3mswKWw8MQ+U98tjPbFe9eFdPtZtKuzqNnbTK2PnIKyHHLBJPujj1PWvocPUVJOTPDnGU3bscsJVaRstgMBjcT27Gk1SWP8Asq6aQfJ5Dsd3JGFPB9qlu7Zrby5BNDOjjGQwJ2nqGwT3qG6t47mzntJMiN42jyD8xQjBGewx3r1ITU1dHNNWdjyXwVqWiab4yuJo4boo9qDG1rOYjE4YlmOGGRtHTn6V0Pwv8648TavrX2pLi11KZzbSbwxfkcN6H61Jc/DG3t7yW+0fUprOTy9iRsu9Ap65yST165FbHh3Q77R/sVuy/bLa3LyDYMMrnbgDkZxz1Pet5yi0KKstDxz4n3Oz4galG8RfFxtyGwRxUXw9kjl8b6eFWRTyPmbI61tfEXwrr8vi68vodJnuLeeUyo8QJGMd/eqXgnSr6w8Xadc3On3UEJdkBeNh83HHSndcp0aKJ6j8YpQ1nNbfao0Zrdm8l8ZbBJ4JrzPSbeNfF+jSIq4acnIxgnaTXp/xEYalq13oV3DDJbyaazwFvlLz7jhQSQM4ya8n0jTxpvxKsrWB5PKjuQPmbOT5eTnHHU0klymMW7s634/W1rPqdqZo5DItoQkgYBR856gg1zXwum1G18aWlnFq9z9lcFpEDnDjsCDn1re/aGivjq1pdQxv9mW3CMQhKltzHH5VzHwqJPju0VowNiucj6ipUVY3UmoHWePPHmteH/FVxZQ2trcWqrHtVwQ+SOeRV/wj4wHieOdv7NkszBj5jKHU57DgGuM+L01mnj471IkCIXJ6HKitX4RmPyNRkiYFPNXkduKErENrlvY6jxHrGnaNbi8v3kjiLBcqhYg1S8PeNdE1TUItNsXnmlkBbJiKgAepNUPiiiP4b3P0NzHu9xmuf+HdpDH4livIhGqjKgjudpPH4A/nVXaZErOB6tdXIhtZJjG8gjQuFB64Ga4AfF+AMTF4bnZSMZ+1BT/6Cf513l45ksLklmYGJuvfg18zF2R9qswGTxn3pzbJw9OEruSPrXTbkTW0MxTBkVX29eoyOa8q+OmoT3Ov2WlPFGLaKFpVYZ3HeCCD2xkD9a9L0JlbSrM7gCbeMk4/2RXk/wAb2VPF8IO1t1mvbpyaiW1kRRVp3PKZV2Art5U9K9n8ca7fXvwf06yk2PCgiOW5YbS20A+mHPFeQMoYStnoa7K+vhN8OYLdjuO0Hn/ZbB/kK5FTi90dk76GasJCQ7Sfu849sVl20WyGbJGfmq+s+IUCccEHPrWe5xaTszfdOF45JrN+62MqW7+SFwxJYjjNdX4PsZtW8T6fZQospmnRUXfs38g4z26GuVWMZVVxwvOa9b/Z+0uaTxCmoQ/Z2a2hNzGsyggkyCPAB4yNwP4CuXF1fZUJT8mNLVH0p9sN5b/brmJobaMEJEmHkUkDc4xjOcYHsM4rkPiB4lj0vw7HcaHai41GdgltGrfM7EkZfAJAUHcR2xzXfhLWxsYpHmhjijUbriRwAADnI/I9eK81s74694nu9eurIedYsttawqxVURhva4Z1zljlQE4II6V+fYfGKpHntpE6uWx6J4R0HSfDfgbRrb7XAkh2ySlyqGe5GCCQ2Seehxj6VT1Xwpq+q2sd1cvaLblCy4BYSLt5VsklOScBTjt0zWTpf9p2yStZXy2r5VLa5vmUsoHQIDggZJ4Ug5I5q/L491a1u5bHVI4bOVCI2mi+VrljyWCtlhjBODkV7kcZRdO9RGXJroZL6Hbx2F1b6lHdvPJN5PlRwhXlXACbvmx/CRjAH3eKztD0e38HajbXljqAjuLTzSYLzc6wLIvy+Yw+63zAAAnBwcdhk6h4jhh33PmwxEjMolfLs3Gdse4c8YPHSorPUteaC4/snWr3T0udixXcUsUMQY/Nub5SWDAnCgj3xRgJQqWlbQUpNKx32jeML+4un02z0e/0jUbydVu5LxNu2MHLNAchWUc4I57nNW/i23grU9IfwHe3kVxrE0KfZZrjMj78kKQ6g4bIA6DrzmuW1X4feLPE+lQ2L+KYtRSM+cjvZJBA0pyW27SMjIxkrznjNaXws07RfEkFn4T+IFlaT6pZyT/6BclfL3K21hbqg2kfJuJHqPrXucyTsjHyPIvhr4ovtct7H4fa9fK0v9tpdROwPnRgbmkiOeg3LnjnPHfj32+W1tviBpvlSv5UGmyXZilcyMbghkUkH5vMxuyWOCAM5PNeV/FnS9F+F3jaVXMt2Ukg1/TDdxrIz4lZLq0eRhmQMhDLnJGz1OT614N1jTdVs5PF6RXWNd2yWNrtLSR2kOFBKg4BDswOPVQPWrrJKPMM3/FVrNNpn2iOUBmtwBMDnfjpxwd/XgY+pry34o6hpaWkDG1uLeSM+WqywuWcFfnJCr1J6HHGPevTLy4hutC1CK+VkewG1BcPlyAeHYnvkY7HpXG+KrKTxHdWsltq9pb3TPHCkrcOrFSGCjt0HoOD1rzJasJbWNv4NwpYfa7pbxyLyOKO3Jl3DG3kndzknjk+1eK3F1Jpvx0tL2VL2/bR7pLf7KrDdcNd70i8t2IAUlkOSehOea7vStTSfSLfQ7C1BMEsplnh3PHF5gBYlVOSRnqpPArltW0y4X9q/SLFkaS2vLO1unFsRIsklqhw2SMptdOcgHIrroyVyIxud54u8Pa5q+o6hqVxj7Rb6fNBb29sAYLVTESfLcn5znKsxXLEDaFGM1dbvtZ8XeI77wfokP8AxK7SeH7aCGjCT7QPmbGPKUop8sfM59Frsfixd32k6JANLWOPU72Uafp7T4Kq0g2s575G3f6ED8Km+Fsmj2uijS7izafU4Waa7uGgfZdS7t5uFZxtJYncMHIHHQCupVIjsw8JeHjoJ1G10+8ljNw7yzQkDIJ+8epwS2cYIABwKnm1TSbXRotVlxunKRqJFZzIdxUDbgnG5uv1+taet3EUd9dNvdpzBHM8EJKs6ZYbiehPBzyeBXE6pdwXlrb2symZYcwm1iPlx26gbcr37c1y1ZXkXayI9U1Ep4o+z6eYte8TXUDstvBICtqnATeVIWKMchh87t8vPatGy8LeK7HWpNQZ7ee5uYz9qaC4O+diMNuc7OpC42KoUIo55J2xqfhfw3p4h0HS5UL7R5Gn2TMZGH8RVV5ZcjJ/WszxP418SabcbbfQru7026jJguXKR7XbhUwQW4YY5UfeGcda6It2JehX8ealqVjNo8a+HYtSGn30flQwkRB7p4WMagbjwpGWJHTBrb0doYNHbUipl1FVAuJGh2EfMWd9rEYGS2COSMZzxjg9Fl1rxB4gn1DVb3yf7L1Bn/si0YCZS6AM4Z/vKgJAK9OcYwKmj1ix8NzWllp9hFc66427JpIyBH1H7wEBTjaSQeTxjvTVSxDL+u+IbXw7Hczz3kSi6crBDC/+tdT8pzyMgMWOQAe/evPLbxDqes6xEJbia4sw/wDocZiAghyvG4DAkc4GeABnrVvWFfTwv2q1Goa1cp/pZaLe0SSE/MjgEDBDAHnkgk5FT+H9S1V0utB0xYm075JoYxB5jqigsiqSPvD+9tJz0rNSfNqFjs7bSWsbGC41mO3hsop1eKWYY2tjgeUgbjrg5Oc9cVNczSXJuZo7m5uoLltqRRzJgxryA0RVdqgdWIzg9uDUHh62hudNjvbydZrRmZp0vIWnkiA4BIPQZOBhcADqKv39na2trJ/pen31vJtENv5XlgN3fcvDDpx97gHJxitJThy3YkmzPhW5a/kuEV2WWPy7XgRRI3JPpgAZ5zzXe6HfTP8AZo9qxrEpWT5s7mHA+vSvOr3UtMhhcuLh9iYb7RcMzFcYJ+YZwSaZZeInsXimml87a5xACrNJGY+CG6KFI5yfbrXDTkufR6Gqg0j27SpDJbqJD8wUE+2aujbn3rzay8bW9vDYvcTKGnSNZgFO1MnB5OPf8q7jRtSgvrTzY5Ef5mxsORj/ABxXU3qWjSopAwPTPvRmkMWimk80maAHGkpM0ZoAWkLHNG71pO+aADcaMmlLCm5qrALk0hY0maSiwATuoxTT1pKaRLFJzSUu00bTQOwlFKRinDpQTJEMlQSLkdKtvTCoxVxlYz5Sl5Waf5JwOlSsNvG38aUEYqudk8iuMSOklizG44AKkfpU+4ccgVFczQxwudy4wQwNF20UklJHxv4Fs/7W+N3iO91W7mkfTbC6ktCX+6ylY1XGPu4c8DHNVvBfw30/4ha49vqV9JaWlhbSXDCPh5WJCqFbOBgkHofT3rpPCFha2/xF8Q6nbnzDNpl1ujIHysZowMfgT1rkNe8HRapHZSS3LwywE7vmwCSRuUkcjjP5ULERhJHq+xdSLSZzOq6d8G4rya28vx5vikaKUKLRgxUkEjJ6cVh65B4PEdpL4dj16O4RsSi+8kARj7u0x87iOu7jniva/gz4et9DutVEkMD6hI5CyXJwEQA5yRztJxnGDzzXO/tK2+mx6jp0ywQw6gyFZzGPldFVcHpk4JIGecAivShUhLVMxikq3JY5rw/4d0GDwFpuvafPJJqc11LDfRktiEYBjXaRgErknk5BFfWH7OSbfhBpI/6a3P8A6USV8s+C/wDTPh3JdJIQn9qgNkEnf9njHJ+mf0r6t/Z2X/i0ek/9dbr/ANKHrnxD10Mq0bU/md+AMUfLmmstNbpWB5/cdJtHcUsW0kZYDNZt1ciGTZK4BbhBnGT6VnLqTG8aNjsSIqQe75wB9OvOfar9m2rk+1SdjpHZVYKSBk/0ri/EN3Hb6gb6VfNVI40uArAFGRshsH733u3PFdNPOrMm51AAJyOO3auX8QrdSWsMtpbwzGJg0gcAyAFtpdeQBwR7/wAqqhHUmrNEtjqV5JYyx3ltLFOoUrFKQGZWOAemBk445xV+e5FxfPaqQZ1GJNvSMdjnHT5uPWuXtPEa31zHE8c0bRRMkpI+8Y2QlueeQQRn3rq7BldJWeFnediWfaQCCOnTBwP5VtJWME+ZmZ4kuY4ZIrPc0uzbuCjAxgnn1+7+eKSHUre2uYLZpDukRGHzYxn1wM03Vre1vJbu4mkVYbJAiSoxy7nBfgdOij65rN0fTI7y4k1aaZ5jgLBJKeGA65C4PryaqyaBJpncRXcS25kJCqrhMnucgfzNWD1rFSSMzx2fmRbydxjVsHYq5zj68VJBeSypJ8jhVm8thu6YOMj1HH86xcepqqjNGZiBVfcxyT0q2iiRdzKVPoTmmTxoqM2fujJ+lJNCnGTKktwI1/iPHA9ap2+rNMiD7u5iPw7fyNVtXl3SK6sf3ExWTnAwVx+HXOfasnwq+6RFZxIIRtd1IKtIMZ6H0I/I11xgnG5yylNOx1TQuTnbmjym67akjcsAR0ycH1qTJyMOAc8j09/SsnNotJPU5jWNVlh1P+y7dbRblvL2vLI20bj3UL/7NW3YW1yGlW/mgZ1IIaJSgwc9iT6VwXj/AMVGGC4e3jltgrKVmEzAkrng7Mdx60zw7r2tX9m7SaiwYlWWRQBuGMgZ+8RyepNcOJzGFNWR6mDyarV95tWPTBHDjdtJGcZJxk1l3uraXbTPE11CsiEBkXLn6ccGuNuTdXBP2iaScF8nexYZ9cdBTmh5BO9iBwSRxXmzzaX2UetTyKn9uVzobjxHZxyOkdvcylQPmGEB+nU8Y7isO98WXULmRIYY9rfMdhOVx169QP50xlkCHy437cgZoNvIq/vG8tS25mzzn6+vvXJUzCvJ3vY76eV4WmtIkd1e6pfKzWdy0mHKSoqBVJx0OOuPfNZ01qINQtLy7uXhmZhFIr9STnac+g579K2FgZpEe0kCNhd2/O1l6845z7j9ai2DUYBbXDSReVdRiS3lGcEEMMN39QR6H0Ncsqsp7s3VOEdErIyVjjuZY5Bb28qhi0SkAnzBxleoP44xVnUdNS6s5LR9Ptg7A5iJC7uDwcZ68dMV1DG1teCIo5Je4OCR6fyqOaK3uIyYZg2BjA9ayUbahLsjzTRbL+z/AAvdWeoLtsbd5La7jVGZoun73Iz8uGDeqk55rA+JWp6roPh65sb54riT7JPJbyjhZEIEeQT/ABYlBK8cjI4PHZWd19h8fTK6yvFqVk4eUN+7WaLOAq7Rg7GOTznYK4745wW1p4XudJnikuLZ5rP7IJJQwhErFWxjkKNvA6YbHTiuqnJNohtpWPQ4GtND8NabBqV2S4gjjijRiZJH2AKoReT0+n0oGjul4NRlSNrxgx3Bs+SgzhPqM8nPPWrcel6T4fjtbqFovt+AjyhfMluh3G8jOOnoBwcVQ1O8a9sL0w3EMM0ZE0SR2292wMYyCBkj+9XLOPPJmnPyxRvaXvjs423pHu+ZlJ2lwTx9DjHerflQvGsakxqHHbG7np79KoWNtbNaLLqNvM91sDxO+1QhIH8Izt57KTWlax2v2r7RFZFTklt8zsrE8fKCRtH4Vfsfd3I9pfocfrVgIdQvZtLZLgXCeZdIFwV2nk9OeAMgc9/auZuX1WXWYLGzs5HSZlllvNm4FX242gYOODwe/wBK9ZmiEtw7wtFbGUgOFiTJGOgOM8/nxXH6xotzpfiHRtVttYESRzyCZSu3BlX5pBg8fdAIH3uK82eHpU5802TKUtyxDoN7dTGZ1iguLaIIl+rhF2MAeeQASR0YHBzjrSTLqVpZ3L313p0kH3FAT5+epBRWDcD0Gc9aklstKs5W1bSJ086Qqt2sAUGdd3+sbaMll5Iyc4zn1rQ1GGHbE63CyuQCHZgD06Enr9ParrvD8vuK5S55Lc5bU/tK2t1Nb6bfL9ngViZgkglRB97YpOSB83JB6iuSfxHDoni5IYdNu1e8RW3Lb7Y2ZQRKDkbgCwVh8x44z0r1TVr6ZbJlhDxsEP3XUBMen5815p401CXSLeO4u7SW5tIZPMeeOQb1z8hbg8HbjB69MV52FqSjOVobmVSDSNOLULrV9Nk0+TwzemZmB3DDssYYmNmIAIIySpUZ4GeDisuXxrrejeV4T1TQUuLW9drWC7LRK9znGAw2bWzk8nHX1GKtWGqTT+LLnRZtOS3scQTWcyyllkj4Iy3RSCBnHQ49q1dTla/0+HT9eQ30N45QJ9ikJL7j86uo/eEYzlQG79a9SjVqcyUkZSs47nlvhfw3q1te6k1nHb2TWF75V7bPKzSR2udxcx/8tVTK8o24gHgmub/4RS91fxhZeGLy0WG6vHMVrclzJHMwLjzQQfmHy9ycY9+Oo8UX2m+Gddlt5rgX+mSOBa3BLyTW0iN/y0YHcGG48tyB1z1rnEkisde02b+0rn7At+ZtOvYHLLb/ADuHJABJGcsPUHHOK+goSk3Y5ZOFzhfE9nqFjrFza6tZxWN5HKYrpVyFGDy/PPJIPHXk8VT0/U7tLeOC38jzYHZgxjDEAtkjPXHt2r3X4w2ug6l4x0+C+srNo0to4576Kf8Ac3ML8GeM4yPLZgeeQQR0rxLXdFuNF1W501iQbaV1jlC4M8WThwf93Br0KVT2kVzHJLfQ9z+AOm6heahpcZtUuY1s7mdwCMHzHwATnAXnOMelcn46YeEdR1ayigt4nae4URRx4lQ7AyuHPBUc4A9D1re/ZX8VxaDr+NThk/sq+i+y+fu4t5gdw9sNnp61yP7R+pafrXxUvJdJ2f2c7iFZEk3bpVA3k9hnpx2PFcjwbda72NPa+7yojtdP1HUPGEWj6hpssTOmJ/s0YMmTbq6sWAGSzOpJPY4FLq99DrvjPU9cXRrjb5h1C4t4n2NbkR/NkkD+JOnvxVzwtY+Kbi207xlo8AF4up21jZyodq3EkFuWZGAIJBWNQfXd71p6h4ivPEnxD0iFCNNttShRLiWVVYyQyzuEVth5UI2AOoArSpSle0dhKrZMu6/o8ngu08N30N5apeiLU44Rjqyylc5PvtOe9dd4KsdU8I+HdS1RNInlm1BVbT5JmwWW3jO8/QbWfJGDnAzmuO+Kwk8QfGI+EBeW13YxK109xG37uyiIDSRqDzgMMsMnJJxzmux8RRtB4Z8O2a+JpZ7nVIpLe4WB0QW1njc6uCM52rjsQeOazlhYuNmOGJaehy3h6JvGD3DaPfIbdW8iaRy6MQSCAD/tk9gMDPrXoXheztPCXg+1s7PWo5NYuovtc4tozJ5KyMCZGIHQAL8o59ABXkvhe60u5nurOz1SPRoHikS4uXkMu2LLphFTGG2bFGctnceAa9JufFfg2x0wNpv2i4tYFZ2FnC/mXHy48tQwBBzk+Y5JB6HOBV1MJTUFHoR9and2POv2YbOS+13U7eOK4fekSu0KA+Wp35ZieABxyeK+itHm0ezufLtmSaO3V4mZ3Uyq3bdxt9cGvHP2M5fKXxjstzcTeRalI0fDkZlzj16jNek6hbaLHYSJb6XB/aMu54pA2ZYmwW3uc8jjHzfgKps2oU/dcij48vbG6kiuoZT59xlW/dqqYX5RnBOScdc4+lc7AwEqYXayqVIPUe9QsLrUJUNjb3M0v8KR/vCw/wBrH88UxJI0uX8/9x8p3B+CgHfJr2sNFRglc8qunKV0aqyFmj68f6s5+971IU5DA553bh/L2qna3MMyI0M0LqAMFWBBB7/lVrZ+9K5fBAx6r7+9b6GTUoodvOT8uF3Z9MUOqyD5lX15Gce1MP3ztcYHUDjH59KXJzgkDjIyMcU2wvIzL/R9PuVUPZxMgPAIwAf5VzDfD3SLXV4tSs2lhnjfzFAIKg+mOMfQV25YbWHU4yBjn61Wlbr14746iqT0MlUdzmvG2gX+vQJC1xZovlMNxjYtGxGNy/MOxxgk/SuI8J+Cta0XxLbX9xFE9uC0beS2CoJGGP5dq9XkPHrxmq5bgnOfoapMv2x5L8YLSG91D7Ta6ZcPMAqvcCFwTj+mOOnUUvwpjktrXUYZI5EbzM7XUg9PQ16jK4JI54PQmsq5SNZCyIqk9cDGfrTNOa65TkviUjT+F1hVGYm6jwAPvfN0/pWB4VvlTxvYaOkMUSWkbpIFIIMpX58EcHH3c+1eki3t2tmkmijlEZHlo/QSdQfw6/XFYdlo+k6ffxTWWn28EwyNyLg4x601qNWtY3rlyLSZT837txjPtXzibWZgcxuGVj8pRsnnpX0fLjy28vhgCR64qUf6gZyBtxjNNpihLl0Lehtt0yyBwn+jx54P90V5j8atPvrrxFDewWdxLBBZfvpUUlVGT949q9TsCTbpljwByTk0uqW5vLDULUBiJYCmfqD/AI1BMHyyufMlrCfLlQx56Ec1JJdyCxWxbAQCQKPZiDV+6jCXjovBPWs7UIv36suBkd6wsdd7iRsQqLgnAqS+/wCQfgKA5bHXtTFXy5FDEAnpUt2N0SBf4SD9eawktRldIGaVVXqVH417x8EdDEn2a4jRne1lSO5xJsVYzGcA/wB4l8cf7NeI24VZg0ikc5x6mvdvAqww/B/XNXfZcO18kEdqwBXepQo2DjgscE56V5Gc8zwrjHroVBrmR6T41vYvstxbQrJPbxbYzD5oY3cpI8uEfxZBKMeewHqKqyaPJo2gLYvdXMkzbjcyRDcZGY5LkEkDnv71maKmpXmsW+nJGDbaUglkZ5NrTXciknpkYCOSDnqTzxW7aabPeyxrqck1zEB5hiZ1dQwHCn+I8c5z+FfHvLHCkl0Wpu6mpD4cm0kNZ2M0H2GRMAlcM0rYPzqQOMnGeT07V0Fp4da+fa2qRS2vADqQ8rP83fGAfpx9Kq2VilnNPIbeZYQQzb2z5WOMjHOF9qo6dq0UOsXcBjYWd4hUXDhiUCkFeFGR8wJ/LBrro8sopT2Fy9VuZ2t+H0/tq7g023i1FY0SSVSxibAOQTIfvEHI42nj0rOutIstQ1cXVlo+rWt0NgMmmlZXlIUDcwHVcg4JGOOtbPiTWfBos44JEnWG2dZZoPmIuW+Y7fn5CFnOR1IPtWnpHxH0JFuY9U0G9kFxKs2+KJFywAEaKobO1SOCWr6OhRpqFoGDUr6mTe+KvGHhxLKO80a9v7EtmSV0eKdSQc7kExB7fdA4FOsYND8VeJLbQby6uLTW5oluNLvPJa3msWJbe8ZJ2sflDZBbeMggV1dj8Q/Diw3a2eh3ySyzDCpEod2JyzE7ySc+9ed/EjX9L+3W0sWizPY6ZdQzSJIypcRjJEjRMOEznJXBAIyMVo+RMmzIfi2niLV/FGj+BPFsaTaxd21/p8F5cPi0uxIgeCeMJyjLJCq+WR1PXmtb9mzUNQsPBkGk65ot1Y6natNbxXU9o2+K2diGVWbnasi/Njjv2rmPiDrWsSaTFeXl1far9lkS90TUrjDXti65wHKgLLFnHz43Kfm5xiuj+Hnj678SeIIoL9NLnR7gXFwjEGO2Zsb2hYtyTJIWKnH3ioyKxxNVcnKgbO/vf3lrdW+oapMzLEPtksDeamMD5VQ5CkgjOMHBB965zxBdabb2V/YXsVpbvE8U6qzhFlCOPLBOSwcE8gAZxyetdJPGNLvpLJo4Tb6pcyRi4X92sb8ZIVcYBBxnqcc1m/ErSLfS/hfqisxa607MiCMANgY/eMRyuRwecEqMYriowk9xMj+F+o3VvfXNra6S9wHEbXN0UWNbeQAsynaeM/qB2ol07Q/+FvS+KLnUv7SYRR6ebdYlC2jumRz1OQpA9Cfej4S3E+p2N5axufN2207KzDaVO/OWAHOM4NReIYYofEEcsl/OqWgJt4tuMZbJQqVO6IBVyRtPTAq3zR1QR+E7Tzm1DxLd3l5ptu9rH5UlgskxlkA2EF9n3UOSQBk+tUfiPrE2laOmuaXZTaheWcglW2j+Zp1HLLgkAEAk5BzwMZHFLZW4sZ5rW3W1T7SoD2sNyyMuxfvcHOOcfzrd8NabHdyLJfxw+ZEA0abixtyRj1x3IyMVUKjckUjM0i5udTsoLjxB9m/tQ27TrbLJwqOchWXJyyrwT9cZrmr26gihjjtZLm6d59ygxrkrkHaxIyAce3Q13/iO1uY28y2jy2W+7lstwQccA8A9QcHFeZSoBr2y8hvbYT3DEJKUxtcD5/lHOCSDj860lbnHI9KtXN5aXpvljVXbCpE2Ag4bcrKchtx6gjk/jXO6z42sdPt2Y3K3dvMwNtbxMCUlAAaJiT8pyQeTkdM9AZLPVXgsYILe3usxPjzXi/dSscqOfTAOTjsa880rVtd1bxvrUHh/7PFo8O60ka5jjEc9wcM4VFC5JCEAnOMg98Vt7VRjqQ03sbF/oM2oatFb6TrNvb30ive27wbJCgaQBppCY8MOgGD1U9O+Pr9pH4K077LJ4lY/acvNf+QksTT/AMaPkFlf5cqq46YFd5b6XDZyTa1ZvIt81qLKFxNuMdunIUJ0I3DrnnNctrmh6P4gmDeLL5Y7e3Jmis5XZEmmJ2qWEfz7wOBgnr0rGhiuaST2Fy6HGeCvFGm6BpVxd2tje6tqGouS19bOcQl+UiYDCk888gZJwcV0Wkw3t1dHUtP0jUnvI5s3nmWQDRsuPuMrBefZwcEEE1NoHiTwetjPC8i6Y/nmLTkkhYqgVxgH5eE3gseP5VbsPEWmabe29pYeJ7WO9MXN8z/uigOQjjJUEAFThM8A16U5K10SWtSv4Td26S3t9ZXHMcsF/AYyyf3Ny5JDEsvzMcjHPeo5tWupol0+xVY1LtMFt3JZST0w3AGBXJaxdW/iLWr547xp5pGIWRZEYSMBx6fL+tJAt9pcX2xYUOmu/ktunBZXxg5UEED/ADmvmcXi5SqOKRrCSi7s6u7tZU0+LULqaF2aZD8xxiI+o46ccD9apeJrcf2HG8VrNIGmK/aNm1bb5h1C+vK459RVmzvzdWS2UkCRKQqxui5VYweCSe+f5VrajqLf2ZLG9n56LM7iQYD8RkliMYGRkd+ta4TEU4ySaNJLmV0ch4fh1L7JbiO6RJbhGmt1QFhCpfjBbjP17GvTNBvdVFqNKMHkuA4lCuqoR/ePX5u2AK47w8bHRbK1msdKZrzyIjBH5isVLZ4bJHLAp0HpzXTaRDJdaxAZm+xov765knYqWc/wgDAAX16nivYkuqMbnonhW7uhaCC9jfepwCVGSAPb3FboxnGefSuCg1iGzuLZblyIgzFnlbLkYyvTrzznpXUWGrW1xdfY2nHnFPMVMYJHt61Kkti1c1Sueabtpy9O4obNVYoYRSU401elUkAUUUUwCignFJuoAWjNNPWkoE2OOPxptIaTB9aCGx+6jdTaKYczFLZp2eKZTQfmoFccW5oDZNFN+7QgHn5utRlOcCnD1qK+nWC1kdsA7TznFMTRlajcSby0ZAVWwQDyc9KzrWcyQyqZOF5Jb1IGef0qaGWT7G5+UAHcMjIAPf8Az3rCjvrhoDHBbyR5kmTK4ZXHO0se2CMfjWyRmr3PGfCvnL4j1mbbKENtK/zEHeAynHv2P4CqkVneaoHt7SN7yOOLzpogyrsTI3dcZx6da1dMWzs57yNrkfbLxXDRlt0hBQMcLyOxP0FclPqS6RIXF6sXylQ4bBYY7jjPavOkk56ntxclHQvppeuza+1tHZf6Q64tjby7tqjPLEEhcA45x171V+Ivw+a18MfbJrpHnlinykjl5WfJzyRtHU4+bjA681a0zW7qz00zWup3FiJWBlZW2+YuOnqTSXGrRX9qbO+vPPRUb5A/3VblgQeh6k1p7X2a90ISnzHO+H/C+oeF/hDZS3FxbXMOtahNcwiPO6MIFjAbPGTtJ4z2r6Z/Z4GPhLpP/XW5/wDR71856zdSXmmw2CahLcW1izfZbdZNyoH5bofUV9G/s6qf+FR6Txj95c/+j5K641faq5y4pONPU7xgcdDUT9KsMccfrWdqEyIocAsNwXI5AzVo8uRl3l/ZLcrFcNvSWRYky2BnPb3rG1i2vIhPq0MUKxR4ljlCEzEjqr4PKHA9x17U/VY7yOYagJAUQhZ4ypU5yMHGe3071FCdRs7BZLi5N3aM/wC5aNw8iqcdQQMj6c8/jXSmlsczTZY0PUrXUIpbi0lSWCRFXbu/eFjnGc8A+30rMkumstIKNLKXaUQI2wFcZxy46YJI+oqnYaPIb+4jhkWXUYrnaqlnOyMr8u5WGRtO4BhnpzRrTNH4EcTwPOrXJVpZf4G+08g88ckjjI96U2qabQqcPaSSZQmkWHxzaW63bIsheCYzMMKhKNlFXoPlPHqevOK7e81mOGD7PZb44ogWldBtVI88j69cH1zXjdzNJpniXSB5MU0ksTRCOEjGxzw2GOccDp0HrXdyyva6QbeXLCeVIjNHwqb5FQ4+gbP4V4VfMareh9HQyqlFJyOT8deJb/RZdPsrPT7NbR4zdMm5gN5fdliGB4zkfWsvT/iJrS5aHT9GG/8A5bRwncp/3ieT74qp8cY1XxbbxxSIoS2AKquTgk8dPoetctEHgt0kn8tgWG0tkgD09zRHGVXH4jSeCpJ/Cd3d/ETUZFPmafIJADi5W4YMxxjgAfn2q9oHxUXS0i+2aVeymBQpAnGSuOpJGTzz1rz3VI55Y47iF0EZUr16fmKzhGvkl22s6jGMHBPrW0MTVa1ZnHA0X0PZbr49aV5oWPQ9UUd9ssZx+BYUs/xy8M3Fs8bw6oHKlWUwodvHPRvevCnM2XbyVGP4Nwz6/wCeapQSytcbnj+VsYDODj/JFdMK7NZ5bR5dD3W5+MPhu6M6x/aIo2QB5HjZ9repUGrPhr4keEYWuZrjVH2iWV0TyWBILHHrnueema8CvQsTzSxqUkmhZAejAr1P1x0qrYzfao9skbKWXYwA5Ixnj9a6o4p22ON5VSk92fUuk/FLwjeSReTrFjDu4ZZi67MDP93BrZ1Dxt4RksJI013Tp3wGaOOcEle5w2OBXyPEfLZpBbbAzbSD95sD0/M1raZp+qX8nn6Xpl5ch0aIvDA0ignGQSAQCf0rN4j3tUP+yacHfmPc/FUQeydVCSxeWCCuMdeOPxq74ShjezbpgEZAA44H9c1NPoWqX2k20KpbQHyURjcS7QrY6cZI5GOlanh3ShpNuYby8jlbdljApZQMdMnBPPfFeBiU5S0Z7lGpGnT5dxRAFwPLA7jNJcjCL35z17VpyzWxiIEMjc8FmGP5UxZkDHybSIfLgEgsw9Tzx+lc/s+7K9s77GHeWt0SJLOQ/NzsOWGP0wan+x6k8Sp5Syc/OGQrtX35xj61sQXV9GVWOQxgHPyKEB+uOtKEzK7vks/3mHU/U0vZw7ic6j6WOcnjuYLNPtKIWxlJfOGFHH90ZHXqRiqfiUrpGjJrsc812toDM0ccY3EAEbuT2yT37muxKhWMkgIXf2bPbqfSuS8a6ET4f1i4trowNPaykW7RhonJXkkHkMec4IHPINJRjewnPo2YVh8SPCMsLz3Vndq64VvNTfliD0OSMfSnSeKfD9xCL22imhY8rLJhCMc/XsK8c0O2lfUZre8jmkmhCqx3fKeCMqe/I6jvXQXVxbTQpZwqIdgCkno3rVTSTsioQbO31Lx14fOnWcx1JLa8srtZHVo3/eAjy3KkrjBV2PPIweK5D4+Paz+GdKbRdSsL2ePUIPtAMgLqobcNxPRFYnsevesjUNMt7pJ7HcCrRlCGxnJU89+M1W1zRNSk0rSoRpkF1JLNDuhRyGc5G4geoByRnAxz2qqU4RkrixEOWLuz3WxsNM1SAXV1fQPKfmWYSKpViOVUcbV9up6nrWZrNt9mgW1ZZRIJooPtKBA0JZuT7/LnINYI8I31pZbL5rVFhuDcwiVD5LR9W+ctwQACfTHvXoUK6trkdvqP9iaXJZwj92t20sks78oZWUIFVSDlepO7Jxirp4WU5XTOOeOpxXcdY2l1HEFtmlmV23FpGTdtI4I28AH2rSsLe5YFraydtxBaJRnY3u3Q/wA6sS6pcaT9lj/tLw5owxta2fCk442glhnH0rNvvHnhOx1ab+0PihZIpX5rXzYwqH/ZYAmupZdfdnP/AGk/5Sc6V4iORLCgiMgIy483b14BUAc4GecDNc9NpwvNXnsbm7tZLSOZt/8ApEhJyF+RSS2AD12+lY/iH4y/Cy1t5rW41rV/EKMSCIXclR7MWT9DXLx/GX4c25ll0bw3dzFHDtLMypIB04OWJx7ntWVfJ6U4a6mcsxqN7aHodrZxJYxaVMJbm0Cx/vnBPn4GATjHO3nPGfxqxZXejIz2M1jf3k4LMAI94EQHJbqBiuB8PfGC18TahNoOn6atpBEoaI3FwwmI3ckYGNq5+vI681CdQv4/Exm1JvsFlArTLeRTPG6jONpbhSpAOTjtXx6p4jBY1xqpSitdvyNPrDqLRnqUssFppsN/omlyXMaq2+3mdd75GflO7OR2UZGD06Vi63Dc6zoUqW+m20Ub2+5zbqszF1xnA2k4JOQMZ6dK40eM9W1G8ihgY3emnCtdsiFGkB2tywJBAB6djn0xXn0/UrTUzNJ4qksLWWRXSyWVn6sXLrGWABYg9eo7c19HDMsPC0XBr5GDjUf2jE1G81DVtK8O6z9qsbwTGaK2ijlMUpWEAFCpGC746cDIHSurtb6Gx0SxLaheSaZMCbCSTCrG27lGzl0ADEZKsRg8EAmuKk02zGsGzt5Y1dZjDbRXe4NEXPzbAGUHOdxC46jNWV8M22j/AGf7VqCW1pBtaW8nh8gLKzhiEYcKSf73HHTmonVpKXNGOpV3bc1vif4Zjl0eDxAs2kTNaFruSITNIzbTgeXLGFO1l7HDZFeYxW6WujTQWqx6joF4BKssbbp9NmJPz4KqdoyOox9Oa9AaG60GC5h1awl1rRJJWa0mtggEanPDL8igctg9P90cVmfDlVuPBuqafaWsP2qxMqSebIPO2t8wPkqCGyrFc7sdua0WIqKLm1ohRV3ucn8OL20vtSbTdc1NJIHhl014oIlYtHIfMVtpYdwBkZxz2xXMfEC3v7uOG+lk3RabtsbsEYkVASIWY9Cu3AHGcDn1rV+J3hOTwxr2nahpb3eoQ34R3aJsCZyQdgwOGGSe/WsfXdcGr6bFeNdXZ8wLFqkL4HmBXPlsAp+bYPl56da9rDVVWSnHYykrMztB1c6bDdaRJiW3uNo+bO5CDkMo6E+oNXr9bjUtHtmXJa01MKz7FAVnxjp1GFHPYVzcF2lrqkWrQOlxLaukirMuVmAPcfSuluX1O8sB4g07SkhtbtzvSJmYZjy7YHQD+QPvx3PR6iNS28QeIrG3kuLQz29lFrC3UKQnEEF1hoSAR0bDDv36ccc5rdq2g6sI97v5042ASEMu0tt5xn+IHtnd2qz5l1JbeJbeKecR2moLeSRh8Q4dwMlR3Dbeat62j+IPEllrd9cGa1uNVSzJzhAAoywbgY+Xj2qZN3C/Qv8AhCxn13xnPa6fdRWYhsvNuJpItojjDDCDGS5JIPXnjmi4ivEPiDURe/arW1jaS0KLjazSFAVHVQzqcDqcZPFT+HXt/wDhJvFVxaSjT22pa6cueSGJVBuOTtULknGeMnirlj4VN3qem6JZ30iQ6jqYtgVT5vLg3B5D68DcCOnPFQlfQyb1E8G+C49a02zU3LxvLh76WO1eQRk5ZEJjz87Z9AFAJPPB1rXwGbjXLiw0u71k6XY3Co4EqRv54AYEbvlCAE5PXkcda9ctp7PwR4J1C3sdPP8AZenJLNHHE2Gzz94nO4sdo4P8hXHbJNO0WPwrDdRT67qEb3N9MHZntVc7pJmwODuO1B6kU0tdTHmd3Y439na61a0tPEL6KxW6Z7RQcHAGZSScfTof/wBfvXhm+umv0nmhtJkacCZlwfKfG4MFABx1B9M14x+yjdmG68Q2sWoCzubhbcW+5mVZHHm4BwORz0PbNewapcLpV9f2P9mQwXCRrIv7oeW4AGZAoHfnI57ZNck5cp7dFr2KudV4cnij0qJDafYTLOwYWylRhsH2xwoBJ9a8u8d6j4dkt73T7HSxHbwmYSTFyZJ1O4MOe3JAqXxfr9vqXhtliz9nmlAihaQ/Oucs3XOM8D61xmr3FxJpN2XnkkIgZowW/wBWAhwD6/TvXoZdT5r1GcGKqw+GJ4FqRlvNRmuS8iec25VDEBccADHTAwK7r4E3WoSeKZ4bvVLuaG3h2rE87FAT7HiuOm8TzvCy32k6TcGJMRuLbySBnGf3ZX9c11/wMvbVtb1FjYkzmIssvm8dOPl716pzS+ETx3418V6L8QNQtrHVmW3WULHA4RkQYz0x0rW8MeOPG0l4La+XS51Vg0zlCrxJnnheD1FcT49ksLjx1fPdQXRvXlUkJKoiyVHAXG7H/Aq0tK1e2h1yFLVN93fYiuGmjZFReOV2s2Tx7UK1yZX5PdR6P4z+JOneHL6C2msbm6SeETI8WFHJI53Y9KqaZ8UvC2pXkFoq38U87bVVoONx6DINcb8YtPWXxBYWcV9aL5VmoDzyeWp5PTIrB8GaVeSeK9Pnt4FkSKUbjHKh79QM5P5UChCLhqe4av4i0fTLqK11HUbe1mdN6pNIFyucZGadbarp94ita30E6v8Ad2OG3fTBryf47QsfE1gLiKRW+zjjac7d5qp4G0mybx5bnTVmljgge4fcvKAFeTnH94U9mZSowcbnsckqs52nqep4rOu3PmBY+XJ2qPcnAryrx5JqieOZRZ6hc2kcqIu9XZVyEGenU8j8xXRfDm51ZbTUr7UryW5EbiC1DndliPmbJ54B/Omp62SCNJw1OwvZ13JDHgxwkrkfxN3b8/5VRjdTfIG9/wCVYPinWpNK0kXkcfm7ZFUqzEHHr/KsHQfFlxqviS2t1gEcRBZjnJ4HStVJR0ZNnZyPTnZQrbWAIQjNOLN9m+9k461lSzF7eQlyrBDkj9K8qk8TeIrmNgLwBckDHHGfam2RRammz3ywf9yihhyAM49quQsrSyKG7CuZ0Wd/7Oty77mMSlvrtFcb8Qb7UY9eS1s7+W1jMAZ9vQ8/WpcWi1HmuYHje0Sx8W30KhlVZSRxxhuQP1rnr5gwV242kdu1biQzTyGS4maaXaSzt+nFQXkahRGdp3j06Vyy0OmOxkFFlmjKhmA6n8KfLtwdv3AR/Oq0cxaVhnoSMY61ZkZVtj8uFBBPr1rJ6lXGYH2lDyCWAr2zSb638J/C26s9WtbiJ77U2hkbb84AEbgIWGDkBcjnrmvJ9ItTdavZR/KqPcxqWboAWGc+1er/ALRMdwrR2U13bfZF8QXshkiBIO22tdpxzxggD61y18PGvFRkKMrSPYvBdo1v4R09/MX7TcQi4uPl+9I/LD046D2Are0mzb7RNHtj8rbwkZ+cZ6tnr6dKyPBzr/wiembFIX7Ou0McmtmwEaq6q0yhsk5bAX6e9eVmeEn9VlCBUZLnuzM8RT2sWnvZyRSskeOVH3go3Ek9eORge9c5qX9nx2sM22Eeam5nXIkJOCAoP3SfcEYrdltFXQtb88ss0n2gJl8rjauG69yTxXP+LoZLPT9NuOFZY12RgAEsw5zznjgcds189QwTUIRbuzbn6nKTLbXjo015BEkLlMK3LDqAOv49qhhtbZXLgTukUbDltuDnr9MVBNNBfTyTkMrA/MiHj8B6V2+mabZzWEd0jfaMxLIog+cBhk7D+AOeuMV9DUUcDR5p9SIyc5WMzw9aWcEd21yVMbFBIGcNtUj5SSO+ff8ACsm501ZbqS32mWC42jgY+XkHn179e1dWsln9iuprONru7ADyLsVQCBg9P/11kW8j6bHHNLEAQHz5hO/OwEt6Hr0Pavn1jZzm5RZvK3RHLa9Y6jodxC7Qi80uVjALckyTRxkgjZt+9x0+tewfC/wboHh/Sl1ix0jR7mxu7WOfy7uz/f28y/xB3GVUEDIBPKjFcd8LtV83xvb+ewmiuI5IWYzE+Wuwkn+Y+le0R6XBa3EUxvLloosm2WU4VCeBheOBhQPrmtsPXny+/uZOHU45pdFbZeQXs7XsKC4kiEhZ4Zsq+9VP8JRX55yD9af4o1jSfEXhjxFpLXj2FxNaMqobXO1AGVWBA5U4AwcDIPXirttqOlpaPcrpVjNqG2SGMeUEaU5bcM9VGQ2QB07VxelWup6heST20JilnsmFqxkx5ShwUUj7vR3B9BiuuFSTRjJmZ4FvdQuvGVhbWq+T5cMMFySv7sBItu0jrkD0x0B7113xL8YWcdxp2VLWcRC3sptmJtxkKGyRnBbPfnHPrXK+BtHntfEt0txfrbRPIpvW8xt+4MRIu7gkHJBHbHFR/Egk2moQg+VwIYCHH73O4lV6FjjJyBnPNJTdyIu6sdNdagtxqW3S7gTRSbZIJ7cHdOBuXDk8rk5PodvAAArsfCV55Mpiu79JZw3CW4BVgQPkcnJJzkD3GRXHaTp7Q2dtdatb3McMcwgEM0uZXmjAhCs3RgSjSN3Jc9TWzetBa3OnIz/u5m5aGNQnm4x8pbnt27A1utA6nVT3vmtcWyxyQl1LgGU4O09yORx2x9a8q1XUo5L+4gbOxnU7mOFXaNwHXPUYArvNT1CRIrm7Cs8LM0WADukwuSQTzty3BHUAV5xeSafLewxWc3nzTNDO/mhcxDgKuCR2BOOpNXF8zNJ/Cdlol2upJHDcpcXAltRl1iG1inRmJ4+bjGc5IPNO8J2dxomj3GoxJFbxXN1IRGI/+PcA7VIBJG4nJ4wADxWbpMhk16Sx0+5FybmKOTa8OcYY5yCcr249K6KGSy06zv8AT7GO3urmZRcSlIVRCpXbuGM5bgnkdazrKwRZz+r2sen2cyaZawllBFzOwLb0+8GXDDHDDHv2qfwyIrjRp3dYY7iS2KrJcpuZFYFWbPOcnHQdOvtzlte2rQ3JtZLoR3EjqG84s6s6hgQWHHYYHHNbFvbm1tLZraDEiRg3UZO3v8ynlgRznjngVEFoTzanm6T2+n3cF7bx2l7bxXIhuXEbGQQZwSAcdST74ArpmvtIuPC1z9oe5lWOXdHKjIqxMflQjGOvO7jpXJ+KNDm0H7VamRpoZWMjsE2BSWOzknjIzwKh0BpTLFYXEaLHt2KjLsUnAw7dsjrnuTW31tpNF8lyYaHcWXlzQTiaaVNzeTnagIzy3Q9+maveRcC4El47tCigFgPl3DOFOOepHWrc7LZq0MFy8DL+8cCRdhYDjHsScVS+3RqbiS5WGZZkMckS3LfISCd/A6ZOcZ6ivI53Vqa6ESio9TqrCK2ayW78x4o2HCsSykjHAAIIOT061Zgvni1CxsbqWaG9u0ZY0Tq77SFVcE4zxk56etYGmTztPZ2ccsYhMpby5ZRhy3ckHpwMHHWnah9qhv4JriJfLtdQCS3EkuwoGQhSuDkYOemenaurDRU6qiCqaWR1GjSy6lq1xfxGGOCFI4ZJ4snJO3hCD1AUn0HHSt28eWaKNLS0Mhmk+acMj4IBBjQ5wTnGeM5BPWuR8KXUl7oVrY31vNa2wijFxcllgkITapYY6rgL1xncME16Do0tldr5ljbTW9slv5xvihR3CfeJyuDzxn9K9yTvcm5w1zcyR3U9s8byW6I3besfyjJDjHcnjniuw+H2qTahq8IMdzDdbPMlddvzRjjBz+GB15rhpdMht/ENzPqdzBJBHc5HlqGWbHVcdcH2GK2rW6N/Gk0Fl5Ev2crbsAIg8QJwSV/ixgc46HNcDtdyW5fNoe4abqUM8JKyZOSAGPJxV9W3KCK898Kzr/Y8P2NV2q+xFd8KzAnPIPqM54yB0rsNPuX2KGxyMLh92PU57V3U3dXHGVzSJpo6UAg8jpSE1ZYuRTSeaSigAooNJmgAPWiikJoJerFpCaD2oIzTIA0UEZo/hoQCM2KbuoxSYOKYmxSw7mjdmmketAXmgEx47dce1ZGuz+dA0ILR4faNwOWbtgCtgr8tYGpz28tw1mxlZ3IX5W+6c8YP16UJ6jMe6VnRJcrFdqu1cyEbuNoVj79s96zdGnnu/Db3E6yby8yBipTIBIQFeh4Aye/NTeIr+3WaGGWWIvkbJGbbyCAcjrnOM49ayNJ1QWuo30AmN2J1aYIXIZW2gFcYx1GcjrvJrXmXKTy63PIPh3Ct54h1y8WyMjjTZpbfzhlk+ZBxnoeSMD3qnb2c5sLu6m00XlnBC/myxxiQRAhwH2nkgHngHpWn8LoFbxDrEazlojptwBuj3EfPEQD2z/jWp4BW/tbPW4Yo18oosREzDAiclSCM8Y3bu/p3rlvC9z0ZN8uh2Nv4d8G6uIpoYrO4tpoFlysrMkh4UDhuG+dcj2964T4m6Lofh6w0mfR7eKF7lZzcOu4hsFRxyRwN3P55rrtUlu7HWbSazjhiuPse6byAFDRhQ2HAOOqnr7Vy/j64u9a02wR7VY1soPmiC787jnOPrjjgfWspY6lflZjTpyUrmbqtjZy+CvDN1Ywxp9rgunlkgiH75lcKAxAy2B6+te6/AlPK+FGlLyMNPj/v89ePa3MV8B+EoWQBoormN9hGcGQHdgete1/BNYz8NdMXayj97gZ/6aMa3jK87IK6bo6nUrMrIGDbs9ap6kIVt3dmZNynBTGR+B4qa7jnhP7mFWHZS2Ovesa612C3vTBc28iTMNyoQNmcE7ck4zx0zXRzJas4fZym9Bkn724AbTnC+WFSclQ23HPf054x+NUfCz2MUj6Mt7FcQ26iSGOQHzhE/K7yeoHzDnHGB71z5+MekhS9xo+qL5bMuI/KK4HRsl+M/TitG1vLS4ttH8Y2dtJaRT3DQywXLhSdwPzALu+bIP1rTnVtSXhanYqeMNY/4RS7jvtYsBfaS6FBJG5a5iOMqw6fKCCCRyN3PFecar8SI75xpNhLNJbXd0G8uWFW80h94wwAyTjkHt+vYfEe+0nVLGEWdvdtLE7OrSphdo4IBPGDkce9eU6DoFjF4vis7hrtYpVe4t0liAUwrgYBB+Zg0igevpXNVxCcWvI7cLgoq0pHbW0Zu/iRaKJWWUaWzRjeGMReXDADgg8DAOetdJrA8vUrbTbZopbwQNLDbGTPzsdqlu4UfMc44x3OK5q2S7m+K2nwXXkLNaaayN5fXar5LMDjHzYGOevWu00m6RVfVbqbyf7QlMybl4ESDYgyPULvx/tE968CdrI+iijyL4kNcN4i+yXD/aHtoY4pLntJMSSQBjAK5AwOgrmfOWPEbTFZEzhMZLA8/hXqmoeG7bxZNHqw1R7eHzHdttup85ixPlrlxgqoCkkduAaTwx4B0Ke8vIVOqaikeNqtIsZTOSeijGPrk+ldNGcIpXZy1ozk/dR5XPfXVw8jwt5e0ARxnO0dfrjoKgtPNurd18kyTK5VgilsdOvcV9K6Z4N8L2Fuqy+H9KVkw3mzxCQoAc/efJOD3rZF7b2cf7qJI4zwGiTbu9CcAZFbvFQ2SFTjNHzSvgzxc8TSL4fvBCoDebcx/Z1APTDSFQT7Zq5oPwy12+VJJ7nTbAzkqAbgSsrKe6pkH0IByK9+n1SM3YtZ7ZJBIu8KfmJHTOME9TWL4p0rUCLa6mjt7WCGRXkaSbyzjByxGMntk8cZ5pfWKj+FG0pR+0zyDxT8M10W2im1S7vprhneJLfT4wCx8tjuVpDyuMnGM4BA5rqPDPgnRNLudbvNQ09fsenkrCs8+7fiJSzMAQpw2cDFXPiPetP4Ev8AWYrqO7l07ypphaTkkAH5WBXKqrfMDz3YVZ1a6XUNVXT7qKT7HNdfbryPG1pF+QBRuOCC64PHQfXGy9rKJzyqUI9S7bWen6a9rNo2iW0cOA0SwwJ5gHPzFm+Zc/7OSOOlXVmuhcR7djKGJnPm7sc/dHfA6dPypZ9t9fTqixxWkcZzcy3DRTpnIyAilQo5A3EMSM4A5p+ka7o+i6bKl5q2lR3TMWWbyhI5HAwWy+egyeM+lS8PN9TP69Sj8KNvQ4mwTIyNK55VVOVH0rXbT7mVVaOCVs9CF4Brgbn4qeFlt1d9S1KVlc7o4kKebjPRiFwO3WqOs/HDwtFLCIdFvLxs5PnSBDHjphhuJNT9SSerM5Zk+iPTI7LaH3yQjYMuxkXC/gCTSi2tjai4+1xshOMxK8uPrtHH415Afjjrk8r3ekeBYxGY8rJLI25h65AAP5VnSfEf4w39nMtvpWn2IwH3PEoKBmwCMkg9u1arBQvqjnnmU77nuyw2UM4tpDcNJKAYyuxFP/fRz+lLLLBFbt/occTAcPcXJRG/HGO/tXgs8nxJmmuH1DxBJ5uxDIi3riMKeCQihRn3pdR8HajdvMmo67cS+Uq7YnLMo3YHQtjI5OeucVKjFStGJi8ZKermepav4ourVWWym0JnfOWiBLJg45DEjP4VxvjHxTrF3Zi0kvFu4TG8U0VuFRVLDGWIHBGRj6niqejfC7RpNd/s+XUrq3zEG86CNUeNeT1wSeEHvzWn4q8IaHpenNL4fe8hSNzI4LgmUllBboMdBx0rgx+IjRVurO3Bz53dK553DpyzWU08TQRSRoREQOT05OfX29aiQrKTCLfzWHLhGVto9cg1a8QXl0sklzF5bSNIEjTIDIgHD89GPXB9vpWLeyLawtdXQulYgl2VDluO+3pXPRpu3vPU9eDmdJplnZpcyPLJIQgLGKPLGJSPvP1GCMjFUY9ctrO2jfR7KK5tPtIWJ1BzvLEMSegOTkZrmtTvJpLOG40pnIWZCwztE6btpU8/7R/KmeNdWuvDsEdxZwW6mW4jQjyuEDcE9fvDse9aKg3IitFtXex2vibxDrc2pW1te6tqM1n9oifeFIEnPCZQYyMDcOcniu58e+BJNc1p2fxBrUUMsXnQCKQZiyxGCGUnGBjmvErS7lk8XeXcSyTxbrdo1ds4JJBKjOeSoNfTniv7RNq1tHGs0ZNkzCPyPNaVSz4DYYY5xxzyecYrvwnM5WZ5uY0oQpLl3Pn9vhdam1iubjVdVmIkPEhTru25BCgg4A71M3ws0A6xEtxBdTxSRljm5fO4EDrXfMNUl0iYQ6HebhJiJgogJO7ksCeB1weaNIvrU3kcV1cpJcKrh0b7wbPt15r007HgPnscXa/D3wnD4av3m0VJbr94sc0rszJzxg59PWur07wzoDGyt4tD0+NIpgABApLfKT1NXrnTZIYpeI/Lfcwid9wbk88cgVqiFmt1/drHGrLlEBVsbeeWwc9Oc96p2aaM7S6sxLq2C6tdixRRcYjjjKqu1W54IxyP/wBdcdqnh3ztVPm6nffa1uTK4JRIwgPAYbSTk4HPBr0G80q4urIx2rvBmQKoOAy4JOQwLA9R+VZMHhiODW0bUGk5UNGUk3gknudoPof/ANVcMoOc27WOmMeXqcLNokfh22hn0/Ur++trli1zZM2wKWK4ZChUgDJGDxirwvraW/tordrW6iClJrO6mks7kA5yw3s42rxzkdO1d4PD1rrmiz2Mm57ck28uFYOh4yD07YP5VzWm6Pp9m8+j6taz389kIoWaeFcTAqPLJ3MQARu5GOQc815jpSpycqjudcaja0OfMdvpXiTQL7WA2n/Y5ufMDPFcxh+GDgtuk+cA8dveu41nSLW5u5Y5jFNY3ZZHOWeJySRhgW7gccd6zbvwhZT+Hr630671K0tpJC0UYlMywSEblCodx2kg5GR7HsJ9I8TXPhe40bQPFYkS4mHlJeSxGOGSQuAqgDp1BOcYzXPVvUknFGsb23MP7LrnhyG+0a1WLUdMmDukEcbRywR4UFI9xxjnAXk8k57VyEniTTfAeqwatZWup2tjfDbd2F2PmiCjkbWAbGeBz2617/baHLeeI5bq4jCRQwfZgzMSCwcvIRxyBtjG4dCGAzjNZ/xY8CjxN4Tv9P1JI0CwGY3aRBltmQZDDv0DZx1/CuhwdvZzWjJU2mefaxax+KtHW10nE7yDzLeWcvGVjYEKRkfNgdD79RXjF74Plh1Q6a3+jQySGO3upjhY3IGYywB+8QcZ6/hXW/s93niL/hNP+EePkySQWsqW0hySuGXOCR8o255zwARjtXefGrTpLO0u4b1SWliWTy4R8xi3uCCCvB+Q4IyeMiowsK2EqeyirxfU1vzHz3qWi3ek6nNpc1rPPOsbSF4cv8i8k5GRgL19K7n4YeL7NfDcHh+5untpINUiaOfCjFrKfLmy55+UMSfbFJY6jAuh2q3U1zY6npu260SRIM/bYwMyJKBwG2dcnB/SuA8YW8Nn4tmls/3Ud0Y7mKNMZRJ1DhR2x85GK96N5xtIyZcsbhY/Ffie3t7lpYr9Z7Y8EmX94CnryWUY960dMaDQtK0KaS+id11Zp5rV1wUMfylSfqT6daxPDmkzLqGm61fMyac+rpZzylvmjfeMt16gEtnpxVjxJBaWOg6lo7yub3TtTvBsPzLtUxIrBuuTh/51tsiD0D4feD4PE2u6fca2Y5bNLM386JMyjMsrBFJHIAAJ47Y5Oa6z4Q6tJ4k8baheafp+LLRIGjicIzDzJJSWdSCD90ED2JrvPD9xpugaB8VtftoRbHTLaDTosKDgpbAoMem+asj9nee88L+AjfWOknUr/Wrl7iS2ty4kS3t3+zltoXGAVJAyM5PpUN7ktFb4t+IrrT9R0PQ7fSjc3NzcNeW1lHGzmeQDEXyc/KHO7nj5TV7QPDd9p+lS6r4nvDZGbEl5erCrNM7DJBc/KiA/Kqjt3rEi8e2114v8ReLdOivLvV7oR6Xo4kkUraQbgGkYYLDfIcBEBY7W9c10Fj8Lde8TeImvvGZkilnjdo2nGSItoUhYgWjt2AwQSZGB5yDis+buRy9DzP8AZkvtPsbnXpL6AT4S3ZEaIOPlMnP4HHbnpXvNpoOl6rZTXV8JJbJgfNjjkMQcOcZyOVxxx2x2r55/Z5YLLrYaQIrCBQSxA3fvMZ9eM/pX0L4U1yG105NPt5c6mylbiUYILbjgFSMk4xg1wTqr2ji+h62HbcEjM13wct9FaXGjx4ePFq0Err8zdfvvwxx34rk7vwixE0VxJKr7ikqNH8qn+79cV6qmt6hL9rjWxVgz+ZbwSuAZnUDcY3ztOBkjlSemPXB17UYrxD5kcbTNslWWJiA4YfNvXoG9+TXdSqyikkZYmjF6nkt38KtBvWI+xWgG3afKLx7vqQeKm0L4b2vh/UJbjTLFY2lTaQt4zFv++uld3DIgciFhn0I4qwxCjIyx+prqjWn3PNvdWPIfEnwlXUtZfVZH1G2mJViV8uUcDHTINRQfC2S31qz1IahIsUJ3Ms9qQf0Jr2nl1EhxjthaVWZlLGTJHQg4q/bz7grngXxg8B61rWrw3+ltZTxRwCJleXy23Zzxu4/WuV8P/D/xXpOvWVxeaaFjEgy0VwkhUeuFY19Tg+cN0yoW91BqB7e2mz51vE+D3QYqlXl1Ki7Kx86fFaz8Qx6zBe2tvqkUK24DyQBx/H0yp9DV34UahDD4sl0+/uL20s9Rsyglnt8EPvViGYjPIBr3eXTrKdzJJZIGXldpx/KqV5pmnzMryrcq8fK7ZWwPwrRYjm6ENK1meAePp49Q8R6d4ds44J5hPJI25cliwUL8w5IIXnmrVhfQi6uNOtIYks7GZbdPLc4kPBdwcnqxPrxgV7OdH0m/uF/dRySoConlt1LICMEBsZJxVUeBNGSN9trZI7DjZD5YPpkKa2jU1uEtVY8T8cy276IwkWWODcvEbB2/MgVyvgnyF8RxMssu4K2wFeSMfXFfQGufDWx1XTJLVljgYkcwylTx6bga57T/AILwabOl3b3l806ZysjRsuCO2MVp7ROSYlpBxMmW7+R41EgZoskYJwPf0ryCOecIyRqpOTnBFfQk3gPUEDyxsxzFtIaPge/BNeX33wh8UQ5MLWs+TwfnT/0Ja1nVXQzw8FG6O90O536fbhnUssS5AYf3a4r4lXEieJ7d4mVQbXkn6/WutstFvrPRxayRQvIsREiqynnB7n3xXMeMPC+ralrNt9ht4oIlTymcgYGTnPy1cpWQ4qzZlaJDdzWE99OQ0PnCEMBgbiu7H1wD+VUb25CIyNuzuOMDgV1C6ZcWFhfWbsghgETW67eSFzlz6Fsk1x+rbVZmbp2xz1rlqp9DYzLJiXZumXPar8qeZCcY5BGce1VIE2ld5A55HfFa6Rr9mX5hzjvWbegzU+H3l3XijQbe9A+zm+hSfc20Fd4yc/Q/pXW/Eq4im8deNls2a5t7UQx2rKwdQrbEyQ2SxIjUfL75rl/CMr6dr9hes/2ZrK9WXeUyeCCpweDzit2TWP7ah8U3E09p9t1DUHkFxJAysQuPubOBnHTpz1ogrsWh9EeCgw8HaUrDDfZlzmugsF8x5FJAwM5zXNeAXU+BdHb/AKdV4/OttJFVfTnnnrXHiqbqQcF1IuQ3ccNxL9mYIYXyshYjBUntzzXM/Ef7Pa2FssskqKx8pTGxChQOAMdBwOQK6X+29P8As0pkZkW2dhKzRHahXrk4xgAiuR8e6hC9laRrJaTr5oljMbglkI4IHUDn6dK5MNgo0baamkm5NHHwNo9qx8mKUt33bv8AGum8Jato9iotGtZklJOyQyNuQEjGCT8ox1IFYFpBavZyTTTSROHYpEoXj0Odw459K6yDw7peoaZ/an9vafZ3BywhnRyxXGCMAc9zXRmEYVqfIzow8I8zuZ+s3UenwXcFkGuYWImQg8oGBLE5AOARWJdapesRBaRzytOAyRRjexwDhsDPTqetdRc6BYLZXc0Hiq0lS3h3TGOCViUOB/dyRnB9K7D4Zad4bj8P2OvW5eC4spPshvrdJE+0AD5g4YYAOcHj8a+ddCFCOqN6koo8w0Lw7rF7qKpptkqyGLzhHdHZlV24cZIB6/zr2nw99t0+KGy1WNXabfJtabzYz5a/eLZOeR0+XB7HGas6rdWGvGexvBtOnhisdo7b2yuMxt0Bx2HHTPFYmo+e0tlYWt7cWUcMRWb7SuZmIG1o2P3STndnPI6AiuJpc2hjOSaKHibT7qTfJ9jDWpzIrxTgOZMfOAechsgAnOCCOe3PeHbtNL1Jp9LuZx5jF4cv5oQKMNEOPlUDPvkY5rS1TVjGzW2kzW7vbSCCCWS32NG2wZ3KACxIb0POenZ0f9n6ZrOkzxaKIxNdmO5EkUkMksuxjvUOOVBAyc4zgjOST2QVkcb1ehm21ndQ3t7C1z9qgv4N89zvkWSHBJMUhIxgE/eHPPTvWR4v1610bw3azi3dr5bu3iMcTCNrYtuwH38sSUBAAOQR9K3/AIXGaZ/E17dXt3JAZ4fs6kPFEjruBCjuFGzIPfNY3iy7W68UIdeWwv8A7PbNK0s8gje5IMjL15ON0S4XglOO9PlvU1GrJG34lstZtdYtrBLi3srezjia3dp0KsygFF2khiSTySACe9a+n3NpdW4ur3Tof7Sll8x5Yrlmt0Y5yQhyqHABO3145JrG8IQpqjI8lvc+fM8Zi82dmjli43KzlSSy8cds4HGDXbTaZFf+bHbwLDJFlPLICQKBzxxluuAarmUWNXa0Of8AFVndm2je5d1SYlE8l94lXOVVgGyAOvHY9eK4iPUpDrenaVFZQPDdEy20ke0sjovzM4OdowowQxyBivVtYtbWPw1YSPvWSZQ2FGwquw8iPjGQPavI7W2mbXIbeGVN8ULRpGFS65dWLOHPPAAwo+hGa3pu7uN3ejOm0FdXutdsrjT/ALP9injZp4p3DywOp2kZHzn7vGfU12Wl2dvpNpJfEz3DsfJDzAq0yYUkOB6bT/496mvNPDD6tpuutbfZlltLQiFZZwx3b8AebzuyQc9gCe1eopJHeW0djZyyRzxhGVneQ7PlOVHJycZ69c596zfvFPQ4DW447vXo5ftTW9w0DMLdpMbckkE4HvjJ7YNW7U311pN351uIb57ndJHkPtiGQHUA5Y54JOSfpWf4+vIjKscdmstxAn75riPaGj+Uc9sqAcjjkmplvI3Sa6ikuIEjOza8KZdR+fynB4Ocipaa2MZGV4+vvt1pa2FnZZNmsjXN0MscA7Cu3sAec+3HrUvijw3pum+FrO7gH2e72q00UxG88YJXI4x/dzznNb+jKuj2dze6sY57e/CqILXMarEpJUnAyDubjA6/WuM8Q6zLruqJam5FsqIsUUszbyAB95iq4yRz65rjrSSdmzSDbgjEiluGtZ2ZjFgjaznk8/d6c8fSktba4Fk10Z1mtkIWZFUpk54Bwc46dsVHq1i0+omztLhJbkRNJNMwCIG5Gc4OfyzxUdxNJprm2v4/NZtgSeJsLgDJGAMHjGT+dEaWlyXFnS6OukXk32iW1jh8l1LRRSBCeoyG4Y4JyRUOuWS3BjuIjM1/HdBd6yYOwZJJyecj+dZtncNZtIEb5mKuki/w+uOx+mKXx5c3H9kXcNtexxGIb5CyrjI6AN649/aiMKjqRcehNrHXeE4Y7DT7a91Bkle3iUpKAMQuQcZHRj8hJDEY3LTrvxxOrXH9nLKbSdE85mIPnyEkbcA7UU89D/DWL4U8QRtpdhHJapFFZWZluHtA/wC83YbBJJ5xnJAGAee1b2k2enm6e4khW6uEUrLNDNsto5GO5Y9xKhtilcrkE5Iz0r6FRlygV9avmsbfzIrErabfJt4hAG6jliWJPU55xnqOKsWiWtjJDdagbhwFCJabMJMMBiSykjJwcA9BnOKv2diby+XUJY57iyWVIoY4UwZHJHJ2oWGAS2eQMgc4rX8R2vlMZLvVLW5n8sqsAaNTBnAwQp4xk53DnuRWE6KUeYLnReBddgew2FVjjy0/kpuZSo4UggHd7r1GPTmvQLVopnV96thQ20FsY/GvI/BOoTQWv2WO0gjlUqRLkBn9BkMRj6Yr1KO8VFit1DJNL99SScHvnrVUJ80TSCNlWDDK/MPWlqODEce3OD3pWfHSty7jmz2pKbvozzmmJ7j6KZuo3GiwkhxPNHB69O9NpBRYq5y/izxpb+H9SSxEKzTkBjltoVT0xxya6a1mE1tHMFIDqGwfevKPjdottqnjzwBNJHFvS+m3OVbJVFDhcBgMZHfPWvWBhRjpjjFL2ck+a+5LfQeWoJyKbSFsU0JC0Gk3UBucUXAUUKOaKUUXEDOI1y3HOB71zepIl5LLdLOqSwqwwUBBzjNaeuyyR2w25+8CWAyVA9jxXn/i7UmtUHk3CO1xIDEobBxu5jO0j1yPp1pOoqauNIxPF6rcGSCS3zNaL5ybcSR4AG4gfMSccYPXtWbp9r5niJZJJ4rua603zHS3O0sFI3buAAMEYPoQa1refTbycNeRSWM+WCOEIBI6AjnjtjOD61w1xqUuja81rJZ3EDWl6+1njJie3nQhFVyPuggjHA+UZ5rjliE7rqUou6MHwjcXumeL5vKASOeGSORnXbmMjheRjqEJPsa2dG1K+s77UbWOO0me9nQyblDGLCDke+P5VU1C8aSaGSW3Z5YplJwMFWICnHPCnJH1PtVOQG88bqC5hBuDIYoxjKiMbhz/AL3615s8VJrbod7Xu2N3WdR1Caa+urdmQRyeWMv84CqB8oPr830rOtr0XrSblXzSARiTBx34GM49M1m2d+2p38ojhZod5IRefnLHOCOpOMY7CpUmiivZHR2kITgMD9/qcDsO1cvs2/iKibFxZSPZwmO8nkS2jcRIT2bkgDt0pNJ8ReLLbTI7C3vLy0itULL5chBILEngj3xTrC/jtLmKPzpZJMjiRcsAOo47V12kXCvD5MqJvZcsRycdsn0I7VxVcyrYS7WpunFrVHPQ6v46ltxP/wAJBqWzcQFll+bO7GTx0xz+FZU0Xi3Wro20l9dyPcMySk3ZI25xnpx34612U11JLCcSKI4yEwGyfbjHAxj865XXbq6tbmOa21S9sVgR2G0sUZyD1A4+hrTLs1rYiqo1CYVKaex13hL4d6VoNlJqN1qkkmcNI96ixxQqO2W+bGcnIIzXHePviRHdh9H8K2sekmPhb8dHKtu/dD7oDMBz1P51ynizxPe6/ZQC+1a7nZGwkM4ACsCM5A4/Pn86Zp7tHHCi2pmjnYDeyAqB3/HPHpX1XM+XU0damdd4e1z/AITbTJLXXP3lyq7mDKFz1GRzwwPHSq2haPOfiZoOm6xHNbm0tJYNPuE5kjYEPHKDnBYfMMAAYJGK8w1bWYdF8WeboaPCnyxzIg2pu3AZU9B0+nrXrF54l0nWrvwtbmGdNfttRRTc3BKqVZWVhtjYNtO4cjA4zniqcLIxnUTasWj/AGxqfxxXw/raRQw3elvHc3EOXW4gBLblIIMe/btKnpk47V6T4l+xtLY+HlurKCwQF7zdKFEFqg2qg93IC464BPNeUeJNZvpfi1ql5c6YLNNO0qKExySmSOUETkOjjkg7eFyMngilNj4nglj8X3FtYaZeXAE7BreNpIVCkYUFcKQo6Lyc9yKxlhocqbOeeNmnZHs/iM6Tp2nyXEd1KtvPCykwwHAVVJwvTHy54/LOKqeGNRs7bSUBjvleRvMZpZobdIyf4M8kgdMHsK8H1/VNQ1GQ2+p65fXBd2ZhcSt+6jBySecLu+U9uBjHFZlteaVcqzXMv2qPOxZDI2R6hVyMn3+ma44V4e05VHQUsRWktz6avPEHhGG52yatokd0gJkzds7puHYA859BXPT/ABU8HWqPnXojM6BUS2syGducnDg5A9q43wv4T8NLZB7L7LcxKCRvAkdDszjJOOufx6U7xDoEUmkXOn2q2tr55aIA2xjXL+WAQeduPX/GvXp0aclexxyrSbs2T2/xkXYY7fTdVv5Fd0LyysEc7sbgFHy89gO+Kzo/G2ovdCC38N28dzcqY7aK5VpCzE5ym4gEEc+2COlZEVgdJtdO0++vZY5N7xxqME/6zkq3phCcNzg0t14d1SbXdJv7S6kvLUXJS3nhyv2duSqEknHYc44J5ro5YLYycrsreKvEXjC88FT332GKKzWOdWWLajAbikowFO4A7uD3XcOQc8z4TvNYkin1Wa+2QxJLI/nStmSTO9FTYRtx5q889TXpVsmuL4a8Q2d1pcsMTrdO6SAYQbAW4JzgvvIbkGuE+GnhK+8TSaDHNp5g0/8AspL+eWaFy0OGdI15IHz7Q/TkD2pxlZajsyrZa0sUNxayst9qO8O7NhiCD8x6E9T3PY1sSRri3llZriUwSSSxJGdwAYZBAPGAetd7d/DqLTB9lY+ZHKTLIttaDzTwSTgKWCn06Zz3pnifQbe206GO9ur1mIEcEExbcd7KisF4LEZOQBkAHjihcrd7k6nmehaPHdwxX01iYfMG4B0AyC5+npn8q2bWxsftwhNugDu3LEYPoK6vS/hncahDBPNZWunxCTKQC4IJQHjhiwwSB15wTwK7jTvAVnaokLSxKRwgtrf5scZJYY459fzqKjjzJpjUWzw5Znsbm1s2NlAzSlMJM0m5OO8Ybn2OK25bu4srGKGGTWZZFhCqBauscjA7gSXI4B9RXvNn4DsEjS3uGSRM8oyBseg5JrRHhPThF5TNI8fTZtAUCtFXgnsRLDt9TwOTUvFWoaNcXMtlfW8ssO0KwVUY8gEkD9M1Naf8LFuEj8vT4x5qL5sj38ciEjpxt3enevoKy8NaPbptW2yMdd3+FAsdHtJQTaxqOrNIdwx680PFRXQFhrbnj9nY+NdQjW4u9Q0uylDj5YFmJZRnj5uO5rzXw14m8QXsfiTRfEF3dXE0eozWts5hCRhUC/KwQZB+Y9T0r6rtbjTYnPlwQxwHncqqNhyeuDwD1B6V8k208UnjvxTeWsjFR4lvTvSRfKwxQKW79eh+vSvKxzhUpuUo6no4CLhUWuhM1rdW6GS4ieEqcFGAHIA9TkZ/WpI4wtssrRGR5D8yEDGPr9Kq61qVu98VuruMTLtifDrkccHaPyxj3p0V2rRArK0qZxwACRz3Gc9ua8ik2o3PrIuMlqZcVqbLURETM2mzs5MY4ELHBPP90n8R2rA+KckkuhQtBIJNlwjk4YnCZPH5mu61S1Bs5WlilNrMTGQWJwMYP17c8c15141ute0nw+1vuleBGTZdfKh2Z27GHU+nGeM+9dmFqqVRa6nLiZcsGdd8IoItZ+JejalcWitBdXcUcSyLg+WCTn2yefyr7Tuoba7s5LNyAGXqPkZc+/5V8afCDUlm8d6CLS1knlNzF5YBMKj8WHb6dK+nvGt/Bo9rb3Gtazc20FzJ5fk2qFQz9cFwd6/gRzXdRTbfqePmFvc16C3WjaLYzGILPLKVJCRgHJx1JxhRx1Yj61z1h4Yiud082lyAfadwWW9DFh0+UJwvbHJ6c5rNn8aaUdUgjsdKu5I5J8PLb2yruXuHYHnOOdxGQO9Wr3xxLbeIZdL0nSrm9ubKMGZhKPKlXZuUD720HI5xmutcx5N4nRWngyxmjgkBghaJtzxvbsBjOc438fyPXFa0PhqxaGKN4Y2ARhlE2KR0HGd2ce9YHhnxd4i1bU7Ww1HwxFp6zb/36XRlKjBK8YHpg8810HijUNW0Twte6nHb2V1LaWjzbpGKqWXoMAk9vWk4STs+oQnBptFq20GxtbRYrW32BRhQfmKjOe+ahk8y21NUWxjlQQ7S/GSAee3Jx2rhrXxd461bQ01CK00uxd0WVB1YAjnhzzxVVtd8UQeCNY1i/wBbRry3jV7UWqJ8uW5XoQSfU0pwaQRqxex6Pd3mnyeVHOqwA5IMkZRlH49Og5PauO8aaX5Ii8WaNZzPdWStFPBG277VakntnBYZ3rwemO9Qiz1bUrWzmufEaSmWA71CpIVOFJG5V46/pxzTtE0i5+2yP/bkt2zIrIhlkbZgnpkjacDHT8K4ql3ui4VItlrTtS0XUNNg1G1vHaxuFAack+bG2cYIBDRuvoRxXO/Frw3rPizQ49BtdUs5JmkNwJ/s48+Eg43ZGFbKlV6DjPoBVT4o+EI18F6vrE0i6Vfgb4ry2DCYsXGZHO47mOT0AOOOmK4Tw18K9U1Oytby58WeJ1jFuCZYtySOAeueMAgnAJJrajHTUJNXJvC/xK8Q/CXUk8H+NhBe6fbTDZdpIWkSBsgOueWXuQcEHj0r2C68SafqHhyS7t9dtDa3lvlV+V3YSgqoJJ+XJcEjA+teZzfAzw/faXqV5f3+o6q9tBKLZrkOMupbbvYsSxxjOMA15G/gHx5pWkvcaQtlfWYCxsBII5sY4Bx0Oc459PpWdem5PR6jjKJ0/wAfdGPgrxdB438Mi2cGXLpZSr5IkYfxqSSAy+YDgjnPSuN+Lvi/UfGmu2V9cXE8C3tvEoEcjbFVADkDqBkljzxmsXVdb8XaXoN1ofiGz1qy067fJa5UyQs2Mgozg4PKnCN9axLDUPtOhXNrf3kUaxRvBYNID6bmAYdAMjj/AG+K2oRlb3jTm7E2nxavresRRWMkt5NMVMMaoZEjIIAzz8oHGc8HPNXvHGg6sPE9tpuvxtp2rtbCOEwBXhuWAPlbSMLtLfJweDit79lHW7fQfiVJBdLbyi7tvJQSN33A4X1JyePavXP2uokhXw74is9NS3l0q6RzOgbKhiGRSO2Nh479q6Oa7MnKz1PmlNH1qbQtRmtS0traSRTXMZLAxGRiizMOg5Tbnr82O9P0yG58S/EKDzJDdzapewedggea8kiFxjsc5rt9K8TaPrfxe1bT9OUtoPiaCSxKNCV+ZjvVgDyNsigAnJwPep/Dmh23h/412UIFvc2WjWjX92y4ZAsULHnvncFGeMEinGouble5TelzpvFHxH0tNO8c+H7i2khj17xKlzOv8P2eIYkiDAc8wKMg/wAf1r01rW58E/s0abY2MMNhqeswWtnC7Sbpbi4uSBwQWwoV3bAPQHpk183X2lXGpaf4EsYBF52sSzTu3Hy+fdmFA/cj5Tx6GvqrxHcR+Kv2hfC/gzTY1On+DYm1S9RPlWN9oSFB2zgrwexNE1YUXch0HwhpXwb0fSZjLb6rq95Kyz3d0wjWFtpLeQmOBkYyfmI744rlfFHxT8QeI9eufDH2mzl0WNs3k1ujRNcAfeg3ByfLOPmYYzjaOtbP7TmsX13c6H4T0e6I1+WRmd48b7SAqFaUksNpPOM4z29an8DeFU0exg0/TbW4gsIYiYxFP+8uW4+Z248s85KjJHY5rzKsm6j9/wCQ5aW0PAPgiNRW71C4tIRJBEYmlJcAo2JNjAHr/F05r2PR7SO4uZdQgmSMy2gWJJFMQEg53bsn17r+NeY/s5tibWVZ1jRmtgXPUf63GPf2r1nTbvf5drcG6naNpMGNi0RzxtAByM57UqsqcJuUj0KNSFOCbLmnf2xo2o/2Z9ps3iuY95ikkBCEgH5eB19eTWrrzaWbNJGWVdRdl81FfKbduN3TIJI7+tc5qGh395exXxlHmqAssSYMb4yfm5JJHQAGtcbprgM1vHuIHWUew6V0UakZq6ZjicSmrWKSr8xIj+Xsc1PA0ajauTmnvarLGGUqpPOzGPzFNijKEFVyPSuuEkzhbTAKUPmSOwT0J4qRtu4MjfJ3Ar5v8cfEvxjp/iPV7GHUIZLa2vJI4YprdX2AMeAT2qhZ/HDxlaKyPFpdyh6q9uV/9AIq3E0dKSV7n0/LuZR5eAfQCmSMgAjbO4nFeE6P8UvE1ykTw6XpUTMQTkTMP1kr1Twfq91relm6v4oI5hIQREDjp7mq0RMqco6s3PMZQVkYAA9cdqid5pEIJDp2I4onZ/LY43gdu9RW0quh6fQ1cUZsj067LNKogCYcrwwPHr7VZErRyHaQ69wRiqHk3NtI/wBpt/LDO2wqQQan5aPcOnpnmt1sIndivzRqSG7NTmkmT7rBVxyMZz+NZWr6jaaRpkt/fTGGCEbpHOcAfhWHZfELwxMgZdc06OM9Q94qn8jg1VkgOxV5tm7aVB7kcGmmdk4bJHYZ6Vz8Xi7w5IhMOtafIc5CpcKSR9OlacF7Dc263ELkhhlWwCMVVwaHX0kc0bb0DfXmucNlbvefvbWELgk7R972OK2p5VJyWDfnzWW+1Z5CuMk5OD7fpWiZHU5vxbZWsWn3DRKV/dNwCcdD+teL3UfmttK5IAJGeTz/ADr2vxI5No6hSxIOB6+1eHTBmZuWJMh+o9jRUexpFjbQxtM6lRg9SwyQM9qtTx4mVQQVzzipbCNUu4yyxuR/Ce9XHjjkvEi8nHmk5wOntXO2NysEF01zpjK7LF5W7ZI/JyAP/ia0vCcMjeG7Z5MR73LKAoPU5OQenSsvX7L7BpKQxDfJcAjBHqcfyrUtLqCzWOzuWQgw/KQ2CjDjH860pPUTemh9LeA1x4J0eNhg/ZU47DrWyV4PoBzWJ4PYL4P0vqMWy4HtV3Tr+3vXlW3MjNEdr7omQfgSAD+GaxluyUiARCTwh4ncEhla/wBuD2ESHFYHi3U20zw14XtWsLa4e+02CSISx5ZAsabgCOgIbH4V2n9lWU1vNCyukdzu89EYhZNwwcj3HB9a88+O+lx2XhfSpbaIym0k8mEStvEUKx8gZ7fItS5aGtKDlNK9ipp3iXWIdSVlstLS3EXkzRSWY3TqWJIyMYOMDj61d03XLSxupnj0uaQNn7NFdSNMEXjGN3XGDyfWvOPDGmaxrUL3OnWJmQMFMkbbdpPbBIqRdF1u8umsbe1n+0xBgA7YwQecZ4Iz71xyqu56Dw0Yu3Md09zbXXhyeNnt4ZnllWSF4huUH5l9MAZwOv6VofD/AMbyaf4W0+G+eVI7ZbiPFsqYYZIVTk9Mnryc9K8xisNSkvEkaFpCn+tbf93Abp+RFdP8PtdTRdOdr6K21G2kugssTFCVBk5O1h1wdwIHUVw4mg5wckYVEk7XPZbiS+uvB+kamqwK0nktKSGIkLqheREU7Tw3I77eoxUTajNBaPrGqX9/rEImI/cIIorQNwrY5JAYZ4II96i8VX2h6fp9nY6dchdOhtiscu+QxxgFVBZucnknPp+nM6pJqVlodnfaJeQXGosdhkcyyW/mlgV2oCQQei9SCSSOTXlOOvKjBys7FSbxpa63q1npFvbpeTG0MwTzxJgs5G4gYOQcdCCNw4Oap+L/ABRcyeEItUku9TF/ao0jW9zOWw6uFCLjG07sYDE8dOa1Tb2ng06r4haDw5b3qQINRvH3I80jDMiQMOCuRnHXd7VkReINPk1GLxFNbi50G8kjurwS2zCFnTIAPG1jg5CkHJB5rppRs0kZS3FMmpWun6351neahPHKk8kl1KDHsDHanl/wgbcbSx7HPNSRaKvijWYbj7Hb3N01qbgyySKpt2BQ7e2MKeMkD5TzXJeLfFFjp3gG5i0mbZd6xeC7m+z7XMHmMGVvlH7vanAz0PSu2+GOlX08kOoXV5dFJ7DaLaXl7YZU+Z5gyHXC5DDBIfGOAa63BcvMQlqdnpeqTQmAqk8t7bqY7OCcFlMf3TJlRj7gTJHQ5xniti01C8W0lkvGjRz8mOQsuRyfMOMHGegyMCqOmTh/EF0+mW8sVxGnlw+dynmY+Zhn7oGPbkDitG70qW/0JXnusGVGSMRLw6Zw2cjvnrx0NcXMr6mqOc8da1DHZIv2rz3s7YN9oV1MRXBXYrEE5wAcnPbpmuXtntP7XvLqNoEnlsFZpRAdpUtjzA3UFtuBx0AFXNa0SLSteuLTSmur6zVQQWRrho3zwvqqZ5C44Oc+2R4Tl/4SKP7de6fFFfW832NmkGGOzlBtH3cE4J74OK2pqydhpPc9IshEwhaKMak6Afu/s/kuH5IyTzngdRxx61Xe6s1tXF23lXqysXe3+UiQggMpOc7QMEDmreh2Qs7GWV2eGWQIHZE3sz5wzHBOBjjgA8A08sLfSZZrTThLNCrMkV1GI4oYi20cPhslcnGcHPOahGkkZmoazfaVbtYpBHLdXoaVXcu48ggA8/dUnnqcdT7VxWtNcQWMk0lrdOVukRIAMkx7SdwI6hSOTj+dSavca9O1rey20l1pr2ZtJAI/LTzt7FUjHBaMDGNo6nrVvW7I6NBFFIkkYgkEMLGDcAcAkbj94nI+hJ5pSMnBtbCbLG40ySa6uksryJWSHeB5ZZhwy5x0/vYPWsDxBGbKygu45YnddvlvbpvVnbgg5OefXtXR6XqP9qSyKLUXRZRkPc7UDJzyuSCOR+RHGKzL7SbHXdfnEckMFssYRCrrhps84zgnb6dq8XFT/fJM3w8Fy6nOJo0Mkkk07B5pWJ8tR8ijvnHJOOc+/Sp/stozfY7AyK0hUqQg2KQcYfI78gH9K07x47Ist5bswAVY2FuSD2DDJ4PGaopcyyXnm2clwsE6nzESM/MR1JxkZ710w5+XmexhN62Ma30u3tcS3rtZkuw5bDBsnEYI4yP8OKsa9H/aGh3VrNaMZ7hyjyNt3Eg4yBweff2q54ntY1t57kafFeMoR1ViSVUdcnuvptOQR6Vi+GPEEMPgrU7Fpj9rRjPFJksXRzgAknIbJ5HtXq5fB1JKW5nUXU6i10u0tNE0rSYIVhku7Yy3lpHI7efGAvyHacgOSFxjGAetegXMhXw7F4cNjAbxoVe3062iEccUpbKBcHoBjr07ntXMeHLWG80ufxBcLLHcahJHBp8rMuYYEdc4wPlJIOT7igfZi02o3GuXU9/bytFbmOYyFhyJMhOmcEDHpmvSn7l0OKbO7gtINE0yPzp83YI3XBBjIKgH5e3J4C4qO+GlpJFqTW0lxcsG80TKkgIOflz255wDxXG2GpS3WrRQ2l1q32do1Y+awYGUnI/1jHaoGOCO+a1Fh1Bb1PNuFtreYbgLeNlI45BbOPzBycV5ssXze6i3TLEV7Z/a3vLLyo4bVSnkkl4jwOoAyct054I6nFejaTJrEOnG8lhW8YrlRHL8zAjIBXA244HU157pq2EMg+wzajPLLLnHlJtLbvutgDKnvwe9dvpF5qls6wXklt9ni6FSWcsc/KoBOfoMYrbCSuhO51WiSTz2okuo3ikwNyMD8px056/WtCq2nXMc1vutlYjdtc7CmDjvkDParGfeu1FrYWikyKNwpgx2aKglureKaKGSVVklJCKerEUXv2k2sy2pjW42Hy944LdhQ7oF1HXVzFaWz3VywjgjUs7E+lFvIs0Ec0bB45EDow7g8j9K+evjz4/Zvg/Z6fHcf6frCJJNG6HKQupKgns2CDx/Pmsz9j34h69q2o3/AIU1u6e5t4LaP7C7EZTYMFR3II/l71qqelyOfU9X+KzbPGfgRv8Ap+uR/wCQhXobklyTXmnxkl2eKfAjjr/akgH4oor0hyQx+pqX8KKT1JCcUhbIppY0mWqEK46l3e1MyaMtQA/dS7qjGacvWkBS1h3htXnjTzWRCwXpk9h/KvGr+G6ub+WWSC1nt5XDYgl2ujM3y4z368DjI6c1694p1BNN0qW6lieWJOqou45+n+eleYXs2m6pY3coVGedzs2xjAQ+3Yj1rzswrwpx95mkIuT0Mm31G60zVJtLlnEumXIDssi4CFuGQF+pz95exIIrE+JEM1vYWU1oyzfa1aFplmVlZCeFx9RwPY024upI7WXTb28mWPd5kEi9QR0JPoOmRyKwvEtxJd+FL3zfMklgZSGiIO2RWBbucg4GCK8WGK9rNSidKhYjsoG1JZZJJGj8yISSAsqlBjKZbrw4Tj3qCC5s4/EgvftLIEt5y20jqI4gR9TtNRP9mk8OWuotu3yNGx2ueYjGH3MOv30P5+1cfHqDJ5cW7yvK81FXkhnZFCkfif5GvRpU1VTa6FSnpqdv4ZtTYafFceUXkkLzbtygbmOC2PXn3/w3tDs55LWV5oUMiKWPntgupJ989PoQK5+1H2dF8qMGFdsPBwDtwMAgevOehrdmLTXDSLLKlqpHlouAm0ADn27815uM50yoO6JLSzjtZWlXyTMwwJFJkI5xgE+tWrq6mtWijtZvKQZHIycdOnfpRZzQo4a0WJomAJ2EZPHOB7is65FvIzTW0O1WClIkyMAnuT7ivIqQvP3jZpKJNqPiF7UpHaSxlw4Yp0OABu45GevWoYr03jOyQedkEeW/RW69CTgfhU0AfzJbieMSKOBJtGcDp9evSqUuqQeWUgtVjuWLKJVhKiIj+9nj05GcV34SktOU504nJeIdGnS+t2lkggaYvKcuH2ZPXgDrgVt6Xby6Rpy2+oRxvKUL7FB+UHkZz04wQP8AGnPFaqrSXk9pNI5wrl/kUjocAgnGevuKydO1BYdQspL+e5idkYQfas/cXgMCO/Xqa+mjzyhyyITjfmTLlp4dh1O4aM6WbnzkKyOI1QMP9oZyf85xUFjDd6V4s8Px6vBK2mWeoRsb2PJMTAHasmeCMnqKupqkl9e4hulnQSlw5mU4XBHHp3znuat+J7jVLjSruaJYZk2hoi45VlGVYDp0GOcUKT+EcpdUdH42sYbr4lTX1koks0tLS9lHSNpImbYQQcH5pMkVkeMdeudVuRBeNK+HDNbbh83ygqIwTjnOSehA9a878L+KFudS1ya20u8aea3RpG3gpDkngM5+VcleMHPQVeuIdU3xSSRrdalLH5KB4gREvBVVJzgAnt1rixDmp2b0OecrhcfbJog0EcXnyNvuJGQEOuDhXxjg4yPQLzmsLUdPljjjuxJaJKy7QY1UeUueSQAGPXitUW91baXPot7YT4mmFzNcROyjzF+VVUZKAcnqM9OlYslzDYzy3iyGMh38gRxoSvQLuOOuB2pUYc0vdM7s9K+GGpWK3FjpLLLMJhmeR5nfBweBGeox/dB5IGfT3QeDtHs9Vtptkn235niV5d0ZVQMkqwwmN2BXzZ8G3uLzxHHq19q9pbyx3EToJEzLICfmKuMFdwBXJOOTX0QdX8nxBe6SbySRoLWIwhD5kmBuViSeOuDwfT1r0vauEbEpXbLEtlp66qbFrKbznQXkU4UkRhX+aJGXG0kfkM9a09b0y2ubm6trKzihWa1YzXQiB/eBlCEY/jU4bJ7AVj+K9158NL9bW5dbx4kBkzh+SMgLwegOOnXrWRrpb+wtK1y3tSI7iWCdxNJIhB8twUYdfYADg9eBXTTfNG9xlTXb577TNaQ3H2AapoLJdxzSJ5sU1qdskZ9dyNkNgZBBHtz3w78brH4AttU0aW1eRrS3sZrWTCtO8UMcESgnARBIzMcnoSQazfjDpo0nwhD4y0l4yFuXtNVS3QFHSaMgOynlWDbVPODhP7orzr4Yx3V14Al1ieZLHSNFijiKMoP2uQupbI7kByAO+TW6inEp6I+jL3xZp2ls6rcpql+rIDc2rxMzzHClCdxyx5AVVO1eQTyDw8/jLw/Pr9stzp3iG7vIJ5l3XrKWtP4HVdxLfebuoHA2gCtX4Px2mvi91e7gaHUYkSGG3ji2eVAxY8MoBIYHkgljgZJzXmmv6jqlj4+vLPTtRu0Rbl49weTbEzzjaQFbIJVcHHYn1pRSV7EvyPbbHxRa3VjFPFa6nqCJfyWEMYh8orIPvu4HRRt+9xxnI5rY1HXv7Ltzd6fE8xAfCOdm47AxYZ7dsVhay81vDHpeTay+fJtFq21ZCx4KqOcfMSRgDIPPemeMUibS0jOzzWJZeu4kLlunrzj6Vwqo5TsU3yxuaek/EzWLjwtf61NoECNCYBbp9p4m8yQoQT/CRj071v8Ah/WvEupeJBFeLpsFgA4aKNS0hODgh84xntivEtKn/wCKM8T+YyiIxWTgbTgHz5s89ya9o8DeJPD99rE2kWN9BJqCBpGhSNgVXjPOMd/Wux8qRzuUm0M8aazrsXjGz0HSdTs7CKSzaeR5o9zlg23C5BB9enauX8S3PiO30iGa919WmW8igcrb/wADKSSVCc54wOa2/GeraZpXxRsJ9TufIiGlOAdhbnzTwMA1zWt+KLTxSjyaPDLLZw6vFExSN3bzFVht2jndjJIxx3qJct43LanLmaex03hTR7m4137TeanqeoWymVPs842wYAIACdMdeo7dK+drD7F/wmXjazltyqf8JHfmIxDKptZONoIxxX1N4a1G2uJ5NPjW7ScPKx82ymVMBj/EVCn86+UbfUlsfGfjYqJjOfE+oNEgfEWFZM7l/iPIxWGOTnSlynVl9+ZdzdOnLlVbybeO6K4wHGduOvJ6k469cVbsdJ0aOG4kdxBIqEtm7AXkHAK/jVHT7mXX7h3vFKRQxgjYx2Kcdc9Vyw6VbWeG6gFqrhY93ztvG44OO+cdK+cjGUnbmPorz2NPQodOaB5oRg42yASB4GXO/O3rzj1ri/jM+l3kE8ktss2H28zEeUw2qCT3TlumO1aOsXjpdmzs7uRVyY8ROQHUjB6deuOMdK4jxfodjLoeoztcGxmgCvskdyrksSdw55x+pFdeCw8adVSbIqUp8jZvfBm4ml8feHhDqVnbtvDrPIwkVQEOcr8vUcckYzmvZ/jXcxrPoEkNwdWaKdZJnnYTWsB2jaAiDaX5zyM4xzzmvFfgDerP4y8LW2nwR3E6tsRZWKo7CJvvdcDjPQnivoDx94L1rWbTRbffZprs9/LPLNBGUgQ+WMICfmKhVA56kZxXvUnrqeRjpX5fQ5C78a6RZWsDQtqckct0i3e4Kjs7AgsFDEKDxwDwMdetb8OrQw/GDxLaT619nsjbK2BdbEdlh647nA/SsjU/gf4h1C0O/V7ATvfQ3MgKuT8gIIB2+9X9W+Gc/in4leJNXhvUt0ikaGNfJ3He1uV3Mc9Pn9D0rpUoJnkuk5Rsd54N1fwneXtlZ2eu2d5feTuWJLoSMQFy3APbPNdD4rispfDl7BqczpZSR4nI+8ELANgnpxXk/wAHfgTJ4D8YxeI59bS+dIJIvIS02glh13Fu3PavSviEXu/CGrWsO5C8BHB5HOO/pWFea6M3pU+VWPPj4v8ACtn5Om6TDaTLI/kwLDMshQAYzIcngVk2GvnXfh/4itrm3niTSpTDGrjIJDsd3A6dvxrI+Dfw40D+xItad7yS6j1O8UeW64cpcOoYqAD/AAgEHrn3rqLrw1a6RoOsRWt7KyalcAFC771JY7m7ADJ6AficVx03KDtKVzWVKL+FWN74azbdK0vMZSJ0f5tuVfKKRgn029Peu1azENqWaeCBpGDMY4Ryxz2+pP8AOue0vS4bXTrewtYVSG3kBXc5V5GwvTjkgg+me1W1UXtwhu5DFcWUg3oDnIGSCSBwSAOOMZrdtSWhjGDRyvxmnuLr4eaqseDEjQKjnpy+M4+naun8IWHl6Tp9vHKTBHbKygFSUfsMYwOD6Vj/ABIt5J/Cq2QxE0txHNImB8ylhxjHJOTzwe9drYQR2mnxW+no2FiAiLg8DtnnqKqLSQqkOZ6HO38jx+CNSWG4mLFLwbjtYAh5Bk4Axzjp3rzzwBfabb+E5rV7uGKQBXa1Eu4Plgu885J4IPTJIz2Feua5YRWfhHVtscUcjWkxd0GMkhmJ5PqSa5zw58P/AAxNoFpK2mxBrm1i84hcluQ3XrncM8YrOpHmakHstDmrzw/4X8WeH5vCx1Szjkv1MSxlg8gZfmVgvGcYLfh3r5s+Ofw6/wCEP03/AEm4hFxZOYVFrHtjnDnIYj+Hgj8MDtX2npHgLwvpl8moWekQw3ifcnUtvHGOCSe3FfJn7WF5J/wsLXrHzgYt8CmLGMkRoQc96unT10NKcXHc8v8Agz4d0fxX4zTStcmuILPyHlLwyrE25cYG5gR3Ne5/ETwTG3w/u7Kw8Z6tq7WUMRg0i/uFnCJEQxaNgAcKNw6dK4T9j7S7PVvi7NaXdjFeQjSp2KShSAQ8YzhgR3xz619ez+B9L+wXEdrA9i8ltJCFtUVdiuMHjGCCAAQMcVNZVI1brYpwu7n5/XVw+h3Wl6taQnztMv3V2U4DKrLIikj1BYfQ1ueIvFD6b4o8S6hNDKr6rpU1l5QxiMTDIyf9kkdOuKv6no095a+O/Dclmsd7pMsN5DGq4OY28mYZ9MOhx7V5hNGY91rK2WgLxsCe6muqNpPmfQclZWPV/BGq6UsngzWtSl8i3sr6KKVNjOxjtYvP3EDk7pXbp0GM11nwt+J114f0HxT4uazurjxP4kvGkN49qDFEozsRC3+sbcThBxwM8DFcr8QmXRtG0bR8/Y59K8MDeIZAP9JumXdu9SVLg+wFdB8IPDes3X9ianqsyypbW4SytXXYllHgZYZIG5hyWGT2PJ44MZjFSp8z+RpTpps9O0nwxq1hoFl4k1q7nv8AxR4gf7VqUzEblBUBIMDAGxTjGOp4Fb/9p6tpFmF1CctEwMwheEcLjHOPvDmiy11tOvrWG6ZL0rIskRQFWEmPmGTjoAOfxzUc+sWmq+JLbTktpY4Z2kEtq0e8SHu43HAOcfn64r4rEYiVbESqXs30OuEYx3R86fCHUbixOqJbyWqmURblmUNuxvxtB75PWvStC14X+o3FmtpJDsQzmazAjld065BBzuJAA56jNeMeCtVuNOvGht2uN1zIgAiAJ3AMRxg/njiu41FvEmrX9rBealDFDbnzra3iu0gklJbBxngtj+JuTxyTX1GMwU6s3LoeVOV3ymHP4x1az8SS/aJdVRVUxst6p8yMEjrjp07Vuaf8UYY7Q5a2kuRIB5twJNzD645B6gdq53xfqsesO2i3d1fwzRupkF7DFgkdOQu5iv6+tUYtPOl6a93LI9/DPKlrEI/njPXcR1PGMbeK6cPS0SkrGTlqe0+EfGC6he2wiuI7KLaS0T4dWyOFzgYx7muv03ULO7nENpeW8kifNMkZDlAc45HH41866VpGu2io01nc28Uj7liGChBHGRuyuccZ4rd8L+KvEGgaqbVNFklKusZQbTLGMZwTlh0OM5Hau72dl7o0med/EqP/AIrfXk/iN/LzjGfmNchcRlTz1r3L4p/D/wDtXT77x/p975TEGe60+eYPIMcMVPH1I6eleHzk5fnI6iumDUonoqSnFHo/hOFRYQZU5ZB/Kvb/AId/LoLLgf60/wAhXi/hhttjbZ67F/lXsfgGYf2Cc95TWkqdonNUk3Kx00zKEfEgXcMDJ5zVYZZW3RbscblOCRUckkJ5ZTn3pHm2xfu2X3DNWtOOhi3qRaNPJcW0pZp1j81jHv7gnr+lWmATI8tm/wBrNZXhyS4WKeKd45VEpK57D2rRkurRrQyKyeWxAVs5DH61drAcx8XCW+HGsLuwDEP4f9oV8ryoeWweBX1H4+h1PWvCGpaXplnJJcToEgBdR5h3DIGTgcA18y30MttNJbzRlJYztkXPQjrUTV0dFHla1Ow8P2vmJBvJcbV4PTpX0B4UOPDdkT1CY/U14j4fAW2gZRztXBAz2r2Tw3KR4asyS/8Aq8nj3NawhypGNR+8bDNydrLkdulZV3gyszRkHHJHSrD3a7lEWJFPU7cYrHOoLPO8ccUkTISCQ2RirvqZNGbrrAQgKvGeBXjQR11GZXXb+9c4PbDGvYNc+ZSFGcA5zxXmmqxL/bM7quPlBIP0/WlWa5RxTTKMTbLw7cHPO3ua2tCiZtVjMi4xnAznt0rFCsl6fvNj0NdJockfnozKshcFRk4x/nFYN3iE9EZ3xZZVNtD8wLRD6YAz/hWV4T0qG7soZZ49/J6k+taPxQWOTUtOjVCcxvkAc5AGKs+EbaRNDgdgQxZgFPcbjRSUeptFe47H0x4P8seEdKyQv+jgc9K2IY15PT6GuC8L+ILu20rQ9F2QebJCf3hJ+QclRjvnpXYabqavAPO8uOTG0qxGSfb61lOVmRZs0YrxVult9ucsVBDqegz65rivjuIp/DthbSO6ebO67k67TGwJH50o1hl0bxbZRrkCS7kY7NxCtDH37d68n8a6nc3GjeGbWC6lSSK38uOcjYclV469ulRUdo3NKKftEje8Gyah4e057SwuZ5UL7syoS34nir8Oraym4k7pfOadS0PJY/w5z0xkfjXJeObnV7fw9CttqV1FeWsJaeZJNucdc9jnsK5LwxqGravEstx4g1kSQSp8sePmU8nvya46SdRNnpYicaf2T0nUdQlsbdLyFJjbMGWdjHyN+N2foenpk1b0XwpoOqeHJtYh15LO/sLjdPDdsEhlVzhDG3rgE8579OKx9V06YxWWsNdX8kExfzYgR5ZYeq98jOfpT/BXiZ9IOpWH2PTrzhIj9rsY5mbIfZgsD0AHTqDzVSjJ0fd3PPlNOXMj0z4VaFBJr93anUNQn0+yWNTPDgwjc2Nvcq2RnaQDjnitvxz8MyFubLwr4mu9BuLmRr6OyD7rV8Ek7VwPLLH3I6nHauA0/wCP9xJqdrHcaI8FnawCFVs3Dlpeg69Exg8ZYEDkjitfTvFWka540KHX3urOSxiVYjGVlF0rNllypZeQG4PGcnrgeb7GqnzWIk+rH6wtjdaDqHh+0n1DxDoJCadeYcfabeWOPIkyzDdzyVVc4z3GDTOm3HhW08PxWdqupRWlkhnnhMkgmffuBQAg4HQnpg8d66yfULK5tlFjdWVnId8t7cTXDKQxUBGJHBYFixyAxwACK5+1vJ4dMaPVBBBdXW1rS3uZni86DyyqsJkwEbIJAGAAM5OazjN81kZ3ucF8PNLtLi+8S+J0sLb+yIh9iGkwl4Ve4YKhbEXyhS2cZbJznFe8eF1k0pdRme2TTZXu1WOYpvjECICCNv8AeH5bq+bl1eDQvBz6Gg06SKfWJheXcLM6CIBPLYkEZIZjj0KDivXJNetfDvhKHyb9vEkssD7pJEziNlXnCMwyBIp5HYDjpXVWhNqyGmluekQ2NjeXUT/ZWtoZEi2wBdy7iSQ7jaAG+UYI5GeTkVX1TxEVSSKKS5Z8yR24jLFmUZAbIBwh2sO/PORXm9r8UPD0epxJdX+nQTT2siPIInQJhMKm3qNxJHGORk461q3d/HHqN7d3dyIWMIj+xNcieO7lzkRBSSykjbz0weBnmuZ4apF2kh3vsJpt5caxql7ZahBBZS3CIiWiyPv+8SWzgjjA7k/MeKzfA3hOXT7rxHq91eCaNb17iOFQJNqnG1nPABO7pyeM4HQ8p4b8aXV14uj0y88GT6LrCF7j7CNvkYOHLkMpIYsmPlA4z1ziuu8Da80Hnm9MIiv78xBIF3wuqSFio2D7uCASByOpB4rZ05QRrGVvdZ2+g3ERhXNk0cEtwIjFcyZ+TZu819uRjOcdc8dKlm2+XK+SImHkeWy581twC7MHGwE859TjPSsh7LUZop47WS5M15qGzzIomUbc7tynsoHHOW4PYVQZ9Wt7qayub6a/kngLSK8O4SKuDhCOD9Tx29qxSaV2dHJpc1PGGvaQspvrzSrxba0RpEuJHRPs7EKoVeRsIOc7sdeKw/Ei/wDCRSXUMgTT7a+gEFlDNGHAZiPmCqMDAA5qDWNWjt9H2WxjdY4ZkZ7hM3C8fMhKjKr75weciuejvLa5sTdNOP3ULeShG2JmVgMHpwP6mnJNrQz5uWXKdF8K7e90e3uNPjt7aS5tkk3G8/ehm3EfKw/gzwPQhq0dRsoLWW1nKtBKt2ZCIiv32JLopIyBnpxXMeEZLCXW4NT1KeBXeN0ummvYZvLAJwIlGGXqM5DfWulvdZ0G6iuJrzULdkt5olkeSTaHbBIwQOuPTrivDzSFW8eWJrTWruVLy3S8vRcSIbYFt0J4JclfunI6cdOnNRWWioI9v2e5tQZ23lflXn+FsfyHqKet5by77m11S02fIbZHDMIdwGRzjcTxycY9M1PCvmaot7LcmPbkkSu2PM7kDjgdutdlOlKVE5WvfuO1ZZtEmgn2LJZMwWUKgVoCP4vTYc46Hn868L+IVu2meJrm908GFtQ3TxqJdmCTyoHTPtXvutWYv9Pe1ttSjkaZVYvsd8AHkHHKg/Q15X8RLWOO5jsL/dLNagyQTecP3seOmBjnII/DOK7snrShNJIKu2p0aappsvgayumtc3EdpHGu4/NG5+UYAHU8tnipLBGeGKG5t40ZHVbePy9vlsqgiNeoBwMk9TnrWF8PVj1PWbexa5ae3iiExSRwG80njP0Fd43hzTJp/tjS28ZQkPEVyGOOCSc5r08xnTjTfcyoxbdyX7VY31vK1uomunJS5lUY8s8AEt1bnjAzUpvY7C3NvJLEZXZX2zEjy8cZB5GPQUkjQ7plt/sytJGqpLEpPzZ4zgZPTtiqk1zbSQt9ouEkkG4OxyHYDv7cj9K+Tgm53XU7ox5Tb04Rfakure4S2hcqd6v3zgYJByfU8da7u1sL2GSEQfYXguCrZv2/elu4G3j6f0rzfTI9NnRLi1sDcPNIDtNsRtAGMmQdRxyAT06Vj6V4s1g+NrZBrUW/zni8uOM7liAOASeOwwa+pwuDlBLVanHUqN3fLsfSqKEVRtxjgUNhfvdAMnFecr4w1WytGlnkiMcKHc0gz+JPFNHjmbxBpIazt4UiuQcsHyQD268V6jwFSL12OGOY0mtL3PQmuIlnS3LgSuCVX1FTV5Tda1dW9wbh5VkMarGCzEYGABz+NWtJ8aXs0sTlyyr8vlKPlZfUn1rh5oSqcilqdftPd5mjsPEsjw32lyxWr3MkcjFIYyoZjtPGWIA/E07TtS1O8d2js4rALJsC3D72PBO4lDjseM1ymq+J7y5uY5UWOHyWLQ/LnqMc8nPWue1HxpcWWh6neiRGuBbb2VBg7jG+eMe1em8FP2abOD6/BVWu58yfEzU7HWr+C5h+0M0Ol20CSqArqywIrL05QFTjlTz3qx+znq1xo/xT0T7KI3huZ/KuICSVwwC+YScd29a4HUrxHiSa5RJ/MtFVVCkDhcA8c+h54yKk8OX8VhdafcxhLea2n81LrnO4HcM+o4wMYPvSpx907rq1z7j+ODbfEXgHcef7aKZ9fuCvTn7/AFr5n8Y/ESw8St8PL5bp3kGtWkjhk2qN4Xft+jKeCfSvdZfFmnSW9y0ayRtHkL5hUbz7YNc86MoxWmwRqRvvqbD3ypP5X2e6bpysJK899w4471YWVWJ2hgB0JGM/SuH07xH9r1u18uZI45Q0lwskn3cIuFH41ty+IrGDTI7hnDMcbYwRuOSVzz24z7VioNjlUjFXZuPNHGyLI+0u21eCcnBP4dO9POQM5H5V5Z8ZfFWo+GdJsL3Q7qIi8voxefaLg7beEAF8EMNgwCcZ5OcZziuF8IfErxA3xgtNJ1PXrRtLuriRfIChpUiWJyN2MkEuV69QAafJ3NYwbjzH0It5bveNZrIfORA7jy2woPQ5xg/gadbXcMlv58bPImccI2ffgiuG1f4madZ+JrPSf7NvHW6dQLgMAgy2M468V1Capp9zbag9rdJKVVmK5+bATOcdalWtcmV4mhq2yTTbmAtjzImQ84yCP0rwS886SaQRyJ5wH7oAAgkZ4Hr04r2jWtVsoLaLz2kiMiFlBgf5sAZwQOOteZeKkt7rNxGkTc9S20OT/FnuR6V8vxFFTUbPU6sNCSuzjr3Uj9mminPkzlQYwcEMVbqMA/TnnmsOa1uIiL63spYQ6LbyiKUCPBwAcHG3k5z3Ga0bho5bxU+SdVxkOPxJHb3qtd39xbXZmsI0S6KiN7XDYlXuhyxGQO5HfivIwc3HY1adyr4L8QWPg2yu7nVNF/tFoYWtUs7ljjIcBirbSv3X9O5xivNIZ7FtaezOmxwRy3NwlnGpJMe54+Bkf3QV+lbPjCMNpes+Vc7o51huraN5TvicMEMfuQu0/Q9Tisvw9qdtc+KGuraIhba2llTIGA+1VZtxP3Rjuc819Xgor2bkjOer5T0F9IgMNlY280dpc3Tq88UEeFRMbhH8xwdoB74AHStHxDpTae6WP24COXDKq4AMPC4A4AQsDgfpXPabFqFnaRTW1ozz+asv2dvkVWIyWA644xnkdK0v+JrZXZl1bRrmWG4Z2EszMqLIIgSAW9FZuM4H1rz6sW76G8Y8sbHWR2mlwwWVysaROINrNuCsSOBz3yO/tWVq4uLpvtGm26Bmw0odB8wGSMe3WufuNcjiT7ReGNAUG0gjBHsenQd65bWPjBZ2MriCOO8nJ4eNyEA56+pxivLpZbiatTmhG7Mas5JWPQ47rU5NC+1rbyva2915bTRELEHI+4ZP4QARxisHVvFvhvSrqPTjI896SDKdxmKAjj27+lc58Ix4g+J+oanoc+sXem6eyG4McaZic7lAO1eQQcYP1qtpfhvTtJvrjVotXgaa0kYFmBZhhsE9MEcc5ya+lp5Xyu8910MlNJWLt1o/iCCW41JFkuIJf9UY0/dydMts6gAewqSSyS9FnZPcyabJIw8xwcwqxycOnG5SV6e5zU1r4s0iVLlo3injZvMaXyyZJSeO4H8sUWWp6Vcz7fJuA11H56qhQFGPJO0HjGOw/Ot1Kor3QuZIs+EdI1jwz4fM93pEd1b3MrOFt7gW8yLk8ZIwy4AIAI608X0dxaltWt7zTLMKci8g8xAM8Z2bgByOTWpaXMl9p8Mo1dns2iJRbiDZKhGQe+B1x0GcVmp9o+eOK41C4Z2MZlVxHG2fUr/n1rngnq5vUu99jj7W7vbrxfqem6ZGGN7OjPcQNl0RGY5QHjpk88da7G9vLfSFQWMLmWC1ClnCgsP4pHIyGY9euen0rhbCJotY1BY2WO+iBSchRJKqbuOhww9Tipr2RZ5PtV2JmuJE43QtnHQlQB8o5zjvis8byuSRk2zq9RtriawEdqt3EnzgtvPtglfYfXr0rA1Dw/qcixrqF9LsXd+9CghgOg4wSMnp24rOllsYNOjbyortzP8AMJASpxyxx1ycD0681PP4utbeSRrGBrVMnAjtgcqeuHG0jg44HbrSw0LJ2I5lc7r4F6Xq1h4/0qaNXSBpJPMjR403Dy3AzuwWxndjnODXtvjPVf7PvLch7uOe7EcdubYFdzR/O6+m3aMYxkgkZ7jzr4F6fd61NpHiuWO+tLOBrksxlfypJAQsOznBG1iCDjoRXofjpIJbuG2ucXKxPIYWVCWiEhwBgnk4bHHvU1KvvcpTSSM+bUrkmYfJJb/Zy0SPb7pXZm64HRcd815tqXxC1bQvFE2iyadaXlvPLuglmLn7yfMFx0H3mAx/ERXpt3PHY6YLVbVpJIbNZZs/ICcfKuTgfwnAOMZr59+LOqX2neK7tL+GWFkk862eWPbJDkBgDkkEcZBH0rswTd2pEKxo/ErxEutaTfwpaix86wk3PbyEtNsYEKyng7SqgZwQvTJo+HXhx9a0vw1HpFuLm5LJ9nMrER+adn2maTHZMoi7Rn5mrh9a1Ea/AkivJuaErPKw6AZyBj+E8Hil+F11q8NpcRw39wmmxqFlto5MGVWLHv6E5IA5HGa9S3LHUrpY+mvhwupaPfahB4ft49R+yz7S/wBuZIWkB+eIOYzjkoSFXGcc1W0a3tbvT5Nal8P2MF5qGvyF5nTz+jsqAHjj92p5AB3DvWDZ+JrjXFutFsfDd3c2E0lrFqdysiRpbxgFcEluS/A4GQgbit3w54wu4tei0a6sXhtY5/sZjtUQxSLjYBuIycAqflVSMHr1rlqTtdDsrHoNwulqJdQv7VEkuwkLbxubPGMYyRlsEDsR2xVGyhnudat7qWNWht9x/wBIfbgkEAFQfmOTgfUVX8XapNbh7VdOW5CybROXX7jcMwxyNo9cZzUEviKGCH5LGS5jnkVQhyqrtUbT6nkYHp1J445absxSaZ0Ws6HcyLAdtuEa9tpXiXcFWJGyflJ2nGT0GT712NjZWlusk0FvFHK3BYRhSR7kCvMpvHWoWml3moP4bVpbSa3jiha8JDiUlc5C9QQPrmuk8GeJdZ1a+lj1LQ1sk2sVlW4L8ggAAYHFdau1cXNG9jo4rNl8QvqZYBTZrBx1yHLflzXI+EbNrzUdYltwiJa+LbieTf1b9ygOMDk5bvU/ifxbqel+J00jTtHj1APbCYv5+wjDEbcYPHHX3rifB/jjV9M0zX78aCk0934yntBD55XGUUkg7eSNgFUk2rg5xT3PbkRTIrk88/iK+FbuRf8AhPfGUJijIbxHqbbsYYHfGOvpX2L4U1/WNTvPJvtFWxiAJMnnbzkHGMYr4ymMknxE8YtHt3HxBqYAYZ/jj7fnWNZNU5XO3AzjKtFo6fQ9Vmjs/wCz5WLQOGAQM2WP+zjIHQ/rVm2t47dWnfT5ZFVidrycYz3x/u1i6VHPLM2fnVQdqLGeuCePpzXR6ldPYrALGXImiUkpgMDjkEkkdewrxlRtdrqfSTlGL0M+/smKzM9qLVVwFReSzHnOe5x/OuQ8Ym8ms50hV3Ur+9WQ4Ztvofb0rsdS1LWNkCxyIrCMhpFibLMPrxkDAOMdK5S8kuLcSteqB5kUqnykYsxZSBxjg8/pWtBWqIqrJOkzS/ZedI/iJ4TATDtdygkdyIpc/wBK+1ru3WW8srgSYa1Zm2kcNkYr4h/Ze3x/E/w1AqKI4r+Ykk5bHkvX1l8SfE2q6BdaTFo9nbXT3szxyJKx4ULkEYI/GvV6s+Zxlvdl5HZ+YVfesa9OcVU06xhsbm8uI8vLdzebIWPfAHHtxXAp4s8b7I400vSfmmWN8b/lB5zy3PSszUvGvjNvFXiDSbG3sVstLmMcUzoS0mFzz/8AWFWoyeqPO9tFanq2oedJARCVWTngd8g9+1c3K1rqjpZzTNElw6eahDI3BORxxnpz7Vyug634skvFOpTQ3UE24KkUYBDdgepxWn4rv76HQZ5baWXzE2vHJt+YHIBU7hg+g+tc052bubxalsYfwkaIfD6GcSLAx1jU1B53sPt0q7c56dO/pXQeMbP7VJ9nW3hkVnSSNHXPzg4UjkHPXrXjvwO1TX/+EMR47oRxjUrtow8aMUZriTdkkf3snPSu/v8AXPFg0qa8fUIZbxJ1W2VrVDtGTnpxnj/9VcUsRGU3E25XFXNy/wBWvrOxsL5XMEGFkMJQ5VTxluMe+Mmqv/CSx6bfPdX8Eghuo0V5M4bIy2/HGRgkfgK52DUvEsN21hezKwlDXFu7eW24sxLjGTjBI/BsAYqK2g/tjRyszRT754IQqkYMckiBtuMEEL0HqB15FUr83uhzI9J0Q2OtJbNPZiVFj3xCWLdkHGG5J9K6iLeg/wBY+MnADYx7V414svtV8OQzajpbywSmNNztgRBgMY2uCdpJ45xkVp6frfj27S3capYJFJtBP2eNjjvn5uvXtXbh+aejOetUjTZ6jdwx3Vu8NyomikBVkfkEHqKkjzGiJHkKo2qBxgV55Fqvi628F+ItU1LULc3FpZTSWbRQqArJu2sQDz0HFc3pXiT4iS6Hp95fahYwzXKISnkxr1IB7+9dSpNmcsRGMeY9qZmwc5J9zXxD+1g3mfE/XN0cTL5kKq+45XbEufpX1F4UvPFN1q9tHqepRyWzZ3qiqpYAHuD64r5C/aFvpL7x74j8zCyw6lOrZ7hSVX68AVdOPLIulUVRXRufsPwyyfF+9nX7kej3G44yPmki7fga+0LwRzBIbhN0bLuUIDkY7n06iviL9j2a4i8car5F0trmwVWfeAeZFxgZ56Gvq3SZrtlYtq95c7JvL3NKu0chSfl56Z4+lcOMr8tXksdEI82x8zfFPTtP8H/tF3U15K7aZrUMo8zk486NkHX722Taef6V8+3CsdQuoJjtfziDu4YHJznBr6h/bR0xbvRNE8QQK5MUhgLekbD5cnk8kZGfWvmFGVonWTzJLp5w/mnkFMHI+uSDXXh3zRTIqK2h3ekQr8QPHmhaPFJPNqOp6kou8yYxFGiqF577RK34gV7z440fUvC3iGK5s5LiZcmAjzBEkityNu3OCMY9+BgVwv7HHhFb3X77xbJuL2UotbdAF5ZhlzkkYIXA49TX1e0mmyalPKY5GMrLLIJGG1CpAA7jrnp69a8/HYeNZqL6GlJ2Pn+0e516y0+zvNUuX1Zmjlkglg3GKV/lUkkgng4LHpkDtWNq11rWnalLDdxQ3N2p2RojguIwRlsZ6cAYz9ea9W+Mk0kcx1qOwFvNZQ/6NfREiQYx0xww2nHuMelcZc6HY+Lr/VLrVNQ+z3FwgIRjvZlwGDrzycKTgd85r5zE0acJNJGrmfMZYwtFdJJMrQzIWEaZITnc2e2MAdOd3tU9jBYXmsIb3VrqC2aXakjr5j8tgcdDWXq93dW8cccEjKjtudexK9D+GTWbbu8ky7ZT5juNx5GOexr7am9LHFKNz12HwX4d/shpdDurrXL8uA7XwWOCNeNqFlY4Jw3UjpUNl4H8c75rPzLSOFY0upI5mVQxD7tuV4GNvqBVHwb46tdA0G70uzs7+KW4YNJPburkspBHDdQQCK3ND1pfF3im1t7K21ixtromWZIzGLeSGPmQtnqMK2eSOcYo9k7k06LckkSC18WR6Vd3NrcXVhNe/MLiz5hkIA+VNufX3JriYZtWF2q3BuJLmWYfafNbaxKnJyCOCO9fSVrqlz4otbPUrtWS0tyTp8TIgMcQxtGFUKBxkcH64rl/jJH/AMJB4Zn1Lc51HRwqrcBAZJIicFGOMuAWBGa19jbc+hr5RL6vzLdanHaDNY6hrEFhc6lZLGySR5kdAH3ZBDkdQMjH06VwvxLsPDukf8SvTvJl1CAqZponZlbjnk9/bFPtNt7frFa7jdHLTSRqoUn0OBkHOOtcvrkOozajcS3Mc7Ss3zEof8KmEeWWh4NFNXPSfAui69q+nRzaVouo6hFEqrJJbW7yKpx0JA4r0/wa7W2kyQzIySxysrowwyEEAgg/jXm/w+ZJoNN05bxLVlEufPd0RdyAZJAPAA59K7rRta16we3tdeto9RsAyw2Utyd6GLHyiOaNgSvXALH6V2znHRMiestDfmv7cZZgcf7JrG1PVYWmW1s7G8vLmbPlQQIZZJCBkgKoJPQ1TvNQbUBDdQ2qWcckZPlxbnjGCQSN5Y5P1ri/E0cVw88d/cX0MEsEkZlgtvNKE4IIQEZ5AHaqjOKWhPLqNvvGHijwzBnW9Bu9N1F5MxWt1ayRFosg+ZhgPQivRrbxDDf6HbXEaS2zXUSyKhI4OM4x6H+RrzLxVJq2k6lcalYXEeu6GwjnntXjcPbv5SJvdQd0ROMhlbBHB6YrX0nWfDJ0ee41u+1G1t7R4Ycw2wuHxIuQTygAGDWEqmtzRU0zqNVvrb+xL1pFliEflsVSXlMsfmUjpjmvL9a8FtcaXNeWFneXN7LJJIilskRgqMtuxyS34161Z6n8GJdLltIPiLqMk9ygAhutKkOOuB8gI6gdD2Ncr43kurrRzZeHDdX2Y1aFrZXMYQj5slwpBz6DtnvXn18TWU0oo2hTXQ5rTrS6sIYYbq3eF/LUkOMY4FeqeG2C+HrINn7np7mvOY7HUJNLt2XTJ5LpQY33gl+MYye/frXQ6Rbat9ihjE12mFyYi2Npz0/lXsU6sXFKTMKtKUXqavivXtL0a1Vry4+zhzuAxy2McYrE0jVodSYyxxqmG3ja2SyY6kf/AKqy/ib4b1nWbaM2dle3MqnLKAWwPTOfasLR/DHiAfZXuLbVbe5gcOkbRlcD+IfoKzqVIdGKEE+p6Jen7RIrNEZIyuVZDxkeuK4XXbB4rzdI2dycAjnrXb2Ol3trYRtZNc+YBiRnXk5JJBxjvx0rlPEMc8bhZTu+Zm5684rLnTWjCaaOVlhkVxIpKpu25xxmuq8PWCfOYWJECrnIxlm681ys9w6XKQ7sK55wua6XQZizTQkcbBtOePlzTbtEylsUvEYmm8daOiQLO7RusaOMgkgjmunGgz6TClrdSRPIiFy0IAjPPOAeayoYvtXxL8OxMJm/dyqPJALDC+9dDqFrY+e+7+0pJIFONsI46deelcVWpJWs9DtoJNXY/R5GnlsZoZod8MLKnGQzHIx+RruNJkgtbZ7uYxXBjIwgwu3jn6nNedafPp9pPbQiS6JjwQzxj5u+AM9a6Y6jpptBDOswaVifKAAyQM5Oc96UqqfU25V0NPWf7MlF8qzzxm43+axbG7eijuPu8Ae1cbPfSeTa213BBcT6Ztit3my+yMNnClWX16nJ4rrkuYZiLOa1N0z4ZI1ujy3oNq/h0qp4mudHs0h/tjwxKkkiM8ca6qwIXlRkGLOc564o9tF+7uYyg0+dE/hqx/4TJ5YV0nTrhypRkKSuhVlxuYIMgZ2jqD15rtdA+FK6XEzR+H9Pt7fyvMcmJhtdc8gGQkr7behHNcJput+GND0VLTTYdbtWnGZrb+0FkhLL93ePLGc5PHpmmWuuXKy/8giS0ijT57yFJvKZM5A67e/Qe+aqDUNkTNyq6nRa34RmXwy1upXTYnIKrgFE54fKnK569/evKtEs72bxzfaXHJHvs5FdvLAkWUqpB2lW5UD5v6CvQdIOp38JktYZ1hDCYXJYxrIwI+XgFiCp6KRiq/hbw3dah8QPEMM5dGa2gml8iLMhLK2wBcfMeAOcH1PXFxqRSZnyNGVH4RvrO9OvW0lo9zAfNBRgwPIZWx/d5z+VFxcaJq3iqHWtd09BbIqyXkNs5bfIn3ju4PzYxwRgfnXW65a6ppuoS6bDodzdDyTGwEEzCJRg4LqyjIwR95l9zXHXmnfZ1WFry3zIfOEYKMEB42EjIzjrycVwzqwbtFm6p3V2bFh4x0m/vbWztbGJdLjV76exht44cyZUqg3nJjD/AMKjcSPQmo9W1rQNcvL28laZJJAkGnLdpujM0ZYuSp+XZgLkdMnAK8Vwd7PcR/Fyyt7jTbBlvUW3tLiVgBCMjMiHnaeCMkfhXR/F3wbBcX8A0rTpWu7iONvLRW8iMso3uS3Tng1KpwhKz6mEoWZxUdrpHhv4izWtjfW95bQKxnl1CLMKytGeAF4OCRt98Z9a6rwh4wm/4RW+0G20aVEvZXuGBYhYhIMYiUAHZkOBzjLZ9MeZ6V5timow3l9DCNLumVYY8Fp5g235TjO0bck8cYq3oPirWLzxI19ql697JJGFHnSZwoPAUdAOTxXeopIhR1O0vfDNrebHvrdUKHKKoO4Dk4yOn0rudG8Nae/hyOR9Se9tvPSS8soYR5lueVWUsTnAYpnHUE9wKh+C/wBk1u/1GPUdM+0wqIFjF1MwiVHYiVsjncAPlA9+RivWtSHh/Q9F/srRdPSC1mSbMOd7yqVy4BY5JKqfU1jOrOUjthSjY8G+GkMegazrV/f6ol8zaxJapHMm26eSIlcyE/NEGDtwCCcdRivRfhesl1aXlnbll3Xcsd46nd5A80nBY/MWIPTk8g7uSK8c0TxDeeFdf8Ua5Y6j9liudRuLOUG3+1G4TeGwQWDA/cwc885zivVv2fdTsbdPEi6eqi+a6jZ8KojAYbjs74B3ZJOPqeadWk3qZxjapY9Ze50e2gSDT7OOX7MDthXrGoOe/Q8d81z+q6pDda1DqUZjtmSDhQFYYG7jPHcAda4jRfFM19pGp67fPeCGxdrd7Z4UFwhDDC8YycNk7j0rN8PeLH1rUrq0t9Ou4lEagO21Vij64GM9zWMaPMjuskjSXVNK1SC8ms/s8MMcs6yRRXLsqkghiWJJKkkDI757Vj+F9CvvGeg3MHhy8jnNo/kTPI4ZGJ/u9cjsCAPfPWuXtL7S7rwBr2nXNzb21zCb1oGV03B2kfCEcEhsY7+o5rpf2e/F2keDvAV7NfX6WAuNYSGOYoWRCYlyzDH3RRKjaN0crjDnuzz/AE1pG8R3tnulgvMywsXXID7gGzzxjn16CrnjCxttOhsDod1cQz3UqW96mf8AR3OOHKknJz9BV7wRpf8AwlHxF1JoJlaBvtEwlCb1YFwQ3Bxt5HPpWN47u7aHUILG0UTsjiRgI9ozzhQQTk+vpXXGNNSUWY1Kl7xPQPC7LZTzxrbXhcAAz3E0Sq7Y5wCxAHfAxXS6dMt9f3VjLeLHKNrrFvUxYIznI78nvXnelTTXGk28txF5dwq/OnJbFanhGC4u9duYYBGJAUH3iM/KCOx9a1nhKEr6nLKUkdpqMV1Z6pAqokoJDDkBW46Z9PbivJPGVtcNrJsbpkMUTExAEttDHdgHJOOa9O1ZJ7JovMmEbbmikCPuVgSv8utcR4miU+KrgXHyMsOQpBJzt4rmw0KeGncmtJzhcn+EFk9pozXjIFeS6KcnBZV6e+D/AEr1aWGWeMTDaBJyVVx8pHb/AOtXmnh+wubqDRbXTdPN208rea1uWnYcNtHljaFzju3vXqHg/wAC+M5rhhNbLp0b24d45WWL5t3O0KCcfXmssVTjWbdzupy9xaHILcXEWrTWrHzJ/MUPGvOwccgDuao6pPP5rzPF9oh5BBYgHvggV1ninwzNoP8AbmoS3FrdXFpcKjJhgzZjVwQxPAwemMmuEtNc1a4tknWy8nywWLTnZtPrnrjFeL7CK1uenQpqUOZsgS8k3lra6jhV/lMcZxtX69uKPNUahYLot8TqUjkeUqgbCQcfNnBz+Fc74nk1m01z+1o5lWOYfMsS7lbjkZx3z1rA+0XE8oZfNiyeAw5HtXp4Snom5EuTWh6isuueItO1vSb7WoIprcpJKZ5SFBXO4ZXIOCB354xXN6Xqlz4Yktl0vX7O4uXU5aAsxwQAV+dR3z0HWq3hK1jmsLuNoYGnDAo0rzKyhhhsKnynPP3gevGK6jTLXRdPk/tODwvpNzfID5Ya8vCFOc7gJX2gg9PTtXrObkrHlyo041L2Jk164h0JZNRkL3DuzKS2NhUcg56du2KzNL+JUNrJDFJBfPmIl8bdvy5zz1IwB9cmremTWUaq2paPY32y3IK3rbsktkthCCW5xnniqur/ANh6pqdtetYaPawISrwItwI5FChQDgk4GBwMd/WuCnhYxlzF1ppol1Px1Lqc91Y2+tRLCmCsZbDqoYHbz+o681zHiP4jXEFvDDaRTldoivJXxgSEMowCvPDHNYslxpenzPFa3OnXJSUrujJSPJOWDbgCpGAOegrI8R6pa6s8kEl/bRW64kkKsMySAcED068kiuxVZKyucTpxvdxMPTrW21NoXurr7FAFMSBY/MeRwB23AAc9c+nFR67pN1pVvaxtcRXdlNzHPADjOOQdwBB5+lGj3Ok/2YBdSO01uTIkEeBu6DJc8jOBxj8auy+O7yG0W20yygskRiSVAYspHQ5HrzVOq09B8rZuWmrabZad4WsrOa/ubiDWFuZhJAqjOFAVdrHJ4744r2DxF8VLQRiHRLq6kkQFzGtqN+7aAQPmK9z1xXzRPrUbWllJGhS9juXuJ5wwBZi3ykH6CtSDxWGvop9QtRMg25Bc446tj6Gm5eZfs1dStse5eEfFcOoxpb+TOl4jSO7XMkcagcYALvnjFX7fxXdWWk3dy9sPNhASCXzDlWAwwLKSBnPf0rkfh/c+BdYuJl+3T2MwJcfui67cKRkjkcg8da9ImsPCV3pV3YnV7kvdoN8iKqc5zn5wAD35rjfNGbaZ0UoRkryRxt/dXWveCJ5tUsUhjN5E0WWYlx5coz83X2IpDpksvxAma1sY2nXc6yQj94qhOvHt+ldSvhrwtLamws/EEhtcxFlS4hMuIw6hsgnruOTgc9K5/wCLVwularPf6ZcNFJcWpkBLKxBbKkLjGBge/WkuZy1e52JxdOw/xD4o060j0zTLV4Lq9EoklvYWJ8sP1jAzg4POa67SdT07TFkurq8d5nBKO+AZFCKCFwxz/wDXr5u1C4NtdCSPVYv7RRQbmMQZSI9cBwcMfXAAr0Twrr9jNoFsdZtSskcXkwXiuqLO7bm5BTjaFAJ3f1qqyjCKTZi4c7uj0zW/GF94k8arFp+u2aadbSRBoHf96WJGVAGeTx9Mis3wx4quZNZe1122W0hmhxbuCR5jFlAC5OCcEniuG0nVtH0y3S7soxd3UrpK8pdQCzMoLgjrg7eBxxXpfw10+bxPeTabp+sW9lPY2hWIKkcgkcg5O4A4Kknkc14uIwdKvzcx3R92C1HeJb3TbFkjuhAdybkMygFie5II6cdKh0e6tLjU7hZrq1tZGS3ltiQQ1wpJJ2rznHqOtS/E/wCGfjC61jTZLGxbUbWK2jS4limjD7gfmIViCTj2PaptM+Ft0YnNjD4htLOSSJmW6eCORmjLFf8AlkcAbjwMdT+E4bLKFOGu5lVaveJ4V401vSdUtdQv3uXjvrUokEbEgv8APjG3HTb65rndEvbjT/FMGsW5RbUn94kIAEikg42kHK5xwRjivS/if8Bbzw7o954khmlMMEqSzpNNGw2FwOMc55HauR+HOhw3HjzVtBNw9tAzNEHEgQquWI5JwK9qnTpxptQZyyT5rnX6V4gs7/x7ptg2vW1taxXLoLzzhvFsXLjKc8gfLg/0rp/G2q6Zrw07QdLun1CW2u3W6aO3VI1kMROQeruxxnJ5we1eTt4N0HUPjGnhm0uLyW1VHW4cMrs86KSwUoh+XPH3T3ru08E+I9O1qytdO+wafps1+qLm3lLqu04bb5I52gjOe9clajsoo1oVVHWRwPxK066uVjt9LtNQa3DhfLZSWHy8j5eDXnGp6HrNlPtuNKvIy2NuYjzxX0Pe+FJ1kl+y67o9z5026SZpHLyIpOAE27QRyPlPueaxvFQs7bGnXV21qzMsMmX2+WrKCu87S2PmXOBnB71VKpVjHkUS6sFVvO55n8K/iD4g+GOuXOq6Na27XM0PkSLcqSCpwR0wc5ANZGp6/quph/OluZHmnY46gZOdijtzniu3km0/UdaZr28uJI7ZAkb29l5iqyOwBUeYhIICtn36eux4kmaOLTip1FLW4VpEkudM+z+ZyR5ined+MY3cd66ZVpx+ycFjI+F+h2+r200l1JLYoHWJnEoaR5M5I2ccYOa2NW0OLS7+XVDqM2qQXA+xh/LA8t2Ur8yD7vO3B+vtWxpt1pdjGtqvl3VxCF8i6kVVbeyAFBsZhgHoM96k+JNxLFpt/pschdTthZshhKd+D0PA44PvXj1q2KnX62Z1x5PZ26mL4TLrbSw6pIlw1tdPH5SSfNleSx5+7kgCuu8KX2lzzqt7JDaCKXKiVgMgjsOAfWvONDiaNbqGN2a5+1tGIgu+XIHAwBk9OnOcGtq68N6sbW2utdD6VFJOgiM3EkgYg4SPqSQOPTmsq2Gq158qehwuTjIk0OOOT4heIZJLyTKAFZGCsAu/Py+nAxxWfreqalFLK0CRiNi3m71UBwDxnHPHviup+EHha68WeL/EsVopeGNk3uxIQLvfG4Dr0HFerp+z/YAGbzrJb2TusUoRPZcMM8DP1xXTVwTVTmclskLkk9bHync3UqSPdq21MnH9xNxyOOnYkfSqD39wzSyLPNucGN+SFkB7cce9exeN/hF4isvE82j6PNp93pt5qNpZyxy5Uo8imRSQo4XAfkc8n1Ndnbfs7a6Y/s9zd6JPKpVjKfNDBR0UZzgfriuuNJQW5SpyuZ/7MnjrRrbwZc+EXF82pmc3HzMu1lcBAI+m0jCjbySSMV6n4uuLV7Y3DNMwIOG2BSMYJyx5ONh79SazvBnwa1DQvEa6xNb6XLKM4kS4bcSQVOdy8jHbI65qf4h2d9arbx22mwXdzA6mNJ5fugAgKODleCC3JHbJNctWjHnuglF2OZSNtSvra/a6kNuCju0i4K7BwQOAOoyee45riPiprFxeXI0u5iEa3cjXA1B7MDzCpVWWJ/QcdewGOtdL4kh8e32ntcWPhnTkgk3GQQ3Q2qAfunOCQSD2zwa8x1Dwv8RNV1yDU9U0vWZxAscaQC1/cxLjDFMduF7c8813UKNnzORlGEr7HNTWt3Z2STWs/mL9nuJlCuoZY95V1JPHHykd8Oas/DjT9audOvbfTbMbLiBZXnLg/Z0DHG0f3jggD05roPiB4Xjg8PpZ/YdVQWNhNcpLeQmFstMoJOOCuGx17CvVP2bPC1vN8K7W9tpGiuZ98s4MXLtuIHPoFUDHuKnE4maovlV9bGyQz9nG3FpLfaa/P2mUjMseNrqrAHkck7j1rufDsT26TlphE41ZoJCYwSVbHHJXGfXrx0706w0q103xFe3dr5GGWAL5UJDAEMSxCnBOe5z9OKvWNwunXFtaXckMUCSSTyyO2xn2jKuD0zyc/wD1q46VRylqOUXawaJp+dF1S+lZpHlkmWGNgMpgk5G0DAP8gK56N28jS/tASAGeV2UIZF2IyjnaMHoMc9ePc9VcaxocsRt9O+y3EzsFk2SrtG7OSxBODuxj6isHQZLfWLTS4TZz3LpCwzuwjLuznggfw5BrqTs9jGUbaFrx7K1h8JtWu5rNfNF8ksig/Mw3ZAJ/E8VP8LfH+g674nuvDlrp91bajDby3TSsqFDGrIDyDnq4rqb3Q9JfS2X7OZ7czRz3MU8eVMaA5XB5P0PpTvDuh+E4p5fEug6AlpeXKNE8wjCyFSwJBwTxkD8q6VONrC9mcL8RPEemaJ8QIrzVbeSe2itRhYwGY5w3Qn39q4/Q9T03WfAesahZwtHav49llj8xAuEYAqPQcfzr00eE9M8TeMdcfWNK+22gWBYBNFlSRGu7rnB9fwrnvhx4a0ua21DR20uE6fH471FXt1jzGqop2g9gBxiqhMHSTPUPCVpZwNJ5MUCyeax+XqcgZr4leT/iuPGJ3Yzr+o44yT86V9uaN4O8LaPrcmsaVolnaahNuEtxGgDvuOWyR6kZr4Xs7ph408TyqxH/ABO71wQeeXXp78VFX34SOrBr2c0djLdeaEhaNElDY8xmCMV45AJ9c9BV0uum28AkWASHcoLEhkI53bT6+tZFtpXiLUFjvLbQ751BMiSmxdtykZ+8FxnPTjPPWtm40TXrzSmu73RbxJgNiKbVg23pzxz+VccaVke3Ksm9yhPfEOZUvpbhX+8JpAQCPYD1NY1/dfaNVh8xliTeF8zJAwepPNN1UHT7o3MtlcQxrgFZoCiKe/Wsi+u2u5lkE0BZzzsYY69uTWap2mpHUqicGrm9+zCmfjVp6qxkjiuZX3KMjHlSAc19F/FuZLjUfDULoHY3jENjIbgDH614B8BbZrD9oZND05iIWSUr3+6hI6fUj8a+gvGdncP4x8O2moW7mRvtEoWAcMyAEMOpJ46YrumfN4j3nY1L7Trdk0hJLGGMNfxkgxhTwGPNcRb20MvxU8fSSQo7KrYyoz27n2NeqaboxuZbW4uRMjQkSASLhi2COccdD0rn/C/hizu/EfivVmeUT3OoS20g34UxgLjoK1o1FFannVcPJqyN+y0nToLhZLeIQOYsssa/fyPbBzWD8RYjH4S1O4eC4t1jCSSTYJLqsgPr1xn0rurOzERRn2sFACsCSeKx/iPZyah4G1Kwj4+0KIwo5PLDoPWspQUm/M3oRlCNmfK/wa1jd4aj01vOnjudRn8z5ggVWmfrnrncTgdxzXY+BdTt/wDhE9Qt7i3niVrpvNknlJVCCAFUk5ydwPGB1pfgL8MNN1LwXba2uo3ltqMOo3SmAujJKFuXUDbnIwE6nHPPNejaZ4B06IX1tD4ktTcyXBkeG4mBwA3QhSCOABxXn1cE3K8UdUZ30bMCwitAmm3l47MkLIeGOx43kMZHJzwWXHPdc1sX2j/Z9Zi0rT9kYlmgmTaMMwWZMc99oL98jH54fj+fQfD9s+malrl3KixJEU0veywHfk7jyMsSMBjxxj1pJPi54Sm8ZaXJJpnioXUaMuEsQgKqyrI7BjkKpXk9ufet6VOT3VrBXoxpuLjLmv8AgdT8WLERfDG4Nw3mTGSIyvkkh9/ygZ5284xnoOea6LQre1j8KWUxt4fNFupZwgySPf8AGq3xLtX1PRYbVEKxT3NuqFjlVUtk49SK6SPRlg0YaXFcfdjEZlKDnGOcZrspSsrHDWi5s428jjj+DmrIg2p/YpAA4+8hJ6d+a5jw9bRWvw68LnyY96zRlxjKsQshOR7gCuq8R2txYfDTxFpslu0cVrai2hlZxunAwN2O3XHU1m6fompLoel6DPaXEeJUkiuPlePYUbgkEYPPSt4TSMqlKTikj0DSbGzW5hkhsreOTqGVAMHFfBPxunS48YaveIMl724OeMn942c1+gtjG0TxblYbRhiR0x9K/Pf4x2Xk3tzdJJuWeVmfA+6d3XP1zShJOR00IuCOw/Yujtp/GWspcRpIv2aIbGwd3zN2P4V9X3ttDYEtZhYFlP3EZeGbGSAcntxgYr4w/Zz+HF58Q31+G11KGx+yRwktLCz53Fxxt+le2+H/AIKeNfCXh7V4dP8AF8chng8uLy9PLugLKz7VYjJYKB14xWFemqjv1NqfuybOq/aC0ZdS+D2pWhjId3UwHZgNIh3DJ7Z2n06ivhC5EltefMo5xkE9K+6df8NeIdH+FFlpOsaob64vL+P7VcSQiNldmwuVBIC7QFxnjrXyl8XPD1toj6ekQcTeXsYEfLgDOc5JPWqw/uLlNG+bU9R/Z+t7qx0Pw6YdSkie8upblLWKcAOokCgyxnPBIwCBng84r6ZvreVs3MYxKSY/MJwHJGQ2B054yK+eP2f/AAn4ul0Pwpf6Q+kR6XKJHuHupJDciNpiGEYClQuE4yefm9a+nrOwmDRLdJH8vzI/U55HIxznr7GsZw95hzWijy34rNcabcaN50T3U0glXYzBRkcDOQeOPyrwX4ZzfbPFN1b3Wnvcz6fZySWyyO8cZETrnBQjkAkHg5BPGcGvof41afq2peL/AA5ZaDZx3N2UkkZZZfLAXdydx6H/ABrhPEei6v4f0BdLXw3BFE+rvZmSO/iy0txb7GhBYDAKkPnkZwCMiuJ4RTm2zCo5SlZHyTrjECL5QQc5z+FZ1ujNdhYNjM3A3ED0zyeKv+IPuRcE/erOsZJbS6iuIGCzxSBk4zg/SvXprQs09K1K50+8TUbOf7NcxHKuMHaSCO+Qetdno3jcp4eu1vvFt9DdlJwLVLeJ4pNynjOARljzXJeHJJIb1bqPXLXSJo1LpNNHKwYnIIHlI57nqMda6Sw8R6puEl549SWAFt6wRzCVwCQCpa3288HnnHUCtpTa0KhJxd0eveFtWaTwfpFzJdrk2kYb5xg4UVFHJcXOgeJljlMkckB2NlgM4B4xyDkdq8rfxpdCV4ZPEGszWqyfuszchMcggovOfTFaWm6r4LuNOupNT8SeP0vDzC9jChiXHJDEyjOR9MdeaU6jULs+ieeRdH2bj0sdd8JtN1DRWa+1jStD1BbnBT7UZldBno23Awcdea9IvdUt0hMkfgXwzKxBIjEl1z9OQK5Hwda+A9X0GO+WH42XzwxJ9sntbpRAkm0ZAO7GM9uuCK1JNG8C52rpvxsck8BtTTOf++q4JYqnF+/NJ+p863FG/wCHNUu7lDJF8MLa3AHzMunXdwvv8wY9q2R4hvLWJvsnhWy09N3LN4du1IPqMrj8a8+8G2vh2P4kxqnh34h3Gm2kaSTR6rrSmMsSceZGBhkIHTPJBr3L7d8NIZFaz8N2MEmcb205mA/75HHNc1XMsNCdnUX3hzw7nnX/AAknim7ZpJl8KL/cSTSYVc+2JdpH41Zj1XWTtLJ4bVz/AAppOnMxPbH+kDiuou/Hg/4SCS2j0PT101G2m8Om5G3bncB168YrNvviNDaa81hDomkZV1Vbj+zABk459gM1zrOMO72kL2kOhWtPEV9bx+XeaaSZDtDW+i2ceBnHUSSZ4HTAryD9pDxU194CTTootVt/NvVFxHcwW8YIUFkJEaZzjnrgV9N3Ws+JYAhstV8OKFUghmK5JAwThOK+X/2wfEepahHp9heaok+bwyTxwSs0IdYlClMjgYY9O+eK7aOMpOaUZXbKumeDeH76+0/Vba90y8ls7yNv3NxG5RkJ46jp1/U19heDvEnxFudA0ufUrHVZ1nto2NzDYTyLKCnXMaDGcjtXx9pdzaxW9xDPETI6fIVUHBIPX06g19r/AA/TxhrXhnRbjTdU0a4Nnp0drsgvEUoMKeUI+Ujb1xnk114ioorYVLWbT2ItY1W6gtGuNUuZ7BVOwtdSX1ttY9FHv7VgeD9SafxJeOfFVy0DRl5mk1ObyYz02xBvmwAASSAc/hVX4s/DDxJfg6t4l1a4gsI7kPGyywsYtwAIyZBlc4GAAaofD3wT4i8RQ2+vwvN/Z+twGOa5VhkTglcbB1xsPOa4nNzg0tGdU4RZ1t3p018treedd69Y+YVdLNxPJIygZ5VsgkY4YcEnpXJLZ20uq3FzqFqsVvAoaKNmcNJJgjy8ZzwxB5Pbn0q/4o+GvivT9XtLubVb7yI7qOD7VDFiRBKwUuCuADnHGT610+kWvxQ0lrhRea5qkMIAWK+RJUkAP8PmAcgDsw9qwpqvSu9yYYeHNe5xWyOSOQWU1u5d9oXCrIf+A54UcDke+a43x/pclq6yS+UoK/KI3UnOAMsF6V6r4H8YTwSakmoaToumyWzlI0TdZlt2GPyh+TktnGeleVfE3XI9Q1ALBpmm2HB+exk3iUHux3HmujAVarqcrTsLGUPZ2uzgLSGR75PNXzcMTtXODx3xzWnas32+JpD95x90469hWZp0s8d4/wBnlkWQhlHoRg55PSrkEzRXiqI2djt4AJx717EnoebI3rO31G8+Imix6XavczlZhHEmSy/KMk49PXmvRrKy8UaPqF9eSeH721nt4ZGjvMF1DEgDG/5WzuxzkZrjvB91DL8TvDqSXh0yOKV4Jp0YqfnXGT3xnGfavqO9+HEzzC4n8TXk6jpG7uynPAON2OMjHHbNefi3KKStoduFa5dTwrRtN1iQQHUPBKxMjkvcSWqArkZ4QY/EAVaWPVbG5k1KXw7ZT+WrM8n9jecF6fwdTz6CvYvFPgnUNI8J39zpXinWjfW8ReFTISvGDjGc449a574hT/EDwD8ML7Vodb0/VZrdE+0XE010WAdgjMiM7AdcgE1yex53ozWU4njt38QPG15ZLaWck/hlJVZlSz0RxEO5IBIxkc9OM1h3uoeK7XTLa6tbmLU3aISyPcaVEhyTkHJOSueueuK95+ITazpvhV3HjjSpdPtreCK4H9lH7Z5LlVZlkEhCMUJIJX8Kg/tXw/qHjG1srP4oadeafFqkccmlixtkLx7GZVaZV3uAyqDjqOtbwpKnqtyXUTVjz6/8MeIPEtzD9t8UpFdWx27/AOzl8hmwPuCI5GCSPmArR8Q+E/E0+hTW9t4s1PVBGFb7LLBIkXGAQpyQM54yBX0VLq9sLeSWOTSXjQbshcDHc5NYj/ELQbFik2saLEd20rHKVAb06Yz70nVtvISrU0rHkGk+D/ES+H59Hs01McYiCRP+4ZsEtkYI5A6V5qdF0+y8YSf2j4vtlhtba3a9cyMzI7lkkjKEZzGRkgj5QQa+nLv4seGbVGku/EWlIo/g88u35DmvnjxF4rC/FLUbzSr3Tmtdf066tZpmhkWFRLLKwLscZlww56cAUqMqet5EzrxbRsaPqthDql9pumeKZroXPktBGsMuLgq2WCiKIHjA4x/EPWut0nwprHieGcaR5FvFbuYJo775JUfAOdrqGUfOOoycg1m+JviWv9s6Zq9j4jDvarJ5duNEcG2WRAuGclg+MEEj1yBT9G+Ks1rdaneWUNvLLqFytw6PK43HYqfLiNccIODWVSdGCbuRLGQSs2cT8UPDt5Z/GvwVoerajYWUhTynvoY4ykYdiF3nYNzYx1zgEdOtfQPh34WtYGWPVtXj1fzY9nnSxFn24+dD0GCMV8y/Ei0uvFvxFHjWS50u2mV4mFuUd1LR4wW7HOBmu51r4p+NtVRmutYtLWDYUMNovl78j14PXvmpr42hyR5dWczxlO54t4h0C1t/Amo65C0kc0Pia409Y9hwYgpPDe2B155rqP2NtQgsvjfZW1yqyR39nPbhHAwz4DLwf901keFRFLo18t/cpg3Tko6GTLt95sdMnueppunaDbPqSvZXH9nyI25JljYbCO4K9PzreeYRjeNjOWNhF6n3rqelaVdQPb3Gn6fIh4ZJETj819zXFXnw98BpmSP7NazgMqyCWMMoIKsAcDGVJHHavnjTbzx5alEi1m1uogMCWZ13kD1y24/Wukh8TeJtnlstjM4HJjL5/wDHc5/OvFxGbVoy/dpP5sP7SiYHw7+H2g694k8YaXrlrqWhWAla502S7Ijkl2lsqCRsboDwc9K779m/wB4aPw503XLjVblL++RmuIk1QxoMOdnygjBArEuvFmrJp1wlzbxtG0Tbipbg45JJNYngTxdcad4L0y0isXcxQ8/IduM9e9S86xkqLfIt119RLGx3R7V47+H1rqmgT2+k3Xn3Ig8q3txfJHHvGSGZiCckkAnk8VxOn/CzxnHLczQ6bptlG8aosB1lZgOBnkKMispPHglZbcxtCzLuw7kZPtlaup402wBRtaXPKsT/ADArH+3sXFW9karMk1qYkXwb8baH4Y1O1mstMvlVprv7R9pUPkoeQBxxye3U1S+F3w813UfDsOs+HNLj1CAzeam+6GIrhFKlgDjnDkYOR+VP+IHjq4TwlqC+bDbGSPyQwc7nLHHHFY3wO8dNodnfafDPI9v5olVd+MZGDg59q9Chj688NOu4bPa+/wCBLxPM7kPw28KeJV8ZatYL4dvrjUtOLx3aWF4YjaFtwIBUjIOMD6V1918OIZvK+2fD/wAUpLEBh45HcqOo5xzXN+D/ABs2mfFrWL5Wby9SZ0k3S7V3feB3Dj16+teu2vxDvBDiFliGc5a7IyPrmuHMMe1WjJqS0WzQOpTe5yjeENNjhbztJ8V2qyDJD2rZBHp8tUdKsNB0+6nijn1+0ZhtYGIo7ZGMkhc8CvQn8dX1ySJ1EqjGP3ocH8ao3Piy1WUNNpkWR0baj/nkVg82nbljKX4GUnTfUw4NM0maxitv7Yv3SDhfNidu45z0zwK5vxX4TaS7u9Ut9YEzBd3lGIhmI7ZJr0OLx5asrvHYwE52hTaw4/Vacnj+18uRZdHtHO37slpGAR/wECs1j6qal7R/cFOpTXu3Mv4d+PNX0fwppempp1lEbGRv9cXDz53cNxjHzdvQV11r8YNTbKyaDauAQCYHdhj8q5o+KPDk4Lt4V0ZgOn+ij/Gq7+J/Cccof/hDtEwOMLZpn65zW7zCU5X539xs69teY64+IEkvNR1GS1eS3v8AY8lrJAHjDqoXIDDngY71yviBvDuoWU9vJpaxzS7lWbY4KgnONpfGParVj408KTRCAeGrONc5Kwkpz+BFVb/xB4Sn3M3h28I7GPU5k/QHFZ1OeWvtfwJ+v6aTMubw7pt+wM99I6hAhUA8r6YyaxrXwDYWF1Dc6fq0sW0OH87LFiQR3xgDPQV1CX/haXLf2brkKYGTHfM38waIbnwQ0u14vEeTzzfY/wDZK43XxEH7tZ/cQ8VKS/iHP6X4Pt4LiST+2nzJhpAkzQ5ODtAYHOM9eprnb7RPiNDrbXGmazpM9gsp8mFtUmjOzoMkt1x9ea9OibwF5p/fa+pK5AOo9P8Axyo7uPwvcjFrrWu25xxm7BGfbI5rpjnGMpx/ip+qf+RHtne/OedQfD+8kvpLrU7vTJVZAq7byRWTH0GCef0ratvh/awwItjqE9ttHHl30gA4weM4PPNdEuhwNM23xZrDDGQn7tuPxrSs9KgEY/4nWpyYGD5iRA/yrjr59jLX9svuf+RpGtU3ujzTxP8ACvVdZuobhNe09GgUopmgErOMDGdwIHIrkrz4A+J7y5aSPWdEfJwoEToT17Kn8q+iRY2mFC6jPuxzutlb+TCrCWNkMbtWKqPW1/8As656XEWYRmv3kX9xTqVH1R8+/DH4a6vN4B1eF4oY31bEe2dDFIipvUq24ZwWKsPoDWWn7O3iVg/maxpMKAfKCXbn3OMV9QDTtK2BjrxDEfd+xtx+RqCa3tYwRFq0cvu1vKP/AGU10S4jzDncoOKT6XWg3Vmz5E8VfCXWPCGt6BHe6pptyup3iwoYt+IzleWDKBg5rsfiH8HPF+u+IDfWg01VCBNzXCru54OMcV3fxw8KeI/EEWjSeHdN07UJLOdpvtP2iSGWIjGBsbAYcduc16lpOiahcaVbXE+pabHK0SmVZGZSGxzwVzXo1s7xio050pRc9brT/MPa1NkeA/DP4W+MvCWqC9uLjSpreTPnWoc/vCB8uW2H1zgEV6HJo/iSa8tWM1rBAhlE0Cb1jIIOMhDknBHOewNd3c6RNGf+QppzEnnbMOPzxVMWt1kr5tsVBOG+0xgH/wAerz553mu7SBVai3OM8GeCrzRtTt7q+1aO9W2jMMUbApthZgSm4JkjjgdsnvW74q8KaL4jVIf7RlsYpgEuUTcQAD/CCPmOM9fWtyDSbqXH76wUerXKD+Zp0mi3ancJtPY56C+jPP8A31RUzrMpq7gNV6n2TwjwZ8M9Nbxx4kjtbkjTYreNbdbm3KPLuZu2SF/1eeST8wyOa63X/h/bXtva2aXdsbS3XYnnSL8u4/MwAXGTk969BfT7tTjyQT0/dSof60sem6q5xHp0zc/xFf5ZrLEZtj6tTms1oDxFe1kecRfDfS7LQkhtPsUtxGghikkztRd2cBuSGzxnp7VseC/DTeHb9LuzmtdOuIS/lXPmteOgf72FYooJHfBxXXTaJ4g4f+xrsdxtTdn8qpT2+qpJtk0nUMgcj7NJj88VmszzCPT8CfrVbqd1pPi61tNNjt7uS/1GVMk3EwiDvznkLgcVMfG2mrOzCxvCrY5yvH4ZrzryrwIWayvFA67oJP6ikCzZYtDPCB13oyg/iRTWb5gtl+BaxVXsdJ8V/FVjqfgPVbODR767do0cR7FfO2RWxtzk5xjABNeXfDfR7XS/iB4p8Sa/4Ra/s9WuTcaYsUgV7cNIzbSuRt4IH4V07XMYAZpowOcfPzmnQ3cLFU85Q2Ou8V0LPsdCny8uvoQ8TUPPrTwzqGmfGePxnomjS6dpxmeSWziuMy7XGH2uScMevp2rvfG95BrkVpHBo3iRdl2j3D3N5DkwgENsAbhyDjnir6yHOBImT0zKP8ab9oKsVMkecYIBrP8A1hxqesV+JMcTVR59aeBGj8OR2Ojx6xFcQKywtey220guTyyNu7+lZviD4W+NPEGmz21/faTDNcyxvcTpNy6IMLxtA3D5efavVllkxxu/76604Ty9VJ9MDNVHifFR+yvxL+uzas0fPg+BHiazktneXS3MI+ZkuDL5h3ZB27CuB0x3rpE+BdpJIrXfjlrx1iaNI59NuQkanONp2nABPAxivX2lnU/MXPtmkNy2zhgp/wB4mtZcWYqSXurQn615Hl9l8JbC3urBL7xwqQaXsa2aPT5lDsAOuYz057ntXD6V4LvYJfFN9rdzO88Unl2UcEPzXwaT5pFzgKAADhsHk8V9FxTsfveYeOoqLzNpb9443epPP4VS4sry+OCBYp9InI/ADTbJdJ1tJ9Ts9NlbV5HBmTyJ5osJtJdlPy8McHOCTiuk+LWj+DZPAt2dKOnahrFpNFNa3EN2bmeJxIoYnHP3WOQBjHOOKklKMcbn2n34qM29sykPGpJHG5A386unxRK6bh+IvrneJx/7Guof8T/xfBvhTeIWy7gH70o4yf8APFfTvO0yMHuDjnyjkkEfWvmzQvBPh/QtVl1HTPtdtNKCsrK5w2eTwfet+5ikljC/2jeYI4CyOvA/3Wror8RUalS8YuxvDHJLY0vEGt6ZJ8XodJidIrgeIdNklgcjeqizuOSOe6jr6j1r2iG8tZXKrcbWXqNpH64H86+ZL3wlp15dx3ktzeC7ifdHMJnEinGPvZz0J71aj0vU4XX7L4q19VUfdN3uA/76BzWiz/DtLcazCDex9IXWoadBC8slxCWVS2wyLliB0BLD9a8l8eePLK5ltILzRZdLlivbOZ2uLu1Pmw+aDghJGYL1OfY1j6drmvWVuLaXUI7xSMZuYIzkH1IUVzuqWM1xeWU0ZtQ9rKr/AL5WmBChto+d2BALZ29OOlawzzDSfvD+uUu56c0s+vbLu0uPMg27UNpK+wL6DCEHvyadBpuqQsIo2vfL/wBp5Sf/AEVgVy2h+LPFWlWxtbc6O0W9nGItnU5+6vC1pTfEfxXCqt9gsJj3G7GfzNaLOsI3ZMpY2l3POv2lLe/tNOv2mBMX9hMCTOW5+22/HKgnr0rt/wBnS1W3+FNi0dykNz/ZLy+ULkO4B3Yby8DA7jr1rzv41f8ACWfEKfzYdPigH9ntZGMTnZzNHJuwP+uYB+vtXf8Aw98c3+jeC9O0LUfB0nmWdlFZSPBtcSoiBS2Sy9cZx713rMMLKmrTX3ijXpy6nn15411231PUJILrZIz7Z5AhxhCcde/J4A71xHxf8XeI9S0Sx3a1cEeefOMTpBiMgHGcBuSB0447177NffD3UI5or74fX4Eisr/Z7SNSwPXJWXP8q5DVfC/gMWdmdJ0K4+1RXe6Rb+wjdTASQYy3kOSduME5Ixya1p5nhOsl+A3OG/MfOt3rGqNqsmt2mo3Fik10izJZzkkj5WGX4DcjPI6ivYNN8feIPD8os9I1VhECYVLpGzKE6DhR6n866S78D+DdQltYlBtLBdQiupETTArlVyWjYiMZyx4IwAOMHrWroWj/AA+upVmuLWcxNbSGZvswb9/55zj5eflHWtKmaYVfC0/mRJxbvc5B/i/46ltWSTWsqTtaNoUAIORjgVPofxS8SIgs49X+zKr7tiIoBP1716HB4H+H9xmRtVsETP8Aq5NMTPP5VLH4D+HCyBor7TzIOcjT0GT2Oa4p5vSXwwX/AIEhvpaRk6B8RPEs1zczNrZZndTu2J82EUelP+APje5bxlrOkXVw81rqGvajKcIMLKXUqxI9eRitMeHdMiuQNN1vRYcnkNblWP1xgVy3wf02K9uvFNmt0+mvBrE0kbXNuYvM3nPyqG6DB9R0xWEcznKnKShr6oba3TPp2EHcMgg/Svzv8N6ZqWv65r8WmxmeafVLhY1U/MzllOAOp4NfWD6P4itpQbPWIXTPzYumTP8A47Xkf7MWis1t4p8mOKWa21xlEk4Cvnavbkrkj9K1/tGq6E6ip6q2ly4yadxLTQ/Fun2UNvJpPiHOMeXBbXD7ceyqQO1an/CMeJNQ+z+X4f1iVhAqkS2zjZkdDuAx+Nen/ZNaTJjsJGB4GCmVP/AiKitX8RRapeeRFdl1VFkVCq7W29/mx6c81wrN8R9qizo9tPseenw94g0W3Ek2jW9qhBw00FvnP/Auaz5PFF2zLbrqjLIflWO2KLg/RBXsj/8ACTBvONxdq7DBYzjj2wCax9bt9eTxBave3/iRYpoiEFlezlA6nJLLE3AIPUrjjrTpZtzy5ZUpI2ji6j05Tx/4NSC3/auAkmKNMtxnJxuJizg+pyP0r174+eKodB+IfgVI44HuGvlZS+39yjMEbgcnIb6cetfOvjbVjoP7QFlrj3VygiuVJnTcJgrZVjwN27DE9MnNbPxG0DUdZ+KD67Pc61PNo7WE+2a1kEm1pkwHbYMDAbGeemfWvedeKUW72sYPRuTPtd84Ko52H0qta28VohS2jWJXYu20csx6k+prib/xVryEtHoLRDGMOpOD65FZ5+IWsb1LaHEBgZBaVeT0/g4HNed/alHms7/cYpt62PTgzEc8isPx1eappugyXWmael9NEwkkieTYRGMnevqQQDjuM1yf/CyJLdZZJdNhWVELLEbgjcwGe68j9awfgxq0Pgu5m8J+JtWc3d/brrVh9puWYujlhJGryHHGFI5GcnA4rvwuIp1vhYO/UrfAKC41b4IWmkSb7Zry71SG3vPMBkbfJdAudvIKkivl34qeEdV8D+OLHTvEGtAwzlGe8gjdlVV+UkoxBY8BiPc19PfAq68J3nw20qHXbjSYGt7zUmVry7ijcB7uQ42lt4HIPI6gVwviTSI9S+Mvif8AsXS/DV1Y6Ppi3VvFqdr9pS4zgnyyWwuSu3eM8HpXoUpW5rkniP8AwkHi7xC0/hvT2a7ju5wkNvFCct5TqylS3zE4B6ngV6B4x0/UtF+KtnrWouiafdtdWluqL+8DsG3BvX53znsDVLPgxfHGpePJtOu7TTrq3mudLtGtmlj3qCJfug7VVgSCeAD7Vka/rui63e6VqFxpmraTbCKSaNwnlwyKnLuufvYzjOOTgVVSWolys+2PFU9jpvhb+3dTec6fYRLdzCBC7yBBkKqjk8mvOv2svGEen/BKC60+4vbR9alg+wzW+6N0yPNBYj7owB3znpnFcf4f+MN343tdRu9Ns9VGm6VabXVp1toIUAJLkghpZGVMhe2OnNcT8UfiJY+Lfgsnhbw7Y399dQ6ohxN+9mO7zWZgvLEDIA44zXIlZmrpqMbnvfwX8W2vxc+EMMN5qCnVI4ltdY8v76OPuuAf74XdnkZ3V6tapHFDHDhiFVUUbs5AHXpXhX7OOj+Efhr4KguJJrtdZ1e3gl1R5QQiMFJCquMqF3EHqcg16fc+PPDUFvNLcXbpFEjOTsJyq8seOcAVxPMKDlyqWpF4p6mx4r1ODSfDd/qDechhgYrsXcdx4Bx9cV8E/FK4um0vayL5czlz8vIfIz/M16t4u+PGpeIfDd/YtZWEdjHcrDLPHvDMobcRzxjCg8c9BXiPiy+a40WDzV2vPvlUY42huBn34rsoVFzlTSiez/sBzRw+JvFNu8oLzWUDIgPLbXYEge24fmK+vBIu4Alh6Zr85P2cPHSeBvipperXJ/0CZjZXp/uxyEZb8CFP4V+gLeJNHdAy3DshH3o42K49c4oxdenSkuaVriSuM8X6bNq0MFtEkYhimSZzIeCozkY718ZftO2Km+0+5iV1iERXa5I2HOcAH2/lXtej/GbXNS+JGu+F7nTra0sbadoNOuY43Y3TB9hHPHfJ9K8g/aYt7iO/so5rU7wu3JTAbj5ce/Xr6VFGovaRsWloz6T/AGYQsfwE8L4UBvJmye//AB8S16IzbvlxXlX7N+taXa/A/wANQT3kccqQzbkbOcm4lIHvxXfSeJNGRVla9Tay/wB056+lRUxFNNrmRPK+xV1bTLm68aaVqKhRb28LiRtwBHJ4x1Ncn8YI75dU0gadareXcepxarbQiMESmGGQSIPV2QYX3xzXdy61pCQtcPqECIvVi+MV5n8UNUg1Hxf4Jm0fUHQnURb3M0WQYYXHzE9MZxgHHGayeIp7KSBRfY8k/Y+0vTdXPim11SztryIraFYri0M6Fszdh0PoetepPpPwOk1CW1urbw/o968pkjg1K1WzMsmcZUTIrMM5HBKivn74A6Pf6teasLJdUIhWJn+wybGB+fBJII9eK7TUfBouvitDF4gi1+Sxn0VnjW5uIQzrHIN6ZkAAGCD69e1VUwFOrPnbevZ2NYv3bHQahoPwR8HLq+sT+KvD811IhL2u63vDnjCpCqbgSeOMe/ejw1ovgnTvBmmfb9d8ILfSW0ck9vLpcUjRllyVIUM25c457joKpax4A+EUfh+y1bT/AA+8iLq9pDLObiN02GUKyhoX6ncM8547V7Lf+CPAdqjzagogUrszc6lKoUH0LSda0lhadknf5k6Pc+XfiJ4d+Eeuaus0/wAVbDSZIVMTpa+HJ0BXcSCwUAbsHBNWtI1r4XeDPA994c8OeLr7xZqWsz+R+70+SCK2Rl2mVgwy2Bk4Ukk9q4/9o7wzo1r8TtXl8I3lpc6fHDDPOkVz5nlOy/MM5bIyByT1bFemfAvWPh7q9r8NrW60vShr1tLd2V1GtoN8iiMmORto+YnA7k8npXZOnGVFQe3Yi2p32qfFT4eWVgE/tbxDJHASzGLTWjjx6BTjH5elch4o+L/g7TnkkSHxNNIy5RZLMAPxj/Wbu30r2nxj4S8G2vhTUVh8J6aP3LgeRZJuJbqT364zVTQtc0mPUbvTbj4e6zZt5McwcaWrxzArg8qTg5HRsfQ141XJ8FWu5Q38xyimrHhXw38XaTqiav4i1O6ewF1KvkWpRpXjhRQoZmAxydxrp7nxVp29ZLJLu7tiuci3YZb2Fet/Bi109vhpo+3SLeP/AEcwSK8AVgUdlKuCM8FcYPcV20MghURwIqJjIRBgAfSuSrkmBlUvJfj5GX1eC6Hy/N4t0xrfy59H1iRjgEGyUqT6UW/iS/hjji0/wbqjw5LJttHDE8cEhSO1fTWoaxBYIHvbqODoq+Y2OvtVCbxVpMYY/wBpI+OD5ZLH9KieW5XTVpfmHJC+qPn5/E3iiW02W3w08UiTBbf9nmZevoIueg71j+JND8ZeJriOw1X4X3t5yGUyCRVTIU/e4AOAM/ka+jZfGuiqvzTXfzHGGt2GR7cU2XxzoCgO092o7/uG/DtTorKqMlKDV115h/uj5kb4KeJZZ4PsvwisrUo5O9tTyp44z+9Jxx6elek+DvBPxGsdREOoaXo9hpkjAzJaXfIGMZwB83SvR5fiJoyyFY4bx2A+VlTHT60i/ELS41JWzvemcfKM/jk10Vc1wM1aU0NVoojvPAtje2rW1ze+YrNk7JHXAHPTP8jXA33wt0r/AISTVbNvG+qaVpkkcRNrBMIYoXkBZnXngny//Hm9a74fEe1cE/2bOqbeN9xgt/45XJaxcaXrep6jf6poei3sN3JGCt9F5/yIgUKckA4OSBjGTWEc4y+Gin+DL9vHuc9ovwb+FsPjC+0pNQ+22raMkzO2oea8c7SON4O4kHGDj2pnhn4d/ADTdH0W48Qa1bHULrT4ZpIb3xCcOzIC37veO+e1aGqXkzhF0DSfDulRPYyWMkkVoVk8th8jIBwpUk4Oe9b0t9B9ns1t/KtrqJAJZLe2gj3v1yCYyV9OMj61tLiHBQXxE+1j3OM8J+FfhaE8HXF/FYz2z6NfzSSNOf3jGaExhypBZgrOB3ODXnHxht/BS6paSeCrK3tLCS33ARoyDfvO7KsMg8d69q8MS6vprXJm1WRVBkNulq4i2I0jSFWbbg/MzcgL1HpXifxtvmu/FqyTNdTN5IzJPLvYYY8AnBx7V05bnFHF13Tpu5M6vNG1zzONSuqFoj2PIOSKvxbI9TSQ+a0gwFVW4rPjy1yGAwrMQGz7+lXreJpr+SaM8R5G7HTjFfQu1jFqxLrCLY6pY622mPqJt74StFjcjKAGG4D+Gvs/w/8AEeTXvBunasugvbG7hVzC0gARgfug49R6dK+fvhFpy6h9si+3Xls5jDMLafYzDoN3t7V2Uvg3zECS6zq7bj8o+0gAcflXxud5w6c3Qi+WS6mftnT0R6N4g8XTatYXOnJpUdslzGYmZ52JAI54wM/mK4jWPD2i6toWoWN7pOy7vIxD9qt7u44A5QMkkjiQAgcHj2qFPDtxaWZhtdUvRMQdpmuQyg9sr0/Slt7XxAhT7ReaSVHBLW0mc/ga+d/tHGt3VUhYiTDWNKhv7RrL/hHtAspgqf6db6ekNysikENuQAcEA4/DmorvTb6+k36lqly/7wSssRZQzjoepHboMCtW0abGy8jiduwiGwH6ZJIqRWQlh5ARMcEuc/0rmqZhjJ6SmRKtJrVmTHo9nhluIZbljwPNVMKO4XAGM0g8PaOMCPSoFYkfM/QH1NbP2VpHX7PhVA5I53e/JpslvsGGmJbPdRXI5Vt+ZmXM+5kv4bsijxfYbdTk58uPOf8A61ZV14LsbyV1SBGPY4wAPp06CuwEaBEUSGJuSSG68dwB/WoiyMwVkUL/ABFskk+g5rWnVxENpEyu+pwY+HGl7ZBmZST1I4Bph+F6rjy74qoHt+WAc135243xkjjoQFPX0P4UxGmYKdrliccDAz71ssfiIv4jNUvI4FfhqxfdFqZVV6/uGI/OpZvAmr2sZkiv7SZAN2MYwMe4rvXu7hhuLYAH3WHB+lZ3ie+ksfCWpapLCfKt7d2AROScHAx9aunmFac0r9R06d5bHjfw38O6prGgzXlnHBLCdSm27m5OCDmurTwX4njj2CzjcbyVQSAZb8avfs4mGP4awsVcTPcyu+GA2nccAj3AH516MZ0VizLt3ngFh6c9668xzWtDEzjFaIupQTlqeRy+FvFUpz/ZMqyZxsF0pAHfvimHwv4kg5ksZioJ+7KOPyOa9cNwmAqGFBj7rEEHPpzTWWSWMASQwsOclAePpxXEs5rfyoz9hFPc8c1XSNWtNKup5ba7SBYmLkqcYxV3wd4f1648MaddWJu9jwKymLk4r0e40+/vIZbR9T065t5MpJDPaBgR3yN386q2mma1pscdtpV/Y2kKgLsSEqkajoEUsRj6YraebTdLluk7lxhG1jmZvDetykG6u7xww3FXUhs9xnNTW/hXMZW5ljswepkkiiJ9Bl2XP4ZrpJl8TbcL4itsEDhrRST+HWnL/wAJittG0F5pUp5OXt9oP5VisdV+1JFKnBHKeJfhLe63bCK28i/j4KhtSiQIR0ORJXCWnw/1vw/fyJZaazSLxKILlLlfplWYdvrXrNzf+OvMEf8AZmmTsD99X2r+Wc1DDqPjJXZP+Eb0zA7b8fyrthmdWNNwi1r/AHjXnhayPNZtH8Uxxi4Oj3mwk8GP5gPoOlMhbVl/d3OkX3lnjmNsivTp9U8YRou7wnA4I3Dy7oH9KLTxLrnnJHL4W1NOPmZJAR+lH9o4iS1gn80c+l9ziNLuIQS5ivIpUGACjHj6YpmqzWskDK8tyFI3M+fyHNelxa4Z0LTaTqcW4gAmPp/OrkEdjdxsTAW7srRY/mKy/tNwledP8S+aNrHjejtpLPJH/bVzbt3R1GM/UV1OneHba/iBtfEG9WHYkk+1dw2l2TSHzLWIA8giNf8ACp4rS3hGY4Ik4/hQDNRVzVSXuqzOdRaZxsHghzEcahNgHurVEfBKsWL3z8Hsmf513jAbArI+3HrUEsgUfKOOmQc1wrMa9yp3OKj8FQLKsg1SXCnBUR4J/M1duPBdu0X7vUrgHHOR/wDXrodqTHJTPPUev0q/bRKyZMTZA5wDn+dOWY4hfaM4UOZnIWngtolVjqV1k56jj+dTTeD4nX5r65JzxyeP1rr3jt40CqjMTzyx4/WoHXaC0cQx6+Z2/OsP7RxEn8X4G7oWWpzNv4aigk2/a7mVgPmJAwRn3zV+LSLKOFiwdlJ5QgnmluZ5GuP3SlVz6tipoJm88+dIhBIDcZIHpxW6nUmvekZ2RbtodLVQ0cSqdvQQjP6U95rfadoIXvleaUMd25ZIty/e3DGf1qCfexJG5Sc5DHA6VhUpRTu3ctcyWhaV1yVSRBx/c4/Oom1CFCyne/p8uMmqrtKkbBmOdoOSOKVFY+X5r7jgELjGKylSgxczLsV0CcNKR/s8CrcU4dcRzADuCRWEI8OWjOWPQMPTrTyJGZi29SDk4XgisZUI33H7Ro3EndAcyxgDoSc7a8R+IPx5aMi08L21vLcR3bxnzQXDxqcbuMY3dq6f4w662jeB72KzWeS/u4migSFCWAIwzewAya+VNBuIbeVHmiE/7wOPmwoOeM4zxzX2XC2SUcTepiFdX0ud+Gg5RbaPqGb4yaTpWh2U2sW7x6jNHuns4ZVf7P8Aj6HHTqM803Sfjf4X1a6jtVgu4ZZCEj5GS/p2AHTqa+VJmTzXCRomeoXoa3vhzos3iTxxpWixSeWZ5wXIGcKo3HjvwPxOK+vxeTZVGjJezSst7syWHavLmZ9r7LhhFKswZT95WcYHfrn+tRPvYlTIvXkABv1o8uVbby9xT+6M9OP0qtOswbc0krDueP8AJr8nkouTOWTdybdHFkqI8HGAYhg05rpdo2R7h1OFAwP0qhKrlh+/fyyQFAGM/X0ps0TybPJeQcbdxwcDP1FXFX2YueXctNcbwGUuGHTDZ/lSuxd1DtKwPQ8gVnvZzKiSFmBz95Tyc57VE0eoIhVWZsf3zWt5dJC55dWbUO4yZaSTKD+IkD9Kl/tSaOQrBqk+S3IWVwB+GawoprzmGRN2O557+pok8yRuGdOfrn+tKLlF7/mHtJdzfl1fUI8bb+8YMQOJnyM/jTv7W1OPLG/u2VSdw849fTrmsHbyFMrZAHDHgH+tOjSbcRJEmG5LZ5/wFWqj6t/eNVZGyPEerKxEWpXS4Jz++HHqOasr4k1p49n252z94nDH9RXPKg8xfkGOhBJwfyp0YXDN5ZRl4A3ZFX9Yn/MP2s+5szapd3CgOsDHbw7WsbHPv8tNivLoKAI7MZ64s0/wqgFJi+/LleCqrwSfw5pu3aFGJeOxAP8AKsnVl3Y1Un1ZpNql9HkKsDMTwEt0z/6DUL3+8bpZNj9wsKLj9KqOjM6bcBsemKcIW37SodvTNZynJ9Rc8n1JftTo+5mfB6cA5Hboact9GBhoY5GA53rzVaRLhuWjQIvUNk03yxG+5pl2EcoCTWbikLnZZTUo9+FtYc+mzinPeI2WktI1x3XAFV/skcr/ACyELt6bsfjUbwFmCbwQvA3HI/wppxsS+ZjnmRidrpGWB7Zpkgjb7s+ScHHPb6etR/Y5G/dxHaF6kAkk9qctqzDZJuZ8gBgeDVKUENOWxMbqHd+9062cDuJpv15Apk1zaOuF05EPqsshP5E08WEvkjbIVkDfMCuaRrOYfeYZHH1pOvHYtc/Yz7hCWHzEY52jGB6dQalsvLWQrdedIh/hRgpH47TVswSKCu3cG7A4J/GlgtJN3m8cZypeqjiEkRyybLUEehrFv+y37jPBN2v6fJTLiTSC3y2d0wGQR9qX/wCN1Ve3uGBG8BQfuqO9ElpdKgLTbcHkZH+FV9YXl9xpKctuU0B/ZBQ7rW7hI4wsisT+gqGeLTy4ZXvY07bog2fycVVkiutmd+5fu55zn606IYQuY0z15djg/X8Kar97fcNVJfykqRWIbc890F/2bdV/nJU6x6OW2vdXqjpkRLn8t1Qbo3CiRlx1JQdD6Urx2u87kZ8nA+bofXFUq8f5UHtZdi2LTQWBb+27zp1Nr/8AZVBHp+jquxdaESc4DWjKoz7Amqgj+YIzM2CcfLzx3p8qqwAJyO5Uf4U/bR7L8f8AMft218JNNpOjyElPENoG7s0M6np7Cp4dI0lYwH8UaazAfwRyn8+KzZI4VlxDyABuJweT+FNaLADeSCDnJxycH2rVYmn/ACfiL2/900J9J0U4P/CT2vHYQTAf+g1A2k6YCvla1bTbW6t5gzx7pVdWAB2w4B4wE5/+tT50UEyRwOpIxyDgD8BxVPEU3tH8Qda/2SrI0NsiyzajIqL91rKBp50bsVR1Cn154ryb4Yx+MoPipc3WpW+qPbaizxC6kVbRM5JWSXHHTuTxnrXrjYcp5q/L3OwEe1PHl5VFmGDgAbDjJx2FdmHzX2FGVFR0e+rKVeS0sassfiDy/lumcfdyNYjA/LdUVva69bXk9xFcgSTY8xv7WiOcdOC9UTCiooillJ7buckdR1yKhe3kLOZWkHf1/WuT6z6/eyvrbXQ6g3ni4llXVrWPjq9/Dn/0Kk/tHxEkkfn3kF1JGxKFr+329BnHzZz061y0Ue0bmmcn64/L1psm7eVMz84+6p/XmtoYyUWnd/eaRx8lsjmviB8Mz4gv01JbiO1vVlacyJdQv8+4EZG726A12WoDWdUtbtdV0vT764vo40u7i3mMRlKZKthZCOMnjOB6VSEM0gcLcAHGAduD+NMWBhF++uIyM5wx6/zrb+1KtuW7t6j/ALQkzo4vF3jO1gjt18PrcLEoTd5ZlY47khuvSlj8ZeNl3zTeF4xGOCgtGDY9B8xrmXhWTMibAQOCCeBSLDC6lg8Pqc5PP+TSjmU09xLHyXc7CPx9rRwsvg2aRmzwoK7frkVgreQDUbnVrT4canb37wi2Nwl3I0kadlQlSUXJz8uB0rLNlCH2q1tnGSFHX06VIkM0cW8OEHAJQkV0QzipHZv8P8hyx7e6OA8PfDvT7O/vG8c+H/EGuGa5+020hMsTxSZPBI3bwRjr3HOeld5pMvh/TtSv9VOieMZRfKsNwskrsjRKABEdqD5OOfXPPar0dxeIo2zThW9Zm6+vSlk1DUd+1ZXbYOW84n8ua0/t6q31+/8A4BP17yOZu/CXgCaymhHhfxGIrh8NmeZmRfm3CNcgKDuOQBg8elQeC/gF4Y1YtP8A2Rr1xZozhhNN5GzHIXDOSewzgCu5j1jV1txG042csm51Ybj1696LHVNYgaeW31G/WSeAQlmu2JCA52ruBC89xg1tSz9qXv3N446muh8s/GDwfq3gzxvd2sel31jo32pZYYWfzAEIUnJU46nGTx2rsNC8O+HYYNdW30XVpTcII9MmnLs1mjIA/wAgOG+bJHOBXsfia0k8Q2EVnrNzfXVtHz5f2xsEk5y2OvIB+oFWLCfVdP3Nb61rsnP7wz6i8oz7ZHH511VeI6bjaCdzOWOizmdH8Z6To+ladYnwXLeS2sMUaTz3czb2QAZKhMckVyfiHxL4i1Nr2S6kuEivQyz2yWMwjCcjYqqnygg4969cTXPESgAapqPltngXRyB+fWnvrfiNUCjUdUwf4jcsa815rSl9n8EQ8VF2PnWXRdZnhRl0qRLfbgKkEirjvgbeD05xzVe60V7xDHJaahJG6LFKkdvKgcKcr/B2OTX0lHrfiHLH7ZqL7uuZt/GPWnnX/EAQp/aN6eMbfNrdZ1TWyaB4qMmfLOqfDu2tbS0uY7HWJBMz+bGtvIHtwG4BLqAcjBBXOO9el+G/iH4y8M6JFpVlpN1rFvBCkNqNR095WRB2DxgNx0Gc4Ar1eXxHrw2g6jqeAPlw5yf0qOHxBqySebNdak5z8oe6lUE++DzVzzulVspxvbuaQxcEcD4BTxnq/wAR7HUdQ8K3djZ3M9zeTzNAyRwZAdgC3K5YYAbrmsH9o/UZb/XbeaSGRreJnU5fIZgTgfqa9jk8Uag6rEFcAOGUGV3LDoQWZiQK5HxFpttrmgzaPeSTbJJJZPOzhwzknHToucV1U89oRmpNWSOtYuhGNrnWfs//ANnr8ItBZvEEMTNA5MEsi5iPmvjHf3/Gu1ntrAlA+u2iJz0uCN3/AALrwPevHPBra74V8PW+gWeuXj2Vuz+UhcptBJO3C4HUn86028Q+IlVit5ckkfxTs30xnOKwrZnhXUbUbi+v00el/YtBZFRtetDJu3Z85fz+vTnis/VdLsNxP/CYEbyFKjYQ3uT3Necv4j8YI4S21L5tu0eYzSY+vSoY9d8Xbdk1/IyFsjy5Wzn0+Y4qPreFlrykPHwM39izULexufFRuC3zpa7QGUZ5l/vMPWu88SX3w78U/EbUP+E2/sq80rTLCK309LuaN1adnYythHJB4UcjtXif7O901s+vLu2pIkAbgdi/rXpFxZ6Dczea+l6e8hyWdoI9x9s4ya2xucywuKlTa0VvyQ54lQ90u65oPwFvNJvrPQtC0qHWlXzLB7NSJWmUhlCM2FAJAHPYmvUz4yuo7O3d9BuLcvGpniFzb7omx8ykCX19q8WvPCuhXvlNNY20bREMjRLtYH6irqeH7dQPs91txywLtz9eea46nEV0kk7+Zm8Yuwzwxp/h/wAP6v4j8SX2uGXU9cuJreSW5kkLNbSADY2FGGyCCw9ue9OfUvDPg7wpp+keGNFhtI9N1NNQgu5Lx7hIZOFkZVfLHchK8ZAznmntpMMSeXGkBJXawVFww64OfpVY6PawzZ+z26MeuI+g/AVlDP6klYiWOaWx1mr/ABLt9b0kWNjMsscxAU+UAQVIOP8AV4IyMdO1SXHxF+2pJNdNfxNGdriwm8otx/udR6ZrlHM8ePLKLgfKUXGPfinobjy3Jubo55yM4HFYVM0ry2ZksfNsueE/GfiGAXmmtFqMdrdXkt1bzyXCgIsrb2VgF4O4t9c10MeoXl0jveNbMCOT5rktz0ycYrlQsZVf9Ivuvsc+me/rUrowAMUThWwA0jfe+tebi61XEu7ZUcQ2aN9NbyhlkeBF3bhEh6H/AHieRVVnixshYpzyqR5A/CqkxSG4XKxozn+JRg+3pTmnwceawKcqUzgj8K5VS6MxdRt3uWWlupI1ASR1+7tchSKqSeYqFzNsYn7u4/ljFTqk0ixyCYqDkZJJ59agnhlVljjn3gLyGXrxzgVtCnp5GcpsmhjeRCjXflyYJUbgAR14460sdz5bSrjzigH+scAH6YFRw24mchlkQRrtDAfKfXFRz2WUDrCDnBLM4HPUcdT+VWqaYKT6CG/R5MiIKc5whbA/OpGvoxLsRfmPUB+35fSkNurcl0VT1Qg//rqdLG1kYeZI6uSQAI8Y/T0pWghNtkD3OJgJLiRVPZ1Jx6AYrRs/tBkISRY9vyk9z68Y71UENoH3LB5hHH38A89Tk/4VNCV++kELLk/fJ4A/DFRKEWXG63NV7ac28kkjQBApx8+4j8vavA/i4H/4SKXcwfES98478V7xZXDyWrp5OSvTyl4zjp9K8N+Lstt/bDEyBpmG1lCEMoHK+3P1+tfT8LUksQ5RXQ6KEbu6PMbiSSOVIl3q0gOGDDHPUGtTQnUSMo2+fH93c3tzj/Gud1FZ47gSMcByCrE/dres4pLeb7SJI8lSpR+ScjnnGP1r9BlD3TqcT1v4HzKPE/k72RmtGDZPJKnP416/fxrkhVbcepiUbceuTXzp4JvDpGs6bfBQSk6rIPMCjaTjAP4mvo+S4tdyvEJBBj5WBH3e1fnXFFDkrKq1uc9WFtTOKRqC0hcoRkENgkfyxSi2jeTzXkfYzbduVyBj3FNlntmRl+1BpFJCoDghfU9s/lVQBmQFpXRicHByAPrXy3M0cykkWEQKJFjVZMkgseGP58VGVkc/MSFHIBb+gqpCWDuRN07hR8v1z0/KmSSSbAVkUOAcOwJOD79v/rVsmyU7k8hlbeHJIPG4Ifl/Oqyq0iiKQyKM/eK5AH5f41JbG3kUGaRmBU9G2sT+P9afAsEkY8sTySFhsAGcD8K06EtO/kRGFGYqbjzQRxhcKfbJpYrdYoR/plxLKD6DA9h0/wAippbSGR2Uibd3DR/ePtUFuZkmLSRRnZy5LsFzn1659qa9RORK1w6ysYYnAyQA0m4gcdh/nmkW41CNoxBIgyduWB/HHvk9asR3G2NvIIGSMsBn+VK8lqSY5LsqYvmV5EPzHnheKhqMtGJydzA1YeNbiUfZBpf2cSFQWQ5A/wA+1ZM83xC+zPA018inB8yK7QFR6Djp9a7g3OxGNtcKo2liGP3s/wCRTZL63KspcuQucNgqSfpW0K7hZRgvuLU30Z5/rOn+MplFp5epywyqPNaW4icE447jH1rG1SHxppghUXF4UHzeWybwfyJzXqkl+g/d20TTsQoeREIXdn9e1Txz/O4aQ7kPGCy4z2+v411rG1eb3oJol829zxWbxD4uiiSO5u/KbP3PJCbO+PT14p0XjLX45m/0qZ5SABuXIH/1q9mY2tzI4DvIpycyDcTj16dKy5vDGg3PmTzQxMzA52/uzn1GKpZlhoytOl9yOfkk3uebyfELxMgV5HwFcEBlQZ/DGasRfErWCoMlwkpJ53W4bb+J4P0rrLzwLoV5G0eZU3hVDJKWK4+tUx8N/D3lIoS6dlHzPxljjn8a0eMy2a1hb5FvmXUxbf4lahvlF1AsjZ/duqBcH3HGB9K2tG+JEP2TbepIrjC5VR8w/M8VXvPhrCJBJo975Yx0kOTn1J/pVeTwN4it5GYXtmynbkFipx/wLipqPLa0UtiVKaO10nxTp96Fjg1C3R2+Yq5IYfUmtT7aLtg8Mkcyg8NjI+leZP4V8SC5QynTZIVIyqYUsM+wFdP4f0e+snXdCke4EbYy5BwepySK83E4PDxXNTlcvmk3qddIzCPzpnGOo4H8qbFeQ9iGPYbarlVkURyKIzjrgZOamitlVhIsm3A5yBivI5Yrc3V1sKtxJLLyuF6fd/8Ar1dUjHzMCPTNVBGQSVaM+mV6062EjJy6hVPPA/lQ07JxBeZLJcW+drKCR2xnj86ij8uNAqk7c/LkcYqd3CvtCq5ORnZiowrHA4VW6bTj9KOZl8hInlgENCASPvBTzVK7NtG4imKgDpt4OfWtCQssagzBuMfMxx9KqybWQp9nVh2YH36c1tB2RXIiB47MYO18hc/cBJ/KnQThLr5TMDjtgioJQyugaMKBwBjkjNLD5yy7kjcqe6oQBVSXMZOfLLQvSyFuNrvjkFwKoFXdnUbSM+4q68m8HDEygnOBjiqlzICq7lJIPJLHioUWmEqt0UZYyjN8i8HH3s/j60K8W4Ll3CkfMMYz9KlXBuPMVQCenPc8U9I4pC6zSxDIIUqQOcd81um0Yq3Qc63O0MyookQNGxPJBGag+1XEcyhpFYMMZc8gfWpYVlUINiFcAs27jr/SknjXzNrszMBlnJBx6fX8qpO72LldIcBcPCSJN4HJz2pgk8yZVMymRRncM+nHP6VNFJFKU8tgy4+YFcZ/TjpT4vL84szNGBgqETp9TWd7XuQ76WI2aVm37SFJ+bvk9/0q9bLKzsvA7E5zzTYraPDCMxpKSMsCfn46nnJq1DayRDC3CA/eZcHkex7Vy1anNojbkS3PM/H/AIw0a48PeIbCGxlttRtGOlTn7eu+XewZ3RAN23Z1xjrzk8Vw2meGfAOn2JvF0lrhY0IjmnM0nmuOq7Rwp6/MQAM1cvvh7Fr/AMf/ABDp0t2lhCUivnuJD9xWTcxGOvII+tWvH09npOoSWdheedaxjy45ZsfMB1PGB6V+88IU8PWw8KcVrypjzGVSnCEoM8c8YXHhuS9lj03w3PYx4XY7aiZmLY+YklMHPsFo+GHiu48E+KYdatYYpwEaKVJMj922M4x0PA55+lW/H+sRX0MVtFLHMFOSycgH2ri268V3ZhgKMZSpy1TOjDylVhd6H3F4V8Uab4u8P/2vpssjW7SGJvMG1kYdQQfTIq+GSEGRZQpxwV5PPrXjn7Jt3b3Ggazp8jM8sF0knlnoFZSB191P5V7JPEolBXylx0Vchh/KvwrN8LTweOnRhsv1RzSTjK1iG5ljH711WTOBkcnP0qktwsM6OsitnkK3pngEVaWGJE+9GQQOcYIPoaHsIblt8aIrc7sscE/jXJGcYshxbIC0s0se5o1x8h5BIwO3NJJ5pfzI1zsGPNH8X61aa2iZhvjiaTOTtPOeMUgjjVnheFB1wck4zWiqRuL2bKMku4bWfAHYjqfXr60NdA24HnMT3CrxVtII0/dvEEBJwcA5U9TTBDbtJ5cjHYF+8q5JPP8AQ1XtIkunLoUA6q5UiU9g2MDPp78ZpZpJYU2bpVOeccdPc/hVuO3ZIZI2LyoQCGzwwHYilaONQgjtwZcEocgZOOhz9P5VSnG+ocjKp1NUQRkbgBkhxuz6/jU8F8VfDQhQQDuJ28fnT5PLlfy1WYsV6KNyhvXnjjmiGGNZGUW7yKw/5aHgH+g9hVt0+4WkINVZXRZElEYB3OpBB9hTvOaSRVWR1RssGlG7jrnpUK28RDkQGEA54fJ96iZbSKTz1Y7XU7Mj8AfxpWj0ZL5upNJdy71VUkVD0YSqoYfiKlFwi7fLWXzT0TAbd+I4qnmYxL9ny+wfNk8nv36VHbTOm2SY89iAvTHoOtU7NAr9jVS7XbucvCsY4UjI/TNRyS2zKu6ZQQAeu3J/Kqu6N2R3eRWA3HfGOB29iKsxW8cgimeNnfHLEDaf90djWUrItEqsqECSTy1PAYnIPfAxUTX9mq/6xSF+U4HXvzmleO1jKh1n35xlcHbkdKrSKkV07TygFT0kDZ69cDn1qY01Jjk2i4t3HKvmRAmQknCcD6/SpbR5YszysemQMjnNVAsMZOZEKnjcm4ZHt3/Kmj5Q8vzsrAMDkgZPXg/Sm6S2BTsaT3zK+VHlhT0pp1SN5PkjCjPIPX3rM+yI4Zgnzgh2KtgMOx6c1HDbQRQJvcsx+YMudpB7885qXh4WKU5GtJfLkswAz0Ve9MaSV5DHHG6rnJxggH3qhGrROBu3rk4Az0/pVlQ4QwtMigkZK/M7e4qVRih87JZrjYRvbAwRjp0+gp+5HXg5P8XG4Z/rSl4G2IzKSeoIYb+3OPp61DOiMJNs8aSSNxtLAZo9lEakxWlj2nzGPX+AcGnAqVbcd6gZI/hUfjUNkhUBWk8s4wMcjHfOelV7i5lieNY/3qYGS2c5x+lL2eovaM0YzkNIAJV4GSoIFNZVa4JWKRJRxnAyBjtnsaqPcOVEaARjq55HHt60641GNtyiSSVgfmix0+tCgx86JLtRhdxfdjGBj+lNaLbCqn7QWPILS5p5uIY0RolKyP2bnn0pJLhVf5VjkCrnBIU89+aVpBdXHmGWMKzbnQ+jAgUiyoirHOgBycruIJ/HFRO4mXgB15x82cEd8Cq1vOC/zM3y5+bPAPahRbIdVGj9og2l4owcZB5wSRQk0fI2klh0Dn5veqhuJpixTYQn8Rf9RTBM7I27Ck99vQ+mT/Kq9m0DqI0owpyHzjGfl4HApq7XIbyyB/CP8fzqjFeQ5UmaJxnAVlI49c9PWnZ23DMnJO47s9OBxx2oUJXsU5RtoXmkRRtGAnGCOMfjVa52lwrNAyjnLEGqKPJOAWkCbSMZBBb9MVHJMru0R2K/I3NyAfyrX2Vupi3ctt9nmcCRYkfdlD8vI9KmSIKu1IYtxfgEYG3uT2qjFG8su1gk6kbVKqCG5xUsySKfs6uA6n7oQgDA5NNx8wLJ3hjubIzkhWyCPpTC32p/3oXYF4JwSDTLgRRy7dkjuwUA8ZDY+tVlVt7I8IG04JZeT+NFpJbjLOxVUAsx9Aq0gj/ekiNgvUPsyCP6VVLSrKihWRdudyuBzjpjr6c+9WD9s2L/AK75W/hbtjgbR6e1NRe9yHuONuz7W8iJABweD+Bp3lyQrnY5Yr8vGf5GqW6aSZ1Er5+6DuJB/qPrUw+SFGdVx1BRuo/XHUdaq0g3HyxTbMMjnnC9uPrUPlzKh27wCDzG3FPjulRBi5STfyPnDHJ/h+tWUdmVjuVXxyrgkgDtxR7yGrENqZo4xEq/OeSc54qBpRICzTKrIflyDzz296sIysyx28cqbT8uSSvT/wCvTI7ciUMJYvIH3grc/l9aq6YmRGUEfM68nG7yyP8A9dPW4CN80+Ccfw8frU95bxSokiQxGQD73B5/OqUUN0kjJNbpFGAG3ebx/Pj+VXHksFmTyvFJOVaIluOdvUc1YZoZVVfIK5+9kdPSq91A0capb4Z2HXdnOevPoDUMcEzRjzY03cAoGJIOeox/Op5Y3BItK6rCWPnLg45GPrTftSwsqsrKMkgkZJ98ULHHveItNAQCzb5A2efTr0x0qGaRpJD5TYfpnjaR64PX09arkTKHtd2skhEpLNjONgqyl5HgBULhcEYIGO3bis1d4OWmtyGBydwDE/Q/09Kk8yL5o0kSPgngjg+uF6ClKloJTZdlubFZPMkjZ2+ucZqOO6tpDmMMDt4GeDj2xVK5mhjk80NAygKQdpUexPHWn+YrRL5UrmVhllLELjP60vZaEubuWJ5IpB5q4XPBU4pkSROMrlwp5ABO3jjnvUAhDlp5IE3MBxjnP40xVkj2KMI5HykLyDnP+cU1Tt1DV9Cdo4pAwCuoAyS0ZWmmCFsfIAo52vnC+9Q/LIWjMe5myCQR3zn9KescjxSeU84XsfvYAqr26hc8n+AZTzdaDyeX8kJ3Zxjl69YjubIt5f2uKVtuDk9ePX/PSvI/gTZxXcusCWaaIKsB/dng8t1r19Y7GCUbYUfGRuZl+Y544HP/AOuvTzqMXjJ99PyR2Yr+IyMeRGw2zE5Cnls5B6VMTEXKqhlKg7lRGz+tVppudsUVw3yEFBgFSeo45xTo90qMzzmN1ARRwSR9c15bjoctyaJ1MZKWM+CG9Rio7YPIQgi2E/e3sCQOx4NKGMCJtuN7YPynAHseOveoYt5YtI8oJXBC4HA6fWlypIG2WFjmzsULvLYOeQPalRZoEzJIETq2Bz/9aq8EciylwNxYDaG43CnXNvcqxT7ITH+AU/rmly8ztclLrYkEsQdeLhsjI+bjqcVZa4Mn72GzjIhjK7lXdnPr05rOtrKScKZFihbPyruJK/iD3q2bWWJQ4kcg9M5IPv6mqfLDqWpOxFLrEyRiPKqVIUoV7Y9/8aa091JGkpurUZJUhQcoAe2OlSPbXUjZcyOuOeOCB3GaYVADf6uTYAM7uOvr+VO6sTdp6li2si6sr/d4YHAHy+hJNDzrCUUvKGwMYGV685GP5U2c7jiLEkuMMACAPpx7VAJJ4raVkSMhWHlxcBmI68579egpx1RXM+hbt1kaHzWe6ZJDuQZUg84GcYx2rQsJJI5TF9njnbHyt5YXpxz3/KqNxdrHcQfZ7FlDIGdkG5Vbb0LYGT64z1FTteXFwgb5yfvYYYOeOcnr69KJtxN4t7E6Tr5jxrbpKp+UhZSWz9Dxmq+pXNxDDJN/Zpl8ohcqQ7D6DvRcaxFCphaZHZR/yyyzFzzyD0/OqM+rafuQT/uwpBwxw6g569a5eWd720NC5bz6hc2/GjyBGAOWTbznuCOffr3rRFjK22GHTbhZWGflQqmM8/eIANYsmsW89ukMLXDxn7kisf3fPPFU7XUroy/6ROkjLwiSfecj6+mfWumEG9ZKyKUo9Trf7PtjqMWly3N60sjNtSCQlQR2kbGFxyfwrxf47fD3UoXfUbHV/tFhFGrPBnLRsPvMxAA9+gr02OOSZAkluYXlGRuZiCByARnHf0q7BYLdQSwXcTypOoUjhvbaAFz+dejhMzlg2lSXqa+2tG0UfHVxDJ9pj33MZCZ24ySaRY54I8xPIyPzlMnP1rtfEvhf+zfEN5bxWsxjWZlXzYipC5OD9aqrZLEgURkYb0A//VX31LGuUU+5zSxrTsc7o9xcCa28y8mhVZQQjsRGcHvmvpnwz4i0ex8KwTajZyWVnKoWKTzRLFIckHYUJII7hhx6V4NaaZDNM0skUbrE3zZ2spGOnJ71taL4ql0jSZ9Gtfsk2myMS1tcq7RFumcDGK5cyoRxVNJrU2+sxkj3qKXR5LaS5t9QZou7ogZQOpJb39cU22u7QuiSSwwiYLiWaVYw27kfINxXjruxnPFeN6d8RBBarZ3Gh6TJbg/cUsoA57YI7/pXpdn4k8NalbW7yQ26QMFUSq6yxJkc54ynpz6V8ZistlSetP7iXUh2N/U9Hkj064vrV5r2SMhYo7S5WUygnGecYH1A6VbZb/7MJpIJIpVX54HdTtY9uPlzWaPsDWQhtp7OWP5VBtvmIHqQvIp63c1vvXziZWJK+Vw2BkAAE8j8uhriqUfspWFzx6KxHt3RNHKoinBIfLK231J2/wBKliC20pklVZmY4Ixgkfn2p0GotqA+0zxzQ/MVXzwq7x1OOpHTrT4GZ7preK4tW3KThZNxIXocZHPWolRktmTLUrSOrKU+fdncJOFGeuM1Gb4RQNGlnI4EgLPk5B7jOOlXLdbW4LbZHe4VQGjkAwwPZcYOR37UphsR5ilJcsPlz0GOoIrOMLO7I5dSOK6jiZWx5QySis6kOOpOB2FU7eYXEjBtkoYlmbJAx6dO3pn8atxO67JYEQCMEKggYA8Edd3TH61FE8f21vMVLeSUu5Plhi2R1wRnPXp+NaP2aBqL3JI7MXUphtbmCRwSSxfADdOOP696gutOgsmEl5dKH4jw+5UYk9ie3SllsZPLiiRdqhwf4QDn2Ix27VLcQmZR5cxkjlbDNGi/KFxxgjHbtUxqRM5cq2FtpXEEgSJikUh3MgOR+I9wRST3LI6fZ40iUk7nkU5YHBOOfUdaakcoiVfNkDbc8OMn3Hp61dnjgS3V0vLnOPkVctzjqPx49K53Nydxc5S861+2jY224VQzBjk49e2alAk2ed5a5Z8fOcnFMZrhCDIgmOTnJ6jP+eKuW7QOnmbJg5HACqR68VlJNIm9yGFFUuw3Bl+UhY+Bn3qV2V0zFNt4OUYYJx7Us88ZlMZRooyf9YBtx3PHfpim+VFjDXLFdxGMHIGc8e/aiNOTQytJJLHIysvG4jAzjrT2uVAHmRI3yg8A/Tk5qaIwrEfLYlT8u/n8uOnNTva2UqBGuEZZNo2InAOemcfWhpLRjUZEAnjKpJDb20oPHytnH16U+2vUmldnVkkxgKQPzHX+dSWtvp6ciOJw7hR0/pz1/lTvscOxV8+NCGzgADjODyenXFRLlWhootkUhuI4jJuIXkBSBnA6EEn88Uyz3XEzLLlXYNhWHJwPb0q26PG4jE/zJ94KdwI7dP6mkup/lEgkBkXjgnbzjjPQc0KNx2aJTGhgWZoldVyofHQ+lUxCsUg8tCCx5PQk+lR2v2iWZ0VtpGRkg4z65p3lzwkyNELnnHOQM+vtVcl99Ac/IuYuInEckDBj1UgjPuKa0yrvWMKDkbwxGF/PoKi/eTnzLhWSThcFs7s980+4hj3bd3TkZJwAP0/Sl7OKe5XMxFbMgX/WqBgKOfrTwEMhdYI9qjkhcA89evWqwtbpZJGFwwY/MSuO/fn2pGNy9yBJ9oEIb5RIoJYY45FXyRtoZuUh9x5lxMjvAqKPusxIXH8qWRwEPllHTdgDPIH605opo3mhVS2AdnWk8toYhJuLbum8BSo9Mjjmp5ehMncdapIXIWB/KJ3EgZ569qivLfcF27mcE45HJxyMEjmo1n2ODud1IxnaNo/HvT47WV1VssyZBKkYxnrmmtNwTKqWquny+YrcMxyOPfFIYEWMs7eW24Ntd+qdj0NX9/8Ayz+4ijgKOnAHbp1qDdJ57JCFlT7pIOMkVPNJM0SiCKIXeaGNpE8v5VdtwbjqMciqd953krcAyI5GGUgE4HXjHr3q3FLuDhW8plAPHY+mARkcU6O2FzEztcFpD26BweSeeuK2i+5MlzbEFr5iyCRppygAVQR8oPOasQPFDI67nEj43H1HoanitUMaiUfOMMUdcYHb+mKd9lWRR86uoGCAOcj1Az6fSsZ+8rplKNkTIGnjVWhRAi7d23gfX1rRgt1+y/apZCsJYRqACdxzydo7DuazrezKymIySAnBBCZQn0ry34+eDPFGrPDqvhs3921tGI57GJmMnU7XVR14Pbk8da3y/LY18QoVdmdNBJySnsZH7QVlrd740trvwza3d0llp8kOpS2y5aNWO5Q4HO3AyD0PavMPFuplfDdivnuWmiU7E+UEY69yT6np7Vs+FfiLqmn3i6D4usor+2jby/8AiYPJbzWpGfuyqPMQ5x27c1z/AMZ5rb/hJVt7N5TGsYYCaXzHG4AgFsDdjOM4zxX7Pw7ReCw86drxSsn8zbHU4OVOMejb/A4maQs33ifxzUMnWlFWLG3a7vIbZI3keRtqKgBJY9OpArvrXqJ2ZSdj2j9kTULdNe1vSpmBlubeOSIN0+Rjux/tYYEeymvpWWEL83khf4t3tXx7+zrdQad8TrW91C+trC0gt5jJLcEIoG0jbk+5+tfRHiD4t+A7C0NzDraX7nK+XAGyxH16CvyrP8hxeYZovq0b3Su3otNN/kctecYXdjsJYo926OJCwHPHGKpJNHExLyHJ+VfkwCfSuF+GfxTsvG+sX2lx6a1n5MXnI7SbtyZwTjjBGc16BBBHL/qwHA7l+R9M18tjctr4Cs6OI3XYzXN2It20Mp2hnHpjaPSo5JAkaRyR8EgRgZ59Oan8pWcKyhhgMCB29KkCMrbpPkGPlVlx245rl51FK49SuZmXA2IpHA39cfn9aZLIzRRsWcseWEePoCB3FTGKEKGbMeTnc/YjtmkiVwu5WY+6Akd6rnQtepE4ZVOUIHckHB/KkjLsMbhv+6oyeByeoGKePMMzfOAGG4tggAj6n+lTus0mzzZwOM4HHGcZo5tRxWpA0YLgsREMbeD/AJ5NTx7wP3coyfyP0BqXaD/FDHk4wzVDJ87AeYJCDxiLqfUdxUvUfKiKRcn5uoGHwev4U1o5NynYMDp8o4Bq4kZUM/2gBQcZbAwfTpmoJ5og4USpKfbrmmpyWhLgiKaJDkCNPMIxnFOWzbb+7aFXABJ8sU97jy4nXfGrMOFYc/gadGJJtrbgML1UHNPmkg90ox26JDsXYqlmLMvykn6/WpZopmUee7SRcMN2Sn5VKIl2FvlJ68Zznr/SpTJvhikXey7S0hAH7vnv/wDW9KbnNhaI1W2s8kbxuCNpAOB+HvVG4s7WUF8kheQWY4/A9/8A69Jcu3kMwEx4GOCARnr0ptsDJJtWFYnA5dzxz1PtmtYxktbmbs+hHNp1szrmSEHGCVyCfqPzpyWV1aQlBLb73X5SVP3fzxSTyP8AaFhhWOb+IOqj8uetTI8yjYzBVbqCvQ/QVqpVOrIun0HwGZMGTypDxuKZBz71JqExMKBbeKMqRhsZJ+pqJHiijHnyozZAxnaSPpRNNbBHYQHarE7iuT9Mg1CnO5aaSIpLaRpS0sgjXqyrGOv1605reIxhorklWHGQVG706fSo08zyvMVG2tyOCCBUkf2uRQMmNRll2kHdjsRnp05q3zE88SSCzbyXluJCo/hbPPJPSol09YVUteNLIxO0FuvPfj+XrTLmHKZjnYFjgMqnHt+vekZGWDyz5pGdjMD78nOe3FFmNTjsSwWEiOuJFdQxyCMDNTzQzLJG05JfChDgY4HoDWdbRylmY20o/u7h09emfStODzJIFCbs4y2SOAffj1pzk0VGCsMn87zhKyqgL7XO0DjtweM+1QyXEkly0TQrIMgO3l5yPzoaa48sLIqkOpJzIMHrx69h9M1WWO68pWjtnXcxwysGK+x9uP5UKXdicTRijgWPYZOQuSoTGPqagtZbGaVYhcIXcMiiTpgc9f5VVS2vGYlmkX5hhtp5z2HQfrViKydZUDXJODlmHO0+5/p71pGC6snms9UTyW8cP7tI5TsYK+7BVNx446+tZ67n3SRyFCQAx69OmR24P04qxeNb7zueYHcF+U5BOeuB2qAiKSUKjzLgk7wp4PfPofrVJJEys2VpoZQX+zYl2jDbQeg65qU3FvdLg3ERA7FjtXHXI7VJ5UMOfP8AnXO774Bf64PGB/KpLM6aoKksxdeAHDBzzjnvTk77EcqZVtI2SX93PvHKldmcnGcYFWYxJIY5FQyqfvEnPAHarMk9qjytHCJpEPz4cnaM8gc9jzQHhVBM0ZJ2kggkYI46jrUyvuylGKK1m0k2V8toWb7u0sQTnr6dKe01rbiR5Z502E8gDk+3/wBfFNPlzTblXLH5lBY4A+vtVO6WKIOreZIPMAXL4BPXr+NEY8wWRfgNvMGaNpvOfBBIADY69CajMkCTIgZwHBKktuTHQn1/GqIS2VvMjaeWT5w6mUZ44B9APf3qWLzY4HR5Iipbe54OBkcDA6dvWrcIjTLzxWbr5cLsWUhjnkL606zCBf3U0c2CM4U5znj2qgt4sSN5cRMbfOpkOQxB7E9PpSR3LXEJURsu75yoHCtnjr1qZUr7CvqX3E20k27lWcg7lA5HselIkTOj+WxWTJKdDjjvjoMc1SkmKQjzMuzkAsFGAPXjjrTSs010GE0gO4YWOQ/Mecgg/dHTpTUIiujQuIpYl/fIhQ/KQiAswxzjnp9argeWnlx24KKQWGM/MOv/AOr261EE1BVLQyl2D9Vck4449cfXNH7953eMoOq4I+T6kDnHfrVWSWgFgOYn2EKkq87Sh6fT1ojh8mZjOu9iQsf0z06fWq13DIuZ5iOBktHwR/T0pkF3KxLebOzMedqg8Z7+h/OizY20jTaSEYdVGQpG3BILEfz/AMRVOWEvdrMjWYctja0eM54OD7YFKPNlbBglEjDIXPy/yzU9wk6JGC2CTnDAbxnsB6Z5rPbcFYWMwOwi8pdzHB7foD1/KqothChkWZWZztXcoAU98fh2p8FnMscLsAzuVAbAwTjk9OPp9KngijRWDscMQCT91h1yPr/ShSiloOxGu1chBbgrn7wOOo6/n2pYPtShF2xhSPlUKe+OhwM/pU0NvHvaRdmxhu+aYLjuKWOy84Dyrl4geh3Hg9e/TODUupHqiuSxAVEswljkUbWJwV6cc8UyXayqsRUzbtxAAByfX2/lU7wxEiSa4mf7oIyCuQOmcH0p8S2rAxbWVyOAABkZPTA5wKFVsthNFWbSUaNPLgy209UypOM9fSmxWkMLRQC2CysD/q168c/gKvRfZ98kfmFHUqwLZCnjOM+9Sx3VsyeS0Misrbc9kPc8HOBTdSe7GoGcsMG3nYpQ4cAldw98g5I/CoVh5MsQIEZwpJ4wefrxWlNbxShWCvLhuXXbgHPGe/eoJl8qIKyhjnYV4IHbrweuaaqvoyZU2QKJZC8kgHmE5IHIU4xxnp2p/lsHf946q+MmROAQOSMDI+tIt1C8y2p2sxUkop+bAHU8dqshlViYiuSCdoGOmPl5Pp61XPO1xJWKaxy5USSF0zxuQAN+vOadIt590TMu5+McZA/DtV9CtwS0l0EPC4OBn3//AFVLDbLHO68OCvDMwORnsPWs3UkUoJnh/wCzxCJrjWVw5IWA4U44y9esyWc2VjEEKyJwokJPJ57/AMq8t/ZtimkudceHPyrBkhN2AfM9xXsW1/s+1mZtx6Lwuc+gNexntWMMbNX10/JHRiot1GZ32TyZV3JC7g/O4X5Qfwx/9arhtVWEKrodzH5Y25wO+D0qzHbpgKo9ccfnT1RjKSW2H7gC4Gf0zXhSxD6GEaZUjtYdg3xtImchSu3GOpGBU0dtayW5VrXKKckEkc9vT8quGNNqI9s+eAC7Ae3HvSNFDG2xY3jUnGQ/bv0qPrJsqaW5UihiZ/OCbBjOAwp0k8Oxow2QDuJZR1pZXtHj2RK42H1xzTfJj2tIFaYEY68e+aftE9xWXQoC4tpWKwzYbDNtwen49/Sm28Xl5xNK6jk7nJ465z/SrsFkrswRgFcnAHJ5HHIolsI2RIZPKVMZIcggAcZ9fWtedONjJLXUhmUImGnQI4KgFs9f68UyOY+Y+VOI0BwG4445JX2zSQG2sXkb91Jj7oVCgGOcnAH5VmtqdpDqDM01tON/KLGSxPqD27jFbUot7BKUUX2Wc20c6TRy+oLDkdepHsKrSKyzshhfzBu+6CFwOSdwGBgfyrMv/Gaae0YjsxNbbsMrXAxyeBjqKzL34jR/Z3kjsJgzgIVEoK46H3rsjhKrV1EHUijrZbKRFM9rZu7sqsrGQKcDqevoaamk7pHa6lhjb5gqPJyT6g5/rXFx+PLxbYLbWSxqWKq0oJ4x057VG/xGlVY477TrOX5iTsIBJNawwVa2iF7aCO2ayvmbbHdWsUTHauWy4Uc9cBT275potbuSL/WGZ1jHK7SE54A561xk/jj7UZYxDPZwsMbUOdrA5J/Gqcfi2NYvNbzpwin5SCBjPfB9/wCVbwwdT7SIlW7HYNCGMYuJI5Fjk3xM67QzEcn5R1wOntUGpXuixzxRSRxToQWQxoSCR6kjr/hXErr9pNHIsOnygI3WS5cBSR94KTg02S8vGfEX2ZLeT7xjXJJ7jPbvWqwGtpMz9qz1C18RaAYklWaOMHnLSgYb+77np+VSzeNrO3jZrGWOcltvJIYP/exXn2mhvJYTacUG4shSFdoA4zye2exrQmWG58zzIlcqoI3RCP7vTof/ANdc8cBRhPzG6zscT4v1281rxJeXF0pZ1O1d55AGcZx3rn2LTE/aYDh8DO7Gfy707xFM8usXU3nIFMhZmV8nOe5xVIRqWR5Jsq3UYyB6EetfX0eWMEkYNt7lu3s4ViMkKqV/5aAFvk49OpqmjXTXI2eS1sw5QgllP416J4S0GG+0VZBh5Zgd26cZHcsRxjr0qTUvhrbwPJcteQR8ZV1lDBsDFc39q01PlkCqSPNZodwO1Qq55cj5vwpsJu7MqbaSSNsctH8pOfXpmtHU9NW2uGjkYuEk2sQ2QcU+GJJISiyPuTszkD2rteJi1dDVaXQrjWdagKOb6VyABz147Buv+FdRpHxL1Wy8oXdvPdCMnapmLpjGPunj8KzNP0+1u2dLe9SOUHhGfAP0yKqanotxbvJI1tJMitg7Jg2PfjoK4qro1naaB1Z33PQ9J+LNjCkEc9jJuRt67hwpx1H59K0n+IXh+adJw07zIMbUQLv75Iz1+leNOq2+V+xbX9Vaq4mlI/elsDoQfu/j3rllleHmaKs2j3eDx9p63TTfYroQnoWO7kdypPP9KfdePLWRlI8wgbiBJD8oLDAwB3rxOw1PUIwBHP5a54BPQegBrp7aPVDbebJaQzYPJTr0znj61y1cqpw6aGbrM9Bh8bWSEN9sVoyu5lLYIOen14q9pfi7QZy0k0h3MSw8whwp6cc5B615QWsYLhmu9PlVvuKfJJGDzzVmxvvKaaWJbeCKPGCyHn0471zvK6UtYopSfc9gh8TaS8JjS8g8wrjLuCeB145//VSzXcNy5kgvFiUKNxRQM47n356+1eZW+paf5Qd4bGObcFYeXjoOvc4P4VvPIj2sJlayjjfIyj7lYf0GMfzrhqZco7MrnZ2j3FisUMNzMiJj5vKkzx3Bx0/+saW6htbiIRw3ibQ2VCNzg8g4rh5bOaXlpFhOfl/ebu/PH1q1FaG3ZsiK4c5xlyFHHcDg88/nWDwUY7SBO+52FvpqJZrL9oM6sTwYuBg4zk9TT44QwwjyqV53gZJrjIdQ1C0tlgSK2iO44Jk3ZXtx2rStNSu3JFwUDbOWVTjPPH8qznhqjV7ml0jso0jMRV3jUlVwwwc9foB27UscUNuSWRN3GwhssB3/ADrE0S7WNGlMJdB8pDEg49h6e9X/AO0QYdrQFo2IBbO49enrXmThWTtc1Tiy41rbNtaQMwYEqFbB6+g4/CiO0t2l2K8qk542g5I+tNt5llGzd7YOAFFKrzby6D7pxkYK1g3OOlzZNWJZbKBIUEIYRqNoUgZBwec59T0qKKKGLaryNJgbSGTcTnnGfr6U55GU7nLZxkKOWx+Pv2pIbyNmMfzHkZVkHGfbNJTqtastJLoTrbSCQ42shxkZHp78nFTPYwskaPnCjDANncDyB6YHr781l3FyYreTyAFYcbVABBPQ8/yqlBrWoWjlnUSjjzAExjjqfz/CuilGp0HzRW50HmvGQrKmVYqirwVH9fwqqblvn8iBldOvmAjBz156msweKrN2PkwSrOo2t8md3+FWY9RW7g3y7sn+HO0r7k9vpXRPne6MnJDn1K6VkY2vnRklAxgKnp/nmrVnqEnlTK1k29cBMnjHrVFrq4wu3dAeMF5MgAdTjnjFUbnV14M00JCybW2Z3kjueMEe1NUufYz51FnQSXUe5Wuo2ViCAQBjPbNKlxA5ZgsZUZJctj9PesGfVIxGZVVi4I3LswzenHtWfJrk8MYuEtEZN37zc4Iye+3sK1WDuxOsux1d0Y3JkBZQg+Yx8Ae2DUUbRCSPKxFgCcOemB1//XXFXPiGRZuBskU7nG3gnt0GcZNUo/Ed9K8hWFnUr97BAU9DxWn1CVzN1k3sd3fiHcTvj3YJVgeefQU20uoPLEbPGHOPvN8zbRyAPWuOa5v5vKuZPs6REbcNuOD/ACHvUwu90cvlA24Vt7S5LbsdgMetafUe7JdQ6w/Zr1cuVQ4JBByT+HXGO9SQ2scyIFWIDPzN5nTOPX9a5GS7mgYxNcyuAu6HbHkkYzjPXHPtWXZ6w8MnJnjAGY1MPf8AiB9DzU/U5N6MFUseg3EYki8tlhQJ9xtwy49/XtwKv+GIfDKvcNruZ/KXakayFQBzkkjntx9a81n1K5KkteTbo/3iLyvXoBx6Z9ql/tV4/wBytw0vy5BztGODwe56jt0rejRdCop2uXCuou9j2C4k8GX2rSaRpljeTSWsaNNPZSmVYQwJ+YkkfgevbpXGfGq7u/AOhnUNI8rU9kQzG6/OSzbVJC9QcnkdKy7PxJq+m6bcQ22pm3EpO4SovKjoM9ehPrisVrmyumtbnWp2vYbNFjSKWcso9MDvj1NetCphFFylSvJu/wDwPQ6p4qEraHFX3xatbnS44dcsBcSCVQUg+d7cc7soSA+D64PH3hVbX/ip4XsNMtTZ6ZFNdx7njl024dIgTjmRdynd/sspA7E1s+KvBPw41gPdR2DwXLMZi1tKV5JO7cP4hnkYwazrOw0rw5aLa+GfD8EN4bhJRf3BWfIUfKjK+QcscnG0ZAxjFfQYfMcLOKfIkbRxFK1rnlPh7Ubq78VSXuoacJ49Ru1kLyfejUHcfl4GCCMswx39ax/FOpPquu3V15bRo0p2xscleemcDP8A+qvp7w54rnujcjxDZXMF7Ovz3FjfSQidtpw2DwBjHTiuN8X+F4da1I6jibWr2UhDNqN3G+2JSQB8sYb6E816lLN6UKbpuQOtQc+fmPn7sDnjmnwSyQyCSJyjjowPSvXtb8HWlxpqW66Bp9n5THzZ7S8PmuwHAO8bdv0rM07wNHb2BFxodre3CqQS+qupZ8fKVChcL/snJ96UM2ovaX5F/WKL2Z5lyPXb3JGeal060uNV1O202zVftFzKsURLBQSxwMk8AZPWu7sPA/imO4E0NnZ6emMsrSK5YdcDO49KW3+HPiAT5Wxs7l3cNujlbchyecrjpinUzSl0mh+3p23Pob4G/DHw98OpItS1bXJr/UruMCcWlqZIFRTl4twPIJ7nqBxXscfjrwJb25uraN0gU4xFpTlj9F25wPWvkCPS/iqzeTaXeoW8rKFjzcMAFBxwcnI+vrXongO48cWNoltrdvHfru5nkuskYOMcL/Wvk8XjJUXKrBwlfvuZOuo67nv8/jjw49gl/becY+y/2UwY8+4GP0rzrTL3UZ7m9m1KzhhVruR7ZISu1oScoCB0YdDSnUS6Nus1w2Cu1icHnvjAp1uIZkP7oAqBiMPxj1PX8a+WzDMquLp8tSmkvIznXc1ZD386V2Kq+CTwxAqQybXJaFSQP7wJzVWRZY5MxrkBSSEb2zxTo22KrOFRid3zEHrn/CvI5dNDBVGycuu8nyyJVPAB4ORULm4WMyE4PIPz/MDx26Y61Fd6lZrOFa6hjlOD87ZyarXOtafBD+7mLs/ylVGcn259c1pClJv4SfaJdSQybtiukjd1AXdkfUVfe8hjVTIuAQSSUI2DHv6e1YP/AAl+mwFd1lOny/eZDn3wPypF8SafNDtWIvEG4DkgdT+VdSw1RPWAKokty3LqVlAr+bdo/loAQmC2B7H196hXWNMmtkxeOpJ6LDkgflWUb6ybcHtrYscglhngfU1TkksYCHfTp1858gRAlcZx1HA7/hXXHCxa95NGbnc6yK709mLLM0kYwMbMEH6Zq1b3dlhm+2x47Dd+mBXnWoaT50yy29w8SORkFypH4jio4dMtbQF7vWHfKnPmEtgH0OM1U8upSWkmCqtHo6y2se52uB+8PDkdR9R1pl1eaXCcHUrddo+Zd36+9cEJvC8NtLatrE0cSx5XcjZz/snPtVKG98OrblRc3t5G+RtEJxjvzURyxbpv7h+2Z3UWseHppmCa5GrZ3YG3cfb261vQ3+nvEnl3sBUgbFLfe47jt3ryaym8OwlvL0ufzCMgktyM984Nb+n+JNPmtitraTRxqMN+8xjHfJor5c1ZwTCFex2010Y0IkhjCtyBGByPwPWkheO6mEkJCuQcqQQSO+c96w7HUbB5tgtmCHAHIJzjOcfnUoubAyyNGArkHJRT0Jx0zz0rinQqX2ZpGqrmzeRRqjOscTOATuBHHYY7kVUEkSLtaA/dZgFGQT7j1/Cp7dNPtGLiOMOQp3bMEjB9/esvUYdM2eQzyI5PKB84JORnNRCKv1KlJWJ4xbyFnklZFVSoRlIZenr2681PHJDFH5LecwwxxIBnGPy/Ws2SJmniwlw8cJJDE55IGed3PfrV+GOPKsZJ0ZcgKQozn35q58sVuZ3JoIbdZZVMjDzAoGEyCeeCegqaM2i7sxkR85O49QeQD2NJGsZkWOSaMHH8Mff1NU7iztTIY2nmfYS2BlQAevNYqavqVbsWJ5bVy3l+X523LHzG/Hnoag3h5yXMe5RkLv5C+uMZP40yG1skj8uTcw6hCoOOOhGOe1S/ZLdLf93IkZwBtMZx9456n0rSTS0YK4Leyb9rQxTI33Qrfd45zmnSX6soLrhlywAJPHpkU2507zCm5llj2jaF2jAK4I3Yzj1/Co5LaEZEWyNlwrp8rhR0I55HQfnU+zpSWo7u1xxvmkmZPkIVA2I3z+XtTLu7iQiaKFxI3DDvjjJHryafAhhDuudo7qOeO1MkkFxdF1Rd7DGHG1gD149PfNVBJPREuVxjTyo8RBj3Ffm3HHtzjFWVCxyjowC5eNQp3+mTnPp9arLbN9oQ4iKleCRkYHQj8zU08qKwjdWikHBdCpJI7tj/AOv3rXnSY4xTIHt3e5KDEBB3EbvmI4HQ8DvVfy7HznRrcyzIdrMHwobPX9OmO9SNdW0d2khtxLMUwshAGQeoAzx0qVvMn86DaFkwM7jkHJwckHHT61rGTE4Ip3UckmyWHMSg7QYuSMHp+ecn6VOkDTRm4+1MzR7QVRsjB9c96IUiks2chnAAUK6bAT2GDjPPcU9YYVi3MmxiqlgZA3AGfqB+NaX7k8litbQiS1JuLjehGFQS47gGqjtIJgZCSu0+WMZIA6E8c1r2MCTSeQLUSRyrgD7oLg9Bk8Dr71NLbwwt5S2/lkZyC3DEfw+lZqpYpxujFk85tkSxqk7IDv24XOQegHHfOe9aNr9otbENJ5DA43l4xgZHzYIFXBHeRxrI8aeRs5JcbuvUAd6h1Fo8SxjcGCgqsi5Az3B4xxznPWnz3auKyRQaaGZZY7aPjIVUbIBB6/gfcVEtjLhiYzCcgbV+ZSM+p/zzVlraO5GTdKrqS2ZMEj6AH09z0FIN9sA11KpSXKqFQ8kA49s8U5VbbEWdwOl3DKhYcqOcKRg98+tOkjkjnEKwpIG+84HIHTp0/KrsF5DHDEwjlkO8ffX7hH+fSnRahCd67YkCrl1xjI/oa5nUqX2NoqFjPOnXAV2hileKMcNj5TnoM5HPUfhTbeweYPCgmjkXJdsgLj0/DjFWP7ThEXl280rqWMe9lLngZxjHHB61FcaxDDZsrmSCIudzspGD2xnrWyc2rWIfLfcsQQxxQlAZC7Ku5VTPfHfr9e1VdUt7pgrwsrjO4B5Tyvpj0qS2vZDCTDJLJMo6yMOh9sA0k5e4iVGaMHbyGkwevBHeiKcXqKbj0ILeeW3UyyLGoYhSQ5fc2Og9uKn8+RHDNEp3kbPkwAf/ANY71NHZxrC/2bcCvpIrEjvwT1xWfKt1FMsdwsUaA/u2Ulm9sjgc5q+XmexDbRowyxXE0kci3EDbP3bBScHtgZA/GqUkk0YVpbu5QBsAkY3Hrj2/WmTyXxlCXVxMrvgARx8AAdT9R70sSqD5sjRfaS2TvyQTjGcjjOMcUKMbWZSky20sbRs5dhCqhgcfX1pLGayZHk89cxklQDktwOueemBUQs5Hj+WNWk2bVdI8heOv+fWkiguLSyFquEk6scjHGOcfhipUYD5tBsE6swj8uScgY3PtA3cgD0/E+lNmuEEuIpgNqYKx9Dxz06ngVLayXLTblnhnEiZLlsHAOc470QxENIB5TOoA8stl2PXP6GrcddCG7iJI5uUaS7nEaAgNhirdMDngmrCEQuBNeOzKCyKxxuHOf5Diql1eLDCVljQDdxtOQTggk+hHtSWl9Ato0al/LCAhWzyemcnPr6VDpyetiozaNA3CpcRtE8jiRSVdsgKO+e3WpI7i3QtHMmzDHLhy2M9f5j+lYt9q0AQfLh5ASjYPIPXr+FVjqVvGqu1ssjfMfmX5cZIPpmnHD3Vwc5M6SG4tY42j3yfOCPL6bW7855GOlVbe6t5CDtZAARukj9B0xnnp6frWQk6TPGsMSrGdyZBO4kDkjr0qrD5KzP5l7NJjny2ToB1Oc5PpgVoqOmoKbOga501LlJnCIuz5nZCAfYfWrlrdWjKJIZII1/5ak4IAz39K5+2ubK8hh3GREWUYB5Y5HpjpzTViWIuYtylQWb5QoJ98DJP+cUOihRqNHC/swruudfBfauyAnj/rp+Ne5MsbMGEY2/3t54HoPWvAP2dboW13rKmIPvEHU9MeZ7e9e4SyLHEZhH3xtzxRxLSk8xm+9vyR6VaVps0/JhyjP5QRvTJI/ofxqOa3tthUZYqT9zB/WsaHUbvakisiDcQFQEc+vWlvtWuLe3DIz4ZC338EdyM14scJUvuYutFLY0VtpSpbdJIuRzIQNv1pRiIsPtEJB6DP+f8A61Ysupva2yuI95KbiWbk8Z61Tj1dZv3rWuWDc7pCQeM10Rw8+pCrrZGrqDQ3SGNbjTy2eVLHLfiKxbuLVoJMWJ09hnjBJ/WrM8kc6mPyUjI53JwemaoNFDZs0iQxuTjPmDd2967aUeQylVvuTpb60qLFJNaKhB3FZiwznpycioZFtwkkbyWYlTHmEOSFJ9fSqVtqcjTERxJFGpLKqZGMDoCKr2Mkcm+RYVQsfmyAcn16V1qhUl8SsYymrmzstb2KJVvIVTb8zRknI7kfyp82maXJmGRZJSEUMdp2k8cdaxoVkvVWOSZ0XcciM7cj04p32Cx3NlLhinJJnOW/ICn7OUdLgmjYi8LaTIiNNFEijsSg2nkHJH4Vi6hoOm2ZO67eVITztjUoB+fNQ3DCASSR78xHGGfIPH/16r6Zq3n3Cpc2/mg4B+fH9K0pwr6y5rpEuUWXEt7G+TaYFRAwAaQDBz7A1UvvDultucJGG3AYiYYYd+n4VqfbYHvVs1sIV+U4cdRkVDJdMTOqLt+zfKvOc/NQq1T4loKxXXQtJtoVj+yv1zyMAex4zVyytPDAyuxYXIy2VJAzxgECtezaVZ5o7hkuAp53p941S1jWhpyTSR2FsxClgAgXkEc8Co9tVquy1+YWIntfD7WjlbcTMv3WEYOV7jPf9KyRe6Bb+XAluQTyoEJAx/Qj161nTeML+RbjybW0hWAYXCHPvzmuRk1K61y/e3mYQhm27oxyB1rtw+FnPSbMnZs76fVtNjjaVLpIY0PCu23OQc8HrXMaxrEt1bywW9ygRgCPf8ar3nhaOK0WaS+mlQr9wqOvrmsyztIo7nDZdcgbWr0KGGppcyd2S9CjBpf+jNO/2cOOMNzVYRSNtDbGBOCh4/rXQbYridoFQxIGxhTUuueHYLSDz47hySA2GUV2LERTUXuKzZT8N3klhO0d1IyR98DJHtjNa+qalaXA8u3kklcoFTd8o59BjjmuQhnm2Kysis2Qx2dcVe0OcvqUTOil2ADH1yKmrQir1GBpXmg366cLl7WSVC/ZTtb1OTXPO++T9yLZhnlC4yD/ADr0/UpJNO06QRyySqy42yNuAJ7juK88vS0jzNwoXLbQOPSrw1XmWpViE2upPai4FvG8eDyCAPoe4qXS9Xv7OIwpbxGFxhl64H161Hp95K+YBxFKNpXOa6Dw7oml3Tr59sWZpNrENxz3x61dWpCCvJCuQ6amjanHtv3ltGZuv3gR9e1bcfw7027j26bq6zOF3Abl49qwNW0yCxupEiLFIwCoJ9vyqms00aloZDGwO0svU+9cvJUqxTozsUrLc2L7wJrtkBIbT7XCDw8ID4PoRzisryprJwyLPb+WSHG47lxXQeFfEmoWd59nkb7RvYKzMcZHHX1rvH0bSdXsma4s13lSQ/BK9fb2rlqY6rQly19V3Q+VS2POYPFaxui38cd4pwMyMc9eg9a27XWvBUzK8lltmYbSrKWABHJyvp+dV/Fnhqx0eJrpVE4C7lRlxjJx1qlpmg6dewTXEEZtGii3KVwTnOD/AFqmqNZc1mD91Fi90fSL+6eTTtQt4GcBlTdwB9D3psfgfWAhWyuIZIR8yurKWzWDclbe9a3MaOEUMG6E1b0nVL+1Je1uXiw3Cg5GPTmrlTqqHuS+8XObsnhXxDbw5XTZptmDuQ5C9+eee1VEUxKiXFpqduVHJ2sBnOSeaLXx34gju/J+0Rsue68Ee4rp4PF01zazPcafbOPk+UZHB6iuOr9apK9SCfoUmpbGNDPZynyotSmRgODIuM85/qa1NObXnA+zXFo8ZOF7E1Jqem6JdK0g0tYnU4O1/lbj0xUGoaVHZ6c11aSeUpwSgXqfrWblGS2+8dmXdniaS58ljZ7cclpQACOwFNZfE8apvYqDwCmdrD19hXPNO+8RK8q7j1EhPT61WGu6tYoJUvpXUSAqjMcDt/KiNFPt9xcV1Ojlj8QyN50Nw0iocviXJXnGCM5pyXuqJGXN1M0gAPygnB75x/npVRPFVysW+O2iSSQhGYenWl03xa1xKsNzpsUvzcPv+bkjvipnSajflRopmgnia+tBskhMzgHLybhtHpn61bfXZrq1jZLe6Vl+8VYFT7etRahcW0M0ztZLKhJwrN0wOxA960ILe2hUyJDk5DYY5HI6fSuWcIJc3JqV7SVzBfXdTTcI7owhjgk855+lPl8QX8nztfW7qOCAACRW9Gtk0cUjWEWXU5x1/OquoR6epfy9Nt4xnJ2oBn9KUZQ/lHN3ic/LqmoSkSHPBypA4OPWqi6pq0xfaYtpPIZWGa0L2OFZGaCPyhk/KG4xWYbxl3Db90hchiCc+tehFRau0YXJ4fOnINxJcJIOAIiTx7HpWnEoWPbNNcPuUgLu29B1GKybfzJZuGCFRuBVfSktrEq7YuZcZwVPIP4elU4aEPU04Fb5xuvGTK4cscqOT1Haku3vly1nGrmQY+aTJQ5+6D6D3q5beZHGIsxkAgAhMH+dZGs39xDdeXEQgcEMR1JHc/lWEW3PlsNpJF23/tzz1dodjFeAVVgPp/OtSAavFGYQYPMZMpgg4P14/rXJ2+sX0b8yByQFG4dABV1bqdn8x5GbcAMEnoK0qUZbsV0bLxarJIpvZQEQ7mWKT5Rjk5AzzkVDeLPHY+ZLaOxLcDzDwPX27VBqOrXKeUoY7gvBz/n0qjLrl7cXLSTLC+BtIIPP45qlTdrsTkiS31C8iYSrCiR7gpbbghfXnt15pLuSS5tp5IVG8sFRmfKhh1wOp6VYku44Yk86zgnAXJBXbyfTHb2p0UomaeQK0eyH5VRyFGCBnA7nJ5qrqPQfUyYbXW7lXljmEyn5pHQfLjHI574xgcUyOC6WUyr57BiVC42j05/lXW2qqC0cQVVRVc7gDkkfhj2qpdNMGmI+zghsqfJ9V75PPWs/beRXQ5uJL25dQIrmPoW6bWbn+Yx+VaE1vY2ohj8ty7kq3mSBlOOM5HTj+lXpbbyn+WZw8xRmK8DK8Dj6e9URpihyyzdJcHcueCuePSteeLEi7b29oZPL8+JBuC5CqWB7+3pWwtjZgbPLknLkfvJGCr6Z6+vb0qlpdnby2y+crSPDI0cZzgDjrjv61fj8iGJI0tYtgYJgjPbk5PTOK4as217pS0Gvb6a8jKtrFJI5II4IIGehH49KntrXTBDMLW1k+f8A1hUAEAe5wce3vTH2RarJEEBChcHOCMrjj6dqytP1m4uNUdWBCKdiruGBnv061lGEnG4F+PTtKhDiOxEcrYGOXxk8k5zjrjPrTfsNmsyRpbxRMpJxNtPPrk8jjPenSXC7o90Ss6sMNnB/zmrUt63nyzeVFll5woB3Efe+vFQ/aCSXUhni0thIkUlm2CSRg5yeQcgYwQAPrWWIZLFvNgRFcOSVDHLHHQZ56ZrQj8RTGwFy1urMTjBIwMgH0qtdXySeYz2cBZ2OG28g7eTnvVUlO+qBqJVlv7y8iEiwoMN8qedtOPTg59aW5t9SjmHlTtbx/NnY25Rn1Oeao6zM8Uk32fEY+WU7vmJyRxn06mspbq6vpV3TmIcfcGOAOn413ww8uiVibG3Heatbq0L6lu43ozrwR6ce2OtJNq14qmSS8RCg6E4B+orOh06OaLEzmRQQAGGccf8A161rfRrNrkpKrSLGBwT1onCEd0PUqQ+ItQiZS0yeUfveXEeAR16U+71qOb5YGmkUIN+S2OBxWzYabpsaTzLaL/o5AVTjH8qcdQtLO4SOHSbYKDjjj+lcrqU7+7T/ACBtswCbi8X93HEjYLqznJ+nPNN/szUWn/fXJWEclQwODx0H4Vp3HiCYXX7u1gjUDkAd+lUl1+8j1BFySzc5zx+WK1jOpb3VYVk2OtrCKSd8zzyAZUhgfvYyOakljuBB5KRI/G1nZlxj15qe81S5LpGvlqSBk7fU1gXlxGkrzPE7O4PAlIUHHXFFPnlqxuKNVrW4Z2jVYAf42JxkEdif6VH9nkjU2/8AabbduQGOQOORj1rnptUaQBvJ2vyAwfpgVIkqXJja5jMmcsvzYKn8q6lTl3EXruwu/O/ez7xtG0eaGDce3pVY/LIFmiEYx3bGfypxshIArXE4PByrYrO1PzID5KzOx3ABm5rSMW9Asatvc28c2x47cqeigEn9e9WFn0+1xFE0sZ3DB2Z5/L+dc2k00ZHzDfJklgOn0pJ7Sa6tVuGvJVJ5OPr9ap0b7sLGzcX1k5LpIrndyXi3MOe2O1UJNSdZHMVu0S9A+3A+uOlZ32fyQrebI4xwrHj8anW6kj3xx7QoJXBGR161fs7bDiki1Jql+yBIZplHqF6/4VD/AGhq8UgZpp4x/eVs1WtLqR7qXfztFD4neJXyCGOGU47Zq1SW/KDSvc0zrmsLAqtqchOcLzyD2waB4j1yCTzFuGLADG5AT6ZBPI47ViRztjy8syjpuOSDn3qQO7SpIrsrEkfeNHsIfyoHJM1bjx14jtpUMVzLKy4ypQFWP41q6Z4/1m4hC3iKZZGyQqg7T7AVx93cul2FkCysMnJHH5VBqVw0ckeBjpjadu2l9Uw8l8CJdVnfr4iN++2SSSN1IH7v5OmM8n8a6XTvEccMZ8+S4IQZUSc4UkYyR16141byzMwcytndnHvW9pWpTOj7gMhWGV46Y/wrnr5ZTlG3QuFR7nor+I9NLgwT3LAttBjYjIJ5OT1pkuu2dzaEfartJMkBVcbvfnrnJ4rkbF3mgaaTaTGN20Dg8Hg1s+HLKW6gkvHuQqx4/dJEACeDnrXBLAUoIOdnR2mvSLiICdgEHmCQ7wR9ehNVJtYUxzFpZWLMGHlwgHHbJ6n/AOtVe40wxxLOty4e5RpCAMBcEcY9OaLjSYvJeR33cYwBgd+mD7VgsPRvexS5mtym/iWRJQnmQtH02MwA5/Dr65qU+MUFyRtYY4O0AAHHQNn8Ky7zRbd8TA7eM7QvFOsPDenSMDO1zICjPgSYwfbg11qlh2tURrc1LXxJLcyQPbLKzE4MUkh5OOcD6Ct208QRHKtbeSzt8vzcNnHX0Fcl/YVvFveKRgqOE2sM5yQCc9utaljpdna2An2Ftsa4Gcc+tctahQeiRV5I6S51iyhtx5txaoynlw/H0471NFqVtNbeXlhHOoG6OMk5+nYD2rkZEkuiq7oVQusYBizgBST371V1C5nhjMUMnlIh6L3/AMK5/qEOjGqzR6LaxwyRBTD53uThenf3/GlaztzJIr7XO08E+w5Ht0rgrS4vYrhJBeS43fdVmAwce9Wf7Ne4KXT31zmSTG0tkKAccflmsf7OlzfHoaqsktjpLmS1OQt3IuwDgpwDzx06c/Ws291RbS1gcXCrc7lVSGDMfUn26Y+lc+ZFe/k094w8ccoXex+c5brmqd5ax3EhjJcBQxyXJPBxgV1UcMouzZlKtzO9jtLXVY7hRGbx5mDhwrFTwRyT1x+PamtqkJLrbTNJN935QrZGR1wc4rkLPR7fzJMSzDG4Ebsg8j1+v6VHe28dpMiJuZ5ghLMx459BW31SG6YlO52El1FblY1tFuHdQSRgCJyec85I96SLV412C5RVILD5TwTnt696ztKhOXeNhhc8SLv6tg85rQhjiupIfOiRli3MEx8uT3xXO6cE7Fq72HQa1azyMEiYzuQDG4znHAOO30pJ3Ny8jSyiBN7NkRMuVxxk444HXtVODT9yi7edm8xyQvTZ9Dmqmo302m3kKrJLK0p6tIQFOOTj3pqmr+6KUWjYtlRcf6SvmH+AM33sn15xz3qVonu4vJiYx25wAAeEPTPNV31B0QsFOFh3rlsnvwTjnpS2sv8Aadsm7dCJXVpNhGSceuP9nuDWSUmxLUuW1utvOkMn2hsDhjlgV7EMvU/WrMlja+YHZWO1RjD4bd2561TtpdpuCoIVZVBXceeDj+VV7rVGt2kVYEcJzh2JB/Ks6kKjloUmiS4s7S3vJJjNd+WFG1XfaAc4JyB704ppaiN476eR1O1BKDjHX6H0qZ5JZrfzlZI/lA2hMj8jxWVdzpbqzpGSyiRvmfIz04HatYxb0YpM1Le6EciySTq6BSUVAGO0cMvTg+n6VTvr4bRDFb2pyxYFcnk9tv55xVS21RVsQ32VFYqT+7IXPPGeOev6Vu6XZR3jbiI4mni3Fo4wGU5A6/54yPeq9koasai5LQyrbUJ5YPLNvJGwUbmVsZYD5jg57ipvtMqAzsw3rtDHktjOMkd+1ak9hBumidpGaO5+zowIGAUznGPesyCOFjDLOsk2dzkM4B4LYAIHHAqJRS1aG4Mgtrhltl+SzlndsKSoARfQjH3s4z9KtW4abie6SJgvGIwOn4cn+lSrp9rbK9xAr/IWk2yHd83XrxUlzB5KNfKVYKvEbIDg7fWo9tGXwj9k0zJmtbSS3RpZLhpd4IxxuXvyep68ZzUOnW1qWlNuLrbEcp1wp6Ak98Vr2cbSO9yHxz9wjKj5c8cjB96z7+7S1uTA1ukqgEhjw2eOc1sqjtYTixJLK7e3ji+YynkjyQTn0A64+tTG0upFNvlfPJTiQ8MR1zx0xnpSi4WN4vssfkEKoGGyM561qOWa4keVIJOCg/dAEDd0rJ1ZR2HGN9zLt7C4s5IEiELSYO+RXwVGPw6HP5ipGtZ5dLNvDHEkY+bdLKN2Qc9ulW/KDfMm1VjY7VKggcqD/M1BayyI5hBUBD/CoG4c8Gpc5/EXaKWhREdvGgaZbdtxYoxycOP6YxSu9xJ5kkFww8zHLAKUPscZx/jW88sdlbmcQK5dGJBwOBjjp+tZ94sN1fQQzWsDCceYcp0IGB/MflThWcndmLP/2Q==">
            <a:extLst>
              <a:ext uri="{FF2B5EF4-FFF2-40B4-BE49-F238E27FC236}">
                <a16:creationId xmlns:a16="http://schemas.microsoft.com/office/drawing/2014/main" id="{C426DC62-C3C8-41E7-B51F-A13E9B7DB1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All Services | Queens College, CUNY">
            <a:extLst>
              <a:ext uri="{FF2B5EF4-FFF2-40B4-BE49-F238E27FC236}">
                <a16:creationId xmlns:a16="http://schemas.microsoft.com/office/drawing/2014/main" id="{3FB97FB1-59D9-4239-84B2-864502BA9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0620"/>
            <a:ext cx="12192000" cy="2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026361-193B-44A7-ACC6-659D43134824}"/>
              </a:ext>
            </a:extLst>
          </p:cNvPr>
          <p:cNvSpPr/>
          <p:nvPr/>
        </p:nvSpPr>
        <p:spPr>
          <a:xfrm>
            <a:off x="0" y="0"/>
            <a:ext cx="12192000" cy="47306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8898C3-853E-4397-8578-195E63F66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52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7D7A9-221E-409A-87AB-F2D73A791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301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" panose="020B0604020202020204" charset="0"/>
              </a:rPr>
              <a:t>Major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E7860-142A-4044-82D0-C51D6751C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061" y="1194318"/>
            <a:ext cx="5293139" cy="5431769"/>
          </a:xfrm>
          <a:ln w="254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dirty="0">
              <a:latin typeface="Gill Sans" panose="020B0604020202020204" charset="0"/>
            </a:endParaRPr>
          </a:p>
          <a:p>
            <a:pPr marL="0" indent="0" algn="ctr">
              <a:buNone/>
            </a:pPr>
            <a:r>
              <a:rPr lang="en-US" sz="1800" b="1" dirty="0">
                <a:latin typeface="Gill Sans" panose="020B0604020202020204" charset="0"/>
              </a:rPr>
              <a:t>Declaring Your Major</a:t>
            </a:r>
          </a:p>
          <a:p>
            <a:pPr marL="0" indent="0">
              <a:buClr>
                <a:schemeClr val="dk1"/>
              </a:buClr>
              <a:buSzPts val="2000"/>
              <a:buNone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When you speak with your academic advisor, you will learn the process for declaring the particular major in which you are interested.</a:t>
            </a:r>
            <a:endParaRPr lang="en-US" sz="1800" dirty="0">
              <a:solidFill>
                <a:schemeClr val="dk1"/>
              </a:solidFill>
              <a:latin typeface="Gill Sans" panose="020B060402020202020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  <a:buNone/>
            </a:pPr>
            <a:endParaRPr lang="en-US" sz="1800" dirty="0">
              <a:solidFill>
                <a:schemeClr val="dk1"/>
              </a:solidFill>
              <a:latin typeface="Gill Sans" panose="020B0604020202020204" charset="0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  <a:buNone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Please note that you must declare your major </a:t>
            </a:r>
            <a:r>
              <a:rPr lang="en-US" sz="1800" i="1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by your 60</a:t>
            </a:r>
            <a:r>
              <a:rPr lang="en-US" sz="1800" i="1" baseline="300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th</a:t>
            </a:r>
            <a:r>
              <a:rPr lang="en-US" sz="1800" i="1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 completed credit</a:t>
            </a: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. This is required by CUNY and Financial Aid. </a:t>
            </a:r>
            <a:endParaRPr lang="en-US" sz="1800" dirty="0">
              <a:latin typeface="Gill Sans" panose="020B060402020202020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  <a:buNone/>
            </a:pPr>
            <a:endParaRPr lang="en-US" sz="1800" dirty="0">
              <a:solidFill>
                <a:schemeClr val="dk1"/>
              </a:solidFill>
              <a:latin typeface="Gill Sans" panose="020B0604020202020204" charset="0"/>
              <a:ea typeface="Calibri"/>
              <a:cs typeface="Calibri"/>
              <a:sym typeface="Calibri"/>
            </a:endParaRPr>
          </a:p>
          <a:p>
            <a:pPr marL="0" indent="0">
              <a:buClr>
                <a:srgbClr val="FF0000"/>
              </a:buClr>
              <a:buSzPts val="2000"/>
              <a:buNone/>
            </a:pPr>
            <a:r>
              <a:rPr lang="en-US" sz="1800" b="1" dirty="0">
                <a:solidFill>
                  <a:srgbClr val="FF0000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The Fall 2025 deadline is Monday, September 1, 2025.</a:t>
            </a:r>
            <a:endParaRPr lang="en-US" sz="1800" b="1" dirty="0">
              <a:latin typeface="Gill Sans" panose="020B060402020202020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  <a:buNone/>
            </a:pPr>
            <a:endParaRPr lang="en-US" sz="1800" b="1" dirty="0">
              <a:solidFill>
                <a:schemeClr val="dk1"/>
              </a:solidFill>
              <a:latin typeface="Gill Sans" panose="020B0604020202020204" charset="0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000"/>
              <a:buNone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Students who have completed 60 or more transfer credits who do not declare their majors by the deadline are in jeopardy of losing their NYS TAP award.</a:t>
            </a:r>
          </a:p>
          <a:p>
            <a:pPr marL="0" indent="0" algn="ctr">
              <a:buNone/>
            </a:pPr>
            <a:endParaRPr lang="en-US" sz="1800" dirty="0">
              <a:latin typeface="Gill Sans" panose="020B060402020202020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9567A-04EA-4F36-89B2-9F2036719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84333" y="1194318"/>
            <a:ext cx="5936606" cy="5431769"/>
          </a:xfrm>
          <a:ln w="25400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sz="7200" dirty="0">
              <a:latin typeface="Gill Sans" panose="020B0604020202020204" charset="0"/>
            </a:endParaRPr>
          </a:p>
          <a:p>
            <a:pPr marL="0" indent="0" algn="ctr">
              <a:buNone/>
            </a:pPr>
            <a:r>
              <a:rPr lang="en-US" sz="5600" b="1" dirty="0">
                <a:latin typeface="Gill Sans" panose="020B0604020202020204" charset="0"/>
              </a:rPr>
              <a:t>Majors with Entrance Criteria</a:t>
            </a:r>
          </a:p>
          <a:p>
            <a:pPr marL="0" indent="0">
              <a:buNone/>
            </a:pPr>
            <a:endParaRPr lang="en-US" sz="5600" dirty="0">
              <a:latin typeface="Gill Sans" panose="020B0604020202020204" charset="0"/>
            </a:endParaRPr>
          </a:p>
          <a:p>
            <a:pPr marL="342900">
              <a:lnSpc>
                <a:spcPct val="120000"/>
              </a:lnSpc>
              <a:spcBef>
                <a:spcPts val="0"/>
              </a:spcBef>
              <a:buSzPts val="1600"/>
              <a:buNone/>
            </a:pPr>
            <a:r>
              <a:rPr lang="en-US" sz="5600" dirty="0">
                <a:latin typeface="Gill Sans" panose="020B0604020202020204" charset="0"/>
                <a:ea typeface="Calibri"/>
                <a:cs typeface="Calibri"/>
                <a:sym typeface="Calibri"/>
              </a:rPr>
              <a:t>	The Queens College programs listed below have entrance criteria, pre-requisites, and/or application requirements.</a:t>
            </a:r>
            <a:r>
              <a:rPr lang="en-US" sz="5600" dirty="0">
                <a:latin typeface="Gill Sans" panose="020B0604020202020204" charset="0"/>
              </a:rPr>
              <a:t> </a:t>
            </a:r>
            <a:r>
              <a:rPr lang="en-US" sz="5600" dirty="0">
                <a:latin typeface="Gill Sans" panose="020B0604020202020204" charset="0"/>
                <a:ea typeface="Calibri"/>
                <a:cs typeface="Calibri"/>
                <a:sym typeface="Calibri"/>
              </a:rPr>
              <a:t> If you are not yet ready to apply, advisors will discuss options with you.</a:t>
            </a:r>
            <a:r>
              <a:rPr lang="en-US" sz="5600" dirty="0">
                <a:latin typeface="Gill Sans" panose="020B0604020202020204" charset="0"/>
              </a:rPr>
              <a:t> </a:t>
            </a:r>
            <a:endParaRPr lang="en-US" sz="5600" dirty="0">
              <a:latin typeface="Gill Sans" panose="020B0604020202020204" charset="0"/>
              <a:cs typeface="Arial"/>
            </a:endParaRPr>
          </a:p>
          <a:p>
            <a:pPr marL="355600" indent="-342900">
              <a:lnSpc>
                <a:spcPct val="170000"/>
              </a:lnSpc>
              <a:spcBef>
                <a:spcPts val="5"/>
              </a:spcBef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Aaron Copland School of Music</a:t>
            </a:r>
            <a:endParaRPr lang="en-US" sz="56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Gill Sans" panose="020B0604020202020204" charset="0"/>
              <a:cs typeface="Aria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55600" indent="-342900">
              <a:lnSpc>
                <a:spcPct val="170000"/>
              </a:lnSpc>
              <a:spcBef>
                <a:spcPts val="5"/>
              </a:spcBef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BFA</a:t>
            </a:r>
            <a:r>
              <a:rPr lang="en-US" sz="5600" spc="-2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</a:t>
            </a:r>
            <a:r>
              <a:rPr lang="en-US" sz="5600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Studio</a:t>
            </a:r>
            <a:r>
              <a:rPr lang="en-US" sz="5600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</a:t>
            </a:r>
            <a:r>
              <a:rPr lang="en-US" sz="5600" spc="-30" dirty="0">
                <a:solidFill>
                  <a:srgbClr val="FF0000"/>
                </a:solidFill>
                <a:latin typeface="Gill Sans" panose="020B0604020202020204" charset="0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sz="5600" dirty="0">
              <a:solidFill>
                <a:srgbClr val="FF0000"/>
              </a:solidFill>
              <a:latin typeface="Gill Sans" panose="020B0604020202020204" charset="0"/>
              <a:cs typeface="Arial"/>
            </a:endParaRPr>
          </a:p>
          <a:p>
            <a:pPr marL="354965" marR="5080" indent="-342900">
              <a:lnSpc>
                <a:spcPct val="170000"/>
              </a:lnSpc>
              <a:spcBef>
                <a:spcPts val="380"/>
              </a:spcBef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Business</a:t>
            </a:r>
            <a:r>
              <a:rPr lang="en-US" sz="5600" spc="-8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Administration</a:t>
            </a:r>
            <a:r>
              <a:rPr lang="en-US" sz="5600" spc="-80" dirty="0">
                <a:solidFill>
                  <a:srgbClr val="FF0000"/>
                </a:solidFill>
                <a:latin typeface="Gill Sans" panose="020B0604020202020204" charset="0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(Corporate</a:t>
            </a:r>
            <a:r>
              <a:rPr lang="en-US" sz="5600" spc="-2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560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Finance,</a:t>
            </a:r>
            <a:r>
              <a:rPr lang="en-US" sz="5600" spc="-5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560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International</a:t>
            </a:r>
            <a:r>
              <a:rPr lang="en-US" sz="5600" spc="-3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560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Business,</a:t>
            </a:r>
            <a:r>
              <a:rPr lang="en-US" sz="5600" spc="-7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560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or</a:t>
            </a:r>
            <a:r>
              <a:rPr lang="en-US" sz="5600" spc="-3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5600" spc="-1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Actuarial Studies)</a:t>
            </a:r>
            <a:endParaRPr lang="en-US" sz="5600" dirty="0">
              <a:solidFill>
                <a:srgbClr val="FF0000"/>
              </a:solidFill>
              <a:latin typeface="Gill Sans" panose="020B0604020202020204" charset="0"/>
              <a:cs typeface="Arial"/>
            </a:endParaRPr>
          </a:p>
          <a:p>
            <a:pPr marL="355600" indent="-342900">
              <a:lnSpc>
                <a:spcPct val="170000"/>
              </a:lnSpc>
              <a:spcBef>
                <a:spcPts val="5"/>
              </a:spcBef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</a:t>
            </a:r>
            <a:r>
              <a:rPr lang="en-US" sz="5600" spc="-6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Sciences</a:t>
            </a:r>
            <a:r>
              <a:rPr lang="en-US" sz="5600" spc="-4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</a:t>
            </a:r>
            <a:r>
              <a:rPr lang="en-US" sz="5600" spc="-2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Disorders</a:t>
            </a:r>
            <a:r>
              <a:rPr lang="en-US" sz="5600" spc="-45" dirty="0">
                <a:solidFill>
                  <a:srgbClr val="FF0000"/>
                </a:solidFill>
                <a:latin typeface="Gill Sans" panose="020B0604020202020204" charset="0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(Speech</a:t>
            </a:r>
            <a:r>
              <a:rPr lang="en-US" sz="5600" spc="-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5600" spc="-1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Pathology)</a:t>
            </a:r>
            <a:endParaRPr lang="en-US" sz="5600" dirty="0">
              <a:solidFill>
                <a:srgbClr val="FF0000"/>
              </a:solidFill>
              <a:latin typeface="Gill Sans" panose="020B0604020202020204" charset="0"/>
              <a:cs typeface="Arial"/>
            </a:endParaRPr>
          </a:p>
          <a:p>
            <a:pPr marL="355600" indent="-342900">
              <a:lnSpc>
                <a:spcPct val="170000"/>
              </a:lnSpc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5600" spc="-10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Drama,Theatre</a:t>
            </a:r>
            <a:r>
              <a:rPr lang="en-US" sz="5600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&amp; Dance </a:t>
            </a:r>
            <a:endParaRPr lang="en-US" sz="5600" spc="-1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Gill Sans" panose="020B0604020202020204" charset="0"/>
              <a:cs typeface="Arial"/>
            </a:endParaRPr>
          </a:p>
          <a:p>
            <a:pPr marL="355600" indent="-342900">
              <a:lnSpc>
                <a:spcPct val="170000"/>
              </a:lnSpc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Elementary/Childhood</a:t>
            </a:r>
            <a:r>
              <a:rPr lang="en-US" sz="5600" spc="-9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</a:t>
            </a:r>
            <a:endParaRPr lang="en-US" sz="5600" dirty="0">
              <a:solidFill>
                <a:srgbClr val="FF0000"/>
              </a:solidFill>
              <a:latin typeface="Gill Sans" panose="020B0604020202020204" charset="0"/>
              <a:cs typeface="Arial"/>
            </a:endParaRPr>
          </a:p>
          <a:p>
            <a:pPr marL="355600" indent="-342900">
              <a:lnSpc>
                <a:spcPct val="170000"/>
              </a:lnSpc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5600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Neuroscience</a:t>
            </a:r>
            <a:endParaRPr lang="en-US" sz="5600" dirty="0">
              <a:solidFill>
                <a:srgbClr val="FF0000"/>
              </a:solidFill>
              <a:latin typeface="Gill Sans" panose="020B0604020202020204" charset="0"/>
              <a:cs typeface="Arial"/>
            </a:endParaRPr>
          </a:p>
          <a:p>
            <a:pPr marL="355600" indent="-342900">
              <a:lnSpc>
                <a:spcPct val="170000"/>
              </a:lnSpc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Nutrition</a:t>
            </a:r>
            <a:r>
              <a:rPr lang="en-US" sz="5600" spc="-3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</a:t>
            </a:r>
            <a:r>
              <a:rPr lang="en-US" sz="5600" spc="-3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Dietetics</a:t>
            </a:r>
            <a:endParaRPr lang="en-US" sz="5600" spc="-1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Gill Sans" panose="020B0604020202020204" charset="0"/>
              <a:cs typeface="Arial"/>
            </a:endParaRPr>
          </a:p>
          <a:p>
            <a:pPr marL="355600" indent="-342900">
              <a:lnSpc>
                <a:spcPct val="170000"/>
              </a:lnSpc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56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Secondary</a:t>
            </a:r>
            <a:r>
              <a:rPr lang="en-US" sz="5600" spc="-7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5600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</a:t>
            </a:r>
            <a:endParaRPr lang="en-US" sz="5600" dirty="0">
              <a:solidFill>
                <a:srgbClr val="FF0000"/>
              </a:solidFill>
              <a:latin typeface="Gill Sans" panose="020B0604020202020204" charset="0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5E49F7-1021-4481-974C-7AE665B1004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>
                <a:latin typeface="Gil sans"/>
              </a:rPr>
              <a:t>Information on Declaring Your Major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1A0537-05DB-4A0C-B313-DE6F3CC417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35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41D671-4B52-4967-99EC-ED4E162CDBB2}"/>
              </a:ext>
            </a:extLst>
          </p:cNvPr>
          <p:cNvSpPr txBox="1"/>
          <p:nvPr/>
        </p:nvSpPr>
        <p:spPr>
          <a:xfrm>
            <a:off x="192156" y="1148853"/>
            <a:ext cx="118076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" algn="ctr">
              <a:spcBef>
                <a:spcPts val="0"/>
              </a:spcBef>
            </a:pPr>
            <a:r>
              <a:rPr lang="en-US" sz="2000" b="1" dirty="0">
                <a:latin typeface="Gil sans"/>
              </a:rPr>
              <a:t>Fall registration opens May 1.  </a:t>
            </a:r>
          </a:p>
          <a:p>
            <a:pPr marL="12065" algn="ctr">
              <a:spcBef>
                <a:spcPts val="0"/>
              </a:spcBef>
            </a:pPr>
            <a:endParaRPr lang="en-US" sz="2000" b="1" dirty="0">
              <a:latin typeface="Gil sans"/>
            </a:endParaRPr>
          </a:p>
          <a:p>
            <a:pPr marL="12065" algn="ctr">
              <a:spcBef>
                <a:spcPts val="0"/>
              </a:spcBef>
            </a:pPr>
            <a:r>
              <a:rPr lang="en-US" sz="2000" b="1" dirty="0">
                <a:latin typeface="Gil sans"/>
              </a:rPr>
              <a:t>You do not have to wait until your Transfer Advising Session to register for classes.  </a:t>
            </a:r>
          </a:p>
          <a:p>
            <a:pPr marL="12065" algn="ctr">
              <a:spcBef>
                <a:spcPts val="0"/>
              </a:spcBef>
            </a:pPr>
            <a:endParaRPr lang="en-US" sz="2000" b="1" dirty="0">
              <a:latin typeface="Gil sans"/>
            </a:endParaRPr>
          </a:p>
          <a:p>
            <a:pPr marL="12065" algn="ctr">
              <a:spcBef>
                <a:spcPts val="0"/>
              </a:spcBef>
            </a:pPr>
            <a:r>
              <a:rPr lang="en-US" sz="2000" b="1" dirty="0">
                <a:latin typeface="Gil sans"/>
              </a:rPr>
              <a:t>Register </a:t>
            </a:r>
            <a:r>
              <a:rPr lang="en-US" sz="2000" b="1" u="sng" dirty="0">
                <a:latin typeface="Gil sans"/>
              </a:rPr>
              <a:t>now</a:t>
            </a:r>
            <a:r>
              <a:rPr lang="en-US" sz="2000" b="1" dirty="0">
                <a:latin typeface="Gil sans"/>
              </a:rPr>
              <a:t> via Schedule Builder and then discuss your choices during your Transfer Advising Session.</a:t>
            </a:r>
          </a:p>
          <a:p>
            <a:pPr marL="12065" algn="ctr">
              <a:spcBef>
                <a:spcPts val="0"/>
              </a:spcBef>
            </a:pPr>
            <a:endParaRPr lang="en-US" sz="2000" b="1" dirty="0">
              <a:latin typeface="Gil sans"/>
            </a:endParaRPr>
          </a:p>
          <a:p>
            <a:pPr marL="12065" algn="ctr">
              <a:spcBef>
                <a:spcPts val="0"/>
              </a:spcBef>
            </a:pPr>
            <a:endParaRPr lang="en-US" sz="2000" b="1" dirty="0">
              <a:latin typeface="Gil sans"/>
            </a:endParaRPr>
          </a:p>
          <a:p>
            <a:pPr marL="12065">
              <a:spcBef>
                <a:spcPts val="0"/>
              </a:spcBef>
            </a:pPr>
            <a:endParaRPr lang="en-US" altLang="en-US" sz="1600" b="1" dirty="0">
              <a:latin typeface="Gil sans"/>
            </a:endParaRPr>
          </a:p>
          <a:p>
            <a:pPr algn="ctr">
              <a:buNone/>
            </a:pPr>
            <a:endParaRPr lang="en-US" altLang="en-US" sz="1600" b="1" dirty="0">
              <a:latin typeface="Gil sans"/>
            </a:endParaRPr>
          </a:p>
          <a:p>
            <a:pPr fontAlgn="base"/>
            <a:endParaRPr lang="en-US" sz="1600" dirty="0">
              <a:latin typeface="Gil sans"/>
            </a:endParaRPr>
          </a:p>
          <a:p>
            <a:pPr fontAlgn="base"/>
            <a:endParaRPr lang="en-US" sz="1600" dirty="0">
              <a:latin typeface="Gil sans"/>
            </a:endParaRPr>
          </a:p>
          <a:p>
            <a:pPr marL="355600" indent="-343535">
              <a:spcBef>
                <a:spcPts val="0"/>
              </a:spcBef>
              <a:buFont typeface="Wingdings,Sans-Serif" panose="020B0604020202020204" pitchFamily="34" charset="0"/>
              <a:buChar char=""/>
            </a:pPr>
            <a:endParaRPr lang="en-US" sz="1600" b="1" dirty="0">
              <a:latin typeface="Gil san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679F254-28CC-45D2-807A-DB46EC7EB84B}"/>
              </a:ext>
            </a:extLst>
          </p:cNvPr>
          <p:cNvSpPr txBox="1">
            <a:spLocks/>
          </p:cNvSpPr>
          <p:nvPr/>
        </p:nvSpPr>
        <p:spPr>
          <a:xfrm>
            <a:off x="0" y="-31891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200" b="1" i="1" dirty="0">
                <a:latin typeface="Gil sans"/>
              </a:rPr>
            </a:br>
            <a:r>
              <a:rPr lang="en-US" sz="3200" b="1" i="1" dirty="0">
                <a:latin typeface="Gil sans"/>
              </a:rPr>
              <a:t>Get Ready to Register!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8C3D21-D03C-4A37-B83C-D3F0EAC5B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255" y="0"/>
            <a:ext cx="1408745" cy="9144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6B84051-45EB-4EDC-AC43-CFE98BF66039}"/>
              </a:ext>
            </a:extLst>
          </p:cNvPr>
          <p:cNvSpPr/>
          <p:nvPr/>
        </p:nvSpPr>
        <p:spPr>
          <a:xfrm>
            <a:off x="186266" y="988805"/>
            <a:ext cx="11794066" cy="184770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Gil sans"/>
            </a:endParaRPr>
          </a:p>
        </p:txBody>
      </p:sp>
      <p:pic>
        <p:nvPicPr>
          <p:cNvPr id="7" name="Google Shape;220;p18">
            <a:extLst>
              <a:ext uri="{FF2B5EF4-FFF2-40B4-BE49-F238E27FC236}">
                <a16:creationId xmlns:a16="http://schemas.microsoft.com/office/drawing/2014/main" id="{917CF74C-ACE0-48C6-835C-613406C28B1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07300" y="3137068"/>
            <a:ext cx="6979297" cy="32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2758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41D671-4B52-4967-99EC-ED4E162CDBB2}"/>
              </a:ext>
            </a:extLst>
          </p:cNvPr>
          <p:cNvSpPr txBox="1"/>
          <p:nvPr/>
        </p:nvSpPr>
        <p:spPr>
          <a:xfrm>
            <a:off x="192156" y="1138095"/>
            <a:ext cx="1180768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" algn="ctr">
              <a:spcBef>
                <a:spcPts val="0"/>
              </a:spcBef>
            </a:pPr>
            <a:endParaRPr lang="en-US" altLang="en-US" sz="1600" b="1" dirty="0">
              <a:latin typeface="Gil sans"/>
            </a:endParaRPr>
          </a:p>
          <a:p>
            <a:pPr algn="ctr">
              <a:buNone/>
            </a:pPr>
            <a:endParaRPr lang="en-US" altLang="en-US" sz="2000" b="1" dirty="0">
              <a:latin typeface="Gil sans"/>
            </a:endParaRPr>
          </a:p>
          <a:p>
            <a:pPr algn="ctr">
              <a:buNone/>
            </a:pPr>
            <a:r>
              <a:rPr lang="en-US" altLang="en-US" sz="2000" b="1" dirty="0">
                <a:latin typeface="Gil sans"/>
              </a:rPr>
              <a:t>New transfers may get a head start with Summer 2025 classes!</a:t>
            </a:r>
            <a:r>
              <a:rPr lang="en-US" altLang="en-US" sz="2000" dirty="0">
                <a:latin typeface="Gil sans"/>
              </a:rPr>
              <a:t> </a:t>
            </a:r>
          </a:p>
          <a:p>
            <a:pPr algn="ctr">
              <a:buNone/>
            </a:pPr>
            <a:endParaRPr lang="en-US" altLang="en-US" sz="1600" dirty="0">
              <a:latin typeface="Gil sans"/>
            </a:endParaRP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600" dirty="0">
                <a:latin typeface="Gil sans"/>
              </a:rPr>
              <a:t>Summer Sessions are a great way to make progress toward your degree and stay in compliance with NYS TAP (and other Financial Aid) and the NYS Excelsior Scholarship!</a:t>
            </a:r>
          </a:p>
          <a:p>
            <a:pPr algn="ctr">
              <a:buFont typeface="Arial" panose="020B0604020202020204" pitchFamily="34" charset="0"/>
              <a:buNone/>
            </a:pPr>
            <a:endParaRPr lang="en-US" altLang="en-US" sz="1600" u="sng" dirty="0">
              <a:latin typeface="Gil sans"/>
            </a:endParaRPr>
          </a:p>
          <a:p>
            <a:pPr algn="ctr" fontAlgn="base">
              <a:buNone/>
            </a:pPr>
            <a:r>
              <a:rPr lang="en-US" sz="1600" b="1" u="sng" dirty="0">
                <a:latin typeface="Gil sans"/>
              </a:rPr>
              <a:t>2025 Summer Session Dates</a:t>
            </a:r>
            <a:br>
              <a:rPr lang="en-US" sz="1600" dirty="0">
                <a:latin typeface="Gil sans"/>
              </a:rPr>
            </a:br>
            <a:r>
              <a:rPr lang="en-US" sz="1600" dirty="0">
                <a:latin typeface="Gil sans"/>
              </a:rPr>
              <a:t>Take up to a maximum of 15 credits </a:t>
            </a:r>
            <a:br>
              <a:rPr lang="en-US" sz="1600" dirty="0">
                <a:latin typeface="Gil sans"/>
              </a:rPr>
            </a:br>
            <a:r>
              <a:rPr lang="en-US" sz="1600" b="1" dirty="0">
                <a:solidFill>
                  <a:srgbClr val="FF0000"/>
                </a:solidFill>
                <a:latin typeface="Gil sans"/>
              </a:rPr>
              <a:t>Summer Session 1 – (4 Weeks) │June 2 to June 26 </a:t>
            </a:r>
            <a:br>
              <a:rPr lang="en-US" sz="1600" b="1" dirty="0">
                <a:solidFill>
                  <a:srgbClr val="FF0000"/>
                </a:solidFill>
                <a:latin typeface="Gil sans"/>
              </a:rPr>
            </a:br>
            <a:r>
              <a:rPr lang="en-US" sz="1600" b="1" dirty="0">
                <a:solidFill>
                  <a:srgbClr val="FF0000"/>
                </a:solidFill>
                <a:latin typeface="Gil sans"/>
              </a:rPr>
              <a:t>Summer Session 2 – (4 Weeks) │July 7 to July 30 </a:t>
            </a:r>
            <a:br>
              <a:rPr lang="en-US" sz="1600" b="1" dirty="0">
                <a:solidFill>
                  <a:srgbClr val="FF0000"/>
                </a:solidFill>
                <a:latin typeface="Gil sans"/>
              </a:rPr>
            </a:br>
            <a:r>
              <a:rPr lang="en-US" sz="1600" b="1" dirty="0">
                <a:solidFill>
                  <a:srgbClr val="FF0000"/>
                </a:solidFill>
                <a:latin typeface="Gil sans"/>
              </a:rPr>
              <a:t>Summer Session 3 – (7 Weeks) │ June 30 – August 18 </a:t>
            </a:r>
          </a:p>
          <a:p>
            <a:pPr algn="ctr">
              <a:spcBef>
                <a:spcPts val="0"/>
              </a:spcBef>
              <a:buNone/>
            </a:pPr>
            <a:endParaRPr lang="en-US" sz="1600" i="1" dirty="0">
              <a:latin typeface="Gil sans"/>
            </a:endParaRPr>
          </a:p>
          <a:p>
            <a:pPr algn="ctr">
              <a:spcBef>
                <a:spcPts val="5"/>
              </a:spcBef>
              <a:buNone/>
            </a:pPr>
            <a:br>
              <a:rPr lang="en-US" sz="1600" dirty="0">
                <a:latin typeface="Gil sans"/>
              </a:rPr>
            </a:br>
            <a:r>
              <a:rPr lang="en-US" sz="1600" dirty="0">
                <a:latin typeface="Gil sans"/>
              </a:rPr>
              <a:t>If you wish to take classes during Summer 2025, complete the </a:t>
            </a:r>
            <a:r>
              <a:rPr lang="en-US" sz="1600" b="1" dirty="0">
                <a:latin typeface="Gil sans"/>
                <a:hlinkClick r:id="rId2"/>
              </a:rPr>
              <a:t>Transfer Summer Request Form</a:t>
            </a:r>
            <a:endParaRPr lang="en-US" sz="1600" dirty="0">
              <a:latin typeface="Gil sans"/>
              <a:cs typeface="Calibri"/>
            </a:endParaRPr>
          </a:p>
          <a:p>
            <a:pPr algn="ctr">
              <a:spcBef>
                <a:spcPts val="5"/>
              </a:spcBef>
              <a:buNone/>
            </a:pPr>
            <a:endParaRPr lang="en-US" sz="1600" dirty="0">
              <a:latin typeface="Gil sans"/>
              <a:cs typeface="Calibri"/>
            </a:endParaRPr>
          </a:p>
          <a:p>
            <a:pPr marL="355600" indent="-343535" algn="ctr">
              <a:spcBef>
                <a:spcPts val="0"/>
              </a:spcBef>
              <a:buFont typeface="Wingdings,Sans-Serif" panose="020B0604020202020204" pitchFamily="34" charset="0"/>
              <a:buChar char=""/>
            </a:pPr>
            <a:r>
              <a:rPr lang="en-US" sz="1600" dirty="0">
                <a:solidFill>
                  <a:srgbClr val="404040"/>
                </a:solidFill>
                <a:latin typeface="Gil sans"/>
              </a:rPr>
              <a:t>For session information, please refer to the </a:t>
            </a:r>
            <a:r>
              <a:rPr lang="en-US" sz="1600" b="1" u="sng" dirty="0">
                <a:solidFill>
                  <a:srgbClr val="2997E2"/>
                </a:solidFill>
                <a:latin typeface="Gil sans"/>
                <a:hlinkClick r:id="rId3"/>
              </a:rPr>
              <a:t>Summer Session Program.</a:t>
            </a:r>
            <a:r>
              <a:rPr lang="en-US" sz="1600" b="1" dirty="0">
                <a:solidFill>
                  <a:srgbClr val="2997E2"/>
                </a:solidFill>
                <a:latin typeface="Gil sans"/>
                <a:cs typeface="Calibri"/>
              </a:rPr>
              <a:t>       </a:t>
            </a:r>
          </a:p>
          <a:p>
            <a:pPr marL="355600" indent="-343535" algn="ctr">
              <a:spcBef>
                <a:spcPts val="0"/>
              </a:spcBef>
              <a:buFont typeface="Wingdings,Sans-Serif" panose="020B0604020202020204" pitchFamily="34" charset="0"/>
              <a:buChar char=""/>
            </a:pPr>
            <a:r>
              <a:rPr lang="en-US" sz="1600" dirty="0">
                <a:latin typeface="Gil sans"/>
              </a:rPr>
              <a:t>For Summer tuition information, please refer to the</a:t>
            </a:r>
            <a:r>
              <a:rPr lang="en-US" sz="1600" b="1" dirty="0">
                <a:latin typeface="Gil sans"/>
              </a:rPr>
              <a:t> </a:t>
            </a:r>
            <a:r>
              <a:rPr lang="en-US" sz="1600" b="1" dirty="0">
                <a:latin typeface="Gil sans"/>
                <a:hlinkClick r:id="rId4"/>
              </a:rPr>
              <a:t>Bursar</a:t>
            </a:r>
            <a:r>
              <a:rPr lang="en-US" sz="1600" b="1" dirty="0">
                <a:latin typeface="Gil sans"/>
              </a:rPr>
              <a:t>.</a:t>
            </a:r>
          </a:p>
          <a:p>
            <a:pPr marL="355600" indent="-343535">
              <a:spcBef>
                <a:spcPts val="0"/>
              </a:spcBef>
              <a:buFont typeface="Wingdings,Sans-Serif" panose="020B0604020202020204" pitchFamily="34" charset="0"/>
              <a:buChar char=""/>
            </a:pPr>
            <a:endParaRPr lang="en-US" sz="1600" b="1" dirty="0">
              <a:latin typeface="Gil san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679F254-28CC-45D2-807A-DB46EC7EB84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i="1" dirty="0">
              <a:latin typeface="Gil sans"/>
            </a:endParaRPr>
          </a:p>
          <a:p>
            <a:r>
              <a:rPr lang="en-US" sz="3200" b="1" i="1" dirty="0">
                <a:latin typeface="Gil sans"/>
              </a:rPr>
              <a:t>Get a Head Start with Summer Session!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8C3D21-D03C-4A37-B83C-D3F0EAC5B6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83255" y="0"/>
            <a:ext cx="1408745" cy="914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DACF7DA-BC03-4324-9B2A-3D392C67F5EE}"/>
              </a:ext>
            </a:extLst>
          </p:cNvPr>
          <p:cNvSpPr/>
          <p:nvPr/>
        </p:nvSpPr>
        <p:spPr>
          <a:xfrm>
            <a:off x="192156" y="1212980"/>
            <a:ext cx="11807687" cy="53091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24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41D671-4B52-4967-99EC-ED4E162CDBB2}"/>
              </a:ext>
            </a:extLst>
          </p:cNvPr>
          <p:cNvSpPr txBox="1"/>
          <p:nvPr/>
        </p:nvSpPr>
        <p:spPr>
          <a:xfrm>
            <a:off x="465666" y="1116362"/>
            <a:ext cx="11260667" cy="435503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320"/>
              </a:spcBef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Submit final transcripts and score reports to the Undergraduate Admissions Office. Visit the website for information on document submission of:  </a:t>
            </a:r>
            <a:endParaRPr lang="en-US" sz="1600" dirty="0">
              <a:solidFill>
                <a:schemeClr val="dk1"/>
              </a:solidFill>
              <a:latin typeface="Gill Sans" panose="020B0604020202020204" charset="0"/>
            </a:endParaRPr>
          </a:p>
          <a:p>
            <a:pPr marL="285750" lvl="5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Gill Sans" panose="020B0604020202020204" charset="0"/>
                <a:hlinkClick r:id="rId2"/>
              </a:rPr>
              <a:t>Advanced Placement (AP)</a:t>
            </a:r>
            <a:r>
              <a:rPr lang="en-US" sz="1600" b="1" dirty="0">
                <a:latin typeface="Gill Sans" panose="020B0604020202020204" charset="0"/>
              </a:rPr>
              <a:t> </a:t>
            </a:r>
          </a:p>
          <a:p>
            <a:pPr marL="285750" lvl="5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Gill Sans" panose="020B0604020202020204" charset="0"/>
                <a:hlinkClick r:id="rId3"/>
              </a:rPr>
              <a:t>Advanced International Certificate of Education Program (AICE)</a:t>
            </a:r>
            <a:endParaRPr lang="en-US" sz="1600" dirty="0">
              <a:latin typeface="Gill Sans" panose="020B0604020202020204" charset="0"/>
            </a:endParaRPr>
          </a:p>
          <a:p>
            <a:pPr marL="285750" lvl="5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Gill Sans" panose="020B0604020202020204" charset="0"/>
                <a:hlinkClick r:id="rId4"/>
              </a:rPr>
              <a:t>College Level Examination Program (CLEP)</a:t>
            </a:r>
            <a:endParaRPr lang="en-US" sz="1600" dirty="0">
              <a:latin typeface="Gill Sans" panose="020B0604020202020204" charset="0"/>
            </a:endParaRPr>
          </a:p>
          <a:p>
            <a:pPr marL="285750" lvl="5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Gill Sans" panose="020B0604020202020204" charset="0"/>
                <a:hlinkClick r:id="rId5"/>
              </a:rPr>
              <a:t>Defense Language Proficiency Tests (DLPT)</a:t>
            </a:r>
            <a:endParaRPr lang="en-US" sz="1600" dirty="0">
              <a:latin typeface="Gill Sans" panose="020B0604020202020204" charset="0"/>
            </a:endParaRPr>
          </a:p>
          <a:p>
            <a:pPr marL="285750" lvl="5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Gill Sans" panose="020B0604020202020204" charset="0"/>
                <a:hlinkClick r:id="rId6"/>
              </a:rPr>
              <a:t>International Baccalaureate (IB)</a:t>
            </a:r>
            <a:endParaRPr lang="en-US" sz="1600" b="1" u="sng" dirty="0">
              <a:latin typeface="Gill Sans" panose="020B0604020202020204" charset="0"/>
            </a:endParaRPr>
          </a:p>
          <a:p>
            <a:pPr marL="285750" lvl="5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Gill Sans" panose="020B0604020202020204" charset="0"/>
                <a:hlinkClick r:id="rId7"/>
              </a:rPr>
              <a:t>NYS Seal of Biliteracy</a:t>
            </a:r>
            <a:endParaRPr lang="en-US" sz="1600" dirty="0">
              <a:latin typeface="Gill Sans" panose="020B0604020202020204" charset="0"/>
            </a:endParaRPr>
          </a:p>
          <a:p>
            <a:pPr fontAlgn="base"/>
            <a:endParaRPr lang="en-US" sz="1600" dirty="0">
              <a:latin typeface="Gill Sans" panose="020B0604020202020204" charset="0"/>
            </a:endParaRPr>
          </a:p>
          <a:p>
            <a:pPr fontAlgn="base"/>
            <a:r>
              <a:rPr lang="en-US" sz="1600" dirty="0">
                <a:latin typeface="Gill Sans" panose="020B0604020202020204" charset="0"/>
              </a:rPr>
              <a:t>For comprehensive information on transferring credits please see the </a:t>
            </a:r>
            <a:r>
              <a:rPr lang="en-US" sz="1600" b="1" u="sng" dirty="0">
                <a:latin typeface="Gill Sans" panose="020B0604020202020204" charset="0"/>
                <a:hlinkClick r:id="rId8"/>
              </a:rPr>
              <a:t>CUNY – Credit for Prior Learning website.</a:t>
            </a:r>
            <a:r>
              <a:rPr lang="en-US" sz="1600" b="1" u="sng" dirty="0">
                <a:latin typeface="Gill Sans" panose="020B0604020202020204" charset="0"/>
              </a:rPr>
              <a:t> </a:t>
            </a:r>
          </a:p>
          <a:p>
            <a:pPr fontAlgn="base"/>
            <a:endParaRPr lang="en-US" sz="1600" b="1" u="sng" dirty="0">
              <a:latin typeface="Gill Sans" panose="020B0604020202020204" charset="0"/>
            </a:endParaRPr>
          </a:p>
          <a:p>
            <a:pPr fontAlgn="base"/>
            <a:r>
              <a:rPr lang="en-US" sz="16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CUNY </a:t>
            </a:r>
            <a:r>
              <a:rPr lang="en-US" sz="1600" i="1" u="sng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College Now </a:t>
            </a:r>
            <a:r>
              <a:rPr lang="en-US" sz="16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credits (but not grades) will automatically be applied to your QC record.</a:t>
            </a:r>
            <a:endParaRPr lang="en-US" sz="1600" dirty="0">
              <a:solidFill>
                <a:schemeClr val="dk1"/>
              </a:solidFill>
              <a:latin typeface="Gill Sans" panose="020B0604020202020204" charset="0"/>
              <a:ea typeface="Calibri"/>
              <a:cs typeface="Calibri"/>
            </a:endParaRPr>
          </a:p>
          <a:p>
            <a:pPr fontAlgn="base"/>
            <a:endParaRPr lang="en-US" sz="1600" dirty="0">
              <a:latin typeface="Gill Sans" panose="020B0604020202020204" charset="0"/>
            </a:endParaRPr>
          </a:p>
          <a:p>
            <a:pPr lvl="1">
              <a:spcBef>
                <a:spcPts val="320"/>
              </a:spcBef>
              <a:buClr>
                <a:schemeClr val="dk1"/>
              </a:buClr>
              <a:buSzPts val="1600"/>
            </a:pPr>
            <a:endParaRPr lang="en-US" dirty="0">
              <a:solidFill>
                <a:schemeClr val="dk1"/>
              </a:solidFill>
              <a:latin typeface="Gill Sans" panose="020B0604020202020204" charset="0"/>
            </a:endParaRPr>
          </a:p>
        </p:txBody>
      </p:sp>
      <p:sp>
        <p:nvSpPr>
          <p:cNvPr id="3" name="object 7">
            <a:extLst>
              <a:ext uri="{FF2B5EF4-FFF2-40B4-BE49-F238E27FC236}">
                <a16:creationId xmlns:a16="http://schemas.microsoft.com/office/drawing/2014/main" id="{AD3562A1-CA0C-4AF8-A447-1F0DC5592CDF}"/>
              </a:ext>
            </a:extLst>
          </p:cNvPr>
          <p:cNvSpPr txBox="1"/>
          <p:nvPr/>
        </p:nvSpPr>
        <p:spPr>
          <a:xfrm>
            <a:off x="3771294" y="5673362"/>
            <a:ext cx="4885268" cy="732252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577850" marR="570230" indent="50165" algn="ctr">
              <a:lnSpc>
                <a:spcPct val="100000"/>
              </a:lnSpc>
              <a:spcBef>
                <a:spcPts val="310"/>
              </a:spcBef>
            </a:pPr>
            <a:r>
              <a:rPr sz="1600" b="1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ill Sans" panose="020B0604020202020204" charset="0"/>
                <a:cs typeface="Arial"/>
                <a:hlinkClick r:id="rId9"/>
              </a:rPr>
              <a:t>Undergraduate</a:t>
            </a:r>
            <a:r>
              <a:rPr sz="1600" b="1" u="sng" spc="-5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ill Sans" panose="020B0604020202020204" charset="0"/>
                <a:cs typeface="Arial"/>
                <a:hlinkClick r:id="rId9"/>
              </a:rPr>
              <a:t> </a:t>
            </a:r>
            <a:r>
              <a:rPr sz="1600" b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ill Sans" panose="020B0604020202020204" charset="0"/>
                <a:cs typeface="Arial"/>
                <a:hlinkClick r:id="rId9"/>
              </a:rPr>
              <a:t>Admissions</a:t>
            </a:r>
            <a:r>
              <a:rPr lang="en-US" sz="1600" b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ill Sans" panose="020B0604020202020204" charset="0"/>
                <a:cs typeface="Arial"/>
                <a:hlinkClick r:id="rId9"/>
              </a:rPr>
              <a:t> </a:t>
            </a:r>
            <a:r>
              <a:rPr sz="1600" b="1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Gill Sans" panose="020B0604020202020204" charset="0"/>
                <a:cs typeface="Arial"/>
                <a:hlinkClick r:id="rId9"/>
              </a:rPr>
              <a:t>Office</a:t>
            </a:r>
            <a:r>
              <a:rPr sz="1600" b="1" spc="-10" dirty="0">
                <a:solidFill>
                  <a:srgbClr val="006FC0"/>
                </a:solidFill>
                <a:latin typeface="Gill Sans" panose="020B0604020202020204" charset="0"/>
                <a:cs typeface="Arial"/>
                <a:hlinkClick r:id="rId9"/>
              </a:rPr>
              <a:t> </a:t>
            </a:r>
            <a:endParaRPr lang="en-US" sz="1600" b="1" spc="-10" dirty="0">
              <a:solidFill>
                <a:srgbClr val="006FC0"/>
              </a:solidFill>
              <a:latin typeface="Gill Sans" panose="020B0604020202020204" charset="0"/>
              <a:cs typeface="Arial"/>
            </a:endParaRPr>
          </a:p>
          <a:p>
            <a:pPr marL="577850" marR="570230" indent="50165" algn="ctr">
              <a:lnSpc>
                <a:spcPct val="100000"/>
              </a:lnSpc>
              <a:spcBef>
                <a:spcPts val="310"/>
              </a:spcBef>
            </a:pPr>
            <a:r>
              <a:rPr sz="1200" b="1" u="sng" spc="-10" dirty="0">
                <a:uFill>
                  <a:solidFill>
                    <a:srgbClr val="000000"/>
                  </a:solidFill>
                </a:uFill>
                <a:latin typeface="Gill Sans" panose="020B0604020202020204" charset="0"/>
                <a:cs typeface="Arial"/>
                <a:hlinkClick r:id="rId10"/>
              </a:rPr>
              <a:t>Admissions@qc.cuny.edu</a:t>
            </a:r>
            <a:endParaRPr lang="en-US" sz="1200" b="1" u="sng" spc="20" dirty="0">
              <a:uFill>
                <a:solidFill>
                  <a:srgbClr val="000000"/>
                </a:solidFill>
              </a:uFill>
              <a:latin typeface="Gill Sans" panose="020B0604020202020204" charset="0"/>
              <a:cs typeface="Arial"/>
            </a:endParaRPr>
          </a:p>
          <a:p>
            <a:pPr marL="577850" marR="570230" indent="50165" algn="ctr">
              <a:lnSpc>
                <a:spcPct val="100000"/>
              </a:lnSpc>
              <a:spcBef>
                <a:spcPts val="310"/>
              </a:spcBef>
            </a:pPr>
            <a:r>
              <a:rPr sz="1200" dirty="0">
                <a:latin typeface="Gill Sans" panose="020B0604020202020204" charset="0"/>
                <a:cs typeface="Arial"/>
              </a:rPr>
              <a:t>Jefferson</a:t>
            </a:r>
            <a:r>
              <a:rPr sz="1200" spc="-40" dirty="0">
                <a:latin typeface="Gill Sans" panose="020B0604020202020204" charset="0"/>
                <a:cs typeface="Arial"/>
              </a:rPr>
              <a:t> </a:t>
            </a:r>
            <a:r>
              <a:rPr sz="1200" dirty="0">
                <a:latin typeface="Gill Sans" panose="020B0604020202020204" charset="0"/>
                <a:cs typeface="Arial"/>
              </a:rPr>
              <a:t>Hall,</a:t>
            </a:r>
            <a:r>
              <a:rPr sz="1200" spc="-40" dirty="0">
                <a:latin typeface="Gill Sans" panose="020B0604020202020204" charset="0"/>
                <a:cs typeface="Arial"/>
              </a:rPr>
              <a:t> </a:t>
            </a:r>
            <a:r>
              <a:rPr sz="1200" dirty="0">
                <a:latin typeface="Gill Sans" panose="020B0604020202020204" charset="0"/>
                <a:cs typeface="Arial"/>
              </a:rPr>
              <a:t>Room</a:t>
            </a:r>
            <a:r>
              <a:rPr sz="1200" spc="-45" dirty="0">
                <a:latin typeface="Gill Sans" panose="020B0604020202020204" charset="0"/>
                <a:cs typeface="Arial"/>
              </a:rPr>
              <a:t> </a:t>
            </a:r>
            <a:r>
              <a:rPr sz="1200" dirty="0">
                <a:latin typeface="Gill Sans" panose="020B0604020202020204" charset="0"/>
                <a:cs typeface="Arial"/>
              </a:rPr>
              <a:t>105</a:t>
            </a:r>
            <a:r>
              <a:rPr sz="1200" spc="-20" dirty="0">
                <a:latin typeface="Gill Sans" panose="020B0604020202020204" charset="0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│</a:t>
            </a:r>
            <a:r>
              <a:rPr sz="1200" b="1" spc="-3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sz="1200" spc="-10" dirty="0">
                <a:latin typeface="Gill Sans" panose="020B0604020202020204" charset="0"/>
                <a:cs typeface="Arial"/>
              </a:rPr>
              <a:t>718-997-</a:t>
            </a:r>
            <a:r>
              <a:rPr sz="1200" spc="-20" dirty="0">
                <a:latin typeface="Gill Sans" panose="020B0604020202020204" charset="0"/>
                <a:cs typeface="Arial"/>
              </a:rPr>
              <a:t>5600</a:t>
            </a:r>
            <a:endParaRPr sz="1200" dirty="0">
              <a:latin typeface="Gill Sans" panose="020B0604020202020204" charset="0"/>
              <a:cs typeface="Arial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9617D97-BB05-4116-852D-635C8EE537C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i="1" dirty="0">
              <a:latin typeface="Gil sans"/>
            </a:endParaRPr>
          </a:p>
          <a:p>
            <a:r>
              <a:rPr lang="en-US" sz="3200" b="1" i="1" dirty="0">
                <a:latin typeface="Gil sans"/>
              </a:rPr>
              <a:t>Complete Your Transfer File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1B52FC-9EBF-480F-9DD4-1BBC2620685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783255" y="0"/>
            <a:ext cx="140874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17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FA869-6CDE-446D-A859-A5A8C9B46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4195" y="1035698"/>
            <a:ext cx="11703609" cy="4348065"/>
          </a:xfrm>
          <a:ln w="254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endParaRPr lang="en-US" sz="1400" dirty="0">
              <a:latin typeface="Gill Sans" panose="020B0604020202020204" charset="0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Full time credits required each semester (ideally 15 credits per semester, </a:t>
            </a:r>
            <a:r>
              <a:rPr lang="en-US" sz="1800" u="sng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minimum</a:t>
            </a: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 12 per semester)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</a:pPr>
            <a:endParaRPr lang="en-US" sz="1800" dirty="0">
              <a:solidFill>
                <a:schemeClr val="dk1"/>
              </a:solidFill>
              <a:latin typeface="Gill Sans" panose="020B0604020202020204" charset="0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Courses must apply towards your declared major, minor, General Education requirements, or necessary electives as applicable.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/>
              <a:buChar char="•"/>
            </a:pPr>
            <a:endParaRPr lang="en-US" sz="1800" dirty="0">
              <a:solidFill>
                <a:schemeClr val="dk1"/>
              </a:solidFill>
              <a:latin typeface="Gill Sans" panose="020B0604020202020204" charset="0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Do not repeat courses taken previously.  Discuss with an advisor and check your credit evaluation.</a:t>
            </a:r>
          </a:p>
          <a:p>
            <a:pPr marL="342900" indent="-342900">
              <a:lnSpc>
                <a:spcPct val="100000"/>
              </a:lnSpc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Last day to add Fall 2025 course(s) for Financial Aid Certification – </a:t>
            </a:r>
            <a:r>
              <a:rPr lang="en-US" sz="1800" b="1" u="sng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Monday, September 1, 2025</a:t>
            </a:r>
            <a:endParaRPr lang="en-US" sz="1800" dirty="0">
              <a:solidFill>
                <a:schemeClr val="dk1"/>
              </a:solidFill>
              <a:latin typeface="Gill Sans" panose="020B0604020202020204" charset="0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</a:pPr>
            <a:endParaRPr lang="en-US" sz="1800" dirty="0">
              <a:solidFill>
                <a:schemeClr val="dk1"/>
              </a:solidFill>
              <a:highlight>
                <a:srgbClr val="00FFFF"/>
              </a:highlight>
              <a:latin typeface="Gill Sans" panose="020B060402020202020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Major declaration deadline – </a:t>
            </a:r>
            <a:r>
              <a:rPr lang="en-US" sz="1800" b="1" u="sng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Monday, September 1, 2025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/>
              <a:buChar char="•"/>
            </a:pPr>
            <a:endParaRPr lang="en-US" sz="1800" b="1" u="sng" dirty="0">
              <a:solidFill>
                <a:schemeClr val="dk1"/>
              </a:solidFill>
              <a:latin typeface="Gill Sans" panose="020B0604020202020204" charset="0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Maintain acceptable GPA (min. of 2.0) &amp; demonstrate “Satisfactory Academic Progress" (SAP)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/>
              <a:buChar char="•"/>
            </a:pPr>
            <a:endParaRPr lang="en-US" sz="1800" dirty="0">
              <a:solidFill>
                <a:schemeClr val="dk1"/>
              </a:solidFill>
              <a:latin typeface="Gill Sans" panose="020B0604020202020204" charset="0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When in doubt, ask an advisor! </a:t>
            </a:r>
            <a:endParaRPr lang="en-US" sz="1800" dirty="0">
              <a:latin typeface="Gill Sans" panose="020B0604020202020204" charset="0"/>
            </a:endParaRPr>
          </a:p>
          <a:p>
            <a:pPr marL="342900" lvl="0" indent="-24130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</a:pPr>
            <a:endParaRPr lang="en-US" sz="1800" dirty="0">
              <a:solidFill>
                <a:schemeClr val="dk1"/>
              </a:solidFill>
              <a:latin typeface="Gill Sans" panose="020B0604020202020204" charset="0"/>
              <a:ea typeface="Calibri"/>
              <a:cs typeface="Calibri"/>
            </a:endParaRPr>
          </a:p>
          <a:p>
            <a:pPr marL="342900" lvl="0" indent="-342900" algn="ctr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</a:pPr>
            <a:r>
              <a:rPr lang="en-US" sz="1800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*If major requires entrance criteria/an application please consult with a department advisor.</a:t>
            </a:r>
            <a:endParaRPr lang="en-US" sz="1800" dirty="0">
              <a:solidFill>
                <a:schemeClr val="dk1"/>
              </a:solidFill>
              <a:latin typeface="Gill Sans" panose="020B0604020202020204" charset="0"/>
            </a:endParaRPr>
          </a:p>
          <a:p>
            <a:pPr marL="0" indent="0" algn="ctr">
              <a:buNone/>
            </a:pPr>
            <a:endParaRPr lang="en-US" sz="1400" dirty="0">
              <a:latin typeface="Gill Sans" panose="020B0604020202020204" charset="0"/>
            </a:endParaRPr>
          </a:p>
        </p:txBody>
      </p:sp>
      <p:sp>
        <p:nvSpPr>
          <p:cNvPr id="5" name="Google Shape;249;p22">
            <a:extLst>
              <a:ext uri="{FF2B5EF4-FFF2-40B4-BE49-F238E27FC236}">
                <a16:creationId xmlns:a16="http://schemas.microsoft.com/office/drawing/2014/main" id="{983FDF12-47EC-4E8C-8A5B-62A3ECE59B55}"/>
              </a:ext>
            </a:extLst>
          </p:cNvPr>
          <p:cNvSpPr txBox="1"/>
          <p:nvPr/>
        </p:nvSpPr>
        <p:spPr>
          <a:xfrm>
            <a:off x="244195" y="5449080"/>
            <a:ext cx="11703609" cy="128492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The Excelsior Scholarship, in combination with other student financial aid programs, allows students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to attend a CUNY college tuition–free.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400" dirty="0">
              <a:latin typeface="Gill Sans" panose="020B0604020202020204" charset="0"/>
            </a:endParaRPr>
          </a:p>
          <a:p>
            <a:pPr marL="0" marR="0" lvl="0" indent="-101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1400" b="1" i="0" u="none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Please visit </a:t>
            </a:r>
            <a:r>
              <a:rPr lang="en-US" sz="1400" b="1" i="0" u="sng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www.hesc.ny.gov/excelsior</a:t>
            </a:r>
            <a:r>
              <a:rPr lang="en-US" sz="1400" b="1" i="0" u="none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 for eligibility requirements and more information. </a:t>
            </a:r>
            <a:endParaRPr sz="1400" dirty="0">
              <a:latin typeface="Gill Sans" panose="020B060402020202020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1400" b="1" i="0" u="sng" dirty="0">
                <a:solidFill>
                  <a:schemeClr val="dk1"/>
                </a:solidFill>
                <a:latin typeface="Gill Sans" panose="020B0604020202020204" charset="0"/>
                <a:ea typeface="Calibri"/>
                <a:cs typeface="Calibri"/>
                <a:sym typeface="Calibri"/>
              </a:rPr>
              <a:t>APPLY TODAY!!! (See HESC website for details and deadline)</a:t>
            </a:r>
            <a:endParaRPr sz="1400" dirty="0">
              <a:latin typeface="Gill Sans" panose="020B060402020202020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10AC545-893D-4D70-9DD9-A364F7F44BD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i="1" dirty="0">
              <a:latin typeface="Gil sans"/>
            </a:endParaRPr>
          </a:p>
          <a:p>
            <a:r>
              <a:rPr lang="en-US" sz="3200" b="1" i="1" dirty="0">
                <a:latin typeface="Gil sans"/>
              </a:rPr>
              <a:t>Decisions That Affect Financial Aid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2684CA-E72E-48FC-A630-139029EC8C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3255" y="0"/>
            <a:ext cx="140874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146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43F31F-CFC1-4791-A633-7C2B78688640}"/>
              </a:ext>
            </a:extLst>
          </p:cNvPr>
          <p:cNvSpPr txBox="1"/>
          <p:nvPr/>
        </p:nvSpPr>
        <p:spPr>
          <a:xfrm>
            <a:off x="838200" y="1464906"/>
            <a:ext cx="10515600" cy="4703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SzPct val="111111"/>
              <a:buFont typeface="Calibri"/>
              <a:buChar char="▪"/>
              <a:tabLst>
                <a:tab pos="299085" algn="l"/>
                <a:tab pos="299720" algn="l"/>
              </a:tabLst>
            </a:pPr>
            <a:r>
              <a:rPr lang="en-US" dirty="0">
                <a:latin typeface="Gill Sans" panose="020B0604020202020204" charset="0"/>
                <a:cs typeface="Arial"/>
              </a:rPr>
              <a:t>Once</a:t>
            </a:r>
            <a:r>
              <a:rPr lang="en-US" spc="-4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you</a:t>
            </a:r>
            <a:r>
              <a:rPr lang="en-US" spc="-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are</a:t>
            </a:r>
            <a:r>
              <a:rPr lang="en-US" spc="-2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registered</a:t>
            </a:r>
            <a:r>
              <a:rPr lang="en-US" spc="-1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for</a:t>
            </a:r>
            <a:r>
              <a:rPr lang="en-US" spc="-2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courses</a:t>
            </a:r>
            <a:r>
              <a:rPr lang="en-US" spc="-2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your</a:t>
            </a:r>
            <a:r>
              <a:rPr lang="en-US" spc="1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tuition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bill</a:t>
            </a:r>
            <a:r>
              <a:rPr lang="en-US" spc="-1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will</a:t>
            </a:r>
            <a:r>
              <a:rPr lang="en-US" spc="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be</a:t>
            </a:r>
            <a:r>
              <a:rPr lang="en-US" spc="-2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generated.</a:t>
            </a:r>
            <a:r>
              <a:rPr lang="en-US" spc="-1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You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spc="-20" dirty="0">
                <a:latin typeface="Gill Sans" panose="020B0604020202020204" charset="0"/>
                <a:cs typeface="Arial"/>
              </a:rPr>
              <a:t>will </a:t>
            </a:r>
            <a:r>
              <a:rPr lang="en-US" dirty="0">
                <a:latin typeface="Gill Sans" panose="020B0604020202020204" charset="0"/>
                <a:cs typeface="Arial"/>
              </a:rPr>
              <a:t>receive</a:t>
            </a:r>
            <a:r>
              <a:rPr lang="en-US" spc="-1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an</a:t>
            </a:r>
            <a:r>
              <a:rPr lang="en-US" spc="-3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email</a:t>
            </a:r>
            <a:r>
              <a:rPr lang="en-US" spc="-1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to</a:t>
            </a:r>
            <a:r>
              <a:rPr lang="en-US" spc="-2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your</a:t>
            </a:r>
            <a:r>
              <a:rPr lang="en-US" spc="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QC</a:t>
            </a:r>
            <a:r>
              <a:rPr lang="en-US" spc="-1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email</a:t>
            </a:r>
            <a:r>
              <a:rPr lang="en-US" spc="-1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account</a:t>
            </a:r>
            <a:r>
              <a:rPr lang="en-US" spc="-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(</a:t>
            </a:r>
            <a:r>
              <a:rPr lang="en-US" i="1" dirty="0">
                <a:latin typeface="Gill Sans" panose="020B0604020202020204" charset="0"/>
                <a:cs typeface="Arial"/>
              </a:rPr>
              <a:t>Office</a:t>
            </a:r>
            <a:r>
              <a:rPr lang="en-US" i="1" spc="-30" dirty="0">
                <a:latin typeface="Gill Sans" panose="020B0604020202020204" charset="0"/>
                <a:cs typeface="Arial"/>
              </a:rPr>
              <a:t> </a:t>
            </a:r>
            <a:r>
              <a:rPr lang="en-US" i="1" dirty="0">
                <a:latin typeface="Gill Sans" panose="020B0604020202020204" charset="0"/>
                <a:cs typeface="Arial"/>
              </a:rPr>
              <a:t>365)</a:t>
            </a:r>
            <a:r>
              <a:rPr lang="en-US" i="1" spc="-1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informing</a:t>
            </a:r>
            <a:r>
              <a:rPr lang="en-US" spc="-1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you</a:t>
            </a:r>
            <a:r>
              <a:rPr lang="en-US" spc="-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of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the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bill</a:t>
            </a:r>
            <a:r>
              <a:rPr lang="en-US" spc="-10" dirty="0">
                <a:latin typeface="Gill Sans" panose="020B0604020202020204" charset="0"/>
                <a:cs typeface="Arial"/>
              </a:rPr>
              <a:t> </a:t>
            </a:r>
            <a:r>
              <a:rPr lang="en-US" spc="-25" dirty="0">
                <a:latin typeface="Gill Sans" panose="020B0604020202020204" charset="0"/>
                <a:cs typeface="Arial"/>
              </a:rPr>
              <a:t>due </a:t>
            </a:r>
            <a:r>
              <a:rPr lang="en-US" dirty="0">
                <a:latin typeface="Gill Sans" panose="020B0604020202020204" charset="0"/>
                <a:cs typeface="Arial"/>
              </a:rPr>
              <a:t>date,</a:t>
            </a:r>
            <a:r>
              <a:rPr lang="en-US" spc="-3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which</a:t>
            </a:r>
            <a:r>
              <a:rPr lang="en-US" spc="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is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based</a:t>
            </a:r>
            <a:r>
              <a:rPr lang="en-US" spc="-1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on</a:t>
            </a:r>
            <a:r>
              <a:rPr lang="en-US" spc="-3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your</a:t>
            </a:r>
            <a:r>
              <a:rPr lang="en-US" spc="1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initial</a:t>
            </a:r>
            <a:r>
              <a:rPr lang="en-US" spc="-1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date</a:t>
            </a:r>
            <a:r>
              <a:rPr lang="en-US" spc="-2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of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spc="-10" dirty="0">
                <a:latin typeface="Gill Sans" panose="020B0604020202020204" charset="0"/>
                <a:cs typeface="Arial"/>
              </a:rPr>
              <a:t>registration.</a:t>
            </a:r>
          </a:p>
          <a:p>
            <a:pPr marL="12065" marR="5080">
              <a:lnSpc>
                <a:spcPct val="100000"/>
              </a:lnSpc>
              <a:spcBef>
                <a:spcPts val="100"/>
              </a:spcBef>
              <a:buSzPct val="111111"/>
              <a:tabLst>
                <a:tab pos="299085" algn="l"/>
                <a:tab pos="299720" algn="l"/>
              </a:tabLst>
            </a:pPr>
            <a:endParaRPr lang="en-US" dirty="0">
              <a:latin typeface="Gill Sans" panose="020B0604020202020204" charset="0"/>
              <a:cs typeface="Arial"/>
            </a:endParaRPr>
          </a:p>
          <a:p>
            <a:pPr marL="266700">
              <a:lnSpc>
                <a:spcPct val="100000"/>
              </a:lnSpc>
              <a:spcBef>
                <a:spcPts val="200"/>
              </a:spcBef>
            </a:pPr>
            <a:r>
              <a:rPr lang="en-US" b="1" dirty="0">
                <a:latin typeface="Gill Sans" panose="020B0604020202020204" charset="0"/>
                <a:cs typeface="Arial"/>
              </a:rPr>
              <a:t>Please</a:t>
            </a:r>
            <a:r>
              <a:rPr lang="en-US" b="1" spc="-55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note:</a:t>
            </a:r>
            <a:r>
              <a:rPr lang="en-US" b="1" spc="-25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Tuition</a:t>
            </a:r>
            <a:r>
              <a:rPr lang="en-US" b="1" spc="-20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Bills</a:t>
            </a:r>
            <a:r>
              <a:rPr lang="en-US" b="1" spc="-30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are</a:t>
            </a:r>
            <a:r>
              <a:rPr lang="en-US" b="1" spc="-35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not</a:t>
            </a:r>
            <a:r>
              <a:rPr lang="en-US" b="1" spc="-3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mailed</a:t>
            </a:r>
            <a:r>
              <a:rPr lang="en-US" b="1" spc="-35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to</a:t>
            </a:r>
            <a:r>
              <a:rPr lang="en-US" b="1" spc="-35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your</a:t>
            </a:r>
            <a:r>
              <a:rPr lang="en-US" b="1" spc="-10" dirty="0">
                <a:latin typeface="Gill Sans" panose="020B0604020202020204" charset="0"/>
                <a:cs typeface="Arial"/>
              </a:rPr>
              <a:t> home.</a:t>
            </a:r>
            <a:endParaRPr lang="en-US" dirty="0">
              <a:latin typeface="Gill Sans" panose="020B0604020202020204" charset="0"/>
              <a:cs typeface="Arial"/>
            </a:endParaRPr>
          </a:p>
          <a:p>
            <a:pPr marL="299085" marR="262255" indent="-287020">
              <a:lnSpc>
                <a:spcPct val="100000"/>
              </a:lnSpc>
              <a:spcBef>
                <a:spcPts val="1240"/>
              </a:spcBef>
              <a:buSzPct val="111111"/>
              <a:buFont typeface="Calibri"/>
              <a:buChar char="▪"/>
              <a:tabLst>
                <a:tab pos="299085" algn="l"/>
                <a:tab pos="299720" algn="l"/>
              </a:tabLst>
            </a:pPr>
            <a:r>
              <a:rPr lang="en-US" b="1" dirty="0">
                <a:latin typeface="Gill Sans" panose="020B0604020202020204" charset="0"/>
                <a:cs typeface="Arial"/>
              </a:rPr>
              <a:t>View</a:t>
            </a:r>
            <a:r>
              <a:rPr lang="en-US" b="1" spc="-20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your tuition</a:t>
            </a:r>
            <a:r>
              <a:rPr lang="en-US" b="1" spc="-30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bill</a:t>
            </a:r>
            <a:r>
              <a:rPr lang="en-US" b="1" spc="-20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and applied</a:t>
            </a:r>
            <a:r>
              <a:rPr lang="en-US" b="1" spc="-30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Financial</a:t>
            </a:r>
            <a:r>
              <a:rPr lang="en-US" b="1" spc="-15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Aid</a:t>
            </a:r>
            <a:r>
              <a:rPr lang="en-US" b="1" spc="35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in</a:t>
            </a:r>
            <a:r>
              <a:rPr lang="en-US" b="1" spc="-15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your Self-</a:t>
            </a:r>
            <a:r>
              <a:rPr lang="en-US" b="1" spc="-10" dirty="0">
                <a:latin typeface="Gill Sans" panose="020B0604020202020204" charset="0"/>
                <a:cs typeface="Arial"/>
              </a:rPr>
              <a:t>Service/Student </a:t>
            </a:r>
            <a:r>
              <a:rPr lang="en-US" b="1" dirty="0">
                <a:latin typeface="Gill Sans" panose="020B0604020202020204" charset="0"/>
                <a:cs typeface="Arial"/>
              </a:rPr>
              <a:t>Service</a:t>
            </a:r>
            <a:r>
              <a:rPr lang="en-US" b="1" spc="15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Center</a:t>
            </a:r>
            <a:r>
              <a:rPr lang="en-US" b="1" spc="-20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page</a:t>
            </a:r>
            <a:r>
              <a:rPr lang="en-US" b="1" spc="-30" dirty="0">
                <a:latin typeface="Gill Sans" panose="020B0604020202020204" charset="0"/>
                <a:cs typeface="Arial"/>
              </a:rPr>
              <a:t> </a:t>
            </a:r>
            <a:r>
              <a:rPr lang="en-US" b="1" dirty="0">
                <a:latin typeface="Gill Sans" panose="020B0604020202020204" charset="0"/>
                <a:cs typeface="Arial"/>
              </a:rPr>
              <a:t>on</a:t>
            </a:r>
            <a:r>
              <a:rPr lang="en-US" b="1" spc="-30" dirty="0">
                <a:latin typeface="Gill Sans" panose="020B0604020202020204" charset="0"/>
                <a:cs typeface="Arial"/>
              </a:rPr>
              <a:t> </a:t>
            </a:r>
            <a:r>
              <a:rPr lang="en-US" b="1" spc="-10" dirty="0">
                <a:latin typeface="Gill Sans" panose="020B0604020202020204" charset="0"/>
                <a:cs typeface="Arial"/>
              </a:rPr>
              <a:t>CUNYfirst.</a:t>
            </a:r>
            <a:endParaRPr lang="en-US" dirty="0">
              <a:latin typeface="Gill Sans" panose="020B0604020202020204" charset="0"/>
              <a:cs typeface="Arial"/>
            </a:endParaRPr>
          </a:p>
          <a:p>
            <a:pPr marL="299085" marR="182880" indent="-287020" algn="just">
              <a:lnSpc>
                <a:spcPct val="100000"/>
              </a:lnSpc>
              <a:spcBef>
                <a:spcPts val="1080"/>
              </a:spcBef>
              <a:buSzPct val="111111"/>
              <a:buFont typeface="Calibri"/>
              <a:buChar char="▪"/>
              <a:tabLst>
                <a:tab pos="299720" algn="l"/>
              </a:tabLst>
            </a:pPr>
            <a:r>
              <a:rPr lang="en-US" dirty="0">
                <a:latin typeface="Gill Sans" panose="020B0604020202020204" charset="0"/>
                <a:cs typeface="Arial"/>
              </a:rPr>
              <a:t>You</a:t>
            </a:r>
            <a:r>
              <a:rPr lang="en-US" spc="-5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are</a:t>
            </a:r>
            <a:r>
              <a:rPr lang="en-US" spc="-3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held</a:t>
            </a:r>
            <a:r>
              <a:rPr lang="en-US" spc="-3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financially</a:t>
            </a:r>
            <a:r>
              <a:rPr lang="en-US" spc="-1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and</a:t>
            </a:r>
            <a:r>
              <a:rPr lang="en-US" spc="-4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academically responsible</a:t>
            </a:r>
            <a:r>
              <a:rPr lang="en-US" spc="-2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once</a:t>
            </a:r>
            <a:r>
              <a:rPr lang="en-US" spc="-3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you</a:t>
            </a:r>
            <a:r>
              <a:rPr lang="en-US" spc="-1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are</a:t>
            </a:r>
            <a:r>
              <a:rPr lang="en-US" spc="-4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registered</a:t>
            </a:r>
            <a:r>
              <a:rPr lang="en-US" spc="-15" dirty="0">
                <a:latin typeface="Gill Sans" panose="020B0604020202020204" charset="0"/>
                <a:cs typeface="Arial"/>
              </a:rPr>
              <a:t> </a:t>
            </a:r>
            <a:r>
              <a:rPr lang="en-US" spc="-25" dirty="0">
                <a:latin typeface="Gill Sans" panose="020B0604020202020204" charset="0"/>
                <a:cs typeface="Arial"/>
              </a:rPr>
              <a:t>for </a:t>
            </a:r>
            <a:r>
              <a:rPr lang="en-US" dirty="0">
                <a:latin typeface="Gill Sans" panose="020B0604020202020204" charset="0"/>
                <a:cs typeface="Arial"/>
              </a:rPr>
              <a:t>classes.</a:t>
            </a:r>
            <a:r>
              <a:rPr lang="en-US" spc="45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Should</a:t>
            </a:r>
            <a:r>
              <a:rPr lang="en-US" spc="-1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your</a:t>
            </a:r>
            <a:r>
              <a:rPr lang="en-US" spc="1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intention</a:t>
            </a:r>
            <a:r>
              <a:rPr lang="en-US" spc="-1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change</a:t>
            </a:r>
            <a:r>
              <a:rPr lang="en-US" spc="-1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to</a:t>
            </a:r>
            <a:r>
              <a:rPr lang="en-US" spc="-1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attend</a:t>
            </a:r>
            <a:r>
              <a:rPr lang="en-US" spc="-3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QC,</a:t>
            </a:r>
            <a:r>
              <a:rPr lang="en-US" spc="-2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you must</a:t>
            </a:r>
            <a:r>
              <a:rPr lang="en-US" spc="-2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drop</a:t>
            </a:r>
            <a:r>
              <a:rPr lang="en-US" spc="-2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your</a:t>
            </a:r>
            <a:r>
              <a:rPr lang="en-US" spc="2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pc="-1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classes. Non-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payment</a:t>
            </a:r>
            <a:r>
              <a:rPr lang="en-US" spc="1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</a:rPr>
              <a:t>will</a:t>
            </a:r>
            <a:r>
              <a:rPr lang="en-US" u="sng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</a:rPr>
              <a:t> </a:t>
            </a:r>
            <a:r>
              <a:rPr lang="en-US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</a:rPr>
              <a:t>not</a:t>
            </a:r>
            <a:r>
              <a:rPr lang="en-US" u="sng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drop</a:t>
            </a:r>
            <a:r>
              <a:rPr lang="en-US" spc="-4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your </a:t>
            </a:r>
            <a:r>
              <a:rPr lang="en-US" spc="-10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classes</a:t>
            </a:r>
            <a:r>
              <a:rPr lang="en-US" spc="-10" dirty="0">
                <a:latin typeface="Gill Sans" panose="020B0604020202020204" charset="0"/>
                <a:cs typeface="Arial"/>
              </a:rPr>
              <a:t>.</a:t>
            </a:r>
            <a:endParaRPr lang="en-US" dirty="0">
              <a:latin typeface="Gill Sans" panose="020B0604020202020204" charset="0"/>
              <a:cs typeface="Arial"/>
            </a:endParaRPr>
          </a:p>
          <a:p>
            <a:pPr marL="299085" marR="172085" indent="-287020" algn="just">
              <a:lnSpc>
                <a:spcPct val="100000"/>
              </a:lnSpc>
              <a:spcBef>
                <a:spcPts val="1205"/>
              </a:spcBef>
              <a:buSzPct val="111111"/>
              <a:buFont typeface="Calibri"/>
              <a:buChar char="▪"/>
              <a:tabLst>
                <a:tab pos="299720" algn="l"/>
              </a:tabLst>
            </a:pPr>
            <a:r>
              <a:rPr lang="en-US" dirty="0">
                <a:latin typeface="Gill Sans" panose="020B0604020202020204" charset="0"/>
                <a:cs typeface="Arial"/>
              </a:rPr>
              <a:t>Late</a:t>
            </a:r>
            <a:r>
              <a:rPr lang="en-US" spc="-4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fees</a:t>
            </a:r>
            <a:r>
              <a:rPr lang="en-US" spc="-3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will</a:t>
            </a:r>
            <a:r>
              <a:rPr lang="en-US" spc="1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be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assessed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when</a:t>
            </a:r>
            <a:r>
              <a:rPr lang="en-US" spc="1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adding/swapping</a:t>
            </a:r>
            <a:r>
              <a:rPr lang="en-US" spc="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courses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after</a:t>
            </a:r>
            <a:r>
              <a:rPr lang="en-US" spc="-3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the</a:t>
            </a:r>
            <a:r>
              <a:rPr lang="en-US" spc="-4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semester</a:t>
            </a:r>
            <a:r>
              <a:rPr lang="en-US" spc="-25" dirty="0">
                <a:latin typeface="Gill Sans" panose="020B0604020202020204" charset="0"/>
                <a:cs typeface="Arial"/>
              </a:rPr>
              <a:t> has </a:t>
            </a:r>
            <a:r>
              <a:rPr lang="en-US" spc="-10" dirty="0">
                <a:latin typeface="Gill Sans" panose="020B0604020202020204" charset="0"/>
                <a:cs typeface="Arial"/>
              </a:rPr>
              <a:t>begun.</a:t>
            </a:r>
            <a:endParaRPr lang="en-US" dirty="0">
              <a:latin typeface="Gill Sans" panose="020B0604020202020204" charset="0"/>
              <a:cs typeface="Arial"/>
            </a:endParaRPr>
          </a:p>
          <a:p>
            <a:pPr>
              <a:spcBef>
                <a:spcPts val="35"/>
              </a:spcBef>
            </a:pPr>
            <a:endParaRPr lang="en-US" dirty="0">
              <a:solidFill>
                <a:srgbClr val="FF0000"/>
              </a:solidFill>
              <a:latin typeface="Gill Sans" panose="020B0604020202020204" charset="0"/>
            </a:endParaRPr>
          </a:p>
          <a:p>
            <a:pPr algn="ctr">
              <a:spcBef>
                <a:spcPts val="35"/>
              </a:spcBef>
            </a:pPr>
            <a:r>
              <a:rPr lang="en-US" dirty="0">
                <a:latin typeface="Gill Sans" panose="020B0604020202020204" charset="0"/>
                <a:cs typeface="Arial"/>
              </a:rPr>
              <a:t>For</a:t>
            </a:r>
            <a:r>
              <a:rPr lang="en-US" spc="-4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payment</a:t>
            </a:r>
            <a:r>
              <a:rPr lang="en-US" spc="-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due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dates,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liability</a:t>
            </a:r>
            <a:r>
              <a:rPr lang="en-US" spc="-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schedule</a:t>
            </a:r>
            <a:r>
              <a:rPr lang="en-US" spc="-2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and</a:t>
            </a:r>
            <a:r>
              <a:rPr lang="en-US" spc="-2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payment</a:t>
            </a:r>
            <a:r>
              <a:rPr lang="en-US" spc="10" dirty="0">
                <a:latin typeface="Gill Sans" panose="020B0604020202020204" charset="0"/>
                <a:cs typeface="Arial"/>
              </a:rPr>
              <a:t> </a:t>
            </a:r>
            <a:r>
              <a:rPr lang="en-US" spc="-10" dirty="0">
                <a:latin typeface="Gill Sans" panose="020B0604020202020204" charset="0"/>
                <a:cs typeface="Arial"/>
              </a:rPr>
              <a:t>options, </a:t>
            </a:r>
            <a:endParaRPr lang="en-US" spc="-10" dirty="0">
              <a:latin typeface="Gill Sans" panose="020B0604020202020204" charset="0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lang="en-US" dirty="0">
                <a:latin typeface="Gill Sans" panose="020B0604020202020204" charset="0"/>
                <a:cs typeface="Arial"/>
              </a:rPr>
              <a:t>please</a:t>
            </a:r>
            <a:r>
              <a:rPr lang="en-US" spc="-10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visit</a:t>
            </a:r>
            <a:r>
              <a:rPr lang="en-US" spc="-5" dirty="0">
                <a:latin typeface="Gill Sans" panose="020B0604020202020204" charset="0"/>
                <a:cs typeface="Arial"/>
              </a:rPr>
              <a:t> </a:t>
            </a:r>
            <a:r>
              <a:rPr lang="en-US" dirty="0">
                <a:latin typeface="Gill Sans" panose="020B0604020202020204" charset="0"/>
                <a:cs typeface="Arial"/>
              </a:rPr>
              <a:t>the</a:t>
            </a:r>
            <a:r>
              <a:rPr lang="en-US" spc="-15" dirty="0">
                <a:solidFill>
                  <a:srgbClr val="FF000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Bursar </a:t>
            </a:r>
            <a:r>
              <a:rPr lang="en-US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Website.</a:t>
            </a:r>
            <a:endParaRPr lang="en-US" spc="-10" dirty="0">
              <a:solidFill>
                <a:srgbClr val="FF0000"/>
              </a:solidFill>
              <a:latin typeface="Gill Sans" panose="020B0604020202020204" charset="0"/>
            </a:endParaRPr>
          </a:p>
          <a:p>
            <a:endParaRPr lang="en-US" sz="1600" dirty="0">
              <a:latin typeface="Gill Sans" panose="020B060402020202020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EB59C1A-C1BF-4A86-8B9E-D1749DC36E5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i="1" dirty="0">
              <a:latin typeface="Gil sans"/>
            </a:endParaRPr>
          </a:p>
          <a:p>
            <a:r>
              <a:rPr lang="en-US" sz="3200" b="1" i="1" dirty="0">
                <a:latin typeface="Gil sans"/>
              </a:rPr>
              <a:t>The Billing Process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A57985-3224-4F63-B1F2-5AB9D81F2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3255" y="0"/>
            <a:ext cx="1408745" cy="914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0BAA9CC-C525-4AC0-8973-255A126B47DA}"/>
              </a:ext>
            </a:extLst>
          </p:cNvPr>
          <p:cNvSpPr/>
          <p:nvPr/>
        </p:nvSpPr>
        <p:spPr>
          <a:xfrm>
            <a:off x="335902" y="1119673"/>
            <a:ext cx="11504645" cy="504908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8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5"/>
          <p:cNvSpPr txBox="1">
            <a:spLocks noGrp="1"/>
          </p:cNvSpPr>
          <p:nvPr>
            <p:ph type="title"/>
          </p:nvPr>
        </p:nvSpPr>
        <p:spPr>
          <a:xfrm>
            <a:off x="1524000" y="0"/>
            <a:ext cx="8229600" cy="86201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2800"/>
            </a:pPr>
            <a:r>
              <a:rPr lang="en-US" sz="2800" dirty="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QC Technology:</a:t>
            </a:r>
            <a:br>
              <a:rPr lang="en-US" sz="2800" dirty="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lang="en-US" sz="2800" dirty="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Accounts &amp; Access</a:t>
            </a:r>
            <a:endParaRPr dirty="0"/>
          </a:p>
        </p:txBody>
      </p:sp>
      <p:pic>
        <p:nvPicPr>
          <p:cNvPr id="269" name="Google Shape;269;p25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558925" y="2608082"/>
            <a:ext cx="1333500" cy="695325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5"/>
          <p:cNvSpPr txBox="1"/>
          <p:nvPr/>
        </p:nvSpPr>
        <p:spPr>
          <a:xfrm>
            <a:off x="2987675" y="2660867"/>
            <a:ext cx="7475537" cy="584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Register for classes, view and pay your tuition bill, check final grades, sign-up for CUNY Alert, use Blackboard, Degree Works, e-Permit, as well as other services.</a:t>
            </a:r>
            <a:endParaRPr dirty="0">
              <a:latin typeface="Gil sans"/>
            </a:endParaRPr>
          </a:p>
        </p:txBody>
      </p:sp>
      <p:pic>
        <p:nvPicPr>
          <p:cNvPr id="271" name="Google Shape;271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24000" y="3460967"/>
            <a:ext cx="1368425" cy="777875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25"/>
          <p:cNvSpPr txBox="1"/>
          <p:nvPr/>
        </p:nvSpPr>
        <p:spPr>
          <a:xfrm>
            <a:off x="2987675" y="3460966"/>
            <a:ext cx="7475537" cy="8318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Your Queens College Student Email Account, aka </a:t>
            </a:r>
            <a:r>
              <a:rPr lang="en-US" sz="1600" dirty="0" err="1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Qmail</a:t>
            </a:r>
            <a:r>
              <a:rPr lang="en-US" sz="1600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”.  This account is used for all official college correspondence.  </a:t>
            </a:r>
            <a:endParaRPr sz="1600" dirty="0">
              <a:latin typeface="Gil sans"/>
            </a:endParaRPr>
          </a:p>
          <a:p>
            <a:pPr algn="ctr">
              <a:buClr>
                <a:schemeClr val="dk1"/>
              </a:buClr>
              <a:buSzPts val="1600"/>
            </a:pPr>
            <a:r>
              <a:rPr lang="en-US" sz="1600" b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Note: Same Username and Password at CUNYfirst.</a:t>
            </a:r>
            <a:endParaRPr sz="1600" dirty="0">
              <a:latin typeface="Gil sans"/>
            </a:endParaRPr>
          </a:p>
        </p:txBody>
      </p:sp>
      <p:pic>
        <p:nvPicPr>
          <p:cNvPr id="273" name="Google Shape;273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76389" y="1614707"/>
            <a:ext cx="1316037" cy="83026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</p:pic>
      <p:sp>
        <p:nvSpPr>
          <p:cNvPr id="274" name="Google Shape;274;p25"/>
          <p:cNvSpPr txBox="1"/>
          <p:nvPr/>
        </p:nvSpPr>
        <p:spPr>
          <a:xfrm>
            <a:off x="2987675" y="1614706"/>
            <a:ext cx="7475537" cy="830262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All students entering Queens College must claim their </a:t>
            </a:r>
            <a:r>
              <a:rPr lang="en-US" sz="1600" b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“QC Username” </a:t>
            </a:r>
            <a:r>
              <a:rPr lang="en-US" sz="1600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account through the College’s </a:t>
            </a:r>
            <a:r>
              <a:rPr lang="en-US" sz="1600" b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“CAMS” </a:t>
            </a:r>
            <a:r>
              <a:rPr lang="en-US" sz="1600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system.  This allows for access to campus computers, Wi-Fi on campus, obtaining your college ID card, as well as other college web-based applications.</a:t>
            </a:r>
            <a:endParaRPr dirty="0">
              <a:latin typeface="Gil sans"/>
            </a:endParaRPr>
          </a:p>
        </p:txBody>
      </p:sp>
      <p:pic>
        <p:nvPicPr>
          <p:cNvPr id="275" name="Google Shape;275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32730" y="4342030"/>
            <a:ext cx="1359695" cy="777875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25"/>
          <p:cNvSpPr txBox="1"/>
          <p:nvPr/>
        </p:nvSpPr>
        <p:spPr>
          <a:xfrm>
            <a:off x="2987675" y="4402355"/>
            <a:ext cx="7475537" cy="861734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Download the </a:t>
            </a:r>
            <a:r>
              <a:rPr lang="en-US" sz="1600" b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QC Navigate App</a:t>
            </a:r>
            <a:r>
              <a:rPr lang="en-US" sz="1600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.  Schedule an appointment with an advisor, see an up-to-date class schedule and your appointment, connect to resources and MUCH MORE!</a:t>
            </a:r>
          </a:p>
          <a:p>
            <a:pPr algn="ctr">
              <a:buClr>
                <a:schemeClr val="dk1"/>
              </a:buClr>
              <a:buSzPts val="1600"/>
            </a:pPr>
            <a:endParaRPr dirty="0">
              <a:latin typeface="Gil sans"/>
            </a:endParaRPr>
          </a:p>
        </p:txBody>
      </p:sp>
      <p:sp>
        <p:nvSpPr>
          <p:cNvPr id="16" name="object 23">
            <a:extLst>
              <a:ext uri="{FF2B5EF4-FFF2-40B4-BE49-F238E27FC236}">
                <a16:creationId xmlns:a16="http://schemas.microsoft.com/office/drawing/2014/main" id="{FD79DC3A-7199-4914-AF08-9370DC5BF3D9}"/>
              </a:ext>
            </a:extLst>
          </p:cNvPr>
          <p:cNvSpPr txBox="1"/>
          <p:nvPr/>
        </p:nvSpPr>
        <p:spPr>
          <a:xfrm>
            <a:off x="4564217" y="5483891"/>
            <a:ext cx="3662526" cy="87331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algn="ctr">
              <a:spcBef>
                <a:spcPts val="30"/>
              </a:spcBef>
            </a:pPr>
            <a:endParaRPr sz="1400" dirty="0">
              <a:latin typeface="Gil sans"/>
              <a:cs typeface="Times New Roman"/>
            </a:endParaRPr>
          </a:p>
          <a:p>
            <a:pPr marL="217170" algn="ctr">
              <a:spcBef>
                <a:spcPts val="5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7"/>
              </a:rPr>
              <a:t>Information</a:t>
            </a:r>
            <a:r>
              <a:rPr sz="1400" b="1" u="sng" spc="-60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7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7"/>
              </a:rPr>
              <a:t>Technology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7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7"/>
              </a:rPr>
              <a:t>–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7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7"/>
              </a:rPr>
              <a:t>Help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7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7"/>
              </a:rPr>
              <a:t>Desk</a:t>
            </a:r>
            <a:endParaRPr sz="1400" dirty="0">
              <a:latin typeface="Gil sans"/>
              <a:cs typeface="Arial"/>
            </a:endParaRPr>
          </a:p>
          <a:p>
            <a:pPr marL="492759" marR="484505" indent="318135" algn="ctr"/>
            <a:r>
              <a:rPr sz="1400" u="sng" spc="-10" dirty="0">
                <a:uFill>
                  <a:solidFill>
                    <a:srgbClr val="000000"/>
                  </a:solidFill>
                </a:uFill>
                <a:latin typeface="Gil sans"/>
                <a:cs typeface="Arial"/>
                <a:hlinkClick r:id="rId8"/>
              </a:rPr>
              <a:t>Helpdesk@qc.cuny.edu</a:t>
            </a:r>
            <a:r>
              <a:rPr sz="1400" spc="-10" dirty="0">
                <a:latin typeface="Gil sans"/>
                <a:cs typeface="Arial"/>
              </a:rPr>
              <a:t> </a:t>
            </a:r>
            <a:r>
              <a:rPr sz="1400" dirty="0">
                <a:latin typeface="Gil sans"/>
                <a:cs typeface="Arial"/>
              </a:rPr>
              <a:t>Dining</a:t>
            </a:r>
            <a:r>
              <a:rPr sz="1400" spc="-20" dirty="0">
                <a:latin typeface="Gil sans"/>
                <a:cs typeface="Arial"/>
              </a:rPr>
              <a:t> </a:t>
            </a:r>
            <a:r>
              <a:rPr sz="1400" dirty="0">
                <a:latin typeface="Gil sans"/>
                <a:cs typeface="Arial"/>
              </a:rPr>
              <a:t>Hall,</a:t>
            </a:r>
            <a:r>
              <a:rPr sz="1400" spc="-5" dirty="0">
                <a:latin typeface="Gil sans"/>
                <a:cs typeface="Arial"/>
              </a:rPr>
              <a:t> </a:t>
            </a:r>
            <a:r>
              <a:rPr sz="1400" dirty="0">
                <a:latin typeface="Gil sans"/>
                <a:cs typeface="Arial"/>
              </a:rPr>
              <a:t>151</a:t>
            </a:r>
            <a:r>
              <a:rPr sz="1400" spc="-15" dirty="0">
                <a:latin typeface="Gil sans"/>
                <a:cs typeface="Arial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Gil sans"/>
                <a:cs typeface="Arial"/>
              </a:rPr>
              <a:t>│</a:t>
            </a:r>
            <a:r>
              <a:rPr sz="1400" spc="-10" dirty="0">
                <a:latin typeface="Gil sans"/>
                <a:cs typeface="Arial"/>
              </a:rPr>
              <a:t>718-997-</a:t>
            </a:r>
            <a:r>
              <a:rPr sz="1400" spc="-20" dirty="0">
                <a:latin typeface="Gil sans"/>
                <a:cs typeface="Arial"/>
              </a:rPr>
              <a:t>4444</a:t>
            </a:r>
            <a:endParaRPr sz="1400" dirty="0">
              <a:latin typeface="Gil sans"/>
              <a:cs typeface="Arial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5C3A2C9-6240-4041-B73B-96BB17352CA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i="1" dirty="0">
              <a:latin typeface="Gil sans"/>
            </a:endParaRPr>
          </a:p>
          <a:p>
            <a:r>
              <a:rPr lang="en-US" sz="3200" b="1" i="1" dirty="0">
                <a:latin typeface="Gil sans"/>
              </a:rPr>
              <a:t>QC Technology: Accounts &amp; Access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F8C93D2-9D43-415C-884A-7AD8FF2C557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83255" y="0"/>
            <a:ext cx="1408745" cy="9144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82E5821-FFBF-4C96-9A13-D1E42133A975}"/>
              </a:ext>
            </a:extLst>
          </p:cNvPr>
          <p:cNvSpPr/>
          <p:nvPr/>
        </p:nvSpPr>
        <p:spPr>
          <a:xfrm>
            <a:off x="485192" y="1130299"/>
            <a:ext cx="11187404" cy="443074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F1D37B-59B1-4608-B790-17DC24ACFB51}"/>
              </a:ext>
            </a:extLst>
          </p:cNvPr>
          <p:cNvSpPr/>
          <p:nvPr/>
        </p:nvSpPr>
        <p:spPr>
          <a:xfrm>
            <a:off x="4564216" y="5670584"/>
            <a:ext cx="3805343" cy="87950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CD4B8-EBD1-4F96-A1AB-C9F48955E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563" y="1489723"/>
            <a:ext cx="10515600" cy="4351338"/>
          </a:xfrm>
        </p:spPr>
        <p:txBody>
          <a:bodyPr>
            <a:no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Calibri"/>
              <a:buChar char="▪"/>
              <a:tabLst>
                <a:tab pos="354965" algn="l"/>
                <a:tab pos="355600" algn="l"/>
              </a:tabLst>
            </a:pP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The</a:t>
            </a:r>
            <a:r>
              <a:rPr lang="en-US" sz="2000" spc="-4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next</a:t>
            </a:r>
            <a:r>
              <a:rPr lang="en-US" sz="2000" spc="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step</a:t>
            </a:r>
            <a:r>
              <a:rPr lang="en-US" sz="2000" spc="-2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in</a:t>
            </a:r>
            <a:r>
              <a:rPr lang="en-US" sz="2000" spc="-2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the</a:t>
            </a:r>
            <a:r>
              <a:rPr lang="en-US" sz="2000" spc="-2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enrollment</a:t>
            </a:r>
            <a:r>
              <a:rPr lang="en-US" sz="2000" spc="1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process</a:t>
            </a:r>
            <a:r>
              <a:rPr lang="en-US" sz="2000" spc="-1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is</a:t>
            </a:r>
            <a:r>
              <a:rPr lang="en-US" sz="2000" spc="-1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to</a:t>
            </a:r>
            <a:r>
              <a:rPr lang="en-US" sz="2000" spc="-2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review and complete </a:t>
            </a:r>
            <a:r>
              <a:rPr lang="en-US" sz="200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the</a:t>
            </a:r>
            <a:r>
              <a:rPr lang="en-US" sz="2000" spc="-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10</a:t>
            </a:r>
            <a:r>
              <a:rPr lang="en-US" sz="2000" b="1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 </a:t>
            </a:r>
            <a:r>
              <a:rPr lang="en-US" sz="20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Steps</a:t>
            </a:r>
            <a:r>
              <a:rPr lang="en-US" sz="2000" b="1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 </a:t>
            </a:r>
            <a:r>
              <a:rPr lang="en-US" sz="20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Before </a:t>
            </a:r>
            <a:r>
              <a:rPr lang="en-US" sz="20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Your</a:t>
            </a:r>
            <a:r>
              <a:rPr lang="en-US" sz="2000" b="1" u="sng" spc="-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 </a:t>
            </a:r>
            <a:r>
              <a:rPr lang="en-US" sz="20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Transfer Advising Session</a:t>
            </a:r>
            <a:r>
              <a:rPr lang="en-US" sz="20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  <a:hlinkClick r:id="rId2"/>
              </a:rPr>
              <a:t> </a:t>
            </a:r>
            <a:r>
              <a:rPr lang="en-US" sz="2000" dirty="0">
                <a:latin typeface="Gill Sans" panose="020B0604020202020204" charset="0"/>
                <a:cs typeface="Arial"/>
              </a:rPr>
              <a:t>on</a:t>
            </a:r>
            <a:r>
              <a:rPr lang="en-US" sz="2000" spc="-30" dirty="0"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latin typeface="Gill Sans" panose="020B0604020202020204" charset="0"/>
                <a:cs typeface="Arial"/>
              </a:rPr>
              <a:t>the</a:t>
            </a:r>
            <a:r>
              <a:rPr lang="en-US" sz="2000" spc="-30" dirty="0">
                <a:latin typeface="Gill Sans" panose="020B0604020202020204" charset="0"/>
                <a:cs typeface="Arial"/>
              </a:rPr>
              <a:t> </a:t>
            </a:r>
            <a:r>
              <a:rPr lang="en-US" sz="2000" b="1" spc="-10" dirty="0">
                <a:latin typeface="Gill Sans" panose="020B0604020202020204" charset="0"/>
                <a:cs typeface="Arial"/>
              </a:rPr>
              <a:t>Transfer </a:t>
            </a:r>
            <a:r>
              <a:rPr lang="en-US" sz="2000" b="1" dirty="0">
                <a:latin typeface="Gill Sans" panose="020B0604020202020204" charset="0"/>
                <a:cs typeface="Arial"/>
              </a:rPr>
              <a:t>Advising</a:t>
            </a:r>
            <a:r>
              <a:rPr lang="en-US" sz="2000" b="1" spc="-5" dirty="0">
                <a:latin typeface="Gill Sans" panose="020B0604020202020204" charset="0"/>
                <a:cs typeface="Arial"/>
              </a:rPr>
              <a:t> </a:t>
            </a:r>
            <a:r>
              <a:rPr lang="en-US" sz="2000" b="1" dirty="0">
                <a:latin typeface="Gill Sans" panose="020B0604020202020204" charset="0"/>
                <a:cs typeface="Arial"/>
              </a:rPr>
              <a:t>webpage.</a:t>
            </a:r>
            <a:r>
              <a:rPr lang="en-US" sz="2000" b="1" spc="-55" dirty="0"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You</a:t>
            </a:r>
            <a:r>
              <a:rPr lang="en-US" sz="2000" spc="-35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will</a:t>
            </a:r>
            <a:r>
              <a:rPr lang="en-US" sz="2000" spc="1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learn</a:t>
            </a:r>
            <a:r>
              <a:rPr lang="en-US" sz="2000" spc="-25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about</a:t>
            </a:r>
            <a:r>
              <a:rPr lang="en-US" sz="2000" spc="-2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our</a:t>
            </a:r>
            <a:r>
              <a:rPr lang="en-US" sz="2000" spc="-3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academic</a:t>
            </a:r>
            <a:r>
              <a:rPr lang="en-US" sz="2000" spc="-1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offerings,</a:t>
            </a:r>
            <a:r>
              <a:rPr lang="en-US" sz="2000" spc="-3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degree</a:t>
            </a:r>
            <a:r>
              <a:rPr lang="en-US" sz="2000" spc="-25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spc="-1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options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and</a:t>
            </a:r>
            <a:r>
              <a:rPr lang="en-US" sz="2000" spc="-15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campus</a:t>
            </a:r>
            <a:r>
              <a:rPr lang="en-US" sz="2000" spc="-15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spc="-10" dirty="0">
                <a:solidFill>
                  <a:srgbClr val="404040"/>
                </a:solidFill>
                <a:latin typeface="Gill Sans" panose="020B0604020202020204" charset="0"/>
                <a:cs typeface="Arial"/>
              </a:rPr>
              <a:t>resources.</a:t>
            </a:r>
            <a:endParaRPr lang="en-US" sz="2000" dirty="0">
              <a:latin typeface="Gill Sans" panose="020B0604020202020204" charset="0"/>
              <a:cs typeface="Arial"/>
            </a:endParaRPr>
          </a:p>
          <a:p>
            <a:pPr marL="355600" marR="198755" indent="-342900" algn="just">
              <a:lnSpc>
                <a:spcPct val="100000"/>
              </a:lnSpc>
              <a:spcBef>
                <a:spcPts val="1005"/>
              </a:spcBef>
              <a:buClr>
                <a:srgbClr val="FF0000"/>
              </a:buClr>
              <a:buFont typeface="Calibri"/>
              <a:buChar char="▪"/>
              <a:tabLst>
                <a:tab pos="355600" algn="l"/>
              </a:tabLst>
            </a:pPr>
            <a:r>
              <a:rPr lang="en-US" sz="2000" dirty="0">
                <a:solidFill>
                  <a:srgbClr val="404040"/>
                </a:solidFill>
                <a:latin typeface="Gill Sans" panose="020B0604020202020204" charset="0"/>
              </a:rPr>
              <a:t>Be prepared for your one-on-one appointment with an academic advisor to create your first semester programming and begin discussion on your academic planning</a:t>
            </a:r>
          </a:p>
          <a:p>
            <a:pPr marL="355600" marR="198755" indent="-342900" algn="just">
              <a:lnSpc>
                <a:spcPct val="100000"/>
              </a:lnSpc>
              <a:spcBef>
                <a:spcPts val="1005"/>
              </a:spcBef>
              <a:buClr>
                <a:srgbClr val="FF0000"/>
              </a:buClr>
              <a:buFont typeface="Calibri"/>
              <a:buChar char="▪"/>
              <a:tabLst>
                <a:tab pos="355600" algn="l"/>
              </a:tabLst>
            </a:pP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If</a:t>
            </a:r>
            <a:r>
              <a:rPr lang="en-US" sz="2000" b="1" i="1" spc="-3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you</a:t>
            </a:r>
            <a:r>
              <a:rPr lang="en-US" sz="2000" b="1" i="1" spc="-4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have</a:t>
            </a:r>
            <a:r>
              <a:rPr lang="en-US" sz="2000" b="1" i="1" spc="-3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</a:rPr>
              <a:t>not</a:t>
            </a:r>
            <a:r>
              <a:rPr lang="en-US" sz="2000" b="1" i="1" u="sng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received</a:t>
            </a:r>
            <a:r>
              <a:rPr lang="en-US" sz="2000" b="1" i="1" spc="-3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an</a:t>
            </a:r>
            <a:r>
              <a:rPr lang="en-US" sz="2000" b="1" i="1" spc="-3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Invitation to</a:t>
            </a:r>
            <a:r>
              <a:rPr lang="en-US" sz="2000" b="1" i="1" spc="-2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spc="-2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sign-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up,</a:t>
            </a:r>
            <a:r>
              <a:rPr lang="en-US" sz="2000" b="1" i="1" spc="-1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please</a:t>
            </a:r>
            <a:r>
              <a:rPr lang="en-US" sz="2000" b="1" i="1" spc="-3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contact</a:t>
            </a:r>
            <a:r>
              <a:rPr lang="en-US" sz="2000" b="1" i="1" spc="-1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the</a:t>
            </a:r>
            <a:r>
              <a:rPr lang="en-US" sz="2000" b="1" i="1" spc="-3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spc="-2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New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Student</a:t>
            </a:r>
            <a:r>
              <a:rPr lang="en-US" sz="2000" b="1" i="1" spc="-4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phone</a:t>
            </a:r>
            <a:r>
              <a:rPr lang="en-US" sz="2000" b="1" i="1" spc="-3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line</a:t>
            </a:r>
            <a:r>
              <a:rPr lang="en-US" sz="2000" b="1" i="1" spc="-4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at</a:t>
            </a:r>
            <a:r>
              <a:rPr lang="en-US" sz="2000" b="1" i="1" spc="-4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718.997.5573</a:t>
            </a:r>
            <a:r>
              <a:rPr lang="en-US" sz="2000" b="1" i="1" spc="-4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and</a:t>
            </a:r>
            <a:r>
              <a:rPr lang="en-US" sz="2000" b="1" i="1" spc="-5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leave</a:t>
            </a:r>
            <a:r>
              <a:rPr lang="en-US" sz="2000" b="1" i="1" spc="-4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a</a:t>
            </a:r>
            <a:r>
              <a:rPr lang="en-US" sz="2000" b="1" i="1" spc="-5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message.</a:t>
            </a:r>
            <a:r>
              <a:rPr lang="en-US" sz="2000" b="1" i="1" spc="-4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Someone</a:t>
            </a:r>
            <a:r>
              <a:rPr lang="en-US" sz="2000" b="1" i="1" spc="-5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will</a:t>
            </a:r>
            <a:r>
              <a:rPr lang="en-US" sz="2000" b="1" i="1" spc="-15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spc="-1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return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your</a:t>
            </a:r>
            <a:r>
              <a:rPr lang="en-US" sz="2000" b="1" i="1" spc="-4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call</a:t>
            </a:r>
            <a:r>
              <a:rPr lang="en-US" sz="2000" b="1" i="1" spc="-4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 </a:t>
            </a:r>
            <a:r>
              <a:rPr lang="en-US" sz="2000" b="1" i="1" spc="-10" dirty="0">
                <a:solidFill>
                  <a:srgbClr val="3E3E3E"/>
                </a:solidFill>
                <a:latin typeface="Gill Sans" panose="020B0604020202020204" charset="0"/>
                <a:cs typeface="Arial"/>
              </a:rPr>
              <a:t>promptly.</a:t>
            </a:r>
            <a:endParaRPr lang="en-US" sz="2000" dirty="0">
              <a:latin typeface="Gill Sans" panose="020B0604020202020204" charset="0"/>
              <a:cs typeface="Arial"/>
            </a:endParaRPr>
          </a:p>
          <a:p>
            <a:pPr marL="77470" marR="56515" indent="0" algn="ctr">
              <a:lnSpc>
                <a:spcPct val="100000"/>
              </a:lnSpc>
              <a:buNone/>
            </a:pPr>
            <a:endParaRPr lang="en-US" sz="2000" b="1" dirty="0">
              <a:solidFill>
                <a:srgbClr val="FF0000"/>
              </a:solidFill>
              <a:latin typeface="Gill Sans" panose="020B0604020202020204" charset="0"/>
              <a:cs typeface="Nirmala UI"/>
            </a:endParaRPr>
          </a:p>
          <a:p>
            <a:pPr marL="77470" marR="56515" indent="0" algn="ctr">
              <a:lnSpc>
                <a:spcPct val="100000"/>
              </a:lnSpc>
              <a:buNone/>
            </a:pP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We</a:t>
            </a:r>
            <a:r>
              <a:rPr lang="en-US" sz="2000" b="1" spc="-3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are</a:t>
            </a:r>
            <a:r>
              <a:rPr lang="en-US" sz="2000" b="1" spc="-4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here</a:t>
            </a:r>
            <a:r>
              <a:rPr lang="en-US" sz="2000" b="1" spc="-4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to</a:t>
            </a:r>
            <a:r>
              <a:rPr lang="en-US" sz="2000" b="1" spc="-5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help</a:t>
            </a:r>
            <a:r>
              <a:rPr lang="en-US" sz="2000" b="1" spc="-4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make</a:t>
            </a:r>
            <a:r>
              <a:rPr lang="en-US" sz="2000" b="1" spc="-4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your</a:t>
            </a:r>
            <a:r>
              <a:rPr lang="en-US" sz="2000" b="1" spc="-4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spc="-1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transition</a:t>
            </a:r>
            <a:r>
              <a:rPr lang="en-US" sz="2000" b="1" spc="-6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to</a:t>
            </a:r>
            <a:r>
              <a:rPr lang="en-US" sz="2000" b="1" spc="-4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Queens</a:t>
            </a:r>
            <a:r>
              <a:rPr lang="en-US" sz="2000" b="1" spc="-4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College</a:t>
            </a:r>
            <a:r>
              <a:rPr lang="en-US" sz="2000" b="1" spc="-5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smooth</a:t>
            </a:r>
            <a:r>
              <a:rPr lang="en-US" sz="2000" b="1" spc="-4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and</a:t>
            </a:r>
            <a:r>
              <a:rPr lang="en-US" sz="2000" b="1" spc="-4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spc="-1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successful,</a:t>
            </a:r>
            <a:r>
              <a:rPr lang="en-US" sz="2000" b="1" spc="-7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spc="-2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and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we</a:t>
            </a:r>
            <a:r>
              <a:rPr lang="en-US" sz="2000" b="1" spc="-6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look</a:t>
            </a:r>
            <a:r>
              <a:rPr lang="en-US" sz="2000" b="1" spc="-5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forward</a:t>
            </a:r>
            <a:r>
              <a:rPr lang="en-US" sz="2000" b="1" spc="-5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to</a:t>
            </a:r>
            <a:r>
              <a:rPr lang="en-US" sz="2000" b="1" spc="-55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meeting</a:t>
            </a:r>
            <a:r>
              <a:rPr lang="en-US" sz="2000" b="1" spc="-7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 </a:t>
            </a:r>
            <a:r>
              <a:rPr lang="en-US" sz="2000" b="1" spc="-20" dirty="0">
                <a:solidFill>
                  <a:srgbClr val="FF0000"/>
                </a:solidFill>
                <a:latin typeface="Gill Sans" panose="020B0604020202020204" charset="0"/>
                <a:cs typeface="Nirmala UI"/>
              </a:rPr>
              <a:t>you.</a:t>
            </a:r>
            <a:endParaRPr lang="en-US" sz="2000" dirty="0">
              <a:latin typeface="Gill Sans" panose="020B060402020202020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905D3A-2C14-4629-B05A-FE4209BD3B0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i="1" dirty="0">
              <a:latin typeface="Gil sans"/>
            </a:endParaRPr>
          </a:p>
          <a:p>
            <a:r>
              <a:rPr lang="en-US" sz="3200" b="1" i="1" dirty="0">
                <a:latin typeface="Gil sans"/>
              </a:rPr>
              <a:t>Your Next Steps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2C4FA5-52DA-4499-B746-90C6ADF6C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3255" y="0"/>
            <a:ext cx="1408745" cy="914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49A59D7-F94E-467F-B8A1-31890F278111}"/>
              </a:ext>
            </a:extLst>
          </p:cNvPr>
          <p:cNvSpPr/>
          <p:nvPr/>
        </p:nvSpPr>
        <p:spPr>
          <a:xfrm>
            <a:off x="373224" y="1156996"/>
            <a:ext cx="11336694" cy="49265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3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0946B-92B5-4844-9100-2DD15FBF2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914400"/>
          </a:xfr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i="1" dirty="0">
                <a:latin typeface="Gil sans"/>
              </a:rPr>
              <a:t>Online Advising Presentation</a:t>
            </a:r>
            <a:br>
              <a:rPr lang="en-US" sz="3200" b="1" i="1" dirty="0">
                <a:latin typeface="Gil sans"/>
              </a:rPr>
            </a:br>
            <a:r>
              <a:rPr lang="en-US" sz="3200" b="1" i="1" dirty="0">
                <a:latin typeface="Gil sans"/>
              </a:rPr>
              <a:t>Goals &amp;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C8D39-A604-40F1-A6BC-49485721F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471"/>
            <a:ext cx="10515600" cy="4351338"/>
          </a:xfrm>
          <a:ln w="25400">
            <a:solidFill>
              <a:schemeClr val="tx1"/>
            </a:solidFill>
          </a:ln>
        </p:spPr>
        <p:txBody>
          <a:bodyPr/>
          <a:lstStyle/>
          <a:p>
            <a:pPr fontAlgn="base"/>
            <a:r>
              <a:rPr lang="en-US" dirty="0">
                <a:latin typeface="Gil sans"/>
              </a:rPr>
              <a:t>Academic Advising at Queens College ─ </a:t>
            </a:r>
            <a:r>
              <a:rPr lang="en-US" i="1" dirty="0">
                <a:latin typeface="Gil sans"/>
              </a:rPr>
              <a:t>A Shared Model</a:t>
            </a:r>
            <a:r>
              <a:rPr lang="en-US" dirty="0">
                <a:latin typeface="Gil sans"/>
              </a:rPr>
              <a:t>​</a:t>
            </a:r>
          </a:p>
          <a:p>
            <a:pPr fontAlgn="base"/>
            <a:r>
              <a:rPr lang="en-US" dirty="0">
                <a:latin typeface="Gil sans"/>
              </a:rPr>
              <a:t>Overview of your Queens College Bachelor’s Degree​</a:t>
            </a:r>
          </a:p>
          <a:p>
            <a:pPr fontAlgn="base"/>
            <a:r>
              <a:rPr lang="en-US" dirty="0">
                <a:latin typeface="Gil sans"/>
              </a:rPr>
              <a:t>Academic Policies &amp; Procedures​</a:t>
            </a:r>
          </a:p>
          <a:p>
            <a:pPr fontAlgn="base"/>
            <a:r>
              <a:rPr lang="en-US" dirty="0">
                <a:latin typeface="Gil sans"/>
              </a:rPr>
              <a:t>Resources for Queens College Students​</a:t>
            </a:r>
          </a:p>
          <a:p>
            <a:pPr fontAlgn="base"/>
            <a:r>
              <a:rPr lang="en-US" dirty="0">
                <a:latin typeface="Gil sans"/>
              </a:rPr>
              <a:t>"Must have" Electronic Accounts ​</a:t>
            </a:r>
          </a:p>
          <a:p>
            <a:pPr fontAlgn="base"/>
            <a:r>
              <a:rPr lang="en-US" dirty="0">
                <a:latin typeface="Gil sans"/>
              </a:rPr>
              <a:t>         – CAMS, CUNYfirst”, </a:t>
            </a:r>
            <a:r>
              <a:rPr lang="en-US" dirty="0" err="1">
                <a:latin typeface="Gil sans"/>
              </a:rPr>
              <a:t>QMail</a:t>
            </a:r>
            <a:r>
              <a:rPr lang="en-US" dirty="0">
                <a:latin typeface="Gil sans"/>
              </a:rPr>
              <a:t> (Office 365) and QC Navigate​</a:t>
            </a:r>
          </a:p>
          <a:p>
            <a:pPr fontAlgn="base"/>
            <a:r>
              <a:rPr lang="en-US" dirty="0">
                <a:latin typeface="Gil sans"/>
              </a:rPr>
              <a:t>How to Prepare for your advising session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ED0A24-FD0E-48EF-95F6-BD6DAF514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2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60F2E-A776-4C22-83C5-E7781E1A2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164136"/>
            <a:ext cx="10651434" cy="2434408"/>
          </a:xfrm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2000" b="1" dirty="0">
                <a:latin typeface="Gil sans"/>
              </a:rPr>
              <a:t>Your Academic Advisor in the Academic Advising Center</a:t>
            </a:r>
          </a:p>
          <a:p>
            <a:pPr lvl="1" fontAlgn="base"/>
            <a:r>
              <a:rPr lang="en-US" sz="2000" dirty="0">
                <a:latin typeface="Gil sans"/>
              </a:rPr>
              <a:t>Overview of your Queens College Bachelor’s Degree​</a:t>
            </a:r>
          </a:p>
          <a:p>
            <a:pPr lvl="1" fontAlgn="base"/>
            <a:r>
              <a:rPr lang="en-US" sz="2000" dirty="0">
                <a:latin typeface="Gil sans"/>
              </a:rPr>
              <a:t>Academic Policies &amp; Procedures​</a:t>
            </a:r>
          </a:p>
          <a:p>
            <a:pPr lvl="1" fontAlgn="base"/>
            <a:r>
              <a:rPr lang="en-US" sz="2000" dirty="0">
                <a:latin typeface="Gil sans"/>
              </a:rPr>
              <a:t>Resources for Queens College Students​</a:t>
            </a:r>
          </a:p>
          <a:p>
            <a:pPr lvl="1" fontAlgn="base"/>
            <a:r>
              <a:rPr lang="en-US" sz="2000" dirty="0">
                <a:latin typeface="Gil sans"/>
              </a:rPr>
              <a:t>"Must have" Electronic Accounts ​</a:t>
            </a:r>
          </a:p>
          <a:p>
            <a:pPr lvl="1" fontAlgn="base"/>
            <a:r>
              <a:rPr lang="en-US" sz="2000" dirty="0">
                <a:latin typeface="Gil sans"/>
              </a:rPr>
              <a:t>         – CAMS, CUNYfirst”, </a:t>
            </a:r>
            <a:r>
              <a:rPr lang="en-US" sz="2000" dirty="0" err="1">
                <a:latin typeface="Gil sans"/>
              </a:rPr>
              <a:t>QMail</a:t>
            </a:r>
            <a:r>
              <a:rPr lang="en-US" sz="2000" dirty="0">
                <a:latin typeface="Gil sans"/>
              </a:rPr>
              <a:t> (Office 365) and QC Navigate​</a:t>
            </a:r>
          </a:p>
          <a:p>
            <a:pPr lvl="1" fontAlgn="base"/>
            <a:r>
              <a:rPr lang="en-US" sz="2000" dirty="0">
                <a:latin typeface="Gil sans"/>
              </a:rPr>
              <a:t>How to Prepare for your advising session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54A08A-36C6-48CC-BE07-89F2AA93FA04}"/>
              </a:ext>
            </a:extLst>
          </p:cNvPr>
          <p:cNvSpPr/>
          <p:nvPr/>
        </p:nvSpPr>
        <p:spPr>
          <a:xfrm>
            <a:off x="838200" y="3848280"/>
            <a:ext cx="10651435" cy="1938992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sz="2000" b="1" dirty="0">
                <a:solidFill>
                  <a:srgbClr val="000000"/>
                </a:solidFill>
                <a:latin typeface="Gil sans"/>
              </a:rPr>
              <a:t>Your Faculty Advisor in the Respective Academic Department</a:t>
            </a:r>
          </a:p>
          <a:p>
            <a:pPr marL="914400" lvl="1" indent="-45720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Detailed understanding of the Academic Discipline</a:t>
            </a:r>
            <a:endParaRPr lang="en-US" sz="2000" dirty="0"/>
          </a:p>
          <a:p>
            <a:pPr marL="914400" lvl="1" indent="-45720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Departmental Policies &amp; Procedures</a:t>
            </a:r>
            <a:endParaRPr lang="en-US" sz="2000" dirty="0"/>
          </a:p>
          <a:p>
            <a:pPr marL="914400" lvl="1" indent="-45720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Course Content, Requirements, and Expectations</a:t>
            </a:r>
            <a:endParaRPr lang="en-US" sz="2000" dirty="0"/>
          </a:p>
          <a:p>
            <a:pPr marL="914400" lvl="1" indent="-45720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Career &amp; Academic Discussions</a:t>
            </a:r>
            <a:endParaRPr lang="en-US" sz="2000" dirty="0"/>
          </a:p>
          <a:p>
            <a:pPr marL="914400" lvl="1" indent="-45720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Undergraduate Research &amp; Graduate Study Goals</a:t>
            </a:r>
            <a:endParaRPr lang="en-US" sz="20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F3E199B-EC58-4695-939B-D5574A08132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>
                <a:latin typeface="Gil sans"/>
              </a:rPr>
              <a:t>Academic Advising at Queens College</a:t>
            </a:r>
          </a:p>
          <a:p>
            <a:r>
              <a:rPr lang="en-US" sz="3200" b="1" i="1" dirty="0">
                <a:latin typeface="Gil sans"/>
              </a:rPr>
              <a:t>A Shared Model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FB6FD6-04E7-49F3-826E-B21DD2239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2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660AB44-CC67-41A3-9834-E2D714B3D51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>
                <a:latin typeface="Gil sans"/>
              </a:rPr>
              <a:t>Your QC Bachelor’s Degree</a:t>
            </a:r>
          </a:p>
          <a:p>
            <a:r>
              <a:rPr lang="en-US" sz="3200" b="1" i="1" dirty="0">
                <a:latin typeface="Gil sans"/>
              </a:rPr>
              <a:t>An Overview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4313AE-2ADE-4493-91D3-09C572A236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29F1B2A-9864-4E7C-932C-DB3BD7A37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3612" y="1525860"/>
            <a:ext cx="4537799" cy="453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32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CA942-91AF-4C0E-A8C6-14B347B03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086"/>
            <a:ext cx="10515600" cy="4351338"/>
          </a:xfrm>
        </p:spPr>
        <p:txBody>
          <a:bodyPr>
            <a:noAutofit/>
          </a:bodyPr>
          <a:lstStyle/>
          <a:p>
            <a:pPr fontAlgn="base"/>
            <a:r>
              <a:rPr lang="en-US" dirty="0">
                <a:latin typeface="Gil sans"/>
              </a:rPr>
              <a:t>120 credit minimum if you are transferring in 90 or fewer​ credits.​</a:t>
            </a:r>
          </a:p>
          <a:p>
            <a:pPr fontAlgn="base"/>
            <a:r>
              <a:rPr lang="en-US" dirty="0">
                <a:latin typeface="Gil sans"/>
              </a:rPr>
              <a:t>At least 30 credits must be done in residency at Queens College​ for transfers with 91 or more transfer credits. ​</a:t>
            </a:r>
          </a:p>
          <a:p>
            <a:pPr fontAlgn="base"/>
            <a:r>
              <a:rPr lang="en-US" i="1" dirty="0">
                <a:latin typeface="Gil sans"/>
              </a:rPr>
              <a:t>Minimum</a:t>
            </a:r>
            <a:r>
              <a:rPr lang="en-US" dirty="0">
                <a:latin typeface="Gil sans"/>
              </a:rPr>
              <a:t> of one Writing Intensive course in residency.  ​</a:t>
            </a:r>
          </a:p>
          <a:p>
            <a:pPr fontAlgn="base"/>
            <a:r>
              <a:rPr lang="en-US" dirty="0">
                <a:latin typeface="Gil sans"/>
              </a:rPr>
              <a:t>Your major {and minor} at Queens might have additional ​residency requirements. Consult with your faculty advisor.</a:t>
            </a:r>
          </a:p>
          <a:p>
            <a:pPr marL="0" indent="0">
              <a:buNone/>
            </a:pPr>
            <a:endParaRPr lang="en-US" dirty="0">
              <a:latin typeface="Gil san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5C909A-710E-4F15-B286-6A8C41504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i="1" dirty="0">
                <a:latin typeface="Gil sans"/>
              </a:rPr>
              <a:t>Your QC Bachelor’s Degree</a:t>
            </a:r>
            <a:br>
              <a:rPr lang="en-US" sz="3200" b="1" i="1" dirty="0">
                <a:latin typeface="Gil sans"/>
              </a:rPr>
            </a:br>
            <a:r>
              <a:rPr lang="en-US" sz="3200" b="1" i="1" dirty="0">
                <a:latin typeface="Gil sans"/>
              </a:rPr>
              <a:t>Residency Requirements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3D65B7-3F9B-49D4-B330-53FB7AB9A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7015DE8-0F30-41EC-B130-5D2928E42DE0}"/>
              </a:ext>
            </a:extLst>
          </p:cNvPr>
          <p:cNvSpPr/>
          <p:nvPr/>
        </p:nvSpPr>
        <p:spPr>
          <a:xfrm>
            <a:off x="579501" y="1147665"/>
            <a:ext cx="11111756" cy="48332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1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E5813-E509-4036-9CC8-21B001380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91682"/>
            <a:ext cx="5181600" cy="42405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latin typeface="Gill Sans" panose="020B0604020202020204" charset="0"/>
              </a:rPr>
              <a:t>The Required Core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30BCA-47F5-48AD-9195-A7729F5EA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33676"/>
            <a:ext cx="5688496" cy="4240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Gill Sans" panose="020B0604020202020204" charset="0"/>
              </a:rPr>
              <a:t>The Flexible Core</a:t>
            </a:r>
          </a:p>
          <a:p>
            <a:pPr marL="0" indent="0" algn="ctr">
              <a:buNone/>
            </a:pPr>
            <a:endParaRPr lang="en-US" sz="2400" dirty="0">
              <a:latin typeface="Gill Sans" panose="020B0604020202020204" charset="0"/>
            </a:endParaRPr>
          </a:p>
        </p:txBody>
      </p:sp>
      <p:pic>
        <p:nvPicPr>
          <p:cNvPr id="6" name="Google Shape;118;p5" descr="Gen-ed-1.png">
            <a:extLst>
              <a:ext uri="{FF2B5EF4-FFF2-40B4-BE49-F238E27FC236}">
                <a16:creationId xmlns:a16="http://schemas.microsoft.com/office/drawing/2014/main" id="{36F96A6D-F2A2-4F0A-BA3C-74C599D2A7B2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9553" y="1494508"/>
            <a:ext cx="2555880" cy="850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22;p5">
            <a:extLst>
              <a:ext uri="{FF2B5EF4-FFF2-40B4-BE49-F238E27FC236}">
                <a16:creationId xmlns:a16="http://schemas.microsoft.com/office/drawing/2014/main" id="{CEA7CBB5-91CF-491A-B77A-CF8ABBE6A17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4857" y="2371072"/>
            <a:ext cx="5062267" cy="2919390"/>
          </a:xfrm>
          <a:prstGeom prst="rect">
            <a:avLst/>
          </a:prstGeom>
          <a:noFill/>
          <a:ln>
            <a:noFill/>
          </a:ln>
          <a:effectLst>
            <a:outerShdw blurRad="63500">
              <a:srgbClr val="000000">
                <a:alpha val="69803"/>
              </a:srgbClr>
            </a:outerShdw>
          </a:effectLst>
        </p:spPr>
      </p:pic>
      <p:pic>
        <p:nvPicPr>
          <p:cNvPr id="8" name="Google Shape;130;p6" descr="Gen-ed-2.png">
            <a:extLst>
              <a:ext uri="{FF2B5EF4-FFF2-40B4-BE49-F238E27FC236}">
                <a16:creationId xmlns:a16="http://schemas.microsoft.com/office/drawing/2014/main" id="{19015654-E90A-40D9-9DA7-4FEBD5D5D80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1295" y="1576200"/>
            <a:ext cx="2531167" cy="769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31;p6">
            <a:extLst>
              <a:ext uri="{FF2B5EF4-FFF2-40B4-BE49-F238E27FC236}">
                <a16:creationId xmlns:a16="http://schemas.microsoft.com/office/drawing/2014/main" id="{5EB67D5F-8CA5-44BC-9875-0890EDC5C2C4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47781" y="2371072"/>
            <a:ext cx="5299465" cy="2919390"/>
          </a:xfrm>
          <a:prstGeom prst="rect">
            <a:avLst/>
          </a:prstGeom>
          <a:noFill/>
          <a:ln>
            <a:noFill/>
          </a:ln>
          <a:effectLst>
            <a:outerShdw blurRad="63500">
              <a:srgbClr val="000000">
                <a:alpha val="69803"/>
              </a:srgb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B189100-A366-443F-B378-6CD116E0F979}"/>
              </a:ext>
            </a:extLst>
          </p:cNvPr>
          <p:cNvSpPr txBox="1"/>
          <p:nvPr/>
        </p:nvSpPr>
        <p:spPr>
          <a:xfrm>
            <a:off x="1060174" y="5509526"/>
            <a:ext cx="10145891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Gil sans"/>
              </a:rPr>
              <a:t>Cannot use Pass/No Credit Grading Option for any courses applying to QC Core Requirements.</a:t>
            </a:r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9986A0BE-DEF0-43AF-A6DF-CFF0A5B6C48D}"/>
              </a:ext>
            </a:extLst>
          </p:cNvPr>
          <p:cNvSpPr txBox="1"/>
          <p:nvPr/>
        </p:nvSpPr>
        <p:spPr>
          <a:xfrm>
            <a:off x="3886200" y="5932854"/>
            <a:ext cx="4330148" cy="673902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1440" algn="ctr">
              <a:lnSpc>
                <a:spcPct val="100000"/>
              </a:lnSpc>
              <a:tabLst>
                <a:tab pos="378460" algn="l"/>
                <a:tab pos="379095" algn="l"/>
              </a:tabLst>
            </a:pPr>
            <a:r>
              <a:rPr lang="en-US" sz="1400" b="1" dirty="0">
                <a:latin typeface="Gil sans"/>
                <a:cs typeface="Arial"/>
              </a:rPr>
              <a:t>Courses can be found:</a:t>
            </a:r>
            <a:endParaRPr lang="en-US" sz="1400" b="1" dirty="0">
              <a:latin typeface="Gil sans"/>
              <a:cs typeface="Arial"/>
              <a:hlinkClick r:id="rId6"/>
            </a:endParaRPr>
          </a:p>
          <a:p>
            <a:pPr marL="378460" indent="-287020" algn="ctr">
              <a:lnSpc>
                <a:spcPct val="100000"/>
              </a:lnSpc>
              <a:buFont typeface="Calibri"/>
              <a:buChar char="▪"/>
              <a:tabLst>
                <a:tab pos="378460" algn="l"/>
                <a:tab pos="379095" algn="l"/>
              </a:tabLst>
            </a:pPr>
            <a:r>
              <a:rPr sz="1400" dirty="0">
                <a:latin typeface="Gil sans"/>
                <a:cs typeface="Arial"/>
              </a:rPr>
              <a:t>Academic</a:t>
            </a:r>
            <a:r>
              <a:rPr sz="1400" spc="-75" dirty="0">
                <a:latin typeface="Gil sans"/>
                <a:cs typeface="Arial"/>
              </a:rPr>
              <a:t> </a:t>
            </a:r>
            <a:r>
              <a:rPr sz="1400" dirty="0">
                <a:latin typeface="Gil sans"/>
                <a:cs typeface="Arial"/>
              </a:rPr>
              <a:t>Advising</a:t>
            </a:r>
            <a:r>
              <a:rPr sz="1400" spc="-45" dirty="0">
                <a:latin typeface="Gil sans"/>
                <a:cs typeface="Arial"/>
              </a:rPr>
              <a:t> </a:t>
            </a:r>
            <a:r>
              <a:rPr lang="en-US" sz="1400" dirty="0">
                <a:latin typeface="Gil sans"/>
                <a:cs typeface="Arial"/>
                <a:hlinkClick r:id="rId7"/>
              </a:rPr>
              <a:t>Degree Requirements</a:t>
            </a:r>
            <a:endParaRPr lang="en-US" sz="1400" u="sng" spc="-10" dirty="0">
              <a:uFill>
                <a:solidFill>
                  <a:srgbClr val="000000"/>
                </a:solidFill>
              </a:uFill>
              <a:latin typeface="Gil sans"/>
              <a:cs typeface="Arial"/>
            </a:endParaRPr>
          </a:p>
          <a:p>
            <a:pPr marL="378460" indent="-287020" algn="ctr">
              <a:lnSpc>
                <a:spcPct val="100000"/>
              </a:lnSpc>
              <a:buFont typeface="Calibri"/>
              <a:buChar char="▪"/>
              <a:tabLst>
                <a:tab pos="378460" algn="l"/>
                <a:tab pos="379095" algn="l"/>
              </a:tabLst>
            </a:pPr>
            <a:r>
              <a:rPr lang="en-US" sz="1400" dirty="0">
                <a:latin typeface="Gil sans"/>
                <a:cs typeface="Arial"/>
                <a:hlinkClick r:id="rId8"/>
              </a:rPr>
              <a:t>Pathways - </a:t>
            </a:r>
            <a:r>
              <a:rPr sz="1400" dirty="0">
                <a:latin typeface="Gil sans"/>
                <a:cs typeface="Arial"/>
                <a:hlinkClick r:id="rId8"/>
              </a:rPr>
              <a:t>General</a:t>
            </a:r>
            <a:r>
              <a:rPr sz="1400" spc="-70" dirty="0">
                <a:latin typeface="Gil sans"/>
                <a:cs typeface="Arial"/>
                <a:hlinkClick r:id="rId8"/>
              </a:rPr>
              <a:t> </a:t>
            </a:r>
            <a:r>
              <a:rPr sz="1400" dirty="0">
                <a:latin typeface="Gil sans"/>
                <a:cs typeface="Arial"/>
                <a:hlinkClick r:id="rId8"/>
              </a:rPr>
              <a:t>Education</a:t>
            </a:r>
            <a:r>
              <a:rPr sz="1400" spc="-70" dirty="0">
                <a:latin typeface="Gil sans"/>
                <a:cs typeface="Arial"/>
                <a:hlinkClick r:id="rId8"/>
              </a:rPr>
              <a:t> </a:t>
            </a:r>
            <a:r>
              <a:rPr sz="1400" dirty="0">
                <a:latin typeface="Gil sans"/>
                <a:cs typeface="Arial"/>
                <a:hlinkClick r:id="rId8"/>
              </a:rPr>
              <a:t>at</a:t>
            </a:r>
            <a:r>
              <a:rPr sz="1400" spc="-40" dirty="0">
                <a:latin typeface="Gil sans"/>
                <a:cs typeface="Arial"/>
                <a:hlinkClick r:id="rId8"/>
              </a:rPr>
              <a:t> </a:t>
            </a:r>
            <a:r>
              <a:rPr sz="1400" dirty="0">
                <a:latin typeface="Gil sans"/>
                <a:cs typeface="Arial"/>
                <a:hlinkClick r:id="rId8"/>
              </a:rPr>
              <a:t>Queens</a:t>
            </a:r>
            <a:r>
              <a:rPr sz="1400" spc="-55" dirty="0">
                <a:latin typeface="Gil sans"/>
                <a:cs typeface="Arial"/>
                <a:hlinkClick r:id="rId8"/>
              </a:rPr>
              <a:t> </a:t>
            </a:r>
            <a:r>
              <a:rPr sz="1400" dirty="0">
                <a:latin typeface="Gil sans"/>
                <a:cs typeface="Arial"/>
                <a:hlinkClick r:id="rId8"/>
              </a:rPr>
              <a:t>College</a:t>
            </a:r>
            <a:r>
              <a:rPr sz="1400" spc="-45" dirty="0">
                <a:latin typeface="Gil sans"/>
                <a:cs typeface="Arial"/>
                <a:hlinkClick r:id="rId8"/>
              </a:rPr>
              <a:t> </a:t>
            </a:r>
            <a:endParaRPr sz="1400" dirty="0">
              <a:latin typeface="Gil sans"/>
              <a:cs typeface="Arial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616D73D-9D5E-47B9-B083-9992CC05C63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>
                <a:latin typeface="Gil sans"/>
              </a:rPr>
              <a:t>QC Core Requirements (CUNY Pathways)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9FFF3F4-6955-4219-AB74-3A85B6E820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878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E5813-E509-4036-9CC8-21B001380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24947"/>
            <a:ext cx="5181600" cy="4007298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latin typeface="Gill Sans" panose="020B0604020202020204" charset="0"/>
              </a:rPr>
              <a:t>The College Option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30BCA-47F5-48AD-9195-A7729F5EA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24947"/>
            <a:ext cx="5688496" cy="40492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Gill Sans" panose="020B0604020202020204" charset="0"/>
              </a:rPr>
              <a:t>Writing Intensive Requirement</a:t>
            </a:r>
          </a:p>
          <a:p>
            <a:pPr marL="0" indent="0" algn="ctr">
              <a:buNone/>
            </a:pPr>
            <a:endParaRPr lang="en-US" sz="2400" dirty="0">
              <a:latin typeface="Gill Sans" panose="020B060402020202020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189100-A366-443F-B378-6CD116E0F979}"/>
              </a:ext>
            </a:extLst>
          </p:cNvPr>
          <p:cNvSpPr txBox="1"/>
          <p:nvPr/>
        </p:nvSpPr>
        <p:spPr>
          <a:xfrm>
            <a:off x="1060174" y="5474268"/>
            <a:ext cx="10293626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Gil sans"/>
              </a:rPr>
              <a:t>Cannot use Pass/No Credit Grading Option for any courses applying to QC Core Requirements.</a:t>
            </a:r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9986A0BE-DEF0-43AF-A6DF-CFF0A5B6C48D}"/>
              </a:ext>
            </a:extLst>
          </p:cNvPr>
          <p:cNvSpPr txBox="1"/>
          <p:nvPr/>
        </p:nvSpPr>
        <p:spPr>
          <a:xfrm>
            <a:off x="3886200" y="5932854"/>
            <a:ext cx="4419600" cy="673902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1440" algn="ctr">
              <a:lnSpc>
                <a:spcPct val="100000"/>
              </a:lnSpc>
              <a:tabLst>
                <a:tab pos="378460" algn="l"/>
                <a:tab pos="379095" algn="l"/>
              </a:tabLst>
            </a:pPr>
            <a:r>
              <a:rPr lang="en-US" sz="1400" b="1" dirty="0">
                <a:latin typeface="Gil sans"/>
                <a:cs typeface="Arial"/>
              </a:rPr>
              <a:t>Courses can be found:</a:t>
            </a:r>
            <a:endParaRPr lang="en-US" sz="1400" b="1" dirty="0">
              <a:latin typeface="Gil sans"/>
              <a:cs typeface="Arial"/>
              <a:hlinkClick r:id="rId2"/>
            </a:endParaRPr>
          </a:p>
          <a:p>
            <a:pPr marL="378460" indent="-287020" algn="ctr">
              <a:lnSpc>
                <a:spcPct val="100000"/>
              </a:lnSpc>
              <a:buFont typeface="Calibri"/>
              <a:buChar char="▪"/>
              <a:tabLst>
                <a:tab pos="378460" algn="l"/>
                <a:tab pos="379095" algn="l"/>
              </a:tabLst>
            </a:pPr>
            <a:r>
              <a:rPr sz="1400" dirty="0">
                <a:latin typeface="Gil sans"/>
                <a:cs typeface="Arial"/>
              </a:rPr>
              <a:t>Academic</a:t>
            </a:r>
            <a:r>
              <a:rPr sz="1400" spc="-75" dirty="0">
                <a:latin typeface="Gil sans"/>
                <a:cs typeface="Arial"/>
              </a:rPr>
              <a:t> </a:t>
            </a:r>
            <a:r>
              <a:rPr sz="1400" dirty="0">
                <a:latin typeface="Gil sans"/>
                <a:cs typeface="Arial"/>
              </a:rPr>
              <a:t>Advising</a:t>
            </a:r>
            <a:r>
              <a:rPr sz="1400" spc="-45" dirty="0">
                <a:latin typeface="Gil sans"/>
                <a:cs typeface="Arial"/>
              </a:rPr>
              <a:t> </a:t>
            </a:r>
            <a:r>
              <a:rPr lang="en-US" sz="1400" dirty="0">
                <a:latin typeface="Gil sans"/>
                <a:cs typeface="Arial"/>
                <a:hlinkClick r:id="rId3"/>
              </a:rPr>
              <a:t>Degree Requirements</a:t>
            </a:r>
            <a:endParaRPr lang="en-US" sz="1400" u="sng" spc="-10" dirty="0">
              <a:uFill>
                <a:solidFill>
                  <a:srgbClr val="000000"/>
                </a:solidFill>
              </a:uFill>
              <a:latin typeface="Gil sans"/>
              <a:cs typeface="Arial"/>
            </a:endParaRPr>
          </a:p>
          <a:p>
            <a:pPr marL="378460" indent="-287020" algn="ctr">
              <a:lnSpc>
                <a:spcPct val="100000"/>
              </a:lnSpc>
              <a:buFont typeface="Calibri"/>
              <a:buChar char="▪"/>
              <a:tabLst>
                <a:tab pos="378460" algn="l"/>
                <a:tab pos="379095" algn="l"/>
              </a:tabLst>
            </a:pPr>
            <a:r>
              <a:rPr lang="en-US" sz="1400" dirty="0">
                <a:latin typeface="Gil sans"/>
                <a:cs typeface="Arial"/>
                <a:hlinkClick r:id="rId4"/>
              </a:rPr>
              <a:t>Pathways - </a:t>
            </a:r>
            <a:r>
              <a:rPr sz="1400" dirty="0">
                <a:latin typeface="Gil sans"/>
                <a:cs typeface="Arial"/>
                <a:hlinkClick r:id="rId4"/>
              </a:rPr>
              <a:t>General</a:t>
            </a:r>
            <a:r>
              <a:rPr sz="1400" spc="-70" dirty="0">
                <a:latin typeface="Gil sans"/>
                <a:cs typeface="Arial"/>
                <a:hlinkClick r:id="rId4"/>
              </a:rPr>
              <a:t> </a:t>
            </a:r>
            <a:r>
              <a:rPr sz="1400" dirty="0">
                <a:latin typeface="Gil sans"/>
                <a:cs typeface="Arial"/>
                <a:hlinkClick r:id="rId4"/>
              </a:rPr>
              <a:t>Education</a:t>
            </a:r>
            <a:r>
              <a:rPr sz="1400" spc="-70" dirty="0">
                <a:latin typeface="Gil sans"/>
                <a:cs typeface="Arial"/>
                <a:hlinkClick r:id="rId4"/>
              </a:rPr>
              <a:t> </a:t>
            </a:r>
            <a:r>
              <a:rPr sz="1400" dirty="0">
                <a:latin typeface="Gil sans"/>
                <a:cs typeface="Arial"/>
                <a:hlinkClick r:id="rId4"/>
              </a:rPr>
              <a:t>at</a:t>
            </a:r>
            <a:r>
              <a:rPr sz="1400" spc="-40" dirty="0">
                <a:latin typeface="Gil sans"/>
                <a:cs typeface="Arial"/>
                <a:hlinkClick r:id="rId4"/>
              </a:rPr>
              <a:t> </a:t>
            </a:r>
            <a:r>
              <a:rPr sz="1400" dirty="0">
                <a:latin typeface="Gil sans"/>
                <a:cs typeface="Arial"/>
                <a:hlinkClick r:id="rId4"/>
              </a:rPr>
              <a:t>Queens</a:t>
            </a:r>
            <a:r>
              <a:rPr sz="1400" spc="-55" dirty="0">
                <a:latin typeface="Gil sans"/>
                <a:cs typeface="Arial"/>
                <a:hlinkClick r:id="rId4"/>
              </a:rPr>
              <a:t> </a:t>
            </a:r>
            <a:r>
              <a:rPr sz="1400" dirty="0">
                <a:latin typeface="Gil sans"/>
                <a:cs typeface="Arial"/>
                <a:hlinkClick r:id="rId4"/>
              </a:rPr>
              <a:t>College</a:t>
            </a:r>
            <a:r>
              <a:rPr sz="1400" spc="-45" dirty="0">
                <a:latin typeface="Gil sans"/>
                <a:cs typeface="Arial"/>
                <a:hlinkClick r:id="rId4"/>
              </a:rPr>
              <a:t> </a:t>
            </a:r>
            <a:endParaRPr sz="1400" dirty="0">
              <a:latin typeface="Gil sans"/>
              <a:cs typeface="Arial"/>
            </a:endParaRPr>
          </a:p>
        </p:txBody>
      </p:sp>
      <p:pic>
        <p:nvPicPr>
          <p:cNvPr id="13" name="Google Shape;140;p7" descr="Gen-ed-3.png">
            <a:extLst>
              <a:ext uri="{FF2B5EF4-FFF2-40B4-BE49-F238E27FC236}">
                <a16:creationId xmlns:a16="http://schemas.microsoft.com/office/drawing/2014/main" id="{2BA7F706-E924-43D6-979C-16CADF0A3B6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27871" y="1741270"/>
            <a:ext cx="3052591" cy="1313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2;p7">
            <a:extLst>
              <a:ext uri="{FF2B5EF4-FFF2-40B4-BE49-F238E27FC236}">
                <a16:creationId xmlns:a16="http://schemas.microsoft.com/office/drawing/2014/main" id="{7C0379B7-4A80-47F6-A1FF-B3688672A950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0887" y="2908482"/>
            <a:ext cx="5270396" cy="2341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0;p8" descr="Gen-ed-4.png">
            <a:extLst>
              <a:ext uri="{FF2B5EF4-FFF2-40B4-BE49-F238E27FC236}">
                <a16:creationId xmlns:a16="http://schemas.microsoft.com/office/drawing/2014/main" id="{4FC8DA60-C234-403E-80F3-6D73B641745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70039" y="1737008"/>
            <a:ext cx="3078922" cy="1318206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51;p8">
            <a:extLst>
              <a:ext uri="{FF2B5EF4-FFF2-40B4-BE49-F238E27FC236}">
                <a16:creationId xmlns:a16="http://schemas.microsoft.com/office/drawing/2014/main" id="{6C9263A2-4460-477A-9A90-B654149859CB}"/>
              </a:ext>
            </a:extLst>
          </p:cNvPr>
          <p:cNvSpPr txBox="1"/>
          <p:nvPr/>
        </p:nvSpPr>
        <p:spPr>
          <a:xfrm>
            <a:off x="6532219" y="3055214"/>
            <a:ext cx="4754562" cy="2062162"/>
          </a:xfrm>
          <a:prstGeom prst="rect">
            <a:avLst/>
          </a:prstGeom>
          <a:noFill/>
          <a:ln w="19050" cap="flat" cmpd="sng">
            <a:solidFill>
              <a:schemeClr val="bg1">
                <a:lumMod val="6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 must complete </a:t>
            </a:r>
            <a:r>
              <a:rPr lang="en-US" sz="1600" b="1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 Writing-Intensive "W" courses</a:t>
            </a:r>
            <a:r>
              <a:rPr lang="en-US" sz="1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least one "W" must be completed </a:t>
            </a:r>
            <a:r>
              <a:rPr lang="en-US" sz="1600" b="1" i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residency </a:t>
            </a:r>
            <a:r>
              <a:rPr lang="en-US" sz="1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QC.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 110 is a prerequisite for all "W" courses.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“W” courses can overlap with QC Core requirements or, if available, major and/or minor requirements.  Discuss with an advisor.</a:t>
            </a:r>
            <a:endParaRPr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765F33B-6EE9-42E1-9C12-027CBB435B4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>
                <a:latin typeface="Gil sans"/>
              </a:rPr>
              <a:t>QC Core Requirements (CUNY Pathways)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FCB098E-30A6-4AB7-BDAC-FAF6485CAD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38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89AB0E-543C-4670-B3AE-51CB0CD257FD}"/>
              </a:ext>
            </a:extLst>
          </p:cNvPr>
          <p:cNvSpPr txBox="1"/>
          <p:nvPr/>
        </p:nvSpPr>
        <p:spPr>
          <a:xfrm>
            <a:off x="935935" y="1136035"/>
            <a:ext cx="1032013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ts val="1600"/>
            </a:pP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If you have earned an </a:t>
            </a:r>
            <a:r>
              <a:rPr lang="en-US" sz="2000" i="1" dirty="0">
                <a:latin typeface="Gill Sans" panose="020B0604020202020204" charset="0"/>
                <a:ea typeface="Calibri"/>
                <a:cs typeface="Calibri"/>
                <a:sym typeface="Calibri"/>
              </a:rPr>
              <a:t>Associate of Arts Degree 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(AA) or </a:t>
            </a:r>
            <a:r>
              <a:rPr lang="en-US" sz="2000" i="1" dirty="0">
                <a:latin typeface="Gill Sans" panose="020B0604020202020204" charset="0"/>
                <a:ea typeface="Calibri"/>
                <a:cs typeface="Calibri"/>
                <a:sym typeface="Calibri"/>
              </a:rPr>
              <a:t>Associate of Science Degree 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(AS) from any U.S. institution, you are considered to have met the following requirements:</a:t>
            </a:r>
            <a:r>
              <a:rPr lang="en-US" sz="2000" dirty="0">
                <a:latin typeface="Gill Sans" panose="020B0604020202020204" charset="0"/>
              </a:rPr>
              <a:t>  </a:t>
            </a:r>
          </a:p>
          <a:p>
            <a:pPr marL="742950" lvl="1" indent="-285750">
              <a:spcBef>
                <a:spcPts val="320"/>
              </a:spcBef>
              <a:buSzPts val="1600"/>
              <a:buFont typeface="Wingdings"/>
              <a:buChar char="Ø"/>
            </a:pPr>
            <a:r>
              <a:rPr lang="en-US" sz="2000" dirty="0">
                <a:latin typeface="Gill Sans" panose="020B0604020202020204" charset="0"/>
              </a:rPr>
              <a:t>Required 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Core</a:t>
            </a:r>
            <a:r>
              <a:rPr lang="en-US" sz="2000" dirty="0">
                <a:latin typeface="Gill Sans" panose="020B0604020202020204" charset="0"/>
              </a:rPr>
              <a:t> </a:t>
            </a:r>
          </a:p>
          <a:p>
            <a:pPr marL="742950" lvl="1" indent="-285750">
              <a:spcBef>
                <a:spcPts val="320"/>
              </a:spcBef>
              <a:buSzPts val="1600"/>
              <a:buFont typeface="Wingdings"/>
              <a:buChar char="Ø"/>
            </a:pPr>
            <a:r>
              <a:rPr lang="en-US" sz="2000" dirty="0">
                <a:latin typeface="Gill Sans" panose="020B0604020202020204" charset="0"/>
              </a:rPr>
              <a:t>Flexible 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Core</a:t>
            </a:r>
            <a:endParaRPr lang="en-US" sz="2000" dirty="0">
              <a:latin typeface="Gill Sans" panose="020B0604020202020204" charset="0"/>
            </a:endParaRPr>
          </a:p>
          <a:p>
            <a:pPr marL="742950" lvl="1" indent="-285750">
              <a:spcBef>
                <a:spcPts val="320"/>
              </a:spcBef>
              <a:buSzPts val="1600"/>
              <a:buFont typeface="Wingdings"/>
              <a:buChar char="Ø"/>
            </a:pPr>
            <a:r>
              <a:rPr lang="en-US" sz="2000" dirty="0">
                <a:latin typeface="Gill Sans" panose="020B0604020202020204" charset="0"/>
              </a:rPr>
              <a:t>College 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Option Science</a:t>
            </a:r>
            <a:r>
              <a:rPr lang="en-US" sz="2000" dirty="0">
                <a:latin typeface="Gill Sans" panose="020B0604020202020204" charset="0"/>
              </a:rPr>
              <a:t> </a:t>
            </a:r>
          </a:p>
          <a:p>
            <a:pPr marL="742950" lvl="1" indent="-285750">
              <a:spcBef>
                <a:spcPts val="320"/>
              </a:spcBef>
              <a:buSzPts val="1600"/>
              <a:buFont typeface="Wingdings"/>
              <a:buChar char="Ø"/>
            </a:pPr>
            <a:r>
              <a:rPr lang="en-US" sz="2000" dirty="0">
                <a:latin typeface="Gill Sans" panose="020B0604020202020204" charset="0"/>
              </a:rPr>
              <a:t>Additional 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College </a:t>
            </a:r>
            <a:r>
              <a:rPr lang="en-US" sz="2000" dirty="0">
                <a:latin typeface="Gill Sans" panose="020B0604020202020204" charset="0"/>
              </a:rPr>
              <a:t>Option</a:t>
            </a:r>
          </a:p>
          <a:p>
            <a:pPr lvl="1">
              <a:spcBef>
                <a:spcPts val="320"/>
              </a:spcBef>
              <a:buSzPts val="1600"/>
            </a:pPr>
            <a:endParaRPr lang="en-US" sz="2000" dirty="0">
              <a:latin typeface="Gill Sans" panose="020B0604020202020204" charset="0"/>
            </a:endParaRPr>
          </a:p>
          <a:p>
            <a:pPr lvl="1">
              <a:spcBef>
                <a:spcPts val="320"/>
              </a:spcBef>
              <a:buSzPts val="1600"/>
            </a:pPr>
            <a:r>
              <a:rPr lang="en-US" sz="2000" dirty="0">
                <a:latin typeface="Gill Sans" panose="020B0604020202020204" charset="0"/>
              </a:rPr>
              <a:t>To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 fulfill your remaining General Education requirements, you only need </a:t>
            </a:r>
            <a:r>
              <a:rPr lang="en-US" sz="2000" u="sng" dirty="0">
                <a:latin typeface="Gill Sans" panose="020B0604020202020204" charset="0"/>
                <a:ea typeface="Calibri"/>
                <a:cs typeface="Calibri"/>
                <a:sym typeface="Calibri"/>
              </a:rPr>
              <a:t>Literature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,</a:t>
            </a:r>
            <a:r>
              <a:rPr lang="en-US" sz="2000" dirty="0">
                <a:latin typeface="Gill Sans" panose="020B0604020202020204" charset="0"/>
              </a:rPr>
              <a:t> </a:t>
            </a:r>
            <a:r>
              <a:rPr lang="en-US" sz="2000" u="sng" dirty="0">
                <a:latin typeface="Gill Sans" panose="020B0604020202020204" charset="0"/>
              </a:rPr>
              <a:t>Language </a:t>
            </a:r>
            <a:r>
              <a:rPr lang="en-US" sz="2000" dirty="0">
                <a:latin typeface="Gill Sans" panose="020B0604020202020204" charset="0"/>
              </a:rPr>
              <a:t>and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 one Writing Intensive Unit, which can be fulfilled by taking a Literature course with a “W”</a:t>
            </a:r>
            <a:r>
              <a:rPr lang="en-US" sz="2000" dirty="0">
                <a:latin typeface="Gill Sans" panose="020B0604020202020204" charset="0"/>
              </a:rPr>
              <a:t> 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following the course number (example: Comparative Literature 101W) OR a “W” course in your</a:t>
            </a:r>
            <a:r>
              <a:rPr lang="en-US" sz="2000" dirty="0">
                <a:latin typeface="Gill Sans" panose="020B0604020202020204" charset="0"/>
              </a:rPr>
              <a:t> </a:t>
            </a:r>
            <a:r>
              <a:rPr lang="en-US" sz="2000" dirty="0">
                <a:latin typeface="Gill Sans" panose="020B0604020202020204" charset="0"/>
                <a:ea typeface="Calibri"/>
                <a:cs typeface="Calibri"/>
                <a:sym typeface="Calibri"/>
              </a:rPr>
              <a:t>major or minor (if available).</a:t>
            </a:r>
            <a:r>
              <a:rPr lang="en-US" sz="2000" dirty="0">
                <a:latin typeface="Gill Sans" panose="020B0604020202020204" charset="0"/>
              </a:rPr>
              <a:t>  </a:t>
            </a:r>
          </a:p>
          <a:p>
            <a:pPr marL="742950" lvl="1" indent="-285750">
              <a:spcBef>
                <a:spcPts val="320"/>
              </a:spcBef>
              <a:buClr>
                <a:schemeClr val="dk1"/>
              </a:buClr>
              <a:buSzPts val="1600"/>
            </a:pPr>
            <a:endParaRPr lang="en-US" sz="2000" dirty="0">
              <a:latin typeface="Gill Sans" panose="020B0604020202020204" charset="0"/>
              <a:ea typeface="Calibri"/>
              <a:cs typeface="Calibri"/>
            </a:endParaRPr>
          </a:p>
          <a:p>
            <a:pPr marL="742950" lvl="1" indent="-285750">
              <a:spcBef>
                <a:spcPts val="320"/>
              </a:spcBef>
              <a:buClr>
                <a:schemeClr val="dk1"/>
              </a:buClr>
              <a:buSzPts val="1600"/>
            </a:pPr>
            <a:r>
              <a:rPr lang="en-US" sz="2000" b="1" u="sng" dirty="0">
                <a:latin typeface="Gill Sans" panose="020B0604020202020204" charset="0"/>
                <a:ea typeface="Calibri"/>
                <a:cs typeface="Calibri"/>
                <a:sym typeface="Calibri"/>
              </a:rPr>
              <a:t>Please note that these exemptions do not apply to AAS and AOS degree holders.</a:t>
            </a:r>
            <a:endParaRPr lang="en-US" sz="2000" u="sng" dirty="0">
              <a:latin typeface="Gill Sans" panose="020B0604020202020204" charset="0"/>
            </a:endParaRPr>
          </a:p>
          <a:p>
            <a:endParaRPr lang="en-US" sz="2000" dirty="0">
              <a:latin typeface="Gill Sans" panose="020B060402020202020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15B3D1A-59BD-4040-936B-3E400489372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>
                <a:latin typeface="Gil sans"/>
              </a:rPr>
              <a:t>Already have an AA or AS Degree?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E83F1E-E678-460B-8631-2D74C30B7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14CD374-24F4-42B1-BD1B-270748868622}"/>
              </a:ext>
            </a:extLst>
          </p:cNvPr>
          <p:cNvSpPr/>
          <p:nvPr/>
        </p:nvSpPr>
        <p:spPr>
          <a:xfrm>
            <a:off x="541176" y="1136035"/>
            <a:ext cx="10982130" cy="50594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5747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164;p10" descr="Major Requirments.png">
            <a:extLst>
              <a:ext uri="{FF2B5EF4-FFF2-40B4-BE49-F238E27FC236}">
                <a16:creationId xmlns:a16="http://schemas.microsoft.com/office/drawing/2014/main" id="{E53104B0-3405-46E6-9800-A713DA3A4B3E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 rot="20961397">
            <a:off x="128168" y="4436651"/>
            <a:ext cx="1662326" cy="154272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E5813-E509-4036-9CC8-21B001380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2770"/>
            <a:ext cx="5497286" cy="385947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latin typeface="Gill Sans" panose="020B0604020202020204" charset="0"/>
              </a:rPr>
              <a:t>The Major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30BCA-47F5-48AD-9195-A7729F5EA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62266"/>
            <a:ext cx="5688496" cy="44119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>
              <a:latin typeface="Gill Sans" panose="020B0604020202020204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Gill Sans" panose="020B0604020202020204" charset="0"/>
              </a:rPr>
              <a:t>Electives</a:t>
            </a:r>
          </a:p>
          <a:p>
            <a:pPr marL="0" indent="0" algn="ctr">
              <a:buNone/>
            </a:pPr>
            <a:endParaRPr lang="en-US" sz="2400" dirty="0">
              <a:latin typeface="Gill Sans" panose="020B0604020202020204" charset="0"/>
            </a:endParaRPr>
          </a:p>
          <a:p>
            <a:pPr marL="0" indent="0" algn="ctr">
              <a:buNone/>
            </a:pPr>
            <a:endParaRPr lang="en-US" sz="2400" dirty="0">
              <a:latin typeface="Gill Sans" panose="020B0604020202020204" charset="0"/>
            </a:endParaRPr>
          </a:p>
          <a:p>
            <a:pPr marL="0" indent="0" algn="ctr">
              <a:buNone/>
            </a:pPr>
            <a:endParaRPr lang="en-US" sz="2400" dirty="0">
              <a:latin typeface="Gill Sans" panose="020B060402020202020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189100-A366-443F-B378-6CD116E0F979}"/>
              </a:ext>
            </a:extLst>
          </p:cNvPr>
          <p:cNvSpPr txBox="1"/>
          <p:nvPr/>
        </p:nvSpPr>
        <p:spPr>
          <a:xfrm>
            <a:off x="949186" y="5842749"/>
            <a:ext cx="10515599" cy="33855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Cannot use Pass/No Credit Grading Option for any courses applying to the major, but can apply to electives.</a:t>
            </a:r>
          </a:p>
        </p:txBody>
      </p:sp>
      <p:sp>
        <p:nvSpPr>
          <p:cNvPr id="17" name="Google Shape;151;p8">
            <a:extLst>
              <a:ext uri="{FF2B5EF4-FFF2-40B4-BE49-F238E27FC236}">
                <a16:creationId xmlns:a16="http://schemas.microsoft.com/office/drawing/2014/main" id="{6C9263A2-4460-477A-9A90-B654149859CB}"/>
              </a:ext>
            </a:extLst>
          </p:cNvPr>
          <p:cNvSpPr txBox="1"/>
          <p:nvPr/>
        </p:nvSpPr>
        <p:spPr>
          <a:xfrm>
            <a:off x="6335486" y="1946171"/>
            <a:ext cx="4754562" cy="3693278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If you transfer in 90 or fewer credits, you must reach at least 120 credits (</a:t>
            </a:r>
            <a:r>
              <a:rPr lang="en-US" i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minimum 30 credits in residency</a:t>
            </a: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).</a:t>
            </a:r>
            <a:endParaRPr lang="en-US" dirty="0">
              <a:solidFill>
                <a:schemeClr val="dk1"/>
              </a:solidFill>
              <a:latin typeface="Gil sans"/>
              <a:ea typeface="Calibri"/>
              <a:cs typeface="Calibri"/>
            </a:endParaRPr>
          </a:p>
          <a:p>
            <a:pPr marL="342900" lvl="0" indent="-342900"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b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If you transfer in 91 or more credits, you must complete a minimum of 30 credits in residency and </a:t>
            </a:r>
            <a:r>
              <a:rPr lang="en-US" b="1" i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will need to exceed 120 credits</a:t>
            </a:r>
            <a:r>
              <a:rPr lang="en-US" b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.</a:t>
            </a:r>
            <a:endParaRPr lang="en-US" dirty="0">
              <a:solidFill>
                <a:schemeClr val="dk1"/>
              </a:solidFill>
              <a:latin typeface="Gil sans"/>
              <a:ea typeface="Calibri"/>
              <a:cs typeface="Calibri"/>
            </a:endParaRPr>
          </a:p>
          <a:p>
            <a:pPr marL="342900" indent="-34290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If your transfer credits, plus your remaining QC Core and major requirements do not add up to 120 credits (</a:t>
            </a:r>
            <a:r>
              <a:rPr lang="en-US" i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with 30 credits in residency</a:t>
            </a: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) elective credits are needed. </a:t>
            </a:r>
            <a:endParaRPr lang="en-US" dirty="0">
              <a:solidFill>
                <a:schemeClr val="dk1"/>
              </a:solidFill>
              <a:latin typeface="Gil sans"/>
              <a:ea typeface="Calibri"/>
              <a:cs typeface="Calibri"/>
            </a:endParaRPr>
          </a:p>
          <a:p>
            <a:pPr marL="342900" lvl="0" indent="-34290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Consider an internship, minor, or study abroad as options!</a:t>
            </a:r>
            <a:endParaRPr lang="en-US" dirty="0">
              <a:solidFill>
                <a:schemeClr val="dk1"/>
              </a:solidFill>
              <a:latin typeface="Gil sans"/>
            </a:endParaRPr>
          </a:p>
        </p:txBody>
      </p:sp>
      <p:sp>
        <p:nvSpPr>
          <p:cNvPr id="18" name="Google Shape;151;p8">
            <a:extLst>
              <a:ext uri="{FF2B5EF4-FFF2-40B4-BE49-F238E27FC236}">
                <a16:creationId xmlns:a16="http://schemas.microsoft.com/office/drawing/2014/main" id="{5B80F9F7-7A4C-4901-B193-D8CFCF27DDD8}"/>
              </a:ext>
            </a:extLst>
          </p:cNvPr>
          <p:cNvSpPr txBox="1"/>
          <p:nvPr/>
        </p:nvSpPr>
        <p:spPr>
          <a:xfrm>
            <a:off x="718443" y="1946171"/>
            <a:ext cx="5425833" cy="3531696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Majors vary in the number of credits and courses required. </a:t>
            </a:r>
            <a:endParaRPr lang="en-US" dirty="0">
              <a:latin typeface="Gil sans"/>
            </a:endParaRPr>
          </a:p>
          <a:p>
            <a:pPr marL="342900" indent="-34290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At Queens College, the total number of credits in a major can range from 31 credits to 79 credits. </a:t>
            </a:r>
            <a:endParaRPr lang="en-US" dirty="0">
              <a:latin typeface="Gil sans"/>
            </a:endParaRPr>
          </a:p>
          <a:p>
            <a:pPr marL="342900" indent="-34290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Some majors have entrance requirements and/or an application process.  </a:t>
            </a:r>
            <a:endParaRPr lang="en-US" dirty="0">
              <a:latin typeface="Gil sans"/>
            </a:endParaRPr>
          </a:p>
          <a:p>
            <a:pPr marL="342900" lvl="0" indent="-34290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Most majors have maintenance and graduation criteria.</a:t>
            </a:r>
            <a:endParaRPr lang="en-US" dirty="0">
              <a:solidFill>
                <a:schemeClr val="dk1"/>
              </a:solidFill>
              <a:latin typeface="Gil sans"/>
            </a:endParaRPr>
          </a:p>
          <a:p>
            <a:pPr marL="342900" lvl="0" indent="-342900">
              <a:spcBef>
                <a:spcPts val="32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See </a:t>
            </a:r>
            <a:r>
              <a:rPr lang="en-US" b="1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  <a:hlinkClick r:id="rId3"/>
              </a:rPr>
              <a:t>Academic Program Maps </a:t>
            </a: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on Advising Center’s website.</a:t>
            </a:r>
            <a:r>
              <a:rPr lang="en-US" u="sng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>
              <a:spcBef>
                <a:spcPts val="32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Gil sans"/>
                <a:ea typeface="Calibri"/>
                <a:cs typeface="Calibri"/>
                <a:sym typeface="Calibri"/>
              </a:rPr>
              <a:t>Visit departmental websites for more information. </a:t>
            </a:r>
          </a:p>
          <a:p>
            <a:pPr marL="342900" lvl="0" indent="-342900">
              <a:spcBef>
                <a:spcPts val="320"/>
              </a:spcBef>
              <a:buClr>
                <a:schemeClr val="dk1"/>
              </a:buClr>
              <a:buSzPts val="1600"/>
              <a:buFont typeface="Arial"/>
              <a:buChar char="•"/>
            </a:pPr>
            <a:endParaRPr lang="en-US" dirty="0">
              <a:solidFill>
                <a:schemeClr val="dk1"/>
              </a:solidFill>
              <a:latin typeface="Gil sans"/>
              <a:ea typeface="Calibri"/>
              <a:cs typeface="Calibri"/>
              <a:sym typeface="Calibri"/>
            </a:endParaRPr>
          </a:p>
        </p:txBody>
      </p:sp>
      <p:pic>
        <p:nvPicPr>
          <p:cNvPr id="8" name="Google Shape;176;p11">
            <a:extLst>
              <a:ext uri="{FF2B5EF4-FFF2-40B4-BE49-F238E27FC236}">
                <a16:creationId xmlns:a16="http://schemas.microsoft.com/office/drawing/2014/main" id="{7369AD82-034A-4621-AD76-C76C9E9402B0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 rot="370592">
            <a:off x="10915065" y="1865617"/>
            <a:ext cx="1061520" cy="227918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A3FAD9F-E57D-44FE-A9D7-AC432357F75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>
                <a:latin typeface="Gil sans"/>
              </a:rPr>
              <a:t>The QC Bachelor’s Degree</a:t>
            </a:r>
          </a:p>
          <a:p>
            <a:r>
              <a:rPr lang="en-US" sz="3200" b="1" i="1" dirty="0">
                <a:latin typeface="Gil sans"/>
              </a:rPr>
              <a:t>The Major &amp; Electives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E588CFB-56E1-47F1-8071-5D2C4FD676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8963" y="0"/>
            <a:ext cx="118303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85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044c25a-d47e-4cab-b507-a647a250e46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A8EEB5BC74664DA9CFC1CAE5A698B7" ma:contentTypeVersion="16" ma:contentTypeDescription="Create a new document." ma:contentTypeScope="" ma:versionID="43375e927eab8cd45f66343f74aab83c">
  <xsd:schema xmlns:xsd="http://www.w3.org/2001/XMLSchema" xmlns:xs="http://www.w3.org/2001/XMLSchema" xmlns:p="http://schemas.microsoft.com/office/2006/metadata/properties" xmlns:ns3="5044c25a-d47e-4cab-b507-a647a250e46f" xmlns:ns4="90053476-efc9-4ffb-95de-f40e94c78c7c" targetNamespace="http://schemas.microsoft.com/office/2006/metadata/properties" ma:root="true" ma:fieldsID="3554dfa7051397eec465f79ac4641464" ns3:_="" ns4:_="">
    <xsd:import namespace="5044c25a-d47e-4cab-b507-a647a250e46f"/>
    <xsd:import namespace="90053476-efc9-4ffb-95de-f40e94c78c7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44c25a-d47e-4cab-b507-a647a250e4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53476-efc9-4ffb-95de-f40e94c78c7c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2B8C13-5055-4C69-B50E-16F1A853C307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5044c25a-d47e-4cab-b507-a647a250e46f"/>
    <ds:schemaRef ds:uri="90053476-efc9-4ffb-95de-f40e94c78c7c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9AD3312-3501-42C3-AAFC-772EB2B42A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B44252-AD68-4BE8-B3A1-CB373368C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44c25a-d47e-4cab-b507-a647a250e46f"/>
    <ds:schemaRef ds:uri="90053476-efc9-4ffb-95de-f40e94c78c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2195</TotalTime>
  <Words>1953</Words>
  <Application>Microsoft Office PowerPoint</Application>
  <PresentationFormat>Widescreen</PresentationFormat>
  <Paragraphs>196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Gil sans</vt:lpstr>
      <vt:lpstr>Gill Sans</vt:lpstr>
      <vt:lpstr>Nirmala UI</vt:lpstr>
      <vt:lpstr>Noto Sans Symbols</vt:lpstr>
      <vt:lpstr>Times New Roman</vt:lpstr>
      <vt:lpstr>Wingdings</vt:lpstr>
      <vt:lpstr>Wingdings,Sans-Serif</vt:lpstr>
      <vt:lpstr>Office Theme</vt:lpstr>
      <vt:lpstr>Congratulations on your acceptance to Queens College for Fall 2025! </vt:lpstr>
      <vt:lpstr>Online Advising Presentation Goals &amp; Objectives</vt:lpstr>
      <vt:lpstr>PowerPoint Presentation</vt:lpstr>
      <vt:lpstr>PowerPoint Presentation</vt:lpstr>
      <vt:lpstr>Your QC Bachelor’s Degree Residency Requirements</vt:lpstr>
      <vt:lpstr>PowerPoint Presentation</vt:lpstr>
      <vt:lpstr>PowerPoint Presentation</vt:lpstr>
      <vt:lpstr>PowerPoint Presentation</vt:lpstr>
      <vt:lpstr>PowerPoint Presentation</vt:lpstr>
      <vt:lpstr>Major Information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QC Technology: Accounts &amp; Access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Congratulations on your acceptance to Queens College!</dc:title>
  <dc:creator>Catherine A Zonsky</dc:creator>
  <cp:lastModifiedBy>Catherine Connolly</cp:lastModifiedBy>
  <cp:revision>27</cp:revision>
  <dcterms:created xsi:type="dcterms:W3CDTF">2025-03-27T21:11:07Z</dcterms:created>
  <dcterms:modified xsi:type="dcterms:W3CDTF">2025-04-28T15:26:51Z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0x010100D5A8EEB5BC74664DA9CFC1CAE5A698B7</vt:lpwstr>
  </property>
</Properties>
</file>