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6" r:id="rId4"/>
    <p:sldId id="277" r:id="rId5"/>
    <p:sldId id="278" r:id="rId6"/>
    <p:sldId id="258" r:id="rId7"/>
    <p:sldId id="259" r:id="rId8"/>
    <p:sldId id="260" r:id="rId9"/>
    <p:sldId id="261" r:id="rId10"/>
    <p:sldId id="275" r:id="rId11"/>
    <p:sldId id="262" r:id="rId12"/>
    <p:sldId id="264" r:id="rId13"/>
    <p:sldId id="274" r:id="rId14"/>
    <p:sldId id="279" r:id="rId15"/>
    <p:sldId id="263" r:id="rId16"/>
    <p:sldId id="265" r:id="rId17"/>
    <p:sldId id="266" r:id="rId18"/>
    <p:sldId id="267" r:id="rId19"/>
    <p:sldId id="268" r:id="rId20"/>
    <p:sldId id="271" r:id="rId21"/>
    <p:sldId id="270" r:id="rId22"/>
    <p:sldId id="273" r:id="rId23"/>
    <p:sldId id="282" r:id="rId24"/>
    <p:sldId id="272"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1" d="100"/>
          <a:sy n="61" d="100"/>
        </p:scale>
        <p:origin x="63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ss, Peter" userId="e8efcff5-e3a2-4d9c-969b-40ec10a25ad5" providerId="ADAL" clId="{DDF42D27-C22A-413E-8F9C-D8C02C72F3B1}"/>
    <pc:docChg chg="delSld modSld">
      <pc:chgData name="Brass, Peter" userId="e8efcff5-e3a2-4d9c-969b-40ec10a25ad5" providerId="ADAL" clId="{DDF42D27-C22A-413E-8F9C-D8C02C72F3B1}" dt="2022-11-12T15:43:06.340" v="19" actId="20577"/>
      <pc:docMkLst>
        <pc:docMk/>
      </pc:docMkLst>
      <pc:sldChg chg="modSp mod">
        <pc:chgData name="Brass, Peter" userId="e8efcff5-e3a2-4d9c-969b-40ec10a25ad5" providerId="ADAL" clId="{DDF42D27-C22A-413E-8F9C-D8C02C72F3B1}" dt="2022-11-12T15:43:06.340" v="19" actId="20577"/>
        <pc:sldMkLst>
          <pc:docMk/>
          <pc:sldMk cId="2958357984" sldId="256"/>
        </pc:sldMkLst>
        <pc:spChg chg="mod">
          <ac:chgData name="Brass, Peter" userId="e8efcff5-e3a2-4d9c-969b-40ec10a25ad5" providerId="ADAL" clId="{DDF42D27-C22A-413E-8F9C-D8C02C72F3B1}" dt="2022-11-12T15:43:06.340" v="19" actId="20577"/>
          <ac:spMkLst>
            <pc:docMk/>
            <pc:sldMk cId="2958357984" sldId="256"/>
            <ac:spMk id="3" creationId="{2D8F5F80-D83E-411E-BBED-BD95882CACD1}"/>
          </ac:spMkLst>
        </pc:spChg>
      </pc:sldChg>
      <pc:sldChg chg="del">
        <pc:chgData name="Brass, Peter" userId="e8efcff5-e3a2-4d9c-969b-40ec10a25ad5" providerId="ADAL" clId="{DDF42D27-C22A-413E-8F9C-D8C02C72F3B1}" dt="2022-11-12T15:42:37.647" v="1" actId="47"/>
        <pc:sldMkLst>
          <pc:docMk/>
          <pc:sldMk cId="4166836932" sldId="283"/>
        </pc:sldMkLst>
      </pc:sldChg>
      <pc:sldChg chg="del">
        <pc:chgData name="Brass, Peter" userId="e8efcff5-e3a2-4d9c-969b-40ec10a25ad5" providerId="ADAL" clId="{DDF42D27-C22A-413E-8F9C-D8C02C72F3B1}" dt="2022-11-12T15:42:38.269" v="2" actId="47"/>
        <pc:sldMkLst>
          <pc:docMk/>
          <pc:sldMk cId="3326508134" sldId="284"/>
        </pc:sldMkLst>
      </pc:sldChg>
      <pc:sldChg chg="del">
        <pc:chgData name="Brass, Peter" userId="e8efcff5-e3a2-4d9c-969b-40ec10a25ad5" providerId="ADAL" clId="{DDF42D27-C22A-413E-8F9C-D8C02C72F3B1}" dt="2022-11-12T15:42:38.905" v="3" actId="47"/>
        <pc:sldMkLst>
          <pc:docMk/>
          <pc:sldMk cId="3402173392" sldId="285"/>
        </pc:sldMkLst>
      </pc:sldChg>
      <pc:sldChg chg="del">
        <pc:chgData name="Brass, Peter" userId="e8efcff5-e3a2-4d9c-969b-40ec10a25ad5" providerId="ADAL" clId="{DDF42D27-C22A-413E-8F9C-D8C02C72F3B1}" dt="2022-11-12T15:42:36.819" v="0" actId="47"/>
        <pc:sldMkLst>
          <pc:docMk/>
          <pc:sldMk cId="147315227" sldId="286"/>
        </pc:sldMkLst>
      </pc:sldChg>
      <pc:sldChg chg="del">
        <pc:chgData name="Brass, Peter" userId="e8efcff5-e3a2-4d9c-969b-40ec10a25ad5" providerId="ADAL" clId="{DDF42D27-C22A-413E-8F9C-D8C02C72F3B1}" dt="2022-11-12T15:42:39.670" v="4" actId="47"/>
        <pc:sldMkLst>
          <pc:docMk/>
          <pc:sldMk cId="887242608" sldId="287"/>
        </pc:sldMkLst>
      </pc:sldChg>
      <pc:sldChg chg="del">
        <pc:chgData name="Brass, Peter" userId="e8efcff5-e3a2-4d9c-969b-40ec10a25ad5" providerId="ADAL" clId="{DDF42D27-C22A-413E-8F9C-D8C02C72F3B1}" dt="2022-11-12T15:42:40.552" v="5" actId="47"/>
        <pc:sldMkLst>
          <pc:docMk/>
          <pc:sldMk cId="3049430948" sldId="28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1AAA2B-82F8-4B18-AD53-BF2DF4626A33}" type="datetimeFigureOut">
              <a:rPr lang="en-US" smtClean="0"/>
              <a:t>11/12/2022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430EB-D22B-4E4C-B550-E46C4BD5200D}" type="slidenum">
              <a:rPr lang="en-US" smtClean="0"/>
              <a:t>‹#›</a:t>
            </a:fld>
            <a:endParaRPr lang="en-US"/>
          </a:p>
        </p:txBody>
      </p:sp>
      <p:sp>
        <p:nvSpPr>
          <p:cNvPr id="7" name="hcSlideMaster.Title SlideHeader">
            <a:extLst>
              <a:ext uri="{FF2B5EF4-FFF2-40B4-BE49-F238E27FC236}">
                <a16:creationId xmlns:a16="http://schemas.microsoft.com/office/drawing/2014/main" id="{3C1E17F2-719A-BFEB-733A-901CED1A44C8}"/>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A853F346-5630-23FB-45E2-41F361C76A10}"/>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951531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1AAA2B-82F8-4B18-AD53-BF2DF4626A33}" type="datetimeFigureOut">
              <a:rPr lang="en-US" smtClean="0"/>
              <a:t>11/12/2022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430EB-D22B-4E4C-B550-E46C4BD5200D}" type="slidenum">
              <a:rPr lang="en-US" smtClean="0"/>
              <a:t>‹#›</a:t>
            </a:fld>
            <a:endParaRPr lang="en-US"/>
          </a:p>
        </p:txBody>
      </p:sp>
      <p:sp>
        <p:nvSpPr>
          <p:cNvPr id="8" name="hcSlideMaster.Picture with CaptionHeader">
            <a:extLst>
              <a:ext uri="{FF2B5EF4-FFF2-40B4-BE49-F238E27FC236}">
                <a16:creationId xmlns:a16="http://schemas.microsoft.com/office/drawing/2014/main" id="{90380BB3-6A18-3956-9294-B107B25E51A3}"/>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890919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1AAA2B-82F8-4B18-AD53-BF2DF4626A33}" type="datetimeFigureOut">
              <a:rPr lang="en-US" smtClean="0"/>
              <a:t>11/12/2022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430EB-D22B-4E4C-B550-E46C4BD5200D}" type="slidenum">
              <a:rPr lang="en-US" smtClean="0"/>
              <a:t>‹#›</a:t>
            </a:fld>
            <a:endParaRPr lang="en-US"/>
          </a:p>
        </p:txBody>
      </p:sp>
      <p:sp>
        <p:nvSpPr>
          <p:cNvPr id="7" name="hcSlideMaster.Title and Vertical TextHeader">
            <a:extLst>
              <a:ext uri="{FF2B5EF4-FFF2-40B4-BE49-F238E27FC236}">
                <a16:creationId xmlns:a16="http://schemas.microsoft.com/office/drawing/2014/main" id="{A8D02593-9870-17B5-DE69-892FEDF188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124996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1AAA2B-82F8-4B18-AD53-BF2DF4626A33}" type="datetimeFigureOut">
              <a:rPr lang="en-US" smtClean="0"/>
              <a:t>11/12/2022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430EB-D22B-4E4C-B550-E46C4BD5200D}" type="slidenum">
              <a:rPr lang="en-US" smtClean="0"/>
              <a:t>‹#›</a:t>
            </a:fld>
            <a:endParaRPr lang="en-US"/>
          </a:p>
        </p:txBody>
      </p:sp>
      <p:sp>
        <p:nvSpPr>
          <p:cNvPr id="7" name="hcSlideMaster.Vertical Title and TextHeader">
            <a:extLst>
              <a:ext uri="{FF2B5EF4-FFF2-40B4-BE49-F238E27FC236}">
                <a16:creationId xmlns:a16="http://schemas.microsoft.com/office/drawing/2014/main" id="{99A5AB1E-DDAF-7D24-C9C5-5EA8F2CCD17B}"/>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823730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TITUS">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1AAA2B-82F8-4B18-AD53-BF2DF4626A33}" type="datetimeFigureOut">
              <a:rPr lang="en-US" smtClean="0"/>
              <a:t>11/12/2022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430EB-D22B-4E4C-B550-E46C4BD5200D}" type="slidenum">
              <a:rPr lang="en-US" smtClean="0"/>
              <a:t>‹#›</a:t>
            </a:fld>
            <a:endParaRPr lang="en-US"/>
          </a:p>
        </p:txBody>
      </p:sp>
    </p:spTree>
    <p:extLst>
      <p:ext uri="{BB962C8B-B14F-4D97-AF65-F5344CB8AC3E}">
        <p14:creationId xmlns:p14="http://schemas.microsoft.com/office/powerpoint/2010/main" val="134844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1AAA2B-82F8-4B18-AD53-BF2DF4626A33}" type="datetimeFigureOut">
              <a:rPr lang="en-US" smtClean="0"/>
              <a:t>11/12/2022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430EB-D22B-4E4C-B550-E46C4BD5200D}" type="slidenum">
              <a:rPr lang="en-US" smtClean="0"/>
              <a:t>‹#›</a:t>
            </a:fld>
            <a:endParaRPr lang="en-US"/>
          </a:p>
        </p:txBody>
      </p:sp>
      <p:sp>
        <p:nvSpPr>
          <p:cNvPr id="7" name="hcSlideMaster.Title and ContentHeader">
            <a:extLst>
              <a:ext uri="{FF2B5EF4-FFF2-40B4-BE49-F238E27FC236}">
                <a16:creationId xmlns:a16="http://schemas.microsoft.com/office/drawing/2014/main" id="{E8AB56CE-0A73-61C8-1C3F-796581B0420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22749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1AAA2B-82F8-4B18-AD53-BF2DF4626A33}" type="datetimeFigureOut">
              <a:rPr lang="en-US" smtClean="0"/>
              <a:t>11/12/2022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430EB-D22B-4E4C-B550-E46C4BD5200D}" type="slidenum">
              <a:rPr lang="en-US" smtClean="0"/>
              <a:t>‹#›</a:t>
            </a:fld>
            <a:endParaRPr lang="en-US"/>
          </a:p>
        </p:txBody>
      </p:sp>
      <p:sp>
        <p:nvSpPr>
          <p:cNvPr id="7" name="hcSlideMaster.Section HeaderHeader">
            <a:extLst>
              <a:ext uri="{FF2B5EF4-FFF2-40B4-BE49-F238E27FC236}">
                <a16:creationId xmlns:a16="http://schemas.microsoft.com/office/drawing/2014/main" id="{5F134DB2-F75E-9698-A634-5F88CB50F5F0}"/>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83748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1AAA2B-82F8-4B18-AD53-BF2DF4626A33}" type="datetimeFigureOut">
              <a:rPr lang="en-US" smtClean="0"/>
              <a:t>11/12/2022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430EB-D22B-4E4C-B550-E46C4BD5200D}" type="slidenum">
              <a:rPr lang="en-US" smtClean="0"/>
              <a:t>‹#›</a:t>
            </a:fld>
            <a:endParaRPr lang="en-US"/>
          </a:p>
        </p:txBody>
      </p:sp>
      <p:sp>
        <p:nvSpPr>
          <p:cNvPr id="8" name="hcSlideMaster.Two ContentHeader">
            <a:extLst>
              <a:ext uri="{FF2B5EF4-FFF2-40B4-BE49-F238E27FC236}">
                <a16:creationId xmlns:a16="http://schemas.microsoft.com/office/drawing/2014/main" id="{68C3EBA2-3604-ACD4-981F-47186A8BCB00}"/>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92753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1AAA2B-82F8-4B18-AD53-BF2DF4626A33}" type="datetimeFigureOut">
              <a:rPr lang="en-US" smtClean="0"/>
              <a:t>11/12/2022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9430EB-D22B-4E4C-B550-E46C4BD5200D}" type="slidenum">
              <a:rPr lang="en-US" smtClean="0"/>
              <a:t>‹#›</a:t>
            </a:fld>
            <a:endParaRPr lang="en-US"/>
          </a:p>
        </p:txBody>
      </p:sp>
      <p:sp>
        <p:nvSpPr>
          <p:cNvPr id="10" name="hcSlideMaster.ComparisonHeader">
            <a:extLst>
              <a:ext uri="{FF2B5EF4-FFF2-40B4-BE49-F238E27FC236}">
                <a16:creationId xmlns:a16="http://schemas.microsoft.com/office/drawing/2014/main" id="{7419E295-1290-A3F8-8EE2-611815FCBFB5}"/>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101188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1AAA2B-82F8-4B18-AD53-BF2DF4626A33}" type="datetimeFigureOut">
              <a:rPr lang="en-US" smtClean="0"/>
              <a:t>11/12/2022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430EB-D22B-4E4C-B550-E46C4BD5200D}" type="slidenum">
              <a:rPr lang="en-US" smtClean="0"/>
              <a:t>‹#›</a:t>
            </a:fld>
            <a:endParaRPr lang="en-US"/>
          </a:p>
        </p:txBody>
      </p:sp>
      <p:sp>
        <p:nvSpPr>
          <p:cNvPr id="6" name="hcSlideMaster.Title OnlyHeader">
            <a:extLst>
              <a:ext uri="{FF2B5EF4-FFF2-40B4-BE49-F238E27FC236}">
                <a16:creationId xmlns:a16="http://schemas.microsoft.com/office/drawing/2014/main" id="{8FEA5CAA-BA46-9454-4CEA-31AEC6063FB6}"/>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88199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AAA2B-82F8-4B18-AD53-BF2DF4626A33}" type="datetimeFigureOut">
              <a:rPr lang="en-US" smtClean="0"/>
              <a:t>11/12/2022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9430EB-D22B-4E4C-B550-E46C4BD5200D}" type="slidenum">
              <a:rPr lang="en-US" smtClean="0"/>
              <a:t>‹#›</a:t>
            </a:fld>
            <a:endParaRPr lang="en-US"/>
          </a:p>
        </p:txBody>
      </p:sp>
      <p:sp>
        <p:nvSpPr>
          <p:cNvPr id="5" name="hcSlideMaster.BlankHeader">
            <a:extLst>
              <a:ext uri="{FF2B5EF4-FFF2-40B4-BE49-F238E27FC236}">
                <a16:creationId xmlns:a16="http://schemas.microsoft.com/office/drawing/2014/main" id="{14CB8D31-3033-5299-B472-64B51461E6D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956243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1AAA2B-82F8-4B18-AD53-BF2DF4626A33}" type="datetimeFigureOut">
              <a:rPr lang="en-US" smtClean="0"/>
              <a:t>11/12/2022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430EB-D22B-4E4C-B550-E46C4BD5200D}" type="slidenum">
              <a:rPr lang="en-US" smtClean="0"/>
              <a:t>‹#›</a:t>
            </a:fld>
            <a:endParaRPr lang="en-US"/>
          </a:p>
        </p:txBody>
      </p:sp>
      <p:sp>
        <p:nvSpPr>
          <p:cNvPr id="8" name="hcSlideMaster.Content with CaptionHeader">
            <a:extLst>
              <a:ext uri="{FF2B5EF4-FFF2-40B4-BE49-F238E27FC236}">
                <a16:creationId xmlns:a16="http://schemas.microsoft.com/office/drawing/2014/main" id="{7F3FA7CE-72A8-B250-8E79-558BAFA072EB}"/>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34380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AAA2B-82F8-4B18-AD53-BF2DF4626A33}" type="datetimeFigureOut">
              <a:rPr lang="en-US" smtClean="0"/>
              <a:t>11/12/2022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430EB-D22B-4E4C-B550-E46C4BD5200D}" type="slidenum">
              <a:rPr lang="en-US" smtClean="0"/>
              <a:t>‹#›</a:t>
            </a:fld>
            <a:endParaRPr lang="en-US"/>
          </a:p>
        </p:txBody>
      </p:sp>
    </p:spTree>
    <p:extLst>
      <p:ext uri="{BB962C8B-B14F-4D97-AF65-F5344CB8AC3E}">
        <p14:creationId xmlns:p14="http://schemas.microsoft.com/office/powerpoint/2010/main" val="3507870555"/>
      </p:ext>
    </p:extLst>
  </p:cSld>
  <p:clrMap bg1="dk1" tx1="lt1" bg2="dk2" tx2="lt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6E0CF-EFCA-41BC-B5C1-E50BC1A605C3}"/>
              </a:ext>
            </a:extLst>
          </p:cNvPr>
          <p:cNvSpPr>
            <a:spLocks noGrp="1"/>
          </p:cNvSpPr>
          <p:nvPr>
            <p:ph type="ctrTitle"/>
          </p:nvPr>
        </p:nvSpPr>
        <p:spPr/>
        <p:txBody>
          <a:bodyPr/>
          <a:lstStyle/>
          <a:p>
            <a:r>
              <a:rPr lang="en-US" dirty="0"/>
              <a:t>Insights from a season at NSF</a:t>
            </a:r>
            <a:br>
              <a:rPr lang="en-US" dirty="0"/>
            </a:br>
            <a:endParaRPr lang="en-US" dirty="0"/>
          </a:p>
        </p:txBody>
      </p:sp>
      <p:sp>
        <p:nvSpPr>
          <p:cNvPr id="3" name="Subtitle 2">
            <a:extLst>
              <a:ext uri="{FF2B5EF4-FFF2-40B4-BE49-F238E27FC236}">
                <a16:creationId xmlns:a16="http://schemas.microsoft.com/office/drawing/2014/main" id="{2D8F5F80-D83E-411E-BBED-BD95882CACD1}"/>
              </a:ext>
            </a:extLst>
          </p:cNvPr>
          <p:cNvSpPr>
            <a:spLocks noGrp="1"/>
          </p:cNvSpPr>
          <p:nvPr>
            <p:ph type="subTitle" idx="1"/>
          </p:nvPr>
        </p:nvSpPr>
        <p:spPr/>
        <p:txBody>
          <a:bodyPr/>
          <a:lstStyle/>
          <a:p>
            <a:r>
              <a:rPr lang="en-US" dirty="0"/>
              <a:t>Peter Brass</a:t>
            </a:r>
          </a:p>
          <a:p>
            <a:r>
              <a:rPr lang="en-US" dirty="0"/>
              <a:t>Program Director (Rotator) Algorithmic Foundations, NSF</a:t>
            </a:r>
          </a:p>
          <a:p>
            <a:r>
              <a:rPr lang="en-US"/>
              <a:t>November 2022</a:t>
            </a:r>
            <a:endParaRPr lang="en-US" dirty="0"/>
          </a:p>
        </p:txBody>
      </p:sp>
      <p:sp>
        <p:nvSpPr>
          <p:cNvPr id="4" name="flSlide1Footer" descr="  ">
            <a:extLst>
              <a:ext uri="{FF2B5EF4-FFF2-40B4-BE49-F238E27FC236}">
                <a16:creationId xmlns:a16="http://schemas.microsoft.com/office/drawing/2014/main" id="{B6819E4E-3647-FE4D-86E8-D4C56489C53C}"/>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5" name="hcSlide1Header">
            <a:extLst>
              <a:ext uri="{FF2B5EF4-FFF2-40B4-BE49-F238E27FC236}">
                <a16:creationId xmlns:a16="http://schemas.microsoft.com/office/drawing/2014/main" id="{915A2E1C-9AB9-7E61-001B-C21D1268B81D}"/>
              </a:ext>
            </a:extLst>
          </p:cNvPr>
          <p:cNvSpPr txBox="1"/>
          <p:nvPr/>
        </p:nvSpPr>
        <p:spPr>
          <a:xfrm>
            <a:off x="5994400" y="0"/>
            <a:ext cx="184731" cy="369332"/>
          </a:xfrm>
          <a:prstGeom prst="rect">
            <a:avLst/>
          </a:prstGeom>
          <a:noFill/>
        </p:spPr>
        <p:txBody>
          <a:bodyPr vert="horz" wrap="none" rtlCol="0">
            <a:spAutoFit/>
          </a:bodyPr>
          <a:lstStyle/>
          <a:p>
            <a:endParaRPr lang="en-US"/>
          </a:p>
        </p:txBody>
      </p:sp>
    </p:spTree>
    <p:extLst>
      <p:ext uri="{BB962C8B-B14F-4D97-AF65-F5344CB8AC3E}">
        <p14:creationId xmlns:p14="http://schemas.microsoft.com/office/powerpoint/2010/main" val="2958357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2E5D-36AA-4144-88F4-0352C1FCE684}"/>
              </a:ext>
            </a:extLst>
          </p:cNvPr>
          <p:cNvSpPr>
            <a:spLocks noGrp="1"/>
          </p:cNvSpPr>
          <p:nvPr>
            <p:ph type="title"/>
          </p:nvPr>
        </p:nvSpPr>
        <p:spPr/>
        <p:txBody>
          <a:bodyPr/>
          <a:lstStyle/>
          <a:p>
            <a:r>
              <a:rPr lang="en-US" dirty="0"/>
              <a:t>Funding Process (4)</a:t>
            </a:r>
          </a:p>
        </p:txBody>
      </p:sp>
      <p:sp>
        <p:nvSpPr>
          <p:cNvPr id="3" name="Content Placeholder 2">
            <a:extLst>
              <a:ext uri="{FF2B5EF4-FFF2-40B4-BE49-F238E27FC236}">
                <a16:creationId xmlns:a16="http://schemas.microsoft.com/office/drawing/2014/main" id="{6AABF98D-ED14-472E-8AF6-0981B905571E}"/>
              </a:ext>
            </a:extLst>
          </p:cNvPr>
          <p:cNvSpPr>
            <a:spLocks noGrp="1"/>
          </p:cNvSpPr>
          <p:nvPr>
            <p:ph idx="1"/>
          </p:nvPr>
        </p:nvSpPr>
        <p:spPr/>
        <p:txBody>
          <a:bodyPr>
            <a:normAutofit lnSpcReduction="10000"/>
          </a:bodyPr>
          <a:lstStyle/>
          <a:p>
            <a:r>
              <a:rPr lang="en-US" dirty="0"/>
              <a:t>This is the basic path of a proposal from submission to decision.</a:t>
            </a:r>
          </a:p>
          <a:p>
            <a:r>
              <a:rPr lang="en-US" dirty="0"/>
              <a:t>Proposals may take more complicated paths if they are discussed on multiple panels or if the funding comes from multiple sources within or outside the NSF. Especially for large projects, complicated negotiations might be needed.</a:t>
            </a:r>
          </a:p>
          <a:p>
            <a:endParaRPr lang="en-US" dirty="0"/>
          </a:p>
          <a:p>
            <a:r>
              <a:rPr lang="en-US" dirty="0"/>
              <a:t>75% of all submissions should be decided within 6 months.</a:t>
            </a:r>
          </a:p>
          <a:p>
            <a:r>
              <a:rPr lang="en-US" dirty="0"/>
              <a:t>The remaining 25% can sometimes take much longer.</a:t>
            </a:r>
          </a:p>
          <a:p>
            <a:r>
              <a:rPr lang="en-US" dirty="0"/>
              <a:t>PIs contribute to delay by missing reports.</a:t>
            </a:r>
          </a:p>
          <a:p>
            <a:r>
              <a:rPr lang="en-US" dirty="0"/>
              <a:t>Budget uncertainty makes PDs hold back proposals.</a:t>
            </a:r>
          </a:p>
        </p:txBody>
      </p:sp>
    </p:spTree>
    <p:extLst>
      <p:ext uri="{BB962C8B-B14F-4D97-AF65-F5344CB8AC3E}">
        <p14:creationId xmlns:p14="http://schemas.microsoft.com/office/powerpoint/2010/main" val="759844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405AF-A862-4199-B890-A9D2144CD226}"/>
              </a:ext>
            </a:extLst>
          </p:cNvPr>
          <p:cNvSpPr>
            <a:spLocks noGrp="1"/>
          </p:cNvSpPr>
          <p:nvPr>
            <p:ph type="title"/>
          </p:nvPr>
        </p:nvSpPr>
        <p:spPr/>
        <p:txBody>
          <a:bodyPr/>
          <a:lstStyle/>
          <a:p>
            <a:r>
              <a:rPr lang="en-US" dirty="0"/>
              <a:t>Funding Process (5)</a:t>
            </a:r>
          </a:p>
        </p:txBody>
      </p:sp>
      <p:sp>
        <p:nvSpPr>
          <p:cNvPr id="3" name="Content Placeholder 2">
            <a:extLst>
              <a:ext uri="{FF2B5EF4-FFF2-40B4-BE49-F238E27FC236}">
                <a16:creationId xmlns:a16="http://schemas.microsoft.com/office/drawing/2014/main" id="{98D1BD8F-1758-4E96-9638-3D5746D6C5E3}"/>
              </a:ext>
            </a:extLst>
          </p:cNvPr>
          <p:cNvSpPr>
            <a:spLocks noGrp="1"/>
          </p:cNvSpPr>
          <p:nvPr>
            <p:ph idx="1"/>
          </p:nvPr>
        </p:nvSpPr>
        <p:spPr/>
        <p:txBody>
          <a:bodyPr/>
          <a:lstStyle/>
          <a:p>
            <a:r>
              <a:rPr lang="en-US" dirty="0"/>
              <a:t>The money is awarded to the institution, not to the PI. </a:t>
            </a:r>
          </a:p>
          <a:p>
            <a:pPr lvl="1"/>
            <a:r>
              <a:rPr lang="en-US" dirty="0"/>
              <a:t>The institution commits to undertake the research in the project. </a:t>
            </a:r>
          </a:p>
          <a:p>
            <a:pPr lvl="1"/>
            <a:r>
              <a:rPr lang="en-US" dirty="0"/>
              <a:t>The PI is employee of the institution.</a:t>
            </a:r>
          </a:p>
          <a:p>
            <a:pPr lvl="1"/>
            <a:r>
              <a:rPr lang="en-US" dirty="0"/>
              <a:t>The institution is responsible for the research (e.g., scientific misconduct)</a:t>
            </a:r>
          </a:p>
          <a:p>
            <a:pPr lvl="1"/>
            <a:r>
              <a:rPr lang="en-US" dirty="0"/>
              <a:t>The institution is responsible for the PI (e.g., harassment)</a:t>
            </a:r>
          </a:p>
          <a:p>
            <a:pPr lvl="1"/>
            <a:r>
              <a:rPr lang="en-US" dirty="0"/>
              <a:t>The institution is responsible for use of the money (e.g., fraud)</a:t>
            </a:r>
          </a:p>
          <a:p>
            <a:r>
              <a:rPr lang="en-US" dirty="0"/>
              <a:t>There is no way the institution can return money to the NSF; any money not used up goes to the US Treasury.</a:t>
            </a:r>
          </a:p>
          <a:p>
            <a:r>
              <a:rPr lang="en-US" dirty="0"/>
              <a:t>Money expires about six years after it was given to the institution and is automatically returned to the Treasury. That is a federal rule.</a:t>
            </a:r>
          </a:p>
          <a:p>
            <a:endParaRPr lang="en-US" dirty="0"/>
          </a:p>
        </p:txBody>
      </p:sp>
    </p:spTree>
    <p:extLst>
      <p:ext uri="{BB962C8B-B14F-4D97-AF65-F5344CB8AC3E}">
        <p14:creationId xmlns:p14="http://schemas.microsoft.com/office/powerpoint/2010/main" val="1361842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0B786-6187-4EA9-8B5D-19EB1361D244}"/>
              </a:ext>
            </a:extLst>
          </p:cNvPr>
          <p:cNvSpPr>
            <a:spLocks noGrp="1"/>
          </p:cNvSpPr>
          <p:nvPr>
            <p:ph type="title"/>
          </p:nvPr>
        </p:nvSpPr>
        <p:spPr/>
        <p:txBody>
          <a:bodyPr/>
          <a:lstStyle/>
          <a:p>
            <a:r>
              <a:rPr lang="en-US" dirty="0"/>
              <a:t>Post-Award Process (1) </a:t>
            </a:r>
          </a:p>
        </p:txBody>
      </p:sp>
      <p:sp>
        <p:nvSpPr>
          <p:cNvPr id="3" name="Content Placeholder 2">
            <a:extLst>
              <a:ext uri="{FF2B5EF4-FFF2-40B4-BE49-F238E27FC236}">
                <a16:creationId xmlns:a16="http://schemas.microsoft.com/office/drawing/2014/main" id="{143900BC-3856-402E-9B46-EA143D31E205}"/>
              </a:ext>
            </a:extLst>
          </p:cNvPr>
          <p:cNvSpPr>
            <a:spLocks noGrp="1"/>
          </p:cNvSpPr>
          <p:nvPr>
            <p:ph idx="1"/>
          </p:nvPr>
        </p:nvSpPr>
        <p:spPr/>
        <p:txBody>
          <a:bodyPr/>
          <a:lstStyle/>
          <a:p>
            <a:r>
              <a:rPr lang="en-US" dirty="0"/>
              <a:t>Each project requires annual reports. </a:t>
            </a:r>
          </a:p>
          <a:p>
            <a:r>
              <a:rPr lang="en-US" dirty="0"/>
              <a:t>If a project report becomes overdue, all NSF processes related to the PI and all co-PIs of that project are blocked. If your project report is overdue, your co-PI cannot get a new award.</a:t>
            </a:r>
          </a:p>
          <a:p>
            <a:pPr marL="0" indent="0">
              <a:buNone/>
            </a:pPr>
            <a:r>
              <a:rPr lang="en-US" dirty="0"/>
              <a:t>   You </a:t>
            </a:r>
            <a:r>
              <a:rPr lang="en-US" i="1" dirty="0"/>
              <a:t>hurt others </a:t>
            </a:r>
            <a:r>
              <a:rPr lang="en-US" dirty="0"/>
              <a:t>by overdue reports.</a:t>
            </a:r>
          </a:p>
          <a:p>
            <a:r>
              <a:rPr lang="en-US" dirty="0"/>
              <a:t>Award funds need to be spent; don’t try to stretch a three-year award to six years.</a:t>
            </a:r>
          </a:p>
          <a:p>
            <a:r>
              <a:rPr lang="en-US" dirty="0"/>
              <a:t>Awards should be spent roughly according to the budget.</a:t>
            </a:r>
          </a:p>
        </p:txBody>
      </p:sp>
    </p:spTree>
    <p:extLst>
      <p:ext uri="{BB962C8B-B14F-4D97-AF65-F5344CB8AC3E}">
        <p14:creationId xmlns:p14="http://schemas.microsoft.com/office/powerpoint/2010/main" val="2011709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3B01C-1FC4-43C6-969A-75025A5EC899}"/>
              </a:ext>
            </a:extLst>
          </p:cNvPr>
          <p:cNvSpPr>
            <a:spLocks noGrp="1"/>
          </p:cNvSpPr>
          <p:nvPr>
            <p:ph type="title"/>
          </p:nvPr>
        </p:nvSpPr>
        <p:spPr/>
        <p:txBody>
          <a:bodyPr/>
          <a:lstStyle/>
          <a:p>
            <a:r>
              <a:rPr lang="en-US" dirty="0"/>
              <a:t>Post-Award Process (2)</a:t>
            </a:r>
          </a:p>
        </p:txBody>
      </p:sp>
      <p:sp>
        <p:nvSpPr>
          <p:cNvPr id="3" name="Content Placeholder 2">
            <a:extLst>
              <a:ext uri="{FF2B5EF4-FFF2-40B4-BE49-F238E27FC236}">
                <a16:creationId xmlns:a16="http://schemas.microsoft.com/office/drawing/2014/main" id="{F2E813EC-C918-4D2B-9131-D4583FD10369}"/>
              </a:ext>
            </a:extLst>
          </p:cNvPr>
          <p:cNvSpPr>
            <a:spLocks noGrp="1"/>
          </p:cNvSpPr>
          <p:nvPr>
            <p:ph idx="1"/>
          </p:nvPr>
        </p:nvSpPr>
        <p:spPr/>
        <p:txBody>
          <a:bodyPr/>
          <a:lstStyle/>
          <a:p>
            <a:r>
              <a:rPr lang="en-US" dirty="0"/>
              <a:t>PIs who have an active award might get supplements to it, most important  REU supplements, which fund an undergraduate student for a summer.</a:t>
            </a:r>
          </a:p>
          <a:p>
            <a:pPr lvl="1"/>
            <a:r>
              <a:rPr lang="en-US" dirty="0"/>
              <a:t>REU supplement requests need a clear and realistic plan what the student should do.</a:t>
            </a:r>
          </a:p>
          <a:p>
            <a:pPr lvl="1"/>
            <a:r>
              <a:rPr lang="en-US" dirty="0"/>
              <a:t>REU supplement requests should contain some description of the preliminary work on the project.</a:t>
            </a:r>
          </a:p>
          <a:p>
            <a:pPr lvl="1"/>
            <a:r>
              <a:rPr lang="en-US" dirty="0"/>
              <a:t>REU supplements do not go out to external review and can be granted on fairly short notice.</a:t>
            </a:r>
          </a:p>
          <a:p>
            <a:pPr lvl="1"/>
            <a:r>
              <a:rPr lang="en-US" dirty="0"/>
              <a:t>We give at most two REU supplements per year per project, each at $8000.</a:t>
            </a:r>
          </a:p>
        </p:txBody>
      </p:sp>
    </p:spTree>
    <p:extLst>
      <p:ext uri="{BB962C8B-B14F-4D97-AF65-F5344CB8AC3E}">
        <p14:creationId xmlns:p14="http://schemas.microsoft.com/office/powerpoint/2010/main" val="31188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13764-B439-4F26-854C-0470084422B2}"/>
              </a:ext>
            </a:extLst>
          </p:cNvPr>
          <p:cNvSpPr>
            <a:spLocks noGrp="1"/>
          </p:cNvSpPr>
          <p:nvPr>
            <p:ph type="title"/>
          </p:nvPr>
        </p:nvSpPr>
        <p:spPr/>
        <p:txBody>
          <a:bodyPr/>
          <a:lstStyle/>
          <a:p>
            <a:r>
              <a:rPr lang="en-US" dirty="0"/>
              <a:t>Post-Award Process (3)</a:t>
            </a:r>
          </a:p>
        </p:txBody>
      </p:sp>
      <p:sp>
        <p:nvSpPr>
          <p:cNvPr id="3" name="Content Placeholder 2">
            <a:extLst>
              <a:ext uri="{FF2B5EF4-FFF2-40B4-BE49-F238E27FC236}">
                <a16:creationId xmlns:a16="http://schemas.microsoft.com/office/drawing/2014/main" id="{5758AA9C-D190-49DC-B831-4490C88E945C}"/>
              </a:ext>
            </a:extLst>
          </p:cNvPr>
          <p:cNvSpPr>
            <a:spLocks noGrp="1"/>
          </p:cNvSpPr>
          <p:nvPr>
            <p:ph idx="1"/>
          </p:nvPr>
        </p:nvSpPr>
        <p:spPr>
          <a:xfrm>
            <a:off x="838200" y="1848203"/>
            <a:ext cx="10515600" cy="4351338"/>
          </a:xfrm>
        </p:spPr>
        <p:txBody>
          <a:bodyPr/>
          <a:lstStyle/>
          <a:p>
            <a:r>
              <a:rPr lang="en-US" dirty="0"/>
              <a:t>When a project reaches its  end date, it is closed, and left-over money is returned to the US Treasury.</a:t>
            </a:r>
          </a:p>
          <a:p>
            <a:r>
              <a:rPr lang="en-US" dirty="0"/>
              <a:t>The end date can be delayed by requesting a no-cost extension.</a:t>
            </a:r>
          </a:p>
          <a:p>
            <a:pPr lvl="1"/>
            <a:r>
              <a:rPr lang="en-US" dirty="0"/>
              <a:t>The NCE must be obtained before the project is closed.</a:t>
            </a:r>
          </a:p>
          <a:p>
            <a:pPr lvl="1"/>
            <a:r>
              <a:rPr lang="en-US" dirty="0"/>
              <a:t>The first NCE can be approved by the local sponsored programs office.</a:t>
            </a:r>
          </a:p>
          <a:p>
            <a:pPr lvl="1"/>
            <a:r>
              <a:rPr lang="en-US" dirty="0"/>
              <a:t>Further NCEs require approval by the NSF.</a:t>
            </a:r>
          </a:p>
          <a:p>
            <a:pPr lvl="1"/>
            <a:r>
              <a:rPr lang="en-US" dirty="0"/>
              <a:t>As long as the grant is active, REU supplements can be requested.</a:t>
            </a:r>
          </a:p>
          <a:p>
            <a:pPr lvl="1"/>
            <a:r>
              <a:rPr lang="en-US" dirty="0"/>
              <a:t>No extension is possible beyond the moment the funds reach the six year federal limit.</a:t>
            </a:r>
          </a:p>
        </p:txBody>
      </p:sp>
    </p:spTree>
    <p:extLst>
      <p:ext uri="{BB962C8B-B14F-4D97-AF65-F5344CB8AC3E}">
        <p14:creationId xmlns:p14="http://schemas.microsoft.com/office/powerpoint/2010/main" val="4293729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D8CD8-7944-426E-83C0-C60EF73C8237}"/>
              </a:ext>
            </a:extLst>
          </p:cNvPr>
          <p:cNvSpPr>
            <a:spLocks noGrp="1"/>
          </p:cNvSpPr>
          <p:nvPr>
            <p:ph type="title"/>
          </p:nvPr>
        </p:nvSpPr>
        <p:spPr/>
        <p:txBody>
          <a:bodyPr/>
          <a:lstStyle/>
          <a:p>
            <a:r>
              <a:rPr lang="en-US" dirty="0"/>
              <a:t>Advice on Proposal Writing (1)</a:t>
            </a:r>
          </a:p>
        </p:txBody>
      </p:sp>
      <p:sp>
        <p:nvSpPr>
          <p:cNvPr id="3" name="Content Placeholder 2">
            <a:extLst>
              <a:ext uri="{FF2B5EF4-FFF2-40B4-BE49-F238E27FC236}">
                <a16:creationId xmlns:a16="http://schemas.microsoft.com/office/drawing/2014/main" id="{A316352D-0F5C-4DA4-8763-53BC7551FD84}"/>
              </a:ext>
            </a:extLst>
          </p:cNvPr>
          <p:cNvSpPr>
            <a:spLocks noGrp="1"/>
          </p:cNvSpPr>
          <p:nvPr>
            <p:ph idx="1"/>
          </p:nvPr>
        </p:nvSpPr>
        <p:spPr/>
        <p:txBody>
          <a:bodyPr>
            <a:normAutofit lnSpcReduction="10000"/>
          </a:bodyPr>
          <a:lstStyle/>
          <a:p>
            <a:r>
              <a:rPr lang="en-US" sz="6000" dirty="0">
                <a:solidFill>
                  <a:srgbClr val="FF0000"/>
                </a:solidFill>
              </a:rPr>
              <a:t>Read the Solicitation Before Writing the Proposal</a:t>
            </a:r>
          </a:p>
          <a:p>
            <a:r>
              <a:rPr lang="en-US" dirty="0"/>
              <a:t>It is an incorrect belief that whatever the research is, there is some program that will be interested in it. Although PDs try to help getting a proposal to the right program, rewriting might be necessary.</a:t>
            </a:r>
          </a:p>
          <a:p>
            <a:r>
              <a:rPr lang="en-US" dirty="0"/>
              <a:t>There is research no program is interested in.</a:t>
            </a:r>
          </a:p>
          <a:p>
            <a:r>
              <a:rPr lang="en-US" dirty="0"/>
              <a:t>Research has to be described in a way that makes it interesting to the target program. Each program has its own expectations.</a:t>
            </a:r>
          </a:p>
        </p:txBody>
      </p:sp>
    </p:spTree>
    <p:extLst>
      <p:ext uri="{BB962C8B-B14F-4D97-AF65-F5344CB8AC3E}">
        <p14:creationId xmlns:p14="http://schemas.microsoft.com/office/powerpoint/2010/main" val="3952932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C6A1F-0FEF-4AA6-B346-5FF4515E98FA}"/>
              </a:ext>
            </a:extLst>
          </p:cNvPr>
          <p:cNvSpPr>
            <a:spLocks noGrp="1"/>
          </p:cNvSpPr>
          <p:nvPr>
            <p:ph type="title"/>
          </p:nvPr>
        </p:nvSpPr>
        <p:spPr/>
        <p:txBody>
          <a:bodyPr/>
          <a:lstStyle/>
          <a:p>
            <a:r>
              <a:rPr lang="en-US" dirty="0"/>
              <a:t>Advice on Proposal Writing (2)</a:t>
            </a:r>
          </a:p>
        </p:txBody>
      </p:sp>
      <p:sp>
        <p:nvSpPr>
          <p:cNvPr id="3" name="Content Placeholder 2">
            <a:extLst>
              <a:ext uri="{FF2B5EF4-FFF2-40B4-BE49-F238E27FC236}">
                <a16:creationId xmlns:a16="http://schemas.microsoft.com/office/drawing/2014/main" id="{E8D4879B-6533-4145-9379-F0CE479BF596}"/>
              </a:ext>
            </a:extLst>
          </p:cNvPr>
          <p:cNvSpPr>
            <a:spLocks noGrp="1"/>
          </p:cNvSpPr>
          <p:nvPr>
            <p:ph idx="1"/>
          </p:nvPr>
        </p:nvSpPr>
        <p:spPr/>
        <p:txBody>
          <a:bodyPr/>
          <a:lstStyle/>
          <a:p>
            <a:r>
              <a:rPr lang="en-US" dirty="0"/>
              <a:t>Write so that the panel members can understand the proposal and find it interesting.</a:t>
            </a:r>
          </a:p>
          <a:p>
            <a:pPr lvl="1"/>
            <a:r>
              <a:rPr lang="en-US" dirty="0"/>
              <a:t>Panel  members can be from all over the research community. They are probably more distant to your specialty than you think.</a:t>
            </a:r>
          </a:p>
          <a:p>
            <a:pPr lvl="1"/>
            <a:r>
              <a:rPr lang="en-US" dirty="0"/>
              <a:t>Programs that have no deadlines need to process submissions as they come, so they have less specialized panels.</a:t>
            </a:r>
          </a:p>
          <a:p>
            <a:endParaRPr lang="en-US" dirty="0"/>
          </a:p>
          <a:p>
            <a:r>
              <a:rPr lang="en-US" dirty="0"/>
              <a:t>But also show the specialist on the panel that you know </a:t>
            </a:r>
            <a:r>
              <a:rPr lang="en-US"/>
              <a:t>the details </a:t>
            </a:r>
            <a:r>
              <a:rPr lang="en-US" dirty="0"/>
              <a:t>and have read all relevant literature.</a:t>
            </a:r>
          </a:p>
        </p:txBody>
      </p:sp>
    </p:spTree>
    <p:extLst>
      <p:ext uri="{BB962C8B-B14F-4D97-AF65-F5344CB8AC3E}">
        <p14:creationId xmlns:p14="http://schemas.microsoft.com/office/powerpoint/2010/main" val="2754178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4B1-D76E-4A1E-8CD4-EBED7D66432B}"/>
              </a:ext>
            </a:extLst>
          </p:cNvPr>
          <p:cNvSpPr>
            <a:spLocks noGrp="1"/>
          </p:cNvSpPr>
          <p:nvPr>
            <p:ph type="title"/>
          </p:nvPr>
        </p:nvSpPr>
        <p:spPr/>
        <p:txBody>
          <a:bodyPr/>
          <a:lstStyle/>
          <a:p>
            <a:r>
              <a:rPr lang="en-US" dirty="0"/>
              <a:t>Advice on Proposal Writing (3)</a:t>
            </a:r>
          </a:p>
        </p:txBody>
      </p:sp>
      <p:sp>
        <p:nvSpPr>
          <p:cNvPr id="3" name="Content Placeholder 2">
            <a:extLst>
              <a:ext uri="{FF2B5EF4-FFF2-40B4-BE49-F238E27FC236}">
                <a16:creationId xmlns:a16="http://schemas.microsoft.com/office/drawing/2014/main" id="{376F7BD7-F80D-4F6E-A674-4E22E3818A5B}"/>
              </a:ext>
            </a:extLst>
          </p:cNvPr>
          <p:cNvSpPr>
            <a:spLocks noGrp="1"/>
          </p:cNvSpPr>
          <p:nvPr>
            <p:ph idx="1"/>
          </p:nvPr>
        </p:nvSpPr>
        <p:spPr/>
        <p:txBody>
          <a:bodyPr>
            <a:normAutofit lnSpcReduction="10000"/>
          </a:bodyPr>
          <a:lstStyle/>
          <a:p>
            <a:r>
              <a:rPr lang="en-US" dirty="0"/>
              <a:t>Proposals need </a:t>
            </a:r>
            <a:r>
              <a:rPr lang="en-US" i="1" dirty="0"/>
              <a:t>Coherence</a:t>
            </a:r>
            <a:r>
              <a:rPr lang="en-US" dirty="0"/>
              <a:t>.</a:t>
            </a:r>
          </a:p>
          <a:p>
            <a:r>
              <a:rPr lang="en-US" dirty="0"/>
              <a:t>A proposal that goes in multiple directions will be judged by the panel according to its weakest part.</a:t>
            </a:r>
          </a:p>
          <a:p>
            <a:r>
              <a:rPr lang="en-US" dirty="0"/>
              <a:t>Even if the parts are good, a proposal might be rejected for lack of coherence.</a:t>
            </a:r>
          </a:p>
          <a:p>
            <a:r>
              <a:rPr lang="en-US" dirty="0"/>
              <a:t>A collaborative proposal needs actual collaboration; if it really is just the union of independent projects, it will fail.</a:t>
            </a:r>
          </a:p>
          <a:p>
            <a:r>
              <a:rPr lang="en-US" dirty="0"/>
              <a:t>Writing a good Medium or Large proposal is difficult, since it needs to justify that all the parts belong together and are synergistic. </a:t>
            </a:r>
          </a:p>
          <a:p>
            <a:pPr lvl="1"/>
            <a:r>
              <a:rPr lang="en-US" dirty="0"/>
              <a:t>The larger the proposal, the stronger the management and supervision requirements. This is also on the NSF side: large projects are much work.</a:t>
            </a:r>
          </a:p>
        </p:txBody>
      </p:sp>
    </p:spTree>
    <p:extLst>
      <p:ext uri="{BB962C8B-B14F-4D97-AF65-F5344CB8AC3E}">
        <p14:creationId xmlns:p14="http://schemas.microsoft.com/office/powerpoint/2010/main" val="1978242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8BE57-EFD8-42B7-B552-1A6E8045618C}"/>
              </a:ext>
            </a:extLst>
          </p:cNvPr>
          <p:cNvSpPr>
            <a:spLocks noGrp="1"/>
          </p:cNvSpPr>
          <p:nvPr>
            <p:ph type="title"/>
          </p:nvPr>
        </p:nvSpPr>
        <p:spPr/>
        <p:txBody>
          <a:bodyPr/>
          <a:lstStyle/>
          <a:p>
            <a:r>
              <a:rPr lang="en-US" dirty="0"/>
              <a:t>Advice on Proposal Writing (4)</a:t>
            </a:r>
          </a:p>
        </p:txBody>
      </p:sp>
      <p:sp>
        <p:nvSpPr>
          <p:cNvPr id="3" name="Content Placeholder 2">
            <a:extLst>
              <a:ext uri="{FF2B5EF4-FFF2-40B4-BE49-F238E27FC236}">
                <a16:creationId xmlns:a16="http://schemas.microsoft.com/office/drawing/2014/main" id="{F548F8D4-9C4D-47E7-BEA8-3525A8D36DA7}"/>
              </a:ext>
            </a:extLst>
          </p:cNvPr>
          <p:cNvSpPr>
            <a:spLocks noGrp="1"/>
          </p:cNvSpPr>
          <p:nvPr>
            <p:ph idx="1"/>
          </p:nvPr>
        </p:nvSpPr>
        <p:spPr/>
        <p:txBody>
          <a:bodyPr/>
          <a:lstStyle/>
          <a:p>
            <a:r>
              <a:rPr lang="en-US" dirty="0"/>
              <a:t>A proposal needs </a:t>
            </a:r>
            <a:r>
              <a:rPr lang="en-US" i="1" dirty="0"/>
              <a:t>Depth</a:t>
            </a:r>
            <a:r>
              <a:rPr lang="en-US" dirty="0"/>
              <a:t>.</a:t>
            </a:r>
          </a:p>
          <a:p>
            <a:r>
              <a:rPr lang="en-US" dirty="0"/>
              <a:t>There must be a spectrum from easy to difficult targets, so that it is clear where the PI starts and then works his way up. </a:t>
            </a:r>
          </a:p>
          <a:p>
            <a:r>
              <a:rPr lang="en-US" dirty="0"/>
              <a:t>For each target, there must be an explanation why it is interesting in the context of this proposal, a review of the current state of research, and some ideas what to try to reach that target.</a:t>
            </a:r>
          </a:p>
          <a:p>
            <a:r>
              <a:rPr lang="en-US" dirty="0"/>
              <a:t>Too many targets are generally not a good sign; the panel tends to say “laundry list”. </a:t>
            </a:r>
          </a:p>
          <a:p>
            <a:r>
              <a:rPr lang="en-US" dirty="0"/>
              <a:t>It must be clear what success on a target means.</a:t>
            </a:r>
          </a:p>
        </p:txBody>
      </p:sp>
    </p:spTree>
    <p:extLst>
      <p:ext uri="{BB962C8B-B14F-4D97-AF65-F5344CB8AC3E}">
        <p14:creationId xmlns:p14="http://schemas.microsoft.com/office/powerpoint/2010/main" val="3930594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67CCD-7073-4123-A0EF-86CD2A31E2AE}"/>
              </a:ext>
            </a:extLst>
          </p:cNvPr>
          <p:cNvSpPr>
            <a:spLocks noGrp="1"/>
          </p:cNvSpPr>
          <p:nvPr>
            <p:ph type="title"/>
          </p:nvPr>
        </p:nvSpPr>
        <p:spPr/>
        <p:txBody>
          <a:bodyPr/>
          <a:lstStyle/>
          <a:p>
            <a:r>
              <a:rPr lang="en-US" dirty="0"/>
              <a:t>Advice on Proposal Writing (5)</a:t>
            </a:r>
          </a:p>
        </p:txBody>
      </p:sp>
      <p:sp>
        <p:nvSpPr>
          <p:cNvPr id="3" name="Content Placeholder 2">
            <a:extLst>
              <a:ext uri="{FF2B5EF4-FFF2-40B4-BE49-F238E27FC236}">
                <a16:creationId xmlns:a16="http://schemas.microsoft.com/office/drawing/2014/main" id="{446EDFD0-384D-4D79-8F84-C06319124AA3}"/>
              </a:ext>
            </a:extLst>
          </p:cNvPr>
          <p:cNvSpPr>
            <a:spLocks noGrp="1"/>
          </p:cNvSpPr>
          <p:nvPr>
            <p:ph idx="1"/>
          </p:nvPr>
        </p:nvSpPr>
        <p:spPr/>
        <p:txBody>
          <a:bodyPr>
            <a:normAutofit lnSpcReduction="10000"/>
          </a:bodyPr>
          <a:lstStyle/>
          <a:p>
            <a:r>
              <a:rPr lang="en-US" dirty="0"/>
              <a:t>Each proposal is judged on its </a:t>
            </a:r>
            <a:r>
              <a:rPr lang="en-US" i="1" dirty="0"/>
              <a:t>Intellectual Merit</a:t>
            </a:r>
            <a:r>
              <a:rPr lang="en-US" dirty="0"/>
              <a:t> and </a:t>
            </a:r>
            <a:r>
              <a:rPr lang="en-US" i="1" dirty="0"/>
              <a:t>Broader Impact</a:t>
            </a:r>
            <a:r>
              <a:rPr lang="en-US" dirty="0"/>
              <a:t>, as well as possible further </a:t>
            </a:r>
            <a:r>
              <a:rPr lang="en-US" i="1" dirty="0"/>
              <a:t>solicitation-specific criteria</a:t>
            </a:r>
            <a:r>
              <a:rPr lang="en-US" dirty="0"/>
              <a:t>.</a:t>
            </a:r>
          </a:p>
          <a:p>
            <a:r>
              <a:rPr lang="en-US" dirty="0"/>
              <a:t>These criteria have to be explicitly addressed in the proposal.</a:t>
            </a:r>
          </a:p>
          <a:p>
            <a:r>
              <a:rPr lang="en-US" dirty="0"/>
              <a:t>Without Intellectual Merit a proposal has no chance, but among many proposals with similar Intellectual Merit, Broader Impact can make a difference.</a:t>
            </a:r>
          </a:p>
          <a:p>
            <a:r>
              <a:rPr lang="en-US" dirty="0"/>
              <a:t>A claim of Broader Impact needs </a:t>
            </a:r>
            <a:r>
              <a:rPr lang="en-US" i="1" dirty="0"/>
              <a:t>evidence</a:t>
            </a:r>
            <a:r>
              <a:rPr lang="en-US" dirty="0"/>
              <a:t>. Not “this has many applications” or “many students were reached”, but concrete evidence and numbers. </a:t>
            </a:r>
          </a:p>
          <a:p>
            <a:r>
              <a:rPr lang="en-US" dirty="0"/>
              <a:t>Take it seriously to be convincing.</a:t>
            </a:r>
          </a:p>
        </p:txBody>
      </p:sp>
    </p:spTree>
    <p:extLst>
      <p:ext uri="{BB962C8B-B14F-4D97-AF65-F5344CB8AC3E}">
        <p14:creationId xmlns:p14="http://schemas.microsoft.com/office/powerpoint/2010/main" val="2098757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7CC2C-AFFA-4412-AAB6-7092FE9A2F6E}"/>
              </a:ext>
            </a:extLst>
          </p:cNvPr>
          <p:cNvSpPr>
            <a:spLocks noGrp="1"/>
          </p:cNvSpPr>
          <p:nvPr>
            <p:ph type="title"/>
          </p:nvPr>
        </p:nvSpPr>
        <p:spPr/>
        <p:txBody>
          <a:bodyPr/>
          <a:lstStyle/>
          <a:p>
            <a:r>
              <a:rPr lang="en-US" dirty="0"/>
              <a:t>Caveats</a:t>
            </a:r>
          </a:p>
        </p:txBody>
      </p:sp>
      <p:sp>
        <p:nvSpPr>
          <p:cNvPr id="3" name="Content Placeholder 2">
            <a:extLst>
              <a:ext uri="{FF2B5EF4-FFF2-40B4-BE49-F238E27FC236}">
                <a16:creationId xmlns:a16="http://schemas.microsoft.com/office/drawing/2014/main" id="{F1FCD8F9-DC3E-414C-9295-D687619B91F8}"/>
              </a:ext>
            </a:extLst>
          </p:cNvPr>
          <p:cNvSpPr>
            <a:spLocks noGrp="1"/>
          </p:cNvSpPr>
          <p:nvPr>
            <p:ph idx="1"/>
          </p:nvPr>
        </p:nvSpPr>
        <p:spPr/>
        <p:txBody>
          <a:bodyPr>
            <a:normAutofit fontScale="92500" lnSpcReduction="10000"/>
          </a:bodyPr>
          <a:lstStyle/>
          <a:p>
            <a:r>
              <a:rPr lang="en-US" dirty="0"/>
              <a:t>I am a year and a half  in the Program Director position at NSF</a:t>
            </a:r>
          </a:p>
          <a:p>
            <a:r>
              <a:rPr lang="en-US" dirty="0"/>
              <a:t>All this is just my personal opinion and experience, not an NSF document</a:t>
            </a:r>
          </a:p>
          <a:p>
            <a:r>
              <a:rPr lang="en-US" dirty="0"/>
              <a:t>I belong to the Algorithmic Foundations group within the CCF division in the CISE directorate. Other parts of NSF might have different perspectives.</a:t>
            </a:r>
          </a:p>
          <a:p>
            <a:endParaRPr lang="en-US" dirty="0"/>
          </a:p>
          <a:p>
            <a:r>
              <a:rPr lang="en-US" dirty="0"/>
              <a:t>The programs I am currently involved in are</a:t>
            </a:r>
          </a:p>
          <a:p>
            <a:pPr lvl="1"/>
            <a:r>
              <a:rPr lang="en-US" dirty="0"/>
              <a:t>Algorithmic Foundations Core AF</a:t>
            </a:r>
          </a:p>
          <a:p>
            <a:pPr lvl="1"/>
            <a:r>
              <a:rPr lang="en-US" dirty="0"/>
              <a:t>Foundational Research in Robotics FRR</a:t>
            </a:r>
          </a:p>
          <a:p>
            <a:pPr lvl="1"/>
            <a:r>
              <a:rPr lang="en-US" dirty="0"/>
              <a:t>Principles and Practices of Scalable Systems </a:t>
            </a:r>
            <a:r>
              <a:rPr lang="en-US" dirty="0" err="1"/>
              <a:t>PPoSS</a:t>
            </a:r>
            <a:endParaRPr lang="en-US" dirty="0"/>
          </a:p>
          <a:p>
            <a:pPr lvl="1"/>
            <a:r>
              <a:rPr lang="en-US" dirty="0"/>
              <a:t>Internet Measurement Research</a:t>
            </a:r>
          </a:p>
          <a:p>
            <a:pPr lvl="1"/>
            <a:r>
              <a:rPr lang="en-US" dirty="0"/>
              <a:t>REU Sites</a:t>
            </a:r>
          </a:p>
        </p:txBody>
      </p:sp>
    </p:spTree>
    <p:extLst>
      <p:ext uri="{BB962C8B-B14F-4D97-AF65-F5344CB8AC3E}">
        <p14:creationId xmlns:p14="http://schemas.microsoft.com/office/powerpoint/2010/main" val="1507026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19866-E57F-41A3-B071-AF9DC87758FA}"/>
              </a:ext>
            </a:extLst>
          </p:cNvPr>
          <p:cNvSpPr>
            <a:spLocks noGrp="1"/>
          </p:cNvSpPr>
          <p:nvPr>
            <p:ph type="title"/>
          </p:nvPr>
        </p:nvSpPr>
        <p:spPr/>
        <p:txBody>
          <a:bodyPr/>
          <a:lstStyle/>
          <a:p>
            <a:r>
              <a:rPr lang="en-US" dirty="0"/>
              <a:t>Advice on Proposal Writing (6)</a:t>
            </a:r>
          </a:p>
        </p:txBody>
      </p:sp>
      <p:sp>
        <p:nvSpPr>
          <p:cNvPr id="3" name="Content Placeholder 2">
            <a:extLst>
              <a:ext uri="{FF2B5EF4-FFF2-40B4-BE49-F238E27FC236}">
                <a16:creationId xmlns:a16="http://schemas.microsoft.com/office/drawing/2014/main" id="{A70314D9-9FA1-4F68-80E9-9D8B05C0004C}"/>
              </a:ext>
            </a:extLst>
          </p:cNvPr>
          <p:cNvSpPr>
            <a:spLocks noGrp="1"/>
          </p:cNvSpPr>
          <p:nvPr>
            <p:ph idx="1"/>
          </p:nvPr>
        </p:nvSpPr>
        <p:spPr/>
        <p:txBody>
          <a:bodyPr>
            <a:normAutofit/>
          </a:bodyPr>
          <a:lstStyle/>
          <a:p>
            <a:r>
              <a:rPr lang="en-US" i="1" dirty="0"/>
              <a:t>Broader Impact </a:t>
            </a:r>
            <a:r>
              <a:rPr lang="en-US" dirty="0"/>
              <a:t>is impact </a:t>
            </a:r>
            <a:r>
              <a:rPr lang="en-US" i="1" dirty="0"/>
              <a:t>beyond</a:t>
            </a:r>
            <a:r>
              <a:rPr lang="en-US" dirty="0"/>
              <a:t> what would be expected from any project in the field. </a:t>
            </a:r>
          </a:p>
          <a:p>
            <a:pPr lvl="1"/>
            <a:r>
              <a:rPr lang="en-US" dirty="0"/>
              <a:t>You don’t get credit for doing what everyone </a:t>
            </a:r>
            <a:r>
              <a:rPr lang="en-US"/>
              <a:t>does anyway.</a:t>
            </a:r>
            <a:endParaRPr lang="en-US" dirty="0"/>
          </a:p>
          <a:p>
            <a:r>
              <a:rPr lang="en-US" dirty="0"/>
              <a:t>Broader Impact can be outreach, activities for the community like workshops, teaching activities, broadening participation activities etc.</a:t>
            </a:r>
          </a:p>
          <a:p>
            <a:r>
              <a:rPr lang="en-US" dirty="0"/>
              <a:t>Always give details and numbers.</a:t>
            </a:r>
          </a:p>
          <a:p>
            <a:r>
              <a:rPr lang="en-US" dirty="0"/>
              <a:t>Broader Impact activities need not be new and unprecedented, but if it is just joining existing activities at the institution, the panel will ask why the PI did not do this before. </a:t>
            </a:r>
          </a:p>
        </p:txBody>
      </p:sp>
    </p:spTree>
    <p:extLst>
      <p:ext uri="{BB962C8B-B14F-4D97-AF65-F5344CB8AC3E}">
        <p14:creationId xmlns:p14="http://schemas.microsoft.com/office/powerpoint/2010/main" val="2100946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6D75A-2817-4DE3-8D23-30FD5C273933}"/>
              </a:ext>
            </a:extLst>
          </p:cNvPr>
          <p:cNvSpPr>
            <a:spLocks noGrp="1"/>
          </p:cNvSpPr>
          <p:nvPr>
            <p:ph type="title"/>
          </p:nvPr>
        </p:nvSpPr>
        <p:spPr/>
        <p:txBody>
          <a:bodyPr/>
          <a:lstStyle/>
          <a:p>
            <a:r>
              <a:rPr lang="en-US" dirty="0"/>
              <a:t>Advice on Proposal Writing (7)</a:t>
            </a:r>
          </a:p>
        </p:txBody>
      </p:sp>
      <p:sp>
        <p:nvSpPr>
          <p:cNvPr id="3" name="Content Placeholder 2">
            <a:extLst>
              <a:ext uri="{FF2B5EF4-FFF2-40B4-BE49-F238E27FC236}">
                <a16:creationId xmlns:a16="http://schemas.microsoft.com/office/drawing/2014/main" id="{AD3F2A15-E2F7-4F1F-B9C1-31E3D02D09AA}"/>
              </a:ext>
            </a:extLst>
          </p:cNvPr>
          <p:cNvSpPr>
            <a:spLocks noGrp="1"/>
          </p:cNvSpPr>
          <p:nvPr>
            <p:ph idx="1"/>
          </p:nvPr>
        </p:nvSpPr>
        <p:spPr/>
        <p:txBody>
          <a:bodyPr>
            <a:normAutofit lnSpcReduction="10000"/>
          </a:bodyPr>
          <a:lstStyle/>
          <a:p>
            <a:r>
              <a:rPr lang="en-US" dirty="0"/>
              <a:t>The panel judges the proposal that is written, not the proposal that could have been written, or was intended.</a:t>
            </a:r>
          </a:p>
          <a:p>
            <a:r>
              <a:rPr lang="en-US" dirty="0"/>
              <a:t>Be clear in each statement. Make sure that what is written is what you mean.</a:t>
            </a:r>
          </a:p>
          <a:p>
            <a:r>
              <a:rPr lang="en-US" dirty="0"/>
              <a:t>Define every term and concept.</a:t>
            </a:r>
          </a:p>
          <a:p>
            <a:pPr lvl="1"/>
            <a:r>
              <a:rPr lang="en-US" dirty="0"/>
              <a:t>The readers of the proposal are different from the readers of your papers.</a:t>
            </a:r>
          </a:p>
          <a:p>
            <a:r>
              <a:rPr lang="en-US" dirty="0"/>
              <a:t>Proofread the proposal.</a:t>
            </a:r>
          </a:p>
          <a:p>
            <a:pPr lvl="1"/>
            <a:r>
              <a:rPr lang="en-US" dirty="0"/>
              <a:t>Panelist can get </a:t>
            </a:r>
            <a:r>
              <a:rPr lang="en-US" i="1" dirty="0"/>
              <a:t>irritated</a:t>
            </a:r>
            <a:r>
              <a:rPr lang="en-US" dirty="0"/>
              <a:t> about typos and grammar errors.</a:t>
            </a:r>
          </a:p>
          <a:p>
            <a:r>
              <a:rPr lang="en-US" dirty="0"/>
              <a:t>Panels don’t give much credit to famous names if they write careless proposals. Expectations for established researchers are </a:t>
            </a:r>
            <a:r>
              <a:rPr lang="en-US" i="1" dirty="0"/>
              <a:t>higher</a:t>
            </a:r>
            <a:r>
              <a:rPr lang="en-US" dirty="0"/>
              <a:t>.</a:t>
            </a:r>
          </a:p>
          <a:p>
            <a:endParaRPr lang="en-US" dirty="0"/>
          </a:p>
        </p:txBody>
      </p:sp>
    </p:spTree>
    <p:extLst>
      <p:ext uri="{BB962C8B-B14F-4D97-AF65-F5344CB8AC3E}">
        <p14:creationId xmlns:p14="http://schemas.microsoft.com/office/powerpoint/2010/main" val="2332275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88082-6779-4AF0-B079-0D699B734F0E}"/>
              </a:ext>
            </a:extLst>
          </p:cNvPr>
          <p:cNvSpPr>
            <a:spLocks noGrp="1"/>
          </p:cNvSpPr>
          <p:nvPr>
            <p:ph type="title"/>
          </p:nvPr>
        </p:nvSpPr>
        <p:spPr/>
        <p:txBody>
          <a:bodyPr/>
          <a:lstStyle/>
          <a:p>
            <a:r>
              <a:rPr lang="en-US" dirty="0"/>
              <a:t>Advice on Proposal Writing (8)</a:t>
            </a:r>
          </a:p>
        </p:txBody>
      </p:sp>
      <p:sp>
        <p:nvSpPr>
          <p:cNvPr id="3" name="Content Placeholder 2">
            <a:extLst>
              <a:ext uri="{FF2B5EF4-FFF2-40B4-BE49-F238E27FC236}">
                <a16:creationId xmlns:a16="http://schemas.microsoft.com/office/drawing/2014/main" id="{623FE595-80A7-4927-98BF-E281FBA4F26D}"/>
              </a:ext>
            </a:extLst>
          </p:cNvPr>
          <p:cNvSpPr>
            <a:spLocks noGrp="1"/>
          </p:cNvSpPr>
          <p:nvPr>
            <p:ph idx="1"/>
          </p:nvPr>
        </p:nvSpPr>
        <p:spPr/>
        <p:txBody>
          <a:bodyPr/>
          <a:lstStyle/>
          <a:p>
            <a:r>
              <a:rPr lang="en-US" dirty="0"/>
              <a:t>Report your previously funded work and describe clearly how the current project differs from past funded projects.</a:t>
            </a:r>
          </a:p>
          <a:p>
            <a:pPr lvl="1"/>
            <a:r>
              <a:rPr lang="en-US" dirty="0"/>
              <a:t>Panels complain if they feel it is “more of the same”</a:t>
            </a:r>
          </a:p>
          <a:p>
            <a:pPr lvl="1"/>
            <a:endParaRPr lang="en-US" dirty="0"/>
          </a:p>
          <a:p>
            <a:r>
              <a:rPr lang="en-US" dirty="0"/>
              <a:t>Take the Current and Pending Support section seriously. </a:t>
            </a:r>
          </a:p>
          <a:p>
            <a:pPr lvl="1"/>
            <a:r>
              <a:rPr lang="en-US" dirty="0"/>
              <a:t>Be complete.  This is where legal difficulties might happen.</a:t>
            </a:r>
          </a:p>
          <a:p>
            <a:pPr lvl="1"/>
            <a:r>
              <a:rPr lang="en-US" dirty="0"/>
              <a:t>You cannot get the same project funded from several institutions; the government pays only once for the work.</a:t>
            </a:r>
          </a:p>
          <a:p>
            <a:pPr lvl="1"/>
            <a:r>
              <a:rPr lang="en-US" dirty="0"/>
              <a:t>Work funded by foreign institutions, or undertaken in other countries, has special rules.</a:t>
            </a:r>
          </a:p>
          <a:p>
            <a:pPr marL="0" indent="0">
              <a:buNone/>
            </a:pPr>
            <a:endParaRPr lang="en-US" dirty="0"/>
          </a:p>
        </p:txBody>
      </p:sp>
    </p:spTree>
    <p:extLst>
      <p:ext uri="{BB962C8B-B14F-4D97-AF65-F5344CB8AC3E}">
        <p14:creationId xmlns:p14="http://schemas.microsoft.com/office/powerpoint/2010/main" val="230397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8341-4715-428F-91A1-67BC66547673}"/>
              </a:ext>
            </a:extLst>
          </p:cNvPr>
          <p:cNvSpPr>
            <a:spLocks noGrp="1"/>
          </p:cNvSpPr>
          <p:nvPr>
            <p:ph type="title"/>
          </p:nvPr>
        </p:nvSpPr>
        <p:spPr/>
        <p:txBody>
          <a:bodyPr/>
          <a:lstStyle/>
          <a:p>
            <a:r>
              <a:rPr lang="en-US" dirty="0"/>
              <a:t>Advice on Proposal Writing (9)</a:t>
            </a:r>
          </a:p>
        </p:txBody>
      </p:sp>
      <p:sp>
        <p:nvSpPr>
          <p:cNvPr id="3" name="Content Placeholder 2">
            <a:extLst>
              <a:ext uri="{FF2B5EF4-FFF2-40B4-BE49-F238E27FC236}">
                <a16:creationId xmlns:a16="http://schemas.microsoft.com/office/drawing/2014/main" id="{3447DA1C-6116-4EFF-8C0A-84348C455DFB}"/>
              </a:ext>
            </a:extLst>
          </p:cNvPr>
          <p:cNvSpPr>
            <a:spLocks noGrp="1"/>
          </p:cNvSpPr>
          <p:nvPr>
            <p:ph idx="1"/>
          </p:nvPr>
        </p:nvSpPr>
        <p:spPr/>
        <p:txBody>
          <a:bodyPr>
            <a:normAutofit/>
          </a:bodyPr>
          <a:lstStyle/>
          <a:p>
            <a:r>
              <a:rPr lang="en-US" dirty="0"/>
              <a:t>The Budget needs to be reasonable for the program:</a:t>
            </a:r>
          </a:p>
          <a:p>
            <a:pPr lvl="1"/>
            <a:r>
              <a:rPr lang="en-US" dirty="0"/>
              <a:t>Expectations depend on the program, different in CS or Math</a:t>
            </a:r>
          </a:p>
          <a:p>
            <a:pPr lvl="1"/>
            <a:r>
              <a:rPr lang="en-US" dirty="0"/>
              <a:t>For a Small (3years, $600k) or a CAREER, CISE expects about one month summer salary and one graduate student.  Other things as you can fit them in, but don’t bloat the budget.  We cut.</a:t>
            </a:r>
          </a:p>
          <a:p>
            <a:pPr lvl="1"/>
            <a:r>
              <a:rPr lang="en-US" dirty="0"/>
              <a:t>The time commitment must be reasonable for the work. Adding a co-PI with 0.1 month summer salary makes us wonder about the role in the project. Don’t add a symbolic co-PI just for the name.</a:t>
            </a:r>
          </a:p>
          <a:p>
            <a:pPr lvl="1"/>
            <a:r>
              <a:rPr lang="en-US" dirty="0"/>
              <a:t>After the award is made, you can locally </a:t>
            </a:r>
            <a:r>
              <a:rPr lang="en-US" dirty="0" err="1"/>
              <a:t>rebudget</a:t>
            </a:r>
            <a:r>
              <a:rPr lang="en-US" dirty="0"/>
              <a:t> within reason.</a:t>
            </a:r>
          </a:p>
          <a:p>
            <a:endParaRPr lang="en-US"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1257669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8341-4715-428F-91A1-67BC66547673}"/>
              </a:ext>
            </a:extLst>
          </p:cNvPr>
          <p:cNvSpPr>
            <a:spLocks noGrp="1"/>
          </p:cNvSpPr>
          <p:nvPr>
            <p:ph type="title"/>
          </p:nvPr>
        </p:nvSpPr>
        <p:spPr/>
        <p:txBody>
          <a:bodyPr/>
          <a:lstStyle/>
          <a:p>
            <a:r>
              <a:rPr lang="en-US" dirty="0"/>
              <a:t>Advice on Proposal Writing (10)</a:t>
            </a:r>
          </a:p>
        </p:txBody>
      </p:sp>
      <p:sp>
        <p:nvSpPr>
          <p:cNvPr id="3" name="Content Placeholder 2">
            <a:extLst>
              <a:ext uri="{FF2B5EF4-FFF2-40B4-BE49-F238E27FC236}">
                <a16:creationId xmlns:a16="http://schemas.microsoft.com/office/drawing/2014/main" id="{3447DA1C-6116-4EFF-8C0A-84348C455DFB}"/>
              </a:ext>
            </a:extLst>
          </p:cNvPr>
          <p:cNvSpPr>
            <a:spLocks noGrp="1"/>
          </p:cNvSpPr>
          <p:nvPr>
            <p:ph idx="1"/>
          </p:nvPr>
        </p:nvSpPr>
        <p:spPr/>
        <p:txBody>
          <a:bodyPr>
            <a:normAutofit lnSpcReduction="10000"/>
          </a:bodyPr>
          <a:lstStyle/>
          <a:p>
            <a:r>
              <a:rPr lang="en-US" dirty="0"/>
              <a:t>The Biographical section has a prescribed structure, and needs to follow rules. </a:t>
            </a:r>
          </a:p>
          <a:p>
            <a:pPr lvl="1"/>
            <a:r>
              <a:rPr lang="en-US" dirty="0"/>
              <a:t>List </a:t>
            </a:r>
            <a:r>
              <a:rPr lang="en-US" i="1" dirty="0"/>
              <a:t>all</a:t>
            </a:r>
            <a:r>
              <a:rPr lang="en-US" dirty="0"/>
              <a:t> affiliations, current and past, paid and unpaid.  They might generate conflicts.  Undeclared affiliations can cause real legal problems.</a:t>
            </a:r>
          </a:p>
          <a:p>
            <a:endParaRPr lang="en-US" dirty="0"/>
          </a:p>
          <a:p>
            <a:r>
              <a:rPr lang="en-US" dirty="0"/>
              <a:t>If you generate any form of data, including software, you need a data management plan. </a:t>
            </a:r>
          </a:p>
          <a:p>
            <a:pPr lvl="1"/>
            <a:r>
              <a:rPr lang="en-US" dirty="0"/>
              <a:t>Under which license is software released? (e.g., GPL)</a:t>
            </a:r>
          </a:p>
          <a:p>
            <a:pPr lvl="1"/>
            <a:r>
              <a:rPr lang="en-US" dirty="0"/>
              <a:t>How is generated data preserved and made available to other researchers?</a:t>
            </a:r>
          </a:p>
          <a:p>
            <a:r>
              <a:rPr lang="en-US" dirty="0"/>
              <a:t>If you have a postdoc in the budget, you need a postdoc mentoring plan.</a:t>
            </a:r>
          </a:p>
          <a:p>
            <a:pPr marL="0" indent="0">
              <a:buNone/>
            </a:pPr>
            <a:endParaRPr lang="en-US" dirty="0"/>
          </a:p>
        </p:txBody>
      </p:sp>
    </p:spTree>
    <p:extLst>
      <p:ext uri="{BB962C8B-B14F-4D97-AF65-F5344CB8AC3E}">
        <p14:creationId xmlns:p14="http://schemas.microsoft.com/office/powerpoint/2010/main" val="444522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8341-4715-428F-91A1-67BC66547673}"/>
              </a:ext>
            </a:extLst>
          </p:cNvPr>
          <p:cNvSpPr>
            <a:spLocks noGrp="1"/>
          </p:cNvSpPr>
          <p:nvPr>
            <p:ph type="title"/>
          </p:nvPr>
        </p:nvSpPr>
        <p:spPr/>
        <p:txBody>
          <a:bodyPr/>
          <a:lstStyle/>
          <a:p>
            <a:r>
              <a:rPr lang="en-US" dirty="0"/>
              <a:t>Advice on Proposal Writing (11)</a:t>
            </a:r>
          </a:p>
        </p:txBody>
      </p:sp>
      <p:sp>
        <p:nvSpPr>
          <p:cNvPr id="3" name="Content Placeholder 2">
            <a:extLst>
              <a:ext uri="{FF2B5EF4-FFF2-40B4-BE49-F238E27FC236}">
                <a16:creationId xmlns:a16="http://schemas.microsoft.com/office/drawing/2014/main" id="{3447DA1C-6116-4EFF-8C0A-84348C455DFB}"/>
              </a:ext>
            </a:extLst>
          </p:cNvPr>
          <p:cNvSpPr>
            <a:spLocks noGrp="1"/>
          </p:cNvSpPr>
          <p:nvPr>
            <p:ph idx="1"/>
          </p:nvPr>
        </p:nvSpPr>
        <p:spPr/>
        <p:txBody>
          <a:bodyPr>
            <a:normAutofit lnSpcReduction="10000"/>
          </a:bodyPr>
          <a:lstStyle/>
          <a:p>
            <a:r>
              <a:rPr lang="en-US" dirty="0"/>
              <a:t>The Proposal needs a title that is</a:t>
            </a:r>
          </a:p>
          <a:p>
            <a:pPr lvl="1"/>
            <a:r>
              <a:rPr lang="en-US" dirty="0"/>
              <a:t>Short</a:t>
            </a:r>
          </a:p>
          <a:p>
            <a:pPr lvl="1"/>
            <a:r>
              <a:rPr lang="en-US" dirty="0"/>
              <a:t>Descriptive</a:t>
            </a:r>
          </a:p>
          <a:p>
            <a:pPr lvl="1"/>
            <a:r>
              <a:rPr lang="en-US" dirty="0"/>
              <a:t>Specific</a:t>
            </a:r>
          </a:p>
          <a:p>
            <a:endParaRPr lang="en-US" dirty="0"/>
          </a:p>
          <a:p>
            <a:r>
              <a:rPr lang="en-US" dirty="0"/>
              <a:t>Who looks at a proposal is determined by the title, or in a spreadsheet, by the beginning of the title. A bad title might miss the attention of the relevant PD or reviewer. </a:t>
            </a:r>
          </a:p>
          <a:p>
            <a:endParaRPr lang="en-US" dirty="0"/>
          </a:p>
          <a:p>
            <a:r>
              <a:rPr lang="en-US" dirty="0"/>
              <a:t>Reconsider the title after finishing the proposal narrative.</a:t>
            </a:r>
          </a:p>
        </p:txBody>
      </p:sp>
    </p:spTree>
    <p:extLst>
      <p:ext uri="{BB962C8B-B14F-4D97-AF65-F5344CB8AC3E}">
        <p14:creationId xmlns:p14="http://schemas.microsoft.com/office/powerpoint/2010/main" val="112795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4E04A-A6D5-442A-8CDA-0A6E5BC77ED6}"/>
              </a:ext>
            </a:extLst>
          </p:cNvPr>
          <p:cNvSpPr>
            <a:spLocks noGrp="1"/>
          </p:cNvSpPr>
          <p:nvPr>
            <p:ph type="title"/>
          </p:nvPr>
        </p:nvSpPr>
        <p:spPr/>
        <p:txBody>
          <a:bodyPr/>
          <a:lstStyle/>
          <a:p>
            <a:r>
              <a:rPr lang="en-US" dirty="0"/>
              <a:t>What is a Program Director? (1)</a:t>
            </a:r>
          </a:p>
        </p:txBody>
      </p:sp>
      <p:sp>
        <p:nvSpPr>
          <p:cNvPr id="3" name="Content Placeholder 2">
            <a:extLst>
              <a:ext uri="{FF2B5EF4-FFF2-40B4-BE49-F238E27FC236}">
                <a16:creationId xmlns:a16="http://schemas.microsoft.com/office/drawing/2014/main" id="{D564FBF4-B9D0-4505-A0C0-0093EEF3CA24}"/>
              </a:ext>
            </a:extLst>
          </p:cNvPr>
          <p:cNvSpPr>
            <a:spLocks noGrp="1"/>
          </p:cNvSpPr>
          <p:nvPr>
            <p:ph idx="1"/>
          </p:nvPr>
        </p:nvSpPr>
        <p:spPr/>
        <p:txBody>
          <a:bodyPr/>
          <a:lstStyle/>
          <a:p>
            <a:r>
              <a:rPr lang="en-US" dirty="0"/>
              <a:t>Program Directors are the basis of the scientific side of NSF.</a:t>
            </a:r>
          </a:p>
          <a:p>
            <a:pPr lvl="1"/>
            <a:r>
              <a:rPr lang="en-US" dirty="0"/>
              <a:t>They run panels, communicate with researchers, recommend awards.</a:t>
            </a:r>
          </a:p>
          <a:p>
            <a:pPr lvl="1"/>
            <a:r>
              <a:rPr lang="en-US" dirty="0"/>
              <a:t>They answer questions.</a:t>
            </a:r>
          </a:p>
          <a:p>
            <a:pPr lvl="1"/>
            <a:r>
              <a:rPr lang="en-US" dirty="0"/>
              <a:t>They supervise and manage awards from the NSF side.</a:t>
            </a:r>
          </a:p>
          <a:p>
            <a:pPr lvl="1"/>
            <a:r>
              <a:rPr lang="en-US" dirty="0"/>
              <a:t>They document the decision processes.</a:t>
            </a:r>
          </a:p>
          <a:p>
            <a:pPr lvl="1"/>
            <a:r>
              <a:rPr lang="en-US" dirty="0"/>
              <a:t>They manage funding in and between programs.</a:t>
            </a:r>
          </a:p>
          <a:p>
            <a:pPr lvl="1"/>
            <a:r>
              <a:rPr lang="en-US" dirty="0"/>
              <a:t>They work on solicitations and new programs.</a:t>
            </a:r>
          </a:p>
          <a:p>
            <a:pPr lvl="1"/>
            <a:r>
              <a:rPr lang="en-US" dirty="0"/>
              <a:t>They discuss the direction research funding is going.</a:t>
            </a:r>
          </a:p>
          <a:p>
            <a:pPr marL="0" indent="0">
              <a:buNone/>
            </a:pPr>
            <a:endParaRPr lang="en-US" dirty="0"/>
          </a:p>
          <a:p>
            <a:endParaRPr lang="en-US" dirty="0"/>
          </a:p>
          <a:p>
            <a:pPr lvl="1"/>
            <a:endParaRPr lang="en-US" dirty="0"/>
          </a:p>
        </p:txBody>
      </p:sp>
    </p:spTree>
    <p:extLst>
      <p:ext uri="{BB962C8B-B14F-4D97-AF65-F5344CB8AC3E}">
        <p14:creationId xmlns:p14="http://schemas.microsoft.com/office/powerpoint/2010/main" val="1908512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C9DE6-87CE-40F8-B61A-FFCE2DC7FE39}"/>
              </a:ext>
            </a:extLst>
          </p:cNvPr>
          <p:cNvSpPr>
            <a:spLocks noGrp="1"/>
          </p:cNvSpPr>
          <p:nvPr>
            <p:ph type="title"/>
          </p:nvPr>
        </p:nvSpPr>
        <p:spPr/>
        <p:txBody>
          <a:bodyPr/>
          <a:lstStyle/>
          <a:p>
            <a:r>
              <a:rPr lang="en-US" dirty="0"/>
              <a:t>What is a Program Director? (2)</a:t>
            </a:r>
          </a:p>
        </p:txBody>
      </p:sp>
      <p:sp>
        <p:nvSpPr>
          <p:cNvPr id="3" name="Content Placeholder 2">
            <a:extLst>
              <a:ext uri="{FF2B5EF4-FFF2-40B4-BE49-F238E27FC236}">
                <a16:creationId xmlns:a16="http://schemas.microsoft.com/office/drawing/2014/main" id="{BDEB4B5D-46D1-4295-BD45-37F99F7186E0}"/>
              </a:ext>
            </a:extLst>
          </p:cNvPr>
          <p:cNvSpPr>
            <a:spLocks noGrp="1"/>
          </p:cNvSpPr>
          <p:nvPr>
            <p:ph idx="1"/>
          </p:nvPr>
        </p:nvSpPr>
        <p:spPr/>
        <p:txBody>
          <a:bodyPr/>
          <a:lstStyle/>
          <a:p>
            <a:r>
              <a:rPr lang="en-US" dirty="0"/>
              <a:t>About half of the Program Directors are </a:t>
            </a:r>
            <a:r>
              <a:rPr lang="en-US" i="1" dirty="0"/>
              <a:t>Rotators</a:t>
            </a:r>
            <a:r>
              <a:rPr lang="en-US" dirty="0"/>
              <a:t> from universities</a:t>
            </a:r>
          </a:p>
          <a:p>
            <a:pPr lvl="1"/>
            <a:r>
              <a:rPr lang="en-US" dirty="0"/>
              <a:t>the other half are permanent federal employees</a:t>
            </a:r>
          </a:p>
          <a:p>
            <a:r>
              <a:rPr lang="en-US" dirty="0"/>
              <a:t>Rotators typically come from mid-range public universities.</a:t>
            </a:r>
          </a:p>
          <a:p>
            <a:pPr lvl="1"/>
            <a:r>
              <a:rPr lang="en-US" dirty="0"/>
              <a:t>They serve on an </a:t>
            </a:r>
            <a:r>
              <a:rPr lang="en-US" i="1" dirty="0"/>
              <a:t>IPA assignment </a:t>
            </a:r>
            <a:r>
              <a:rPr lang="en-US" dirty="0"/>
              <a:t>and stay employees of their home institution. Salary stays the same, but they get summer salary.</a:t>
            </a:r>
          </a:p>
          <a:p>
            <a:r>
              <a:rPr lang="en-US" dirty="0"/>
              <a:t>A rotation typically lasts one to three years.</a:t>
            </a:r>
          </a:p>
          <a:p>
            <a:r>
              <a:rPr lang="en-US" dirty="0"/>
              <a:t>Each group is always looking for candidates for rotator positions. If you are interested, speak with a program director in the relevant program. They need to know that you are interested.</a:t>
            </a:r>
          </a:p>
        </p:txBody>
      </p:sp>
    </p:spTree>
    <p:extLst>
      <p:ext uri="{BB962C8B-B14F-4D97-AF65-F5344CB8AC3E}">
        <p14:creationId xmlns:p14="http://schemas.microsoft.com/office/powerpoint/2010/main" val="3264151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51923-B0EF-4B3C-B3A8-44FEB4323051}"/>
              </a:ext>
            </a:extLst>
          </p:cNvPr>
          <p:cNvSpPr>
            <a:spLocks noGrp="1"/>
          </p:cNvSpPr>
          <p:nvPr>
            <p:ph type="title"/>
          </p:nvPr>
        </p:nvSpPr>
        <p:spPr/>
        <p:txBody>
          <a:bodyPr/>
          <a:lstStyle/>
          <a:p>
            <a:r>
              <a:rPr lang="en-US" dirty="0"/>
              <a:t>National Science Foundation</a:t>
            </a:r>
          </a:p>
        </p:txBody>
      </p:sp>
      <p:sp>
        <p:nvSpPr>
          <p:cNvPr id="3" name="Content Placeholder 2">
            <a:extLst>
              <a:ext uri="{FF2B5EF4-FFF2-40B4-BE49-F238E27FC236}">
                <a16:creationId xmlns:a16="http://schemas.microsoft.com/office/drawing/2014/main" id="{3A914CA2-82B3-4B93-8728-6084380C327F}"/>
              </a:ext>
            </a:extLst>
          </p:cNvPr>
          <p:cNvSpPr>
            <a:spLocks noGrp="1"/>
          </p:cNvSpPr>
          <p:nvPr>
            <p:ph idx="1"/>
          </p:nvPr>
        </p:nvSpPr>
        <p:spPr/>
        <p:txBody>
          <a:bodyPr>
            <a:normAutofit lnSpcReduction="10000"/>
          </a:bodyPr>
          <a:lstStyle/>
          <a:p>
            <a:r>
              <a:rPr lang="en-US" dirty="0"/>
              <a:t>Main mechanism of federal funding of </a:t>
            </a:r>
            <a:r>
              <a:rPr lang="en-US" i="1" dirty="0"/>
              <a:t>basic research</a:t>
            </a:r>
            <a:r>
              <a:rPr lang="en-US" dirty="0"/>
              <a:t>.</a:t>
            </a:r>
          </a:p>
          <a:p>
            <a:pPr lvl="1"/>
            <a:r>
              <a:rPr lang="en-US" dirty="0"/>
              <a:t>Applied research funding comes from other federal departments</a:t>
            </a:r>
          </a:p>
          <a:p>
            <a:endParaRPr lang="en-US" dirty="0"/>
          </a:p>
          <a:p>
            <a:r>
              <a:rPr lang="en-US" dirty="0"/>
              <a:t>Budget about $8.5B in Fiscal Year 2021</a:t>
            </a:r>
          </a:p>
          <a:p>
            <a:pPr lvl="1"/>
            <a:r>
              <a:rPr lang="en-US" dirty="0"/>
              <a:t>probably significantly more now</a:t>
            </a:r>
          </a:p>
          <a:p>
            <a:pPr lvl="1"/>
            <a:r>
              <a:rPr lang="en-US" dirty="0"/>
              <a:t>Congress always thinks well of NSF</a:t>
            </a:r>
          </a:p>
          <a:p>
            <a:endParaRPr lang="en-US" dirty="0"/>
          </a:p>
          <a:p>
            <a:r>
              <a:rPr lang="en-US" dirty="0"/>
              <a:t>Funding mechanism are </a:t>
            </a:r>
            <a:r>
              <a:rPr lang="en-US" i="1" dirty="0"/>
              <a:t>Grants</a:t>
            </a:r>
            <a:r>
              <a:rPr lang="en-US" dirty="0"/>
              <a:t>, not </a:t>
            </a:r>
            <a:r>
              <a:rPr lang="en-US" i="1" dirty="0"/>
              <a:t>Contracts</a:t>
            </a:r>
          </a:p>
          <a:p>
            <a:pPr lvl="1"/>
            <a:r>
              <a:rPr lang="en-US" dirty="0"/>
              <a:t>much less administrative work for researcher</a:t>
            </a:r>
          </a:p>
          <a:p>
            <a:pPr lvl="1"/>
            <a:r>
              <a:rPr lang="en-US" dirty="0"/>
              <a:t>more suitable for explorative research with unknown outcome </a:t>
            </a:r>
          </a:p>
        </p:txBody>
      </p:sp>
    </p:spTree>
    <p:extLst>
      <p:ext uri="{BB962C8B-B14F-4D97-AF65-F5344CB8AC3E}">
        <p14:creationId xmlns:p14="http://schemas.microsoft.com/office/powerpoint/2010/main" val="3495667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8C32D-0E4E-4E7C-9699-9B12EB7A9F73}"/>
              </a:ext>
            </a:extLst>
          </p:cNvPr>
          <p:cNvSpPr>
            <a:spLocks noGrp="1"/>
          </p:cNvSpPr>
          <p:nvPr>
            <p:ph type="title"/>
          </p:nvPr>
        </p:nvSpPr>
        <p:spPr/>
        <p:txBody>
          <a:bodyPr/>
          <a:lstStyle/>
          <a:p>
            <a:r>
              <a:rPr lang="en-US" dirty="0"/>
              <a:t>NSF Structure</a:t>
            </a:r>
          </a:p>
        </p:txBody>
      </p:sp>
      <p:sp>
        <p:nvSpPr>
          <p:cNvPr id="3" name="Content Placeholder 2">
            <a:extLst>
              <a:ext uri="{FF2B5EF4-FFF2-40B4-BE49-F238E27FC236}">
                <a16:creationId xmlns:a16="http://schemas.microsoft.com/office/drawing/2014/main" id="{B1329B7A-560F-4A57-BF38-B82DC4F86107}"/>
              </a:ext>
            </a:extLst>
          </p:cNvPr>
          <p:cNvSpPr>
            <a:spLocks noGrp="1"/>
          </p:cNvSpPr>
          <p:nvPr>
            <p:ph idx="1"/>
          </p:nvPr>
        </p:nvSpPr>
        <p:spPr/>
        <p:txBody>
          <a:bodyPr/>
          <a:lstStyle/>
          <a:p>
            <a:r>
              <a:rPr lang="en-US"/>
              <a:t>Eight </a:t>
            </a:r>
            <a:r>
              <a:rPr lang="en-US" dirty="0"/>
              <a:t>Directorates and a couple of Offices, among them</a:t>
            </a:r>
          </a:p>
          <a:p>
            <a:pPr lvl="1"/>
            <a:r>
              <a:rPr lang="en-US" dirty="0"/>
              <a:t>Computer and Information Science and Engineering (CISE)</a:t>
            </a:r>
          </a:p>
          <a:p>
            <a:pPr lvl="1"/>
            <a:r>
              <a:rPr lang="en-US" dirty="0"/>
              <a:t>Engineering (ENGR)</a:t>
            </a:r>
          </a:p>
          <a:p>
            <a:pPr lvl="1"/>
            <a:r>
              <a:rPr lang="en-US" dirty="0"/>
              <a:t>Mathematical and Physical Science (MPS)</a:t>
            </a:r>
          </a:p>
          <a:p>
            <a:r>
              <a:rPr lang="en-US" dirty="0"/>
              <a:t>Each Directorate subdivided into Divisions, each Division further subdivided</a:t>
            </a:r>
          </a:p>
          <a:p>
            <a:r>
              <a:rPr lang="en-US" dirty="0"/>
              <a:t>and each group has its own way of doing things. </a:t>
            </a:r>
          </a:p>
        </p:txBody>
      </p:sp>
    </p:spTree>
    <p:extLst>
      <p:ext uri="{BB962C8B-B14F-4D97-AF65-F5344CB8AC3E}">
        <p14:creationId xmlns:p14="http://schemas.microsoft.com/office/powerpoint/2010/main" val="3785905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F18C9-D5CE-4436-84E8-0264FFE71098}"/>
              </a:ext>
            </a:extLst>
          </p:cNvPr>
          <p:cNvSpPr>
            <a:spLocks noGrp="1"/>
          </p:cNvSpPr>
          <p:nvPr>
            <p:ph type="title"/>
          </p:nvPr>
        </p:nvSpPr>
        <p:spPr/>
        <p:txBody>
          <a:bodyPr/>
          <a:lstStyle/>
          <a:p>
            <a:r>
              <a:rPr lang="en-US" dirty="0"/>
              <a:t>Funding Process (1)</a:t>
            </a:r>
          </a:p>
        </p:txBody>
      </p:sp>
      <p:sp>
        <p:nvSpPr>
          <p:cNvPr id="3" name="Content Placeholder 2">
            <a:extLst>
              <a:ext uri="{FF2B5EF4-FFF2-40B4-BE49-F238E27FC236}">
                <a16:creationId xmlns:a16="http://schemas.microsoft.com/office/drawing/2014/main" id="{A0BEAC0E-625B-4907-81B1-DE1160A1C7FF}"/>
              </a:ext>
            </a:extLst>
          </p:cNvPr>
          <p:cNvSpPr>
            <a:spLocks noGrp="1"/>
          </p:cNvSpPr>
          <p:nvPr>
            <p:ph idx="1"/>
          </p:nvPr>
        </p:nvSpPr>
        <p:spPr/>
        <p:txBody>
          <a:bodyPr>
            <a:normAutofit fontScale="92500" lnSpcReduction="10000"/>
          </a:bodyPr>
          <a:lstStyle/>
          <a:p>
            <a:r>
              <a:rPr lang="en-US" dirty="0"/>
              <a:t>NSF creates a program, either by a </a:t>
            </a:r>
            <a:r>
              <a:rPr lang="en-US" i="1" dirty="0"/>
              <a:t>solicitation</a:t>
            </a:r>
            <a:r>
              <a:rPr lang="en-US" dirty="0"/>
              <a:t> or by a </a:t>
            </a:r>
            <a:r>
              <a:rPr lang="en-US" i="1" dirty="0"/>
              <a:t>description</a:t>
            </a:r>
            <a:r>
              <a:rPr lang="en-US" dirty="0"/>
              <a:t>.</a:t>
            </a:r>
          </a:p>
          <a:p>
            <a:endParaRPr lang="en-US" dirty="0"/>
          </a:p>
          <a:p>
            <a:r>
              <a:rPr lang="en-US" dirty="0"/>
              <a:t> A </a:t>
            </a:r>
            <a:r>
              <a:rPr lang="en-US" i="1" dirty="0"/>
              <a:t>solicitation</a:t>
            </a:r>
            <a:r>
              <a:rPr lang="en-US" dirty="0"/>
              <a:t> is specific about what is wanted: topic, funding amount, eligibility etc. The things stated in the solicitation are </a:t>
            </a:r>
            <a:r>
              <a:rPr lang="en-US" i="1" dirty="0"/>
              <a:t>required</a:t>
            </a:r>
            <a:r>
              <a:rPr lang="en-US" dirty="0"/>
              <a:t>. Proposals that are not responsive to the solicitation get </a:t>
            </a:r>
            <a:r>
              <a:rPr lang="en-US" i="1" dirty="0"/>
              <a:t>rejected</a:t>
            </a:r>
            <a:r>
              <a:rPr lang="en-US" dirty="0"/>
              <a:t>.</a:t>
            </a:r>
          </a:p>
          <a:p>
            <a:endParaRPr lang="en-US" dirty="0"/>
          </a:p>
          <a:p>
            <a:r>
              <a:rPr lang="en-US" dirty="0"/>
              <a:t>A </a:t>
            </a:r>
            <a:r>
              <a:rPr lang="en-US" i="1" dirty="0"/>
              <a:t>description</a:t>
            </a:r>
            <a:r>
              <a:rPr lang="en-US" dirty="0"/>
              <a:t> is less specific. It advises to discuss the ideas with a Program Director before writing the proposal. Such a proposal is an </a:t>
            </a:r>
            <a:r>
              <a:rPr lang="en-US" i="1" dirty="0"/>
              <a:t>unsolicited</a:t>
            </a:r>
            <a:r>
              <a:rPr lang="en-US" dirty="0"/>
              <a:t> proposal. They have greater freedom, but the path to funding is more difficult. They are bound only by </a:t>
            </a:r>
            <a:r>
              <a:rPr lang="en-US"/>
              <a:t>the PAPPG </a:t>
            </a:r>
            <a:r>
              <a:rPr lang="en-US" dirty="0"/>
              <a:t>(Proposals &amp; Awards Policies &amp; Procedures Guide).</a:t>
            </a:r>
          </a:p>
          <a:p>
            <a:endParaRPr lang="en-US" dirty="0"/>
          </a:p>
          <a:p>
            <a:pPr marL="0" indent="0">
              <a:buNone/>
            </a:pPr>
            <a:endParaRPr lang="en-US" dirty="0"/>
          </a:p>
        </p:txBody>
      </p:sp>
    </p:spTree>
    <p:extLst>
      <p:ext uri="{BB962C8B-B14F-4D97-AF65-F5344CB8AC3E}">
        <p14:creationId xmlns:p14="http://schemas.microsoft.com/office/powerpoint/2010/main" val="2182783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F7B5-463C-4A9D-ADB2-F11FD54CF365}"/>
              </a:ext>
            </a:extLst>
          </p:cNvPr>
          <p:cNvSpPr>
            <a:spLocks noGrp="1"/>
          </p:cNvSpPr>
          <p:nvPr>
            <p:ph type="title"/>
          </p:nvPr>
        </p:nvSpPr>
        <p:spPr/>
        <p:txBody>
          <a:bodyPr/>
          <a:lstStyle/>
          <a:p>
            <a:r>
              <a:rPr lang="en-US" dirty="0"/>
              <a:t>Funding Process (2)</a:t>
            </a:r>
          </a:p>
        </p:txBody>
      </p:sp>
      <p:sp>
        <p:nvSpPr>
          <p:cNvPr id="3" name="Content Placeholder 2">
            <a:extLst>
              <a:ext uri="{FF2B5EF4-FFF2-40B4-BE49-F238E27FC236}">
                <a16:creationId xmlns:a16="http://schemas.microsoft.com/office/drawing/2014/main" id="{F5E6BD55-F44A-455E-B9DC-70A170BA0638}"/>
              </a:ext>
            </a:extLst>
          </p:cNvPr>
          <p:cNvSpPr>
            <a:spLocks noGrp="1"/>
          </p:cNvSpPr>
          <p:nvPr>
            <p:ph idx="1"/>
          </p:nvPr>
        </p:nvSpPr>
        <p:spPr/>
        <p:txBody>
          <a:bodyPr>
            <a:normAutofit fontScale="92500" lnSpcReduction="10000"/>
          </a:bodyPr>
          <a:lstStyle/>
          <a:p>
            <a:r>
              <a:rPr lang="en-US" dirty="0"/>
              <a:t>PIs write proposals, and submit them, with the help and approval of their institution’s grants officer. </a:t>
            </a:r>
            <a:r>
              <a:rPr lang="en-US" i="1" dirty="0"/>
              <a:t>The institution submits the proposal.</a:t>
            </a:r>
          </a:p>
          <a:p>
            <a:r>
              <a:rPr lang="en-US" dirty="0"/>
              <a:t>Within NSF, the proposal is tested for formal correctness, and assigned to a Program Director of the appropriate program. </a:t>
            </a:r>
          </a:p>
          <a:p>
            <a:pPr lvl="1"/>
            <a:r>
              <a:rPr lang="en-US" dirty="0"/>
              <a:t>Here are problems if the proposal does not fit the program well.</a:t>
            </a:r>
          </a:p>
          <a:p>
            <a:r>
              <a:rPr lang="en-US" dirty="0"/>
              <a:t>The PD decides how to gather information, by a panel or  by ad-hoc reviewers. </a:t>
            </a:r>
          </a:p>
          <a:p>
            <a:pPr lvl="1"/>
            <a:r>
              <a:rPr lang="en-US" dirty="0"/>
              <a:t>Each proposal gets at least three external reviews.</a:t>
            </a:r>
          </a:p>
          <a:p>
            <a:r>
              <a:rPr lang="en-US" dirty="0"/>
              <a:t>A panel discusses the proposals, produces a discussion summary and usually ranks the proposals, and divides them into groups.</a:t>
            </a:r>
          </a:p>
          <a:p>
            <a:pPr lvl="1"/>
            <a:r>
              <a:rPr lang="en-US" dirty="0"/>
              <a:t>Proposals might be discussed by several panels</a:t>
            </a:r>
          </a:p>
          <a:p>
            <a:endParaRPr lang="en-US" dirty="0"/>
          </a:p>
        </p:txBody>
      </p:sp>
    </p:spTree>
    <p:extLst>
      <p:ext uri="{BB962C8B-B14F-4D97-AF65-F5344CB8AC3E}">
        <p14:creationId xmlns:p14="http://schemas.microsoft.com/office/powerpoint/2010/main" val="3692969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AEA77-AEAC-4280-A506-9DEE66B60978}"/>
              </a:ext>
            </a:extLst>
          </p:cNvPr>
          <p:cNvSpPr>
            <a:spLocks noGrp="1"/>
          </p:cNvSpPr>
          <p:nvPr>
            <p:ph type="title"/>
          </p:nvPr>
        </p:nvSpPr>
        <p:spPr/>
        <p:txBody>
          <a:bodyPr/>
          <a:lstStyle/>
          <a:p>
            <a:r>
              <a:rPr lang="en-US" dirty="0"/>
              <a:t>Funding Process (3)</a:t>
            </a:r>
          </a:p>
        </p:txBody>
      </p:sp>
      <p:sp>
        <p:nvSpPr>
          <p:cNvPr id="3" name="Content Placeholder 2">
            <a:extLst>
              <a:ext uri="{FF2B5EF4-FFF2-40B4-BE49-F238E27FC236}">
                <a16:creationId xmlns:a16="http://schemas.microsoft.com/office/drawing/2014/main" id="{E106E1AF-32A7-4729-8F5D-06397DD60B07}"/>
              </a:ext>
            </a:extLst>
          </p:cNvPr>
          <p:cNvSpPr>
            <a:spLocks noGrp="1"/>
          </p:cNvSpPr>
          <p:nvPr>
            <p:ph idx="1"/>
          </p:nvPr>
        </p:nvSpPr>
        <p:spPr/>
        <p:txBody>
          <a:bodyPr/>
          <a:lstStyle/>
          <a:p>
            <a:r>
              <a:rPr lang="en-US" dirty="0"/>
              <a:t>The PD looks at the information provided by panels and ad-hoc reviewers, for each proposal in the program, and at the program budget, and makes a funding </a:t>
            </a:r>
            <a:r>
              <a:rPr lang="en-US" i="1" dirty="0"/>
              <a:t>recommendation</a:t>
            </a:r>
            <a:r>
              <a:rPr lang="en-US" dirty="0"/>
              <a:t>.</a:t>
            </a:r>
          </a:p>
          <a:p>
            <a:r>
              <a:rPr lang="en-US" dirty="0"/>
              <a:t>The funding recommendations are presented to the division director, who usually concurs. </a:t>
            </a:r>
          </a:p>
          <a:p>
            <a:r>
              <a:rPr lang="en-US" dirty="0"/>
              <a:t>Then the proposal goes to the Division of Grants and Agreements, which reviews the process, and the college information, and ultimately produces the award letter.</a:t>
            </a:r>
          </a:p>
          <a:p>
            <a:r>
              <a:rPr lang="en-US" dirty="0"/>
              <a:t>Until the award letter, everything is just a </a:t>
            </a:r>
            <a:r>
              <a:rPr lang="en-US" i="1" dirty="0"/>
              <a:t>recommendation, </a:t>
            </a:r>
            <a:r>
              <a:rPr lang="en-US" dirty="0"/>
              <a:t>and might change.</a:t>
            </a:r>
          </a:p>
        </p:txBody>
      </p:sp>
    </p:spTree>
    <p:extLst>
      <p:ext uri="{BB962C8B-B14F-4D97-AF65-F5344CB8AC3E}">
        <p14:creationId xmlns:p14="http://schemas.microsoft.com/office/powerpoint/2010/main" val="15116604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1346</TotalTime>
  <Words>2316</Words>
  <Application>Microsoft Office PowerPoint</Application>
  <PresentationFormat>Widescreen</PresentationFormat>
  <Paragraphs>184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Microsoft Sans Serif</vt:lpstr>
      <vt:lpstr>Office Theme</vt:lpstr>
      <vt:lpstr>Insights from a season at NSF </vt:lpstr>
      <vt:lpstr>Caveats</vt:lpstr>
      <vt:lpstr>What is a Program Director? (1)</vt:lpstr>
      <vt:lpstr>What is a Program Director? (2)</vt:lpstr>
      <vt:lpstr>National Science Foundation</vt:lpstr>
      <vt:lpstr>NSF Structure</vt:lpstr>
      <vt:lpstr>Funding Process (1)</vt:lpstr>
      <vt:lpstr>Funding Process (2)</vt:lpstr>
      <vt:lpstr>Funding Process (3)</vt:lpstr>
      <vt:lpstr>Funding Process (4)</vt:lpstr>
      <vt:lpstr>Funding Process (5)</vt:lpstr>
      <vt:lpstr>Post-Award Process (1) </vt:lpstr>
      <vt:lpstr>Post-Award Process (2)</vt:lpstr>
      <vt:lpstr>Post-Award Process (3)</vt:lpstr>
      <vt:lpstr>Advice on Proposal Writing (1)</vt:lpstr>
      <vt:lpstr>Advice on Proposal Writing (2)</vt:lpstr>
      <vt:lpstr>Advice on Proposal Writing (3)</vt:lpstr>
      <vt:lpstr>Advice on Proposal Writing (4)</vt:lpstr>
      <vt:lpstr>Advice on Proposal Writing (5)</vt:lpstr>
      <vt:lpstr>Advice on Proposal Writing (6)</vt:lpstr>
      <vt:lpstr>Advice on Proposal Writing (7)</vt:lpstr>
      <vt:lpstr>Advice on Proposal Writing (8)</vt:lpstr>
      <vt:lpstr>Advice on Proposal Writing (9)</vt:lpstr>
      <vt:lpstr>Advice on Proposal Writing (10)</vt:lpstr>
      <vt:lpstr>Advice on Proposal Writing (11)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Insights from a season at NSF </dc:title>
  <dc:creator>Brass, Peter</dc:creator>
  <cp:lastModifiedBy>Brass, Peter</cp:lastModifiedBy>
  <cp:revision>2</cp:revision>
  <dcterms:created xsi:type="dcterms:W3CDTF">2021-10-28T14:55:52Z</dcterms:created>
  <dcterms:modified xsi:type="dcterms:W3CDTF">2022-11-12T15:43:10Z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d9fcd4f6-9fe7-4758-9e3c-5043d54adc68</vt:lpwstr>
  </property>
  <property fmtid="{D5CDD505-2E9C-101B-9397-08002B2CF9AE}" pid="3" name="ContainsCUI">
    <vt:lpwstr>No</vt:lpwstr>
  </property>
</Properties>
</file>