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88" r:id="rId5"/>
    <p:sldId id="289" r:id="rId6"/>
    <p:sldId id="290" r:id="rId7"/>
    <p:sldId id="291" r:id="rId8"/>
    <p:sldId id="293" r:id="rId9"/>
    <p:sldId id="292" r:id="rId10"/>
    <p:sldId id="294" r:id="rId11"/>
    <p:sldId id="295" r:id="rId12"/>
    <p:sldId id="296" r:id="rId13"/>
  </p:sldIdLst>
  <p:sldSz cx="12192000" cy="6858000"/>
  <p:notesSz cx="6797675" cy="9926638"/>
  <p:custDataLst>
    <p:tags r:id="rId15"/>
  </p:custDataLst>
  <p:defaultTextStyle>
    <a:defPPr>
      <a:defRPr lang="en-US"/>
    </a:defPPr>
    <a:lvl1pPr marL="177800" indent="-177800" algn="l" defTabSz="711200" rtl="0" eaLnBrk="1" latinLnBrk="0" hangingPunct="1">
      <a:spcBef>
        <a:spcPts val="1200"/>
      </a:spcBef>
      <a:buChar char="•"/>
      <a:defRPr sz="1600" kern="1200">
        <a:solidFill>
          <a:schemeClr val="tx1"/>
        </a:solidFill>
        <a:latin typeface="+mn-lt"/>
        <a:ea typeface="+mn-ea"/>
        <a:cs typeface="+mn-cs"/>
      </a:defRPr>
    </a:lvl1pPr>
    <a:lvl2pPr marL="355600" indent="-177800" algn="l" defTabSz="711200" rtl="0" eaLnBrk="1" latinLnBrk="0" hangingPunct="1">
      <a:spcBef>
        <a:spcPts val="600"/>
      </a:spcBef>
      <a:buChar char="–"/>
      <a:defRPr sz="1400" kern="1200">
        <a:solidFill>
          <a:schemeClr val="tx1"/>
        </a:solidFill>
        <a:latin typeface="+mn-lt"/>
        <a:ea typeface="+mn-ea"/>
        <a:cs typeface="+mn-cs"/>
      </a:defRPr>
    </a:lvl2pPr>
    <a:lvl3pPr marL="533400" indent="-177800" algn="l" defTabSz="711200" rtl="0" eaLnBrk="1" latinLnBrk="0" hangingPunct="1">
      <a:spcBef>
        <a:spcPts val="600"/>
      </a:spcBef>
      <a:buChar char="&gt;"/>
      <a:defRPr sz="1400" kern="1200">
        <a:solidFill>
          <a:schemeClr val="tx1"/>
        </a:solidFill>
        <a:latin typeface="+mn-lt"/>
        <a:ea typeface="+mn-ea"/>
        <a:cs typeface="+mn-cs"/>
      </a:defRPr>
    </a:lvl3pPr>
    <a:lvl4pPr marL="711200" indent="-177800" algn="l" defTabSz="711200" rtl="0" eaLnBrk="1" latinLnBrk="0" hangingPunct="1">
      <a:spcBef>
        <a:spcPts val="600"/>
      </a:spcBef>
      <a:buChar char="–"/>
      <a:defRPr sz="1400" kern="1200">
        <a:solidFill>
          <a:schemeClr val="tx1"/>
        </a:solidFill>
        <a:latin typeface="+mn-lt"/>
        <a:ea typeface="+mn-ea"/>
        <a:cs typeface="+mn-cs"/>
      </a:defRPr>
    </a:lvl4pPr>
    <a:lvl5pPr marL="889000" indent="-177800" algn="l" defTabSz="711200" rtl="0" eaLnBrk="1" latinLnBrk="0" hangingPunct="1">
      <a:spcBef>
        <a:spcPts val="600"/>
      </a:spcBef>
      <a:buChar char="&gt;"/>
      <a:defRPr sz="1400" kern="1200">
        <a:solidFill>
          <a:schemeClr val="tx1"/>
        </a:solidFill>
        <a:latin typeface="+mn-lt"/>
        <a:ea typeface="+mn-ea"/>
        <a:cs typeface="+mn-cs"/>
      </a:defRPr>
    </a:lvl5pPr>
    <a:lvl6pPr marL="1066800" indent="-177800" algn="l" defTabSz="711200" rtl="0" eaLnBrk="1" latinLnBrk="0" hangingPunct="1">
      <a:defRPr sz="1400" kern="1200">
        <a:solidFill>
          <a:schemeClr val="tx1"/>
        </a:solidFill>
        <a:latin typeface="+mn-lt"/>
        <a:ea typeface="+mn-ea"/>
        <a:cs typeface="+mn-cs"/>
      </a:defRPr>
    </a:lvl6pPr>
    <a:lvl7pPr marL="1244600" indent="-177800" algn="l" defTabSz="711200" rtl="0" eaLnBrk="1" latinLnBrk="0" hangingPunct="1">
      <a:defRPr sz="1400" kern="1200">
        <a:solidFill>
          <a:schemeClr val="tx1"/>
        </a:solidFill>
        <a:latin typeface="+mn-lt"/>
        <a:ea typeface="+mn-ea"/>
        <a:cs typeface="+mn-cs"/>
      </a:defRPr>
    </a:lvl7pPr>
    <a:lvl8pPr marL="1422400" indent="-177800" algn="l" defTabSz="711200" rtl="0" eaLnBrk="1" latinLnBrk="0" hangingPunct="1">
      <a:defRPr sz="1400" kern="1200">
        <a:solidFill>
          <a:schemeClr val="tx1"/>
        </a:solidFill>
        <a:latin typeface="+mn-lt"/>
        <a:ea typeface="+mn-ea"/>
        <a:cs typeface="+mn-cs"/>
      </a:defRPr>
    </a:lvl8pPr>
    <a:lvl9pPr marL="1600200" indent="-177800" algn="l" defTabSz="711200" rtl="0" eaLnBrk="1" latinLnBrk="0" hangingPunct="1">
      <a:defRPr sz="1400" kern="1200">
        <a:solidFill>
          <a:schemeClr val="tx1"/>
        </a:solidFill>
        <a:latin typeface="+mn-lt"/>
        <a:ea typeface="+mn-ea"/>
        <a:cs typeface="+mn-cs"/>
      </a:defRPr>
    </a:lvl9pPr>
  </p:defaultTextStyle>
  <p:extLst>
    <p:ext uri="{521415D9-36F7-43E2-AB2F-B90AF26B5E84}">
      <p14:sectionLst xmlns:p14="http://schemas.microsoft.com/office/powerpoint/2010/main">
        <p14:section name="AAS deep-dive" id="{B7615B21-267B-4427-963A-D66B31788DCB}">
          <p14:sldIdLst>
            <p14:sldId id="288"/>
          </p14:sldIdLst>
        </p14:section>
        <p14:section name="Appendix" id="{AB4DF63D-12CF-4A72-B127-729A4D5C3483}">
          <p14:sldIdLst>
            <p14:sldId id="289"/>
            <p14:sldId id="290"/>
            <p14:sldId id="291"/>
            <p14:sldId id="293"/>
            <p14:sldId id="292"/>
            <p14:sldId id="294"/>
            <p14:sldId id="295"/>
            <p14:sldId id="29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9D06"/>
    <a:srgbClr val="FFFFFF"/>
    <a:srgbClr val="5C5C5C"/>
    <a:srgbClr val="FAEEC3"/>
    <a:srgbClr val="F2DE8A"/>
    <a:srgbClr val="E9CD49"/>
    <a:srgbClr val="C6AA3D"/>
    <a:srgbClr val="AB8933"/>
    <a:srgbClr val="FAECDB"/>
    <a:srgbClr val="EDDA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D5ABB26-0587-4C30-8999-92F81FD0307C}">
  <a:tblStyle styleId="{9D7B26C5-4107-4FEC-AEDC-1716B250A1EF}" styleName="Light Style 1">
    <a:wholeTbl>
      <a:tcTxStyle>
        <a:fontRef idx="minor">
          <a:prstClr val="black"/>
        </a:fontRef>
        <a:schemeClr val="dk1"/>
      </a:tcTxStyle>
      <a:tcStyle>
        <a:tcBdr>
          <a:left>
            <a:ln>
              <a:noFill/>
            </a:ln>
          </a:left>
          <a:right>
            <a:ln>
              <a:noFill/>
            </a:ln>
          </a:right>
          <a:top>
            <a:ln>
              <a:noFill/>
            </a:ln>
          </a:top>
          <a:bottom>
            <a:ln>
              <a:noFill/>
            </a:ln>
          </a:bottom>
          <a:insideH>
            <a:ln w="9525" cmpd="sng">
              <a:solidFill>
                <a:schemeClr val="accent1"/>
              </a:solidFill>
            </a:ln>
          </a:insideH>
          <a:insideV>
            <a:ln>
              <a:noFill/>
            </a:ln>
          </a:insideV>
        </a:tcBdr>
        <a:fill>
          <a:noFill/>
        </a:fill>
      </a:tcStyle>
    </a:wholeTbl>
    <a:band1H>
      <a:tcStyle>
        <a:tcBdr>
          <a:top>
            <a:ln>
              <a:noFill/>
            </a:ln>
          </a:top>
          <a:bottom>
            <a:ln>
              <a:noFill/>
            </a:ln>
          </a:bottom>
        </a:tcBdr>
        <a:fill>
          <a:solidFill>
            <a:schemeClr val="dk2"/>
          </a:solidFill>
        </a:fill>
      </a:tcStyle>
    </a:band1H>
    <a:band2H>
      <a:tcStyle>
        <a:tcBdr/>
      </a:tcStyle>
    </a:band2H>
    <a:band1V>
      <a:tcStyle>
        <a:tcBdr/>
      </a:tcStyle>
    </a:band1V>
    <a:band2V>
      <a:tcStyle>
        <a:tcBdr/>
      </a:tcStyle>
    </a:band2V>
    <a:firstCol>
      <a:tcTxStyle b="on"/>
      <a:tcStyle>
        <a:tcBdr/>
      </a:tcStyle>
    </a:firstCol>
    <a:lastRow>
      <a:tcTxStyle b="on">
        <a:fontRef idx="minor">
          <a:prstClr val="black"/>
        </a:fontRef>
        <a:schemeClr val="lt1"/>
      </a:tcTxStyle>
      <a:tcStyle>
        <a:tcBdr>
          <a:top>
            <a:ln w="19050" cmpd="sng">
              <a:solidFill>
                <a:schemeClr val="lt1"/>
              </a:solidFill>
            </a:ln>
          </a:top>
        </a:tcBdr>
        <a:fill>
          <a:solidFill>
            <a:schemeClr val="accent3"/>
          </a:solidFill>
        </a:fill>
      </a:tcStyle>
    </a:lastRow>
    <a:firstRow>
      <a:tcTxStyle b="on">
        <a:fontRef idx="minor">
          <a:prstClr val="black"/>
        </a:fontRef>
        <a:schemeClr val="accent3"/>
      </a:tcTxStyle>
      <a:tcStyle>
        <a:tcBdr>
          <a:bottom>
            <a:ln w="19050" cmpd="sng">
              <a:solidFill>
                <a:schemeClr val="dk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4" autoAdjust="0"/>
    <p:restoredTop sz="93605" autoAdjust="0"/>
  </p:normalViewPr>
  <p:slideViewPr>
    <p:cSldViewPr snapToGrid="0">
      <p:cViewPr varScale="1">
        <p:scale>
          <a:sx n="64" d="100"/>
          <a:sy n="64" d="100"/>
        </p:scale>
        <p:origin x="632" y="5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47F3BCE-06A6-46A0-9C43-BBD46DD08C35}" type="datetimeFigureOut">
              <a:rPr lang="en-US" smtClean="0"/>
              <a:t>11/12/2020</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C4B57D4-BC8F-44C2-B95D-D79366732C6B}" type="slidenum">
              <a:rPr lang="en-US" smtClean="0"/>
              <a:t>‹#›</a:t>
            </a:fld>
            <a:endParaRPr lang="en-US"/>
          </a:p>
        </p:txBody>
      </p:sp>
    </p:spTree>
    <p:extLst>
      <p:ext uri="{BB962C8B-B14F-4D97-AF65-F5344CB8AC3E}">
        <p14:creationId xmlns:p14="http://schemas.microsoft.com/office/powerpoint/2010/main" val="2006170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slide" Target="../slides/slide1.xml"/><Relationship Id="rId4"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p>
            <a:endParaRPr lang="en-US"/>
          </a:p>
        </p:txBody>
      </p:sp>
      <p:sp>
        <p:nvSpPr>
          <p:cNvPr id="4" name="Slide Number Placeholder 3"/>
          <p:cNvSpPr>
            <a:spLocks noGrp="1"/>
          </p:cNvSpPr>
          <p:nvPr>
            <p:ph type="sldNum" sz="quarter" idx="10"/>
            <p:custDataLst>
              <p:tags r:id="rId3"/>
            </p:custDataLst>
          </p:nvPr>
        </p:nvSpPr>
        <p:spPr/>
        <p:txBody>
          <a:bodyPr/>
          <a:lstStyle/>
          <a:p>
            <a:fld id="{C8AD571C-5E9E-4F88-8BBA-AE5052A7658D}" type="slidenum">
              <a:rPr lang="en-US" smtClean="0"/>
              <a:t>1</a:t>
            </a:fld>
            <a:endParaRPr lang="en-US"/>
          </a:p>
        </p:txBody>
      </p:sp>
    </p:spTree>
    <p:extLst>
      <p:ext uri="{BB962C8B-B14F-4D97-AF65-F5344CB8AC3E}">
        <p14:creationId xmlns:p14="http://schemas.microsoft.com/office/powerpoint/2010/main" val="2084194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cxnSp>
        <p:nvCxnSpPr>
          <p:cNvPr id="5" name="SeparatorLine"/>
          <p:cNvCxnSpPr/>
          <p:nvPr userDrawn="1"/>
        </p:nvCxnSpPr>
        <p:spPr>
          <a:xfrm>
            <a:off x="0" y="4873803"/>
            <a:ext cx="11857037" cy="0"/>
          </a:xfrm>
          <a:prstGeom prst="line">
            <a:avLst/>
          </a:prstGeom>
          <a:ln w="19050" cap="flat">
            <a:solidFill>
              <a:schemeClr val="accent3"/>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11" name="ClientLogo"/>
          <p:cNvSpPr>
            <a:spLocks noGrp="1"/>
          </p:cNvSpPr>
          <p:nvPr>
            <p:ph type="pic" sz="quarter" idx="10"/>
          </p:nvPr>
        </p:nvSpPr>
        <p:spPr>
          <a:xfrm>
            <a:off x="8617039" y="3364443"/>
            <a:ext cx="3239999" cy="1399647"/>
          </a:xfrm>
        </p:spPr>
        <p:txBody>
          <a:bodyPr/>
          <a:lstStyle>
            <a:lvl1pPr marL="0" indent="0">
              <a:buNone/>
              <a:defRPr/>
            </a:lvl1pPr>
          </a:lstStyle>
          <a:p>
            <a:r>
              <a:rPr lang="en-US" smtClean="0"/>
              <a:t>Click icon to add picture</a:t>
            </a:r>
            <a:endParaRPr lang="en-US" dirty="0"/>
          </a:p>
        </p:txBody>
      </p:sp>
      <p:sp>
        <p:nvSpPr>
          <p:cNvPr id="3" name="Subtitle"/>
          <p:cNvSpPr>
            <a:spLocks noGrp="1"/>
          </p:cNvSpPr>
          <p:nvPr>
            <p:ph type="subTitle" idx="1" hasCustomPrompt="1"/>
          </p:nvPr>
        </p:nvSpPr>
        <p:spPr>
          <a:xfrm>
            <a:off x="334965" y="2420938"/>
            <a:ext cx="11522075" cy="900000"/>
          </a:xfrm>
        </p:spPr>
        <p:txBody>
          <a:bodyPr/>
          <a:lstStyle>
            <a:lvl1pPr marL="0" indent="0" algn="l">
              <a:lnSpc>
                <a:spcPct val="100000"/>
              </a:lnSpc>
              <a:spcBef>
                <a:spcPts val="0"/>
              </a:spcBef>
              <a:buNone/>
              <a:defRPr sz="2200">
                <a:solidFill>
                  <a:schemeClr val="bg2"/>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Click to add subtitle/contacts/date</a:t>
            </a:r>
          </a:p>
        </p:txBody>
      </p:sp>
      <p:sp>
        <p:nvSpPr>
          <p:cNvPr id="2" name="Title"/>
          <p:cNvSpPr>
            <a:spLocks noGrp="1"/>
          </p:cNvSpPr>
          <p:nvPr>
            <p:ph type="ctrTitle" hasCustomPrompt="1"/>
          </p:nvPr>
        </p:nvSpPr>
        <p:spPr>
          <a:xfrm>
            <a:off x="334964" y="1268413"/>
            <a:ext cx="11522075" cy="900112"/>
          </a:xfrm>
        </p:spPr>
        <p:txBody>
          <a:bodyPr anchor="b"/>
          <a:lstStyle>
            <a:lvl1pPr algn="l">
              <a:spcBef>
                <a:spcPts val="0"/>
              </a:spcBef>
              <a:defRPr sz="2600" b="1">
                <a:solidFill>
                  <a:schemeClr val="tx1"/>
                </a:solidFill>
              </a:defRPr>
            </a:lvl1pPr>
          </a:lstStyle>
          <a:p>
            <a:r>
              <a:rPr lang="en-US" dirty="0"/>
              <a:t>Click to add title</a:t>
            </a:r>
          </a:p>
        </p:txBody>
      </p:sp>
    </p:spTree>
    <p:extLst>
      <p:ext uri="{BB962C8B-B14F-4D97-AF65-F5344CB8AC3E}">
        <p14:creationId xmlns:p14="http://schemas.microsoft.com/office/powerpoint/2010/main" val="4012046067"/>
      </p:ext>
    </p:extLst>
  </p:cSld>
  <p:clrMapOvr>
    <a:masterClrMapping/>
  </p:clrMapOvr>
  <p:extLst mod="1">
    <p:ext uri="{DCECCB84-F9BA-43D5-87BE-67443E8EF086}">
      <p15:sldGuideLst xmlns:p15="http://schemas.microsoft.com/office/powerpoint/2012/main">
        <p15:guide id="1" pos="208" userDrawn="1">
          <p15:clr>
            <a:srgbClr val="CCCCCC"/>
          </p15:clr>
        </p15:guide>
        <p15:guide id="2" pos="7472" userDrawn="1">
          <p15:clr>
            <a:srgbClr val="CCCCCC"/>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604292435"/>
      </p:ext>
    </p:extLst>
  </p:cSld>
  <p:clrMapOvr>
    <a:masterClrMapping/>
  </p:clrMapOvr>
  <p:extLst>
    <p:ext uri="{DCECCB84-F9BA-43D5-87BE-67443E8EF086}">
      <p15:sldGuideLst xmlns:p15="http://schemas.microsoft.com/office/powerpoint/2012/main">
        <p15:guide id="1" pos="208" userDrawn="1">
          <p15:clr>
            <a:srgbClr val="CCCCCC"/>
          </p15:clr>
        </p15:guide>
        <p15:guide id="2" pos="7472" userDrawn="1">
          <p15:clr>
            <a:srgbClr val="CCCCCC"/>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Last Page Logo">
    <p:spTree>
      <p:nvGrpSpPr>
        <p:cNvPr id="1" name=""/>
        <p:cNvGrpSpPr/>
        <p:nvPr/>
      </p:nvGrpSpPr>
      <p:grpSpPr>
        <a:xfrm>
          <a:off x="0" y="0"/>
          <a:ext cx="0" cy="0"/>
          <a:chOff x="0" y="0"/>
          <a:chExt cx="0" cy="0"/>
        </a:xfrm>
      </p:grpSpPr>
      <p:pic>
        <p:nvPicPr>
          <p:cNvPr id="38" name="Bain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7037" y="4998212"/>
            <a:ext cx="3240000" cy="405000"/>
          </a:xfrm>
          <a:prstGeom prst="rect">
            <a:avLst/>
          </a:prstGeom>
        </p:spPr>
      </p:pic>
      <p:cxnSp>
        <p:nvCxnSpPr>
          <p:cNvPr id="39" name="SeparatorLine"/>
          <p:cNvCxnSpPr/>
          <p:nvPr userDrawn="1"/>
        </p:nvCxnSpPr>
        <p:spPr>
          <a:xfrm>
            <a:off x="0" y="5481638"/>
            <a:ext cx="11857037" cy="0"/>
          </a:xfrm>
          <a:prstGeom prst="line">
            <a:avLst/>
          </a:prstGeom>
          <a:ln w="19050" cap="flat">
            <a:solidFill>
              <a:schemeClr val="accent3"/>
            </a:solidFill>
            <a:miter lim="800000"/>
            <a:tailEnd type="non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7323518"/>
      </p:ext>
    </p:extLst>
  </p:cSld>
  <p:clrMapOvr>
    <a:masterClrMapping/>
  </p:clrMapOvr>
  <p:extLst mod="1">
    <p:ext uri="{DCECCB84-F9BA-43D5-87BE-67443E8EF086}">
      <p15:sldGuideLst xmlns:p15="http://schemas.microsoft.com/office/powerpoint/2012/main">
        <p15:guide id="1" orient="horz" pos="3453" userDrawn="1">
          <p15:clr>
            <a:srgbClr val="A4A3A4"/>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34442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BtfpConfiguration" hidden="1"/>
          <p:cNvSpPr txBox="1"/>
          <p:nvPr userDrawn="1"/>
        </p:nvSpPr>
        <p:spPr bwMode="hidden">
          <a:xfrm>
            <a:off x="0" y="0"/>
            <a:ext cx="36000" cy="36000"/>
          </a:xfrm>
          <a:prstGeom prst="rect">
            <a:avLst/>
          </a:prstGeom>
          <a:noFill/>
        </p:spPr>
        <p:txBody>
          <a:bodyPr wrap="none" lIns="0" tIns="0" rIns="0" bIns="0" rtlCol="0">
            <a:noAutofit/>
          </a:bodyPr>
          <a:lstStyle/>
          <a:p>
            <a:pPr marL="0" indent="0">
              <a:buNone/>
            </a:pPr>
            <a:r>
              <a:rPr lang="en-US" sz="100" smtClean="0">
                <a:solidFill>
                  <a:schemeClr val="bg1">
                    <a:alpha val="0"/>
                  </a:schemeClr>
                </a:solidFill>
              </a:rPr>
              <a:t>&lt;btfp&gt;</a:t>
            </a:r>
          </a:p>
          <a:p>
            <a:pPr marL="0" indent="0">
              <a:buNone/>
            </a:pPr>
            <a:r>
              <a:rPr lang="en-US" sz="100" smtClean="0">
                <a:solidFill>
                  <a:schemeClr val="bg1">
                    <a:alpha val="0"/>
                  </a:schemeClr>
                </a:solidFill>
              </a:rPr>
              <a:t>  &lt;template version="2.3.3" type="branded" pageSize="widescreen" /&gt;</a:t>
            </a:r>
          </a:p>
          <a:p>
            <a:pPr marL="0" indent="0">
              <a:buNone/>
            </a:pPr>
            <a:r>
              <a:rPr lang="en-US" sz="100" smtClean="0">
                <a:solidFill>
                  <a:schemeClr val="bg1">
                    <a:alpha val="0"/>
                  </a:schemeClr>
                </a:solidFill>
              </a:rPr>
              <a:t>  &lt;!--BTFPCONFIGURATION:3C627466703E0D0A20203C74656D706C6174652076657273696F6E3D22322E332E342220747970653D226272616E64656422207061676553697A653D227769646573637265656E22202F3E0D0A3C2F627466703E--&gt;</a:t>
            </a:r>
          </a:p>
          <a:p>
            <a:pPr marL="0" indent="0">
              <a:buNone/>
            </a:pPr>
            <a:r>
              <a:rPr lang="en-US" sz="100" smtClean="0">
                <a:solidFill>
                  <a:schemeClr val="bg1">
                    <a:alpha val="0"/>
                  </a:schemeClr>
                </a:solidFill>
              </a:rPr>
              <a:t>&lt;/btfp&gt;</a:t>
            </a:r>
            <a:endParaRPr lang="en-US" sz="100" dirty="0">
              <a:solidFill>
                <a:schemeClr val="bg1">
                  <a:alpha val="0"/>
                </a:schemeClr>
              </a:solidFill>
            </a:endParaRPr>
          </a:p>
        </p:txBody>
      </p:sp>
      <p:sp>
        <p:nvSpPr>
          <p:cNvPr id="19" name="SlideNumber"/>
          <p:cNvSpPr/>
          <p:nvPr userDrawn="1"/>
        </p:nvSpPr>
        <p:spPr bwMode="gray">
          <a:xfrm>
            <a:off x="11715975" y="6649694"/>
            <a:ext cx="141064" cy="138499"/>
          </a:xfrm>
          <a:prstGeom prst="roundRect">
            <a:avLst>
              <a:gd name="adj" fmla="val 0"/>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spAutoFit/>
          </a:bodyPr>
          <a:lstStyle/>
          <a:p>
            <a:pPr marL="0" indent="0" algn="r" defTabSz="711200" rtl="0" eaLnBrk="1" latinLnBrk="0" hangingPunct="1">
              <a:spcBef>
                <a:spcPts val="1200"/>
              </a:spcBef>
              <a:buNone/>
            </a:pPr>
            <a:fld id="{BB69BBE8-4DB2-4642-B003-B220ACD5A2FD}" type="slidenum">
              <a:rPr lang="en-US" sz="900" b="0" baseline="0" smtClean="0">
                <a:solidFill>
                  <a:schemeClr val="bg2"/>
                </a:solidFill>
                <a:latin typeface="+mn-lt"/>
              </a:rPr>
              <a:pPr marL="0" indent="0" algn="r" defTabSz="711200" rtl="0" eaLnBrk="1" latinLnBrk="0" hangingPunct="1">
                <a:spcBef>
                  <a:spcPts val="1200"/>
                </a:spcBef>
                <a:buNone/>
              </a:pPr>
              <a:t>‹#›</a:t>
            </a:fld>
            <a:endParaRPr lang="en-US" sz="900" b="0" dirty="0">
              <a:solidFill>
                <a:schemeClr val="bg2"/>
              </a:solidFill>
              <a:latin typeface="+mn-lt"/>
            </a:endParaRPr>
          </a:p>
        </p:txBody>
      </p:sp>
      <p:sp>
        <p:nvSpPr>
          <p:cNvPr id="8" name="CreatedFooter"/>
          <p:cNvSpPr/>
          <p:nvPr userDrawn="1"/>
        </p:nvSpPr>
        <p:spPr>
          <a:xfrm>
            <a:off x="8263033" y="6642830"/>
            <a:ext cx="1368171" cy="165036"/>
          </a:xfrm>
          <a:prstGeom prst="rect">
            <a:avLst/>
          </a:prstGeom>
        </p:spPr>
        <p:txBody>
          <a:bodyPr wrap="square" lIns="36000" tIns="36000" rIns="36000" bIns="36000">
            <a:spAutoFit/>
          </a:bodyPr>
          <a:lstStyle/>
          <a:p>
            <a:pPr marL="0" indent="0" algn="ctr" defTabSz="711200" rtl="0" eaLnBrk="1" latinLnBrk="0" hangingPunct="1">
              <a:spcBef>
                <a:spcPts val="1200"/>
              </a:spcBef>
              <a:buNone/>
            </a:pPr>
            <a:r>
              <a:rPr lang="en-US" sz="600" smtClean="0">
                <a:solidFill>
                  <a:srgbClr val="FFFFFF"/>
                </a:solidFill>
              </a:rPr>
              <a:t>Presentation4</a:t>
            </a:r>
            <a:endParaRPr lang="en-US" sz="600" dirty="0">
              <a:solidFill>
                <a:srgbClr val="FFFFFF"/>
              </a:solidFill>
            </a:endParaRPr>
          </a:p>
        </p:txBody>
      </p:sp>
      <p:sp>
        <p:nvSpPr>
          <p:cNvPr id="7" name="OfficeCode"/>
          <p:cNvSpPr/>
          <p:nvPr userDrawn="1"/>
        </p:nvSpPr>
        <p:spPr>
          <a:xfrm>
            <a:off x="7348519" y="6642830"/>
            <a:ext cx="288036" cy="165036"/>
          </a:xfrm>
          <a:prstGeom prst="rect">
            <a:avLst/>
          </a:prstGeom>
        </p:spPr>
        <p:txBody>
          <a:bodyPr wrap="square" lIns="36000" tIns="36000" rIns="36000" bIns="36000">
            <a:spAutoFit/>
          </a:bodyPr>
          <a:lstStyle/>
          <a:p>
            <a:pPr marL="0" indent="0" algn="ctr" defTabSz="711200" rtl="0" eaLnBrk="1" latinLnBrk="0" hangingPunct="1">
              <a:spcBef>
                <a:spcPts val="1200"/>
              </a:spcBef>
              <a:buNone/>
            </a:pPr>
            <a:r>
              <a:rPr lang="en-US" sz="600" smtClean="0">
                <a:solidFill>
                  <a:srgbClr val="FFFFFF"/>
                </a:solidFill>
              </a:rPr>
              <a:t>NYC</a:t>
            </a:r>
            <a:endParaRPr lang="en-US" sz="600" dirty="0">
              <a:solidFill>
                <a:srgbClr val="FFFFFF"/>
              </a:solidFill>
            </a:endParaRPr>
          </a:p>
        </p:txBody>
      </p:sp>
      <p:cxnSp>
        <p:nvCxnSpPr>
          <p:cNvPr id="20" name="FooterSeparatorLine"/>
          <p:cNvCxnSpPr/>
          <p:nvPr userDrawn="1"/>
        </p:nvCxnSpPr>
        <p:spPr>
          <a:xfrm>
            <a:off x="0" y="6598800"/>
            <a:ext cx="11857037" cy="0"/>
          </a:xfrm>
          <a:prstGeom prst="line">
            <a:avLst/>
          </a:prstGeom>
          <a:ln w="9525" cap="flat">
            <a:solidFill>
              <a:schemeClr val="accent1"/>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3" name="Text Placeholder"/>
          <p:cNvSpPr>
            <a:spLocks noGrp="1"/>
          </p:cNvSpPr>
          <p:nvPr>
            <p:ph type="body" idx="1"/>
          </p:nvPr>
        </p:nvSpPr>
        <p:spPr>
          <a:xfrm>
            <a:off x="334435" y="1268413"/>
            <a:ext cx="11522603" cy="5292725"/>
          </a:xfrm>
          <a:prstGeom prst="rect">
            <a:avLst/>
          </a:prstGeom>
        </p:spPr>
        <p:txBody>
          <a:bodyPr vert="horz" lIns="36000" tIns="36000" rIns="36000" bIns="36000" rtlCol="0">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23" name="TitleSeparatorLine"/>
          <p:cNvCxnSpPr/>
          <p:nvPr userDrawn="1"/>
        </p:nvCxnSpPr>
        <p:spPr>
          <a:xfrm>
            <a:off x="0" y="873125"/>
            <a:ext cx="11857037" cy="0"/>
          </a:xfrm>
          <a:prstGeom prst="line">
            <a:avLst/>
          </a:prstGeom>
          <a:ln w="19050" cap="flat">
            <a:solidFill>
              <a:schemeClr val="accent3"/>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2" name="Slide Title"/>
          <p:cNvSpPr>
            <a:spLocks noGrp="1"/>
          </p:cNvSpPr>
          <p:nvPr>
            <p:ph type="title"/>
          </p:nvPr>
        </p:nvSpPr>
        <p:spPr>
          <a:xfrm>
            <a:off x="334963" y="1"/>
            <a:ext cx="11522075" cy="876687"/>
          </a:xfrm>
          <a:prstGeom prst="rect">
            <a:avLst/>
          </a:prstGeom>
        </p:spPr>
        <p:txBody>
          <a:bodyPr vert="horz" lIns="36000" tIns="36000" rIns="36000" bIns="72000" rtlCol="0" anchor="b">
            <a:noAutofit/>
          </a:bodyPr>
          <a:lstStyle/>
          <a:p>
            <a:r>
              <a:rPr lang="en-US" smtClean="0"/>
              <a:t>Click to edit Master title style</a:t>
            </a:r>
            <a:endParaRPr lang="en-US" dirty="0"/>
          </a:p>
        </p:txBody>
      </p:sp>
    </p:spTree>
    <p:extLst>
      <p:ext uri="{BB962C8B-B14F-4D97-AF65-F5344CB8AC3E}">
        <p14:creationId xmlns:p14="http://schemas.microsoft.com/office/powerpoint/2010/main" val="3729795247"/>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63" r:id="rId3"/>
    <p:sldLayoutId id="2147483655" r:id="rId4"/>
  </p:sldLayoutIdLst>
  <p:txStyles>
    <p:title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p:titleStyle>
    <p:bodyStyle>
      <a:lvl1pPr marL="180975" indent="-180975" algn="l" defTabSz="914354" rtl="0" eaLnBrk="1" latinLnBrk="0" hangingPunct="1">
        <a:lnSpc>
          <a:spcPct val="100000"/>
        </a:lnSpc>
        <a:spcBef>
          <a:spcPts val="1200"/>
        </a:spcBef>
        <a:buFont typeface="Arial" panose="020B0604020202020204" pitchFamily="34" charset="0"/>
        <a:buChar char="•"/>
        <a:defRPr sz="1600" kern="1200">
          <a:solidFill>
            <a:schemeClr val="tx1"/>
          </a:solidFill>
          <a:latin typeface="+mn-lt"/>
          <a:ea typeface="+mn-ea"/>
          <a:cs typeface="+mn-cs"/>
        </a:defRPr>
      </a:lvl1pPr>
      <a:lvl2pPr marL="361950"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2pPr>
      <a:lvl3pPr marL="534988" indent="-173038"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3pPr>
      <a:lvl4pPr marL="715963"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898525" indent="-182563"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177800" indent="-177800" algn="l" defTabSz="711200" rtl="0" eaLnBrk="1" latinLnBrk="0" hangingPunct="1">
        <a:spcBef>
          <a:spcPts val="1200"/>
        </a:spcBef>
        <a:buChar char="•"/>
        <a:defRPr sz="1600" kern="1200">
          <a:solidFill>
            <a:schemeClr val="tx1"/>
          </a:solidFill>
          <a:latin typeface="+mn-lt"/>
          <a:ea typeface="+mn-ea"/>
          <a:cs typeface="+mn-cs"/>
        </a:defRPr>
      </a:lvl1pPr>
      <a:lvl2pPr marL="355600" indent="-177800" algn="l" defTabSz="711200" rtl="0" eaLnBrk="1" latinLnBrk="0" hangingPunct="1">
        <a:spcBef>
          <a:spcPts val="600"/>
        </a:spcBef>
        <a:buChar char="–"/>
        <a:defRPr sz="1400" kern="1200">
          <a:solidFill>
            <a:schemeClr val="tx1"/>
          </a:solidFill>
          <a:latin typeface="+mn-lt"/>
          <a:ea typeface="+mn-ea"/>
          <a:cs typeface="+mn-cs"/>
        </a:defRPr>
      </a:lvl2pPr>
      <a:lvl3pPr marL="533400" indent="-177800" algn="l" defTabSz="711200" rtl="0" eaLnBrk="1" latinLnBrk="0" hangingPunct="1">
        <a:spcBef>
          <a:spcPts val="600"/>
        </a:spcBef>
        <a:buChar char="&gt;"/>
        <a:defRPr sz="1400" kern="1200">
          <a:solidFill>
            <a:schemeClr val="tx1"/>
          </a:solidFill>
          <a:latin typeface="+mn-lt"/>
          <a:ea typeface="+mn-ea"/>
          <a:cs typeface="+mn-cs"/>
        </a:defRPr>
      </a:lvl3pPr>
      <a:lvl4pPr marL="711200" indent="-177800" algn="l" defTabSz="711200" rtl="0" eaLnBrk="1" latinLnBrk="0" hangingPunct="1">
        <a:spcBef>
          <a:spcPts val="600"/>
        </a:spcBef>
        <a:buChar char="–"/>
        <a:defRPr sz="1400" kern="1200">
          <a:solidFill>
            <a:schemeClr val="tx1"/>
          </a:solidFill>
          <a:latin typeface="+mn-lt"/>
          <a:ea typeface="+mn-ea"/>
          <a:cs typeface="+mn-cs"/>
        </a:defRPr>
      </a:lvl4pPr>
      <a:lvl5pPr marL="889000" indent="-177800" algn="l" defTabSz="711200" rtl="0" eaLnBrk="1" latinLnBrk="0" hangingPunct="1">
        <a:spcBef>
          <a:spcPts val="600"/>
        </a:spcBef>
        <a:buChar char="&gt;"/>
        <a:defRPr sz="1400" kern="1200">
          <a:solidFill>
            <a:schemeClr val="tx1"/>
          </a:solidFill>
          <a:latin typeface="+mn-lt"/>
          <a:ea typeface="+mn-ea"/>
          <a:cs typeface="+mn-cs"/>
        </a:defRPr>
      </a:lvl5pPr>
      <a:lvl6pPr marL="1066800" algn="l" defTabSz="711200" rtl="0" eaLnBrk="1" latinLnBrk="0" hangingPunct="1">
        <a:defRPr sz="1400" kern="1200">
          <a:solidFill>
            <a:schemeClr val="tx1"/>
          </a:solidFill>
          <a:latin typeface="+mn-lt"/>
          <a:ea typeface="+mn-ea"/>
          <a:cs typeface="+mn-cs"/>
        </a:defRPr>
      </a:lvl6pPr>
      <a:lvl7pPr marL="1244600" algn="l" defTabSz="711200" rtl="0" eaLnBrk="1" latinLnBrk="0" hangingPunct="1">
        <a:defRPr sz="1400" kern="1200">
          <a:solidFill>
            <a:schemeClr val="tx1"/>
          </a:solidFill>
          <a:latin typeface="+mn-lt"/>
          <a:ea typeface="+mn-ea"/>
          <a:cs typeface="+mn-cs"/>
        </a:defRPr>
      </a:lvl7pPr>
      <a:lvl8pPr marL="1422400" algn="l" defTabSz="711200" rtl="0" eaLnBrk="1" latinLnBrk="0" hangingPunct="1">
        <a:defRPr sz="1400" kern="1200">
          <a:solidFill>
            <a:schemeClr val="tx1"/>
          </a:solidFill>
          <a:latin typeface="+mn-lt"/>
          <a:ea typeface="+mn-ea"/>
          <a:cs typeface="+mn-cs"/>
        </a:defRPr>
      </a:lvl8pPr>
      <a:lvl9pPr marL="1600200" algn="l" defTabSz="711200" rtl="0" eaLnBrk="1" latinLnBrk="0" hangingPunct="1">
        <a:defRPr sz="1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50" userDrawn="1">
          <p15:clr>
            <a:srgbClr val="D1D1D1"/>
          </p15:clr>
        </p15:guide>
        <p15:guide id="2" pos="211" userDrawn="1">
          <p15:clr>
            <a:srgbClr val="D1D1D1"/>
          </p15:clr>
        </p15:guide>
        <p15:guide id="4" orient="horz" pos="799" userDrawn="1">
          <p15:clr>
            <a:srgbClr val="D1D1D1"/>
          </p15:clr>
        </p15:guide>
        <p15:guide id="7" orient="horz" pos="4133" userDrawn="1">
          <p15:clr>
            <a:srgbClr val="D1D1D1"/>
          </p15:clr>
        </p15:guide>
        <p15:guide id="8" pos="7469" userDrawn="1">
          <p15:clr>
            <a:srgbClr val="D1D1D1"/>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2.jpe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cuny logo"/>
          <p:cNvPicPr>
            <a:picLocks noGrp="1" noChangeAspect="1" noChangeArrowheads="1"/>
          </p:cNvPicPr>
          <p:nvPr>
            <p:ph type="pic" sz="quarter" idx="10"/>
            <p:custDataLst>
              <p:tags r:id="rId1"/>
            </p:custDataLst>
          </p:nvPr>
        </p:nvPicPr>
        <p:blipFill rotWithShape="1">
          <a:blip r:embed="rId7">
            <a:extLst>
              <a:ext uri="{28A0092B-C50C-407E-A947-70E740481C1C}">
                <a14:useLocalDpi xmlns:a14="http://schemas.microsoft.com/office/drawing/2010/main" val="0"/>
              </a:ext>
            </a:extLst>
          </a:blip>
          <a:srcRect t="16013" b="16013"/>
          <a:stretch/>
        </p:blipFill>
        <p:spPr bwMode="auto">
          <a:xfrm>
            <a:off x="8617039" y="3355817"/>
            <a:ext cx="3239999" cy="1399647"/>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custDataLst>
              <p:tags r:id="rId2"/>
            </p:custDataLst>
          </p:nvPr>
        </p:nvSpPr>
        <p:spPr/>
        <p:txBody>
          <a:bodyPr/>
          <a:lstStyle/>
          <a:p>
            <a:r>
              <a:rPr lang="en-US" b="1" i="1" dirty="0" smtClean="0">
                <a:solidFill>
                  <a:schemeClr val="tx1"/>
                </a:solidFill>
              </a:rPr>
              <a:t>November 12, 2020</a:t>
            </a:r>
            <a:endParaRPr lang="en-US" b="1" i="1" dirty="0">
              <a:solidFill>
                <a:schemeClr val="tx1"/>
              </a:solidFill>
            </a:endParaRPr>
          </a:p>
        </p:txBody>
      </p:sp>
      <p:sp>
        <p:nvSpPr>
          <p:cNvPr id="4" name="Title 3"/>
          <p:cNvSpPr>
            <a:spLocks noGrp="1"/>
          </p:cNvSpPr>
          <p:nvPr>
            <p:ph type="ctrTitle"/>
            <p:custDataLst>
              <p:tags r:id="rId3"/>
            </p:custDataLst>
          </p:nvPr>
        </p:nvSpPr>
        <p:spPr/>
        <p:txBody>
          <a:bodyPr/>
          <a:lstStyle/>
          <a:p>
            <a:r>
              <a:rPr lang="en-US" dirty="0" smtClean="0"/>
              <a:t>Tech Education and Workforce Development Discussion</a:t>
            </a:r>
            <a:endParaRPr lang="en-US" dirty="0"/>
          </a:p>
        </p:txBody>
      </p:sp>
      <p:sp>
        <p:nvSpPr>
          <p:cNvPr id="5" name="btfpLayoutConfig" hidden="1"/>
          <p:cNvSpPr txBox="1"/>
          <p:nvPr>
            <p:custDataLst>
              <p:tags r:id="rId4"/>
            </p:custDataLst>
          </p:nvPr>
        </p:nvSpPr>
        <p:spPr bwMode="gray">
          <a:xfrm>
            <a:off x="12700" y="12700"/>
            <a:ext cx="431776"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overall_0_131933363422781881 columns_1_131933363422781881 </a:t>
            </a:r>
          </a:p>
        </p:txBody>
      </p:sp>
    </p:spTree>
    <p:extLst>
      <p:ext uri="{BB962C8B-B14F-4D97-AF65-F5344CB8AC3E}">
        <p14:creationId xmlns:p14="http://schemas.microsoft.com/office/powerpoint/2010/main" val="4032482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695" y="-208719"/>
            <a:ext cx="11522075" cy="876687"/>
          </a:xfrm>
        </p:spPr>
        <p:txBody>
          <a:bodyPr/>
          <a:lstStyle/>
          <a:p>
            <a:r>
              <a:rPr lang="en-US" b="1" dirty="0"/>
              <a:t>New York Jobs CEO Council Chair, Co-Chairs and Board of Directors</a:t>
            </a:r>
            <a:endParaRPr lang="en-US" dirty="0"/>
          </a:p>
        </p:txBody>
      </p:sp>
      <p:sp>
        <p:nvSpPr>
          <p:cNvPr id="3" name="TextBox 2"/>
          <p:cNvSpPr txBox="1"/>
          <p:nvPr/>
        </p:nvSpPr>
        <p:spPr bwMode="gray">
          <a:xfrm>
            <a:off x="685800" y="875663"/>
            <a:ext cx="5307496" cy="6843788"/>
          </a:xfrm>
          <a:prstGeom prst="rect">
            <a:avLst/>
          </a:prstGeom>
          <a:noFill/>
        </p:spPr>
        <p:txBody>
          <a:bodyPr wrap="square" lIns="36000" tIns="36000" rIns="36000" bIns="36000" rtlCol="0">
            <a:spAutoFit/>
          </a:bodyPr>
          <a:lstStyle/>
          <a:p>
            <a:pPr marL="0" indent="0">
              <a:buNone/>
            </a:pPr>
            <a:r>
              <a:rPr lang="en-US" sz="1500" b="1" i="1" dirty="0" smtClean="0"/>
              <a:t>Co-Chairs</a:t>
            </a:r>
            <a:endParaRPr lang="en-US" sz="1500" b="1" i="1" dirty="0"/>
          </a:p>
          <a:p>
            <a:pPr marL="342900" lvl="0" indent="-342900">
              <a:buFont typeface="+mj-lt"/>
              <a:buAutoNum type="arabicPeriod"/>
            </a:pPr>
            <a:r>
              <a:rPr lang="en-US" sz="1500" b="1" dirty="0"/>
              <a:t>Julie Sweet, CEO, Accenture</a:t>
            </a:r>
            <a:endParaRPr lang="en-US" sz="1500" dirty="0"/>
          </a:p>
          <a:p>
            <a:pPr marL="342900" lvl="0" indent="-342900">
              <a:buFont typeface="+mj-lt"/>
              <a:buAutoNum type="arabicPeriod"/>
            </a:pPr>
            <a:r>
              <a:rPr lang="en-US" sz="1500" b="1" dirty="0"/>
              <a:t>Carmine Di </a:t>
            </a:r>
            <a:r>
              <a:rPr lang="en-US" sz="1500" b="1" dirty="0" err="1"/>
              <a:t>Sibio</a:t>
            </a:r>
            <a:r>
              <a:rPr lang="en-US" sz="1500" b="1" dirty="0"/>
              <a:t>, Global CEO, EY</a:t>
            </a:r>
            <a:endParaRPr lang="en-US" sz="1500" dirty="0"/>
          </a:p>
          <a:p>
            <a:pPr marL="342900" lvl="0" indent="-342900">
              <a:buFont typeface="+mj-lt"/>
              <a:buAutoNum type="arabicPeriod"/>
            </a:pPr>
            <a:r>
              <a:rPr lang="en-US" sz="1500" b="1" dirty="0"/>
              <a:t>Arvind Krishna, CEO, IBM</a:t>
            </a:r>
            <a:endParaRPr lang="en-US" sz="1500" dirty="0"/>
          </a:p>
          <a:p>
            <a:pPr marL="342900" lvl="0" indent="-342900">
              <a:buFont typeface="+mj-lt"/>
              <a:buAutoNum type="arabicPeriod"/>
            </a:pPr>
            <a:r>
              <a:rPr lang="en-US" sz="1500" b="1" dirty="0"/>
              <a:t>Jamie </a:t>
            </a:r>
            <a:r>
              <a:rPr lang="en-US" sz="1500" b="1" dirty="0" err="1"/>
              <a:t>Dimon</a:t>
            </a:r>
            <a:r>
              <a:rPr lang="en-US" sz="1500" b="1" dirty="0"/>
              <a:t>, CEO, JP Morgan Chase -- CHAIR</a:t>
            </a:r>
            <a:endParaRPr lang="en-US" sz="1500" dirty="0"/>
          </a:p>
          <a:p>
            <a:pPr marL="342900" lvl="0" indent="-342900">
              <a:buFont typeface="+mj-lt"/>
              <a:buAutoNum type="arabicPeriod"/>
            </a:pPr>
            <a:r>
              <a:rPr lang="en-US" sz="1500" b="1" dirty="0"/>
              <a:t>Kevin </a:t>
            </a:r>
            <a:r>
              <a:rPr lang="en-US" sz="1500" b="1" dirty="0" err="1"/>
              <a:t>Sneader</a:t>
            </a:r>
            <a:r>
              <a:rPr lang="en-US" sz="1500" b="1" dirty="0"/>
              <a:t>, Global CEO, McKinsey &amp; Company </a:t>
            </a:r>
            <a:endParaRPr lang="en-US" sz="1500" dirty="0"/>
          </a:p>
          <a:p>
            <a:endParaRPr lang="en-US" sz="1500" dirty="0"/>
          </a:p>
          <a:p>
            <a:pPr marL="0" indent="0">
              <a:buNone/>
            </a:pPr>
            <a:r>
              <a:rPr lang="en-US" sz="1500" b="1" i="1" dirty="0"/>
              <a:t>Board of Directors</a:t>
            </a:r>
            <a:endParaRPr lang="en-US" sz="1500" i="1" dirty="0"/>
          </a:p>
          <a:p>
            <a:pPr marL="342900" lvl="0" indent="-342900">
              <a:buFont typeface="+mj-lt"/>
              <a:buAutoNum type="arabicPeriod"/>
            </a:pPr>
            <a:r>
              <a:rPr lang="en-US" sz="1500" b="1" dirty="0"/>
              <a:t>Jeff Bezos, CEO, Amazon</a:t>
            </a:r>
            <a:endParaRPr lang="en-US" sz="1500" dirty="0"/>
          </a:p>
          <a:p>
            <a:pPr marL="342900" lvl="0" indent="-342900">
              <a:buFont typeface="+mj-lt"/>
              <a:buAutoNum type="arabicPeriod"/>
            </a:pPr>
            <a:r>
              <a:rPr lang="en-US" sz="1500" b="1" dirty="0"/>
              <a:t>Peter </a:t>
            </a:r>
            <a:r>
              <a:rPr lang="en-US" sz="1500" b="1" dirty="0" err="1"/>
              <a:t>Grauer</a:t>
            </a:r>
            <a:r>
              <a:rPr lang="en-US" sz="1500" b="1" dirty="0"/>
              <a:t>, CEO, Bloomberg</a:t>
            </a:r>
            <a:endParaRPr lang="en-US" sz="1500" dirty="0"/>
          </a:p>
          <a:p>
            <a:pPr marL="342900" lvl="0" indent="-342900">
              <a:buFont typeface="+mj-lt"/>
              <a:buAutoNum type="arabicPeriod"/>
            </a:pPr>
            <a:r>
              <a:rPr lang="en-US" sz="1500" b="1" dirty="0" err="1"/>
              <a:t>Sundar</a:t>
            </a:r>
            <a:r>
              <a:rPr lang="en-US" sz="1500" b="1" dirty="0"/>
              <a:t> </a:t>
            </a:r>
            <a:r>
              <a:rPr lang="en-US" sz="1500" b="1" dirty="0" err="1"/>
              <a:t>Pichai</a:t>
            </a:r>
            <a:r>
              <a:rPr lang="en-US" sz="1500" b="1" dirty="0"/>
              <a:t>, CEO, Google</a:t>
            </a:r>
            <a:endParaRPr lang="en-US" sz="1500" dirty="0"/>
          </a:p>
          <a:p>
            <a:pPr marL="342900" lvl="0" indent="-342900">
              <a:buFont typeface="+mj-lt"/>
              <a:buAutoNum type="arabicPeriod"/>
            </a:pPr>
            <a:r>
              <a:rPr lang="en-US" sz="1500" b="1" dirty="0"/>
              <a:t>Craig Thompson, CEO, Memorial Sloan Kettering </a:t>
            </a:r>
            <a:endParaRPr lang="en-US" sz="1500" dirty="0"/>
          </a:p>
          <a:p>
            <a:pPr marL="342900" lvl="0" indent="-342900">
              <a:buFont typeface="+mj-lt"/>
              <a:buAutoNum type="arabicPeriod"/>
            </a:pPr>
            <a:r>
              <a:rPr lang="en-US" sz="1500" b="1" dirty="0"/>
              <a:t>Roger Ferguson, CEO, TIAA</a:t>
            </a:r>
            <a:endParaRPr lang="en-US" sz="1500" dirty="0"/>
          </a:p>
          <a:p>
            <a:pPr marL="342900" lvl="0" indent="-342900">
              <a:buFont typeface="+mj-lt"/>
              <a:buAutoNum type="arabicPeriod"/>
            </a:pPr>
            <a:r>
              <a:rPr lang="en-US" sz="1500" b="1" dirty="0"/>
              <a:t>Rob Speyer, CEO, </a:t>
            </a:r>
            <a:r>
              <a:rPr lang="en-US" sz="1500" b="1" dirty="0" err="1"/>
              <a:t>Tishman</a:t>
            </a:r>
            <a:r>
              <a:rPr lang="en-US" sz="1500" b="1" dirty="0"/>
              <a:t> Speyer</a:t>
            </a:r>
            <a:endParaRPr lang="en-US" sz="1500" dirty="0"/>
          </a:p>
          <a:p>
            <a:pPr marL="342900" lvl="0" indent="-342900">
              <a:buFont typeface="+mj-lt"/>
              <a:buAutoNum type="arabicPeriod"/>
            </a:pPr>
            <a:r>
              <a:rPr lang="en-US" sz="1500" b="1" dirty="0"/>
              <a:t>Hans </a:t>
            </a:r>
            <a:r>
              <a:rPr lang="en-US" sz="1500" b="1" dirty="0" err="1"/>
              <a:t>Vestberg</a:t>
            </a:r>
            <a:r>
              <a:rPr lang="en-US" sz="1500" b="1" dirty="0"/>
              <a:t>, CEO, Verizon</a:t>
            </a:r>
            <a:endParaRPr lang="en-US" sz="1500" dirty="0"/>
          </a:p>
          <a:p>
            <a:endParaRPr lang="en-US" sz="1500" dirty="0"/>
          </a:p>
          <a:p>
            <a:pPr marL="0" indent="0">
              <a:buNone/>
            </a:pPr>
            <a:r>
              <a:rPr lang="en-US" sz="1500" b="1" dirty="0"/>
              <a:t>	</a:t>
            </a:r>
            <a:endParaRPr lang="en-US" sz="1500" dirty="0"/>
          </a:p>
          <a:p>
            <a:pPr marL="0" indent="0">
              <a:buNone/>
            </a:pPr>
            <a:endParaRPr lang="en-US" sz="1500" dirty="0" err="1" smtClean="0"/>
          </a:p>
        </p:txBody>
      </p:sp>
      <p:sp>
        <p:nvSpPr>
          <p:cNvPr id="4" name="TextBox 3"/>
          <p:cNvSpPr txBox="1"/>
          <p:nvPr/>
        </p:nvSpPr>
        <p:spPr bwMode="gray">
          <a:xfrm>
            <a:off x="6152326" y="894519"/>
            <a:ext cx="6039674" cy="5581904"/>
          </a:xfrm>
          <a:prstGeom prst="rect">
            <a:avLst/>
          </a:prstGeom>
          <a:noFill/>
        </p:spPr>
        <p:txBody>
          <a:bodyPr wrap="square" lIns="36000" tIns="36000" rIns="36000" bIns="36000" rtlCol="0">
            <a:spAutoFit/>
          </a:bodyPr>
          <a:lstStyle/>
          <a:p>
            <a:pPr marL="0" indent="0">
              <a:buNone/>
            </a:pPr>
            <a:r>
              <a:rPr lang="en-US" sz="1300" b="1" i="1" dirty="0"/>
              <a:t>Members</a:t>
            </a:r>
            <a:endParaRPr lang="en-US" sz="1300" i="1" dirty="0"/>
          </a:p>
          <a:p>
            <a:pPr marL="342900" lvl="0" indent="-342900">
              <a:buFont typeface="+mj-lt"/>
              <a:buAutoNum type="arabicPeriod"/>
            </a:pPr>
            <a:r>
              <a:rPr lang="en-US" sz="1300" b="1" dirty="0"/>
              <a:t>Brian </a:t>
            </a:r>
            <a:r>
              <a:rPr lang="en-US" sz="1300" b="1" dirty="0" err="1"/>
              <a:t>Duperreault</a:t>
            </a:r>
            <a:r>
              <a:rPr lang="en-US" sz="1300" b="1" dirty="0"/>
              <a:t>, CEO, AIG	</a:t>
            </a:r>
            <a:endParaRPr lang="en-US" sz="1300" dirty="0"/>
          </a:p>
          <a:p>
            <a:pPr marL="342900" lvl="0" indent="-342900">
              <a:buFont typeface="+mj-lt"/>
              <a:buAutoNum type="arabicPeriod"/>
            </a:pPr>
            <a:r>
              <a:rPr lang="en-US" sz="1300" b="1" dirty="0"/>
              <a:t>Steve </a:t>
            </a:r>
            <a:r>
              <a:rPr lang="en-US" sz="1300" b="1" dirty="0" err="1"/>
              <a:t>Squeri</a:t>
            </a:r>
            <a:r>
              <a:rPr lang="en-US" sz="1300" b="1" dirty="0"/>
              <a:t>, CEO, American Express	</a:t>
            </a:r>
            <a:endParaRPr lang="en-US" sz="1300" dirty="0"/>
          </a:p>
          <a:p>
            <a:pPr marL="342900" lvl="0" indent="-342900">
              <a:buFont typeface="+mj-lt"/>
              <a:buAutoNum type="arabicPeriod"/>
            </a:pPr>
            <a:r>
              <a:rPr lang="en-US" sz="1300" b="1" dirty="0"/>
              <a:t>Brian Moynihan, CEO, Bank of America</a:t>
            </a:r>
            <a:endParaRPr lang="en-US" sz="1300" dirty="0"/>
          </a:p>
          <a:p>
            <a:pPr marL="342900" lvl="0" indent="-342900">
              <a:buFont typeface="+mj-lt"/>
              <a:buAutoNum type="arabicPeriod"/>
            </a:pPr>
            <a:r>
              <a:rPr lang="en-US" sz="1300" b="1" dirty="0"/>
              <a:t>Todd Gibbons, CEO, BNY Mellon	</a:t>
            </a:r>
            <a:endParaRPr lang="en-US" sz="1300" dirty="0"/>
          </a:p>
          <a:p>
            <a:pPr marL="342900" lvl="0" indent="-342900">
              <a:buFont typeface="+mj-lt"/>
              <a:buAutoNum type="arabicPeriod"/>
            </a:pPr>
            <a:r>
              <a:rPr lang="en-US" sz="1300" b="1" dirty="0"/>
              <a:t>Laurence Fink, CEO, Blackrock	</a:t>
            </a:r>
            <a:endParaRPr lang="en-US" sz="1300" dirty="0"/>
          </a:p>
          <a:p>
            <a:pPr marL="342900" lvl="0" indent="-342900">
              <a:buFont typeface="+mj-lt"/>
              <a:buAutoNum type="arabicPeriod"/>
            </a:pPr>
            <a:r>
              <a:rPr lang="en-US" sz="1300" b="1" dirty="0"/>
              <a:t>Michael Corbat, CEO, Citi</a:t>
            </a:r>
            <a:endParaRPr lang="en-US" sz="1300" dirty="0"/>
          </a:p>
          <a:p>
            <a:pPr marL="342900" lvl="0" indent="-342900">
              <a:buFont typeface="+mj-lt"/>
              <a:buAutoNum type="arabicPeriod"/>
            </a:pPr>
            <a:r>
              <a:rPr lang="en-US" sz="1300" b="1" dirty="0"/>
              <a:t>John </a:t>
            </a:r>
            <a:r>
              <a:rPr lang="en-US" sz="1300" b="1" dirty="0" err="1"/>
              <a:t>McAvoy</a:t>
            </a:r>
            <a:r>
              <a:rPr lang="en-US" sz="1300" b="1" dirty="0"/>
              <a:t>, CEO, </a:t>
            </a:r>
            <a:r>
              <a:rPr lang="en-US" sz="1300" b="1" dirty="0" err="1"/>
              <a:t>ConEd</a:t>
            </a:r>
            <a:endParaRPr lang="en-US" sz="1300" dirty="0"/>
          </a:p>
          <a:p>
            <a:pPr marL="342900" lvl="0" indent="-342900">
              <a:buFont typeface="+mj-lt"/>
              <a:buAutoNum type="arabicPeriod"/>
            </a:pPr>
            <a:r>
              <a:rPr lang="en-US" sz="1300" b="1" dirty="0"/>
              <a:t>David Solomon, CEO, Goldman Sachs</a:t>
            </a:r>
            <a:endParaRPr lang="en-US" sz="1300" dirty="0"/>
          </a:p>
          <a:p>
            <a:pPr marL="342900" lvl="0" indent="-342900">
              <a:buFont typeface="+mj-lt"/>
              <a:buAutoNum type="arabicPeriod"/>
            </a:pPr>
            <a:r>
              <a:rPr lang="en-US" sz="1300" b="1" dirty="0"/>
              <a:t>Ajay </a:t>
            </a:r>
            <a:r>
              <a:rPr lang="en-US" sz="1300" b="1" dirty="0" err="1"/>
              <a:t>Banga</a:t>
            </a:r>
            <a:r>
              <a:rPr lang="en-US" sz="1300" b="1" dirty="0"/>
              <a:t>, CEO, </a:t>
            </a:r>
            <a:r>
              <a:rPr lang="en-US" sz="1300" b="1" dirty="0" err="1"/>
              <a:t>Mastercard</a:t>
            </a:r>
            <a:r>
              <a:rPr lang="en-US" sz="1300" b="1" dirty="0"/>
              <a:t> (</a:t>
            </a:r>
            <a:r>
              <a:rPr lang="en-US" sz="1300" b="1" dirty="0" smtClean="0"/>
              <a:t>rep. by Pres. Michael </a:t>
            </a:r>
            <a:r>
              <a:rPr lang="en-US" sz="1300" b="1" dirty="0" err="1" smtClean="0"/>
              <a:t>Mieback</a:t>
            </a:r>
            <a:r>
              <a:rPr lang="en-US" sz="1300" b="1" dirty="0" smtClean="0"/>
              <a:t>)</a:t>
            </a:r>
            <a:endParaRPr lang="en-US" sz="1300" dirty="0"/>
          </a:p>
          <a:p>
            <a:pPr marL="342900" lvl="0" indent="-342900">
              <a:buFont typeface="+mj-lt"/>
              <a:buAutoNum type="arabicPeriod"/>
            </a:pPr>
            <a:r>
              <a:rPr lang="en-US" sz="1300" b="1" dirty="0"/>
              <a:t>Satya Nadella, CEO, Microsoft</a:t>
            </a:r>
            <a:endParaRPr lang="en-US" sz="1300" dirty="0"/>
          </a:p>
          <a:p>
            <a:pPr marL="342900" lvl="0" indent="-342900">
              <a:buFont typeface="+mj-lt"/>
              <a:buAutoNum type="arabicPeriod"/>
            </a:pPr>
            <a:r>
              <a:rPr lang="en-US" sz="1300" b="1" dirty="0"/>
              <a:t>Philip </a:t>
            </a:r>
            <a:r>
              <a:rPr lang="en-US" sz="1300" b="1" dirty="0" err="1"/>
              <a:t>Ozuah</a:t>
            </a:r>
            <a:r>
              <a:rPr lang="en-US" sz="1300" b="1" dirty="0"/>
              <a:t>, CEO, Montefiore Medical Center</a:t>
            </a:r>
            <a:endParaRPr lang="en-US" sz="1300" dirty="0"/>
          </a:p>
          <a:p>
            <a:pPr marL="342900" lvl="0" indent="-342900">
              <a:buFont typeface="+mj-lt"/>
              <a:buAutoNum type="arabicPeriod"/>
            </a:pPr>
            <a:r>
              <a:rPr lang="en-US" sz="1300" b="1" dirty="0"/>
              <a:t>Kenneth Davis, CEO, Mont Sinai Health Systems</a:t>
            </a:r>
            <a:endParaRPr lang="en-US" sz="1300" dirty="0"/>
          </a:p>
          <a:p>
            <a:pPr marL="342900" lvl="0" indent="-342900">
              <a:buFont typeface="+mj-lt"/>
              <a:buAutoNum type="arabicPeriod"/>
            </a:pPr>
            <a:r>
              <a:rPr lang="en-US" sz="1300" b="1" dirty="0"/>
              <a:t>Steve Corwin, CEO, New York </a:t>
            </a:r>
            <a:r>
              <a:rPr lang="en-US" sz="1300" b="1" dirty="0" smtClean="0"/>
              <a:t>&amp; </a:t>
            </a:r>
            <a:r>
              <a:rPr lang="en-US" sz="1300" b="1" dirty="0"/>
              <a:t>Presbyterian </a:t>
            </a:r>
            <a:r>
              <a:rPr lang="en-US" sz="1300" b="1" dirty="0" smtClean="0"/>
              <a:t>Hospital</a:t>
            </a:r>
            <a:endParaRPr lang="en-US" sz="1300" dirty="0" smtClean="0"/>
          </a:p>
          <a:p>
            <a:pPr marL="342900" lvl="0" indent="-342900">
              <a:buFont typeface="+mj-lt"/>
              <a:buAutoNum type="arabicPeriod"/>
            </a:pPr>
            <a:r>
              <a:rPr lang="en-US" sz="1300" b="1" dirty="0" smtClean="0"/>
              <a:t>Mark </a:t>
            </a:r>
            <a:r>
              <a:rPr lang="en-US" sz="1300" b="1" dirty="0"/>
              <a:t>Thompson, CEO, The New York </a:t>
            </a:r>
            <a:r>
              <a:rPr lang="en-US" sz="1300" b="1" dirty="0" smtClean="0"/>
              <a:t>Times</a:t>
            </a:r>
          </a:p>
          <a:p>
            <a:pPr marL="342900" lvl="0" indent="-342900">
              <a:buFont typeface="+mj-lt"/>
              <a:buAutoNum type="arabicPeriod"/>
            </a:pPr>
            <a:r>
              <a:rPr lang="en-US" sz="1300" b="1" dirty="0" smtClean="0"/>
              <a:t>Charlie Scharf, Wells Fargo</a:t>
            </a:r>
            <a:r>
              <a:rPr lang="en-US" sz="1300" b="1" dirty="0"/>
              <a:t>	</a:t>
            </a:r>
            <a:endParaRPr lang="en-US" sz="1300" dirty="0"/>
          </a:p>
        </p:txBody>
      </p:sp>
      <p:pic>
        <p:nvPicPr>
          <p:cNvPr id="6" name="Picture 5"/>
          <p:cNvPicPr>
            <a:picLocks noChangeAspect="1"/>
          </p:cNvPicPr>
          <p:nvPr/>
        </p:nvPicPr>
        <p:blipFill>
          <a:blip r:embed="rId2"/>
          <a:stretch>
            <a:fillRect/>
          </a:stretch>
        </p:blipFill>
        <p:spPr>
          <a:xfrm>
            <a:off x="10236417" y="111379"/>
            <a:ext cx="1955583" cy="556589"/>
          </a:xfrm>
          <a:prstGeom prst="rect">
            <a:avLst/>
          </a:prstGeom>
        </p:spPr>
      </p:pic>
    </p:spTree>
    <p:extLst>
      <p:ext uri="{BB962C8B-B14F-4D97-AF65-F5344CB8AC3E}">
        <p14:creationId xmlns:p14="http://schemas.microsoft.com/office/powerpoint/2010/main" val="418721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NYC Jobs CEO Council 16-Month Plan</a:t>
            </a:r>
            <a:endParaRPr lang="en-US"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0842" y="85901"/>
            <a:ext cx="2476627" cy="704886"/>
          </a:xfrm>
          <a:prstGeom prst="rect">
            <a:avLst/>
          </a:prstGeom>
        </p:spPr>
      </p:pic>
      <p:sp>
        <p:nvSpPr>
          <p:cNvPr id="4" name="Rectangle 3"/>
          <p:cNvSpPr/>
          <p:nvPr/>
        </p:nvSpPr>
        <p:spPr>
          <a:xfrm>
            <a:off x="586409" y="1123121"/>
            <a:ext cx="11270629" cy="5278368"/>
          </a:xfrm>
          <a:prstGeom prst="rect">
            <a:avLst/>
          </a:prstGeom>
        </p:spPr>
        <p:txBody>
          <a:bodyPr wrap="square">
            <a:spAutoFit/>
          </a:bodyPr>
          <a:lstStyle/>
          <a:p>
            <a:pPr marL="0" indent="0">
              <a:buNone/>
            </a:pPr>
            <a:r>
              <a:rPr lang="en-US" b="1" dirty="0">
                <a:solidFill>
                  <a:srgbClr val="E09D06"/>
                </a:solidFill>
                <a:latin typeface="Arial" panose="020B0604020202020204" pitchFamily="34" charset="0"/>
              </a:rPr>
              <a:t>TEN YEAR </a:t>
            </a:r>
            <a:r>
              <a:rPr lang="en-US" b="1" dirty="0" smtClean="0">
                <a:solidFill>
                  <a:srgbClr val="E09D06"/>
                </a:solidFill>
                <a:latin typeface="Arial" panose="020B0604020202020204" pitchFamily="34" charset="0"/>
              </a:rPr>
              <a:t>GOAL:</a:t>
            </a:r>
          </a:p>
          <a:p>
            <a:pPr marL="0" indent="0">
              <a:buNone/>
            </a:pPr>
            <a:r>
              <a:rPr lang="en-US" b="1" dirty="0" smtClean="0">
                <a:latin typeface="Arial" panose="020B0604020202020204" pitchFamily="34" charset="0"/>
              </a:rPr>
              <a:t>To </a:t>
            </a:r>
            <a:r>
              <a:rPr lang="en-US" b="1" dirty="0">
                <a:latin typeface="Arial" panose="020B0604020202020204" pitchFamily="34" charset="0"/>
              </a:rPr>
              <a:t>provide access to high potential jobs for 100,000 low-income New Yorkers (</a:t>
            </a:r>
            <a:r>
              <a:rPr lang="en-US" b="1" dirty="0" smtClean="0">
                <a:latin typeface="Arial" panose="020B0604020202020204" pitchFamily="34" charset="0"/>
              </a:rPr>
              <a:t>especially Black</a:t>
            </a:r>
            <a:r>
              <a:rPr lang="en-US" b="1" dirty="0">
                <a:latin typeface="Arial" panose="020B0604020202020204" pitchFamily="34" charset="0"/>
              </a:rPr>
              <a:t>, </a:t>
            </a:r>
            <a:r>
              <a:rPr lang="en-US" b="1" dirty="0" err="1">
                <a:latin typeface="Arial" panose="020B0604020202020204" pitchFamily="34" charset="0"/>
              </a:rPr>
              <a:t>LatinX</a:t>
            </a:r>
            <a:r>
              <a:rPr lang="en-US" b="1" dirty="0">
                <a:latin typeface="Arial" panose="020B0604020202020204" pitchFamily="34" charset="0"/>
              </a:rPr>
              <a:t> and Asian communities), 25,000 of whom from CUNY</a:t>
            </a:r>
            <a:r>
              <a:rPr lang="en-US" b="1" dirty="0" smtClean="0">
                <a:latin typeface="Arial" panose="020B0604020202020204" pitchFamily="34" charset="0"/>
              </a:rPr>
              <a:t>, through:</a:t>
            </a:r>
          </a:p>
          <a:p>
            <a:pPr lvl="2"/>
            <a:r>
              <a:rPr lang="en-US" sz="1600" b="1" dirty="0" smtClean="0">
                <a:latin typeface="Arial" panose="020B0604020202020204" pitchFamily="34" charset="0"/>
              </a:rPr>
              <a:t>Active </a:t>
            </a:r>
            <a:r>
              <a:rPr lang="en-US" sz="1600" b="1" dirty="0">
                <a:latin typeface="Arial" panose="020B0604020202020204" pitchFamily="34" charset="0"/>
              </a:rPr>
              <a:t>collaboration between education and </a:t>
            </a:r>
            <a:r>
              <a:rPr lang="en-US" sz="1600" b="1" dirty="0" smtClean="0">
                <a:latin typeface="Arial" panose="020B0604020202020204" pitchFamily="34" charset="0"/>
              </a:rPr>
              <a:t>business</a:t>
            </a:r>
          </a:p>
          <a:p>
            <a:pPr lvl="2"/>
            <a:r>
              <a:rPr lang="en-US" sz="1600" b="1" dirty="0" smtClean="0">
                <a:latin typeface="Arial" panose="020B0604020202020204" pitchFamily="34" charset="0"/>
              </a:rPr>
              <a:t>Better </a:t>
            </a:r>
            <a:r>
              <a:rPr lang="en-US" sz="1600" b="1" dirty="0">
                <a:latin typeface="Arial" panose="020B0604020202020204" pitchFamily="34" charset="0"/>
              </a:rPr>
              <a:t>student </a:t>
            </a:r>
            <a:r>
              <a:rPr lang="en-US" sz="1600" b="1" dirty="0" smtClean="0">
                <a:latin typeface="Arial" panose="020B0604020202020204" pitchFamily="34" charset="0"/>
              </a:rPr>
              <a:t>preparation for 21</a:t>
            </a:r>
            <a:r>
              <a:rPr lang="en-US" sz="1600" b="1" baseline="30000" dirty="0" smtClean="0">
                <a:latin typeface="Arial" panose="020B0604020202020204" pitchFamily="34" charset="0"/>
              </a:rPr>
              <a:t>st</a:t>
            </a:r>
            <a:r>
              <a:rPr lang="en-US" sz="1600" b="1" dirty="0" smtClean="0">
                <a:latin typeface="Arial" panose="020B0604020202020204" pitchFamily="34" charset="0"/>
              </a:rPr>
              <a:t> century skills</a:t>
            </a:r>
          </a:p>
          <a:p>
            <a:pPr lvl="2"/>
            <a:r>
              <a:rPr lang="en-US" sz="1600" b="1" dirty="0" smtClean="0">
                <a:latin typeface="Arial" panose="020B0604020202020204" pitchFamily="34" charset="0"/>
              </a:rPr>
              <a:t>Changes </a:t>
            </a:r>
            <a:r>
              <a:rPr lang="en-US" sz="1600" b="1" dirty="0">
                <a:latin typeface="Arial" panose="020B0604020202020204" pitchFamily="34" charset="0"/>
              </a:rPr>
              <a:t>in company recruitment and hiring </a:t>
            </a:r>
            <a:r>
              <a:rPr lang="en-US" sz="1600" b="1" dirty="0" smtClean="0">
                <a:latin typeface="Arial" panose="020B0604020202020204" pitchFamily="34" charset="0"/>
              </a:rPr>
              <a:t>practices</a:t>
            </a:r>
            <a:endParaRPr lang="en-US" sz="1600" b="1" dirty="0">
              <a:latin typeface="Arial" panose="020B0604020202020204" pitchFamily="34" charset="0"/>
            </a:endParaRPr>
          </a:p>
          <a:p>
            <a:pPr marL="0" indent="0">
              <a:buNone/>
            </a:pPr>
            <a:r>
              <a:rPr lang="en-US" b="1" dirty="0">
                <a:solidFill>
                  <a:srgbClr val="FFC000"/>
                </a:solidFill>
              </a:rPr>
              <a:t>First Year </a:t>
            </a:r>
            <a:r>
              <a:rPr lang="en-US" b="1" dirty="0" smtClean="0">
                <a:solidFill>
                  <a:srgbClr val="FFC000"/>
                </a:solidFill>
              </a:rPr>
              <a:t>Goals									9.30.2020 </a:t>
            </a:r>
            <a:r>
              <a:rPr lang="en-US" b="1" dirty="0">
                <a:solidFill>
                  <a:srgbClr val="FFC000"/>
                </a:solidFill>
              </a:rPr>
              <a:t>–</a:t>
            </a:r>
            <a:r>
              <a:rPr lang="en-US" b="1" dirty="0" smtClean="0">
                <a:solidFill>
                  <a:srgbClr val="FFC000"/>
                </a:solidFill>
              </a:rPr>
              <a:t>12.31.2021</a:t>
            </a:r>
          </a:p>
          <a:p>
            <a:pPr marL="0" indent="0">
              <a:buNone/>
            </a:pPr>
            <a:r>
              <a:rPr lang="en-US" b="1" dirty="0" smtClean="0"/>
              <a:t>1. Establish </a:t>
            </a:r>
            <a:r>
              <a:rPr lang="en-US" b="1" dirty="0"/>
              <a:t>metrics to </a:t>
            </a:r>
            <a:r>
              <a:rPr lang="en-US" b="1" dirty="0" smtClean="0"/>
              <a:t>quantify Council </a:t>
            </a:r>
            <a:r>
              <a:rPr lang="en-US" b="1" dirty="0"/>
              <a:t>focus and to measure </a:t>
            </a:r>
            <a:r>
              <a:rPr lang="en-US" b="1" dirty="0" smtClean="0"/>
              <a:t>impact</a:t>
            </a:r>
          </a:p>
          <a:p>
            <a:pPr marL="177800" lvl="1" indent="0">
              <a:buNone/>
            </a:pPr>
            <a:r>
              <a:rPr lang="en-US" sz="1600" b="1" dirty="0" smtClean="0">
                <a:solidFill>
                  <a:srgbClr val="FFC000"/>
                </a:solidFill>
              </a:rPr>
              <a:t>Action steps</a:t>
            </a:r>
          </a:p>
          <a:p>
            <a:pPr marL="698500" lvl="2" indent="-342900">
              <a:buFont typeface="+mj-lt"/>
              <a:buAutoNum type="arabicPeriod"/>
            </a:pPr>
            <a:r>
              <a:rPr lang="en-US" sz="1600" dirty="0" smtClean="0"/>
              <a:t>Define </a:t>
            </a:r>
            <a:r>
              <a:rPr lang="en-US" sz="1600" dirty="0"/>
              <a:t>high potential occupations, survey Jobs Council companies on near-term and 3-5 year hiring </a:t>
            </a:r>
            <a:r>
              <a:rPr lang="en-US" sz="1600" dirty="0" smtClean="0"/>
              <a:t>projections</a:t>
            </a:r>
          </a:p>
          <a:p>
            <a:pPr marL="1244600" lvl="7" indent="0"/>
            <a:r>
              <a:rPr lang="en-US" sz="1600" dirty="0" smtClean="0"/>
              <a:t>										</a:t>
            </a:r>
            <a:r>
              <a:rPr lang="en-US" sz="1600" i="1" dirty="0" smtClean="0"/>
              <a:t>Begun</a:t>
            </a:r>
            <a:r>
              <a:rPr lang="en-US" sz="1600" i="1" dirty="0"/>
              <a:t>, complete by </a:t>
            </a:r>
            <a:r>
              <a:rPr lang="en-US" sz="1600" i="1" dirty="0" smtClean="0"/>
              <a:t>9/15/20</a:t>
            </a:r>
          </a:p>
          <a:p>
            <a:pPr marL="698500" lvl="2" indent="-342900">
              <a:buFont typeface="+mj-lt"/>
              <a:buAutoNum type="arabicPeriod"/>
            </a:pPr>
            <a:r>
              <a:rPr lang="en-US" sz="1600" dirty="0" smtClean="0"/>
              <a:t>Survey </a:t>
            </a:r>
            <a:r>
              <a:rPr lang="en-US" sz="1600" dirty="0"/>
              <a:t>Jobs Council companies to </a:t>
            </a:r>
            <a:r>
              <a:rPr lang="en-US" sz="1600" dirty="0" smtClean="0"/>
              <a:t>establish benchmarks </a:t>
            </a:r>
            <a:r>
              <a:rPr lang="en-US" sz="1600" dirty="0"/>
              <a:t>for 2019-2020 hiring within 22 entry level </a:t>
            </a:r>
            <a:r>
              <a:rPr lang="en-US" sz="1600" dirty="0" smtClean="0"/>
              <a:t>occupations and </a:t>
            </a:r>
            <a:r>
              <a:rPr lang="en-US" sz="1600" dirty="0"/>
              <a:t>related internships </a:t>
            </a:r>
            <a:r>
              <a:rPr lang="en-US" sz="1600" dirty="0" smtClean="0"/>
              <a:t>by gender</a:t>
            </a:r>
            <a:r>
              <a:rPr lang="en-US" sz="1600" dirty="0"/>
              <a:t>, race, zip code (income proxy), and job categories&amp; levels</a:t>
            </a:r>
            <a:r>
              <a:rPr lang="en-US" sz="1600" dirty="0" smtClean="0"/>
              <a:t>.</a:t>
            </a:r>
          </a:p>
          <a:p>
            <a:pPr marL="1244600" lvl="7" indent="0"/>
            <a:r>
              <a:rPr lang="en-US" sz="1600" dirty="0" smtClean="0"/>
              <a:t>										</a:t>
            </a:r>
            <a:r>
              <a:rPr lang="en-US" sz="1600" i="1" dirty="0" smtClean="0"/>
              <a:t>Complete </a:t>
            </a:r>
            <a:r>
              <a:rPr lang="en-US" sz="1600" i="1" dirty="0"/>
              <a:t>by </a:t>
            </a:r>
            <a:r>
              <a:rPr lang="en-US" sz="1600" i="1" dirty="0" smtClean="0"/>
              <a:t>10/30/20</a:t>
            </a:r>
          </a:p>
          <a:p>
            <a:pPr marL="698500" lvl="2" indent="-342900">
              <a:buFont typeface="+mj-lt"/>
              <a:buAutoNum type="arabicPeriod"/>
            </a:pPr>
            <a:r>
              <a:rPr lang="en-US" sz="1600" dirty="0" smtClean="0"/>
              <a:t>Map all </a:t>
            </a:r>
            <a:r>
              <a:rPr lang="en-US" sz="1600" dirty="0"/>
              <a:t>CUNY programs &amp; student/intern to </a:t>
            </a:r>
            <a:r>
              <a:rPr lang="en-US" sz="1600" dirty="0" smtClean="0"/>
              <a:t>quantify educational pipeline to </a:t>
            </a:r>
            <a:r>
              <a:rPr lang="en-US" sz="1600" dirty="0"/>
              <a:t>22 occupations, conduct gap analysis between pipeline &amp; company hiring projections; use to guide program development</a:t>
            </a:r>
            <a:r>
              <a:rPr lang="en-US" sz="1600" dirty="0" smtClean="0"/>
              <a:t>.</a:t>
            </a:r>
          </a:p>
          <a:p>
            <a:pPr lvl="7"/>
            <a:r>
              <a:rPr lang="en-US" sz="1600" dirty="0" smtClean="0"/>
              <a:t>										</a:t>
            </a:r>
            <a:r>
              <a:rPr lang="en-US" sz="1600" i="1" dirty="0" smtClean="0"/>
              <a:t>Begun</a:t>
            </a:r>
            <a:r>
              <a:rPr lang="en-US" sz="1600" i="1" dirty="0"/>
              <a:t>, complete by </a:t>
            </a:r>
            <a:r>
              <a:rPr lang="en-US" sz="1600" i="1" dirty="0" smtClean="0"/>
              <a:t>10/30/20</a:t>
            </a:r>
          </a:p>
        </p:txBody>
      </p:sp>
    </p:spTree>
    <p:extLst>
      <p:ext uri="{BB962C8B-B14F-4D97-AF65-F5344CB8AC3E}">
        <p14:creationId xmlns:p14="http://schemas.microsoft.com/office/powerpoint/2010/main" val="1585730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NYC Jobs CEO Council 16-Month Plan</a:t>
            </a:r>
            <a:endParaRPr lang="en-US"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0842" y="85901"/>
            <a:ext cx="2476627" cy="704886"/>
          </a:xfrm>
          <a:prstGeom prst="rect">
            <a:avLst/>
          </a:prstGeom>
        </p:spPr>
      </p:pic>
      <p:sp>
        <p:nvSpPr>
          <p:cNvPr id="4" name="Rectangle 3"/>
          <p:cNvSpPr/>
          <p:nvPr/>
        </p:nvSpPr>
        <p:spPr>
          <a:xfrm>
            <a:off x="586409" y="1431230"/>
            <a:ext cx="11270629" cy="3831818"/>
          </a:xfrm>
          <a:prstGeom prst="rect">
            <a:avLst/>
          </a:prstGeom>
        </p:spPr>
        <p:txBody>
          <a:bodyPr wrap="square">
            <a:spAutoFit/>
          </a:bodyPr>
          <a:lstStyle/>
          <a:p>
            <a:pPr marL="0" indent="0">
              <a:buNone/>
            </a:pPr>
            <a:r>
              <a:rPr lang="en-US" b="1" dirty="0"/>
              <a:t>2. Create and test run multiple programs and strategies to address gap.</a:t>
            </a:r>
          </a:p>
          <a:p>
            <a:pPr marL="177800" lvl="1" indent="0">
              <a:buNone/>
            </a:pPr>
            <a:r>
              <a:rPr lang="en-US" sz="1600" b="1" dirty="0">
                <a:solidFill>
                  <a:srgbClr val="FFC000"/>
                </a:solidFill>
              </a:rPr>
              <a:t>Action steps</a:t>
            </a:r>
          </a:p>
          <a:p>
            <a:pPr marL="520700" lvl="1" indent="-342900">
              <a:buFont typeface="+mj-lt"/>
              <a:buAutoNum type="arabicPeriod"/>
            </a:pPr>
            <a:r>
              <a:rPr lang="en-US" sz="1600" dirty="0"/>
              <a:t>Develop </a:t>
            </a:r>
            <a:r>
              <a:rPr lang="en-US" sz="1600" dirty="0" smtClean="0"/>
              <a:t>10 micro-credentials in </a:t>
            </a:r>
            <a:r>
              <a:rPr lang="en-US" sz="1600" dirty="0"/>
              <a:t>company/CUNY collaboration connected to a minimum of 15 companies through interviews, internships or jobs. </a:t>
            </a:r>
          </a:p>
          <a:p>
            <a:pPr marL="177800" lvl="1" indent="0">
              <a:buNone/>
            </a:pPr>
            <a:r>
              <a:rPr lang="en-US" sz="1600" b="1" dirty="0">
                <a:solidFill>
                  <a:srgbClr val="FFC000"/>
                </a:solidFill>
              </a:rPr>
              <a:t>	Objective</a:t>
            </a:r>
            <a:r>
              <a:rPr lang="en-US" sz="1600" dirty="0"/>
              <a:t>: enroll at least 1,000, by 2/1/21; enroll 5,000 by 9/1/21</a:t>
            </a:r>
          </a:p>
          <a:p>
            <a:pPr marL="520700" lvl="1" indent="-342900">
              <a:buFont typeface="+mj-lt"/>
              <a:buAutoNum type="arabicPeriod" startAt="2"/>
            </a:pPr>
            <a:r>
              <a:rPr lang="en-US" sz="1600" dirty="0"/>
              <a:t>Enhance a minimum of 6 Applied Associate Degree programs or certificates in high potential jobs with collaboration between faculty &amp; minimally </a:t>
            </a:r>
            <a:r>
              <a:rPr lang="en-US" sz="1600" dirty="0" smtClean="0"/>
              <a:t>10 companies</a:t>
            </a:r>
            <a:r>
              <a:rPr lang="en-US" sz="1600" dirty="0"/>
              <a:t>. Goal is to have company internships receive college credit.</a:t>
            </a:r>
          </a:p>
          <a:p>
            <a:pPr marL="177800" lvl="1" indent="0">
              <a:buNone/>
            </a:pPr>
            <a:r>
              <a:rPr lang="en-US" sz="1600" dirty="0"/>
              <a:t>	</a:t>
            </a:r>
            <a:r>
              <a:rPr lang="en-US" sz="1600" b="1" dirty="0">
                <a:solidFill>
                  <a:srgbClr val="FFC000"/>
                </a:solidFill>
              </a:rPr>
              <a:t>Objective:</a:t>
            </a:r>
            <a:r>
              <a:rPr lang="en-US" sz="1600" dirty="0"/>
              <a:t> 6 aligned degree programs by 6/ 30/21; enroll 8,000 by 12/31/21</a:t>
            </a:r>
          </a:p>
          <a:p>
            <a:pPr marL="520700" lvl="1" indent="-342900">
              <a:buFont typeface="+mj-lt"/>
              <a:buAutoNum type="arabicPeriod" startAt="3"/>
            </a:pPr>
            <a:r>
              <a:rPr lang="en-US" sz="1600" dirty="0"/>
              <a:t>Identify existing company internship programs and entry criteria. Establish pilot program to increase CUNY internship recipients. Have each company identify internal mentor, establish mentor training program and have mentors advise on continued program refinement.</a:t>
            </a:r>
          </a:p>
          <a:p>
            <a:pPr marL="177800" lvl="1" indent="0">
              <a:buNone/>
            </a:pPr>
            <a:r>
              <a:rPr lang="en-US" sz="1600" dirty="0"/>
              <a:t>	</a:t>
            </a:r>
            <a:r>
              <a:rPr lang="en-US" sz="1600" b="1" dirty="0">
                <a:solidFill>
                  <a:srgbClr val="FFC000"/>
                </a:solidFill>
              </a:rPr>
              <a:t>Objective</a:t>
            </a:r>
            <a:r>
              <a:rPr lang="en-US" sz="1600" dirty="0"/>
              <a:t>: 10,000 students in identified education pipeline to high potential jobs and 2,000 CUNY hired as interns </a:t>
            </a:r>
            <a:r>
              <a:rPr lang="en-US" sz="1600" dirty="0" smtClean="0"/>
              <a:t>	and </a:t>
            </a:r>
            <a:r>
              <a:rPr lang="en-US" sz="1600" dirty="0"/>
              <a:t>employees in </a:t>
            </a:r>
            <a:r>
              <a:rPr lang="en-US" sz="1600" dirty="0" smtClean="0"/>
              <a:t>NY </a:t>
            </a:r>
            <a:r>
              <a:rPr lang="en-US" sz="1600" dirty="0"/>
              <a:t>Jobs CEO Council member companies by </a:t>
            </a:r>
            <a:r>
              <a:rPr lang="en-US" sz="1600" dirty="0" smtClean="0"/>
              <a:t>12/31/21</a:t>
            </a:r>
            <a:endParaRPr lang="en-US" sz="1600" dirty="0"/>
          </a:p>
        </p:txBody>
      </p:sp>
    </p:spTree>
    <p:extLst>
      <p:ext uri="{BB962C8B-B14F-4D97-AF65-F5344CB8AC3E}">
        <p14:creationId xmlns:p14="http://schemas.microsoft.com/office/powerpoint/2010/main" val="4163219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Tech Occupation of Focus</a:t>
            </a:r>
            <a:endParaRPr lang="en-US"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0842" y="85901"/>
            <a:ext cx="2476627" cy="704886"/>
          </a:xfrm>
          <a:prstGeom prst="rect">
            <a:avLst/>
          </a:prstGeom>
        </p:spPr>
      </p:pic>
      <p:sp>
        <p:nvSpPr>
          <p:cNvPr id="5" name="Rectangle 4"/>
          <p:cNvSpPr/>
          <p:nvPr/>
        </p:nvSpPr>
        <p:spPr>
          <a:xfrm>
            <a:off x="526773" y="1178813"/>
            <a:ext cx="10147852" cy="5201424"/>
          </a:xfrm>
          <a:prstGeom prst="rect">
            <a:avLst/>
          </a:prstGeom>
        </p:spPr>
        <p:txBody>
          <a:bodyPr wrap="square">
            <a:spAutoFit/>
          </a:bodyPr>
          <a:lstStyle/>
          <a:p>
            <a:r>
              <a:rPr lang="en-US" sz="1400" b="1" dirty="0" err="1" smtClean="0"/>
              <a:t>CyberSecurity</a:t>
            </a:r>
            <a:r>
              <a:rPr lang="en-US" sz="1400" b="1" dirty="0" smtClean="0"/>
              <a:t> Tech</a:t>
            </a:r>
            <a:r>
              <a:rPr lang="en-US" sz="1400" dirty="0" smtClean="0"/>
              <a:t>: Plans</a:t>
            </a:r>
            <a:r>
              <a:rPr lang="en-US" sz="1400" dirty="0"/>
              <a:t>, implements, upgrades, or monitors security measures for the protection of computer networks and information.</a:t>
            </a:r>
          </a:p>
          <a:p>
            <a:r>
              <a:rPr lang="en-US" sz="1400" b="1" dirty="0"/>
              <a:t>Data </a:t>
            </a:r>
            <a:r>
              <a:rPr lang="en-US" sz="1400" b="1" dirty="0" smtClean="0"/>
              <a:t>Scientist</a:t>
            </a:r>
            <a:r>
              <a:rPr lang="en-US" sz="1400" dirty="0" smtClean="0"/>
              <a:t>:</a:t>
            </a:r>
            <a:r>
              <a:rPr lang="en-US" sz="1400" dirty="0"/>
              <a:t>	Develops and implements a set of techniques or analytics applications to transform raw data into meaningful information using data-oriented programming languages and visualization software. </a:t>
            </a:r>
          </a:p>
          <a:p>
            <a:r>
              <a:rPr lang="en-US" sz="1400" b="1" dirty="0"/>
              <a:t>Software </a:t>
            </a:r>
            <a:r>
              <a:rPr lang="en-US" sz="1400" b="1" dirty="0" smtClean="0"/>
              <a:t>Engineer</a:t>
            </a:r>
            <a:r>
              <a:rPr lang="en-US" sz="1400" dirty="0" smtClean="0"/>
              <a:t>: Researches</a:t>
            </a:r>
            <a:r>
              <a:rPr lang="en-US" sz="1400" dirty="0"/>
              <a:t>, designs, and develops computer and network software. </a:t>
            </a:r>
            <a:endParaRPr lang="en-US" sz="1400" dirty="0" smtClean="0"/>
          </a:p>
          <a:p>
            <a:r>
              <a:rPr lang="en-US" sz="1400" b="1" dirty="0" smtClean="0"/>
              <a:t>UX Designer:</a:t>
            </a:r>
            <a:r>
              <a:rPr lang="en-US" sz="1400" dirty="0"/>
              <a:t>	Designs digital user interfaces or websites. Develops and tests layouts, interfaces, functionality, and navigation menus to ensure compatibility and usability across browsers or devices. </a:t>
            </a:r>
          </a:p>
          <a:p>
            <a:r>
              <a:rPr lang="en-US" sz="1400" b="1" dirty="0" smtClean="0"/>
              <a:t>Systems Administrator:</a:t>
            </a:r>
            <a:r>
              <a:rPr lang="en-US" sz="1400" dirty="0" smtClean="0"/>
              <a:t> Installs</a:t>
            </a:r>
            <a:r>
              <a:rPr lang="en-US" sz="1400" dirty="0"/>
              <a:t>, configures, and maintains an organization's local area network (LAN), wide area network (WAN), data communications network, operating systems, and physical and virtual servers. </a:t>
            </a:r>
            <a:endParaRPr lang="en-US" sz="1400" dirty="0" smtClean="0"/>
          </a:p>
          <a:p>
            <a:r>
              <a:rPr lang="en-US" sz="1400" b="1" dirty="0" smtClean="0"/>
              <a:t>Visual Designer</a:t>
            </a:r>
            <a:r>
              <a:rPr lang="en-US" sz="1400" dirty="0" smtClean="0"/>
              <a:t>: Maximizes </a:t>
            </a:r>
            <a:r>
              <a:rPr lang="en-US" sz="1400" dirty="0"/>
              <a:t>the usability of digital devices, websites, and software with a focus on aesthetics and design.</a:t>
            </a:r>
          </a:p>
          <a:p>
            <a:r>
              <a:rPr lang="en-US" sz="1400" b="1" dirty="0" smtClean="0"/>
              <a:t>Application Developer:</a:t>
            </a:r>
            <a:r>
              <a:rPr lang="en-US" sz="1400" dirty="0" smtClean="0"/>
              <a:t> Researches</a:t>
            </a:r>
            <a:r>
              <a:rPr lang="en-US" sz="1400" dirty="0"/>
              <a:t>, designs, and develops computer and network specialized utility programs. Analyzes user needs and develops application solutions, applying principles and techniques of computer science, engineering, and mathematical analysis.</a:t>
            </a:r>
          </a:p>
          <a:p>
            <a:r>
              <a:rPr lang="en-US" sz="1400" b="1" dirty="0"/>
              <a:t>Cloud </a:t>
            </a:r>
            <a:r>
              <a:rPr lang="en-US" sz="1400" b="1" dirty="0" smtClean="0"/>
              <a:t>Specialist: </a:t>
            </a:r>
            <a:r>
              <a:rPr lang="en-US" sz="1400" dirty="0" smtClean="0"/>
              <a:t>Analyzes</a:t>
            </a:r>
            <a:r>
              <a:rPr lang="en-US" sz="1400" dirty="0"/>
              <a:t>, tests, troubleshoots, and evaluates cloud networks. Performs maintenance to ensure networks operate correctly with minimal interruption. </a:t>
            </a:r>
          </a:p>
          <a:p>
            <a:r>
              <a:rPr lang="en-US" sz="1400" b="1" dirty="0"/>
              <a:t>Web </a:t>
            </a:r>
            <a:r>
              <a:rPr lang="en-US" sz="1400" b="1" dirty="0" smtClean="0"/>
              <a:t>Developer: </a:t>
            </a:r>
            <a:r>
              <a:rPr lang="en-US" sz="1400" dirty="0" smtClean="0"/>
              <a:t>Develops </a:t>
            </a:r>
            <a:r>
              <a:rPr lang="en-US" sz="1400" dirty="0"/>
              <a:t>and implements websites, web applications, application databases, and interactive web interfaces. Evaluates code to ensure that it is properly structured, meets industry standards, and is compatible with browsers and devices. Optimizes website performance, scalability, and server-side code and processes. </a:t>
            </a:r>
          </a:p>
        </p:txBody>
      </p:sp>
    </p:spTree>
    <p:extLst>
      <p:ext uri="{BB962C8B-B14F-4D97-AF65-F5344CB8AC3E}">
        <p14:creationId xmlns:p14="http://schemas.microsoft.com/office/powerpoint/2010/main" val="412864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Breakthrough Tech / CUNY Central Focus on Tech Education</a:t>
            </a:r>
            <a:endParaRPr lang="en-US" dirty="0"/>
          </a:p>
        </p:txBody>
      </p:sp>
      <p:sp>
        <p:nvSpPr>
          <p:cNvPr id="8" name="Rectangle 7"/>
          <p:cNvSpPr/>
          <p:nvPr/>
        </p:nvSpPr>
        <p:spPr>
          <a:xfrm>
            <a:off x="1033670" y="1053552"/>
            <a:ext cx="10346634" cy="5909310"/>
          </a:xfrm>
          <a:prstGeom prst="rect">
            <a:avLst/>
          </a:prstGeom>
        </p:spPr>
        <p:txBody>
          <a:bodyPr wrap="square">
            <a:spAutoFit/>
          </a:bodyPr>
          <a:lstStyle/>
          <a:p>
            <a:r>
              <a:rPr lang="en-US" dirty="0">
                <a:solidFill>
                  <a:srgbClr val="000000"/>
                </a:solidFill>
                <a:latin typeface="Arial" panose="020B0604020202020204" pitchFamily="34" charset="0"/>
              </a:rPr>
              <a:t>Increase the percentage of Black, Latina and Native American </a:t>
            </a:r>
            <a:r>
              <a:rPr lang="en-US" dirty="0" smtClean="0">
                <a:solidFill>
                  <a:srgbClr val="000000"/>
                </a:solidFill>
                <a:latin typeface="Arial" panose="020B0604020202020204" pitchFamily="34" charset="0"/>
              </a:rPr>
              <a:t>students </a:t>
            </a:r>
            <a:r>
              <a:rPr lang="en-US" dirty="0">
                <a:solidFill>
                  <a:srgbClr val="000000"/>
                </a:solidFill>
                <a:latin typeface="Arial" panose="020B0604020202020204" pitchFamily="34" charset="0"/>
              </a:rPr>
              <a:t>pursuing 4-year computing majors through interventions specific to CUNY’s Community Colleges (where the number of Black, Latina, and Native American students is greatest). </a:t>
            </a:r>
            <a:endParaRPr lang="en-US" dirty="0" smtClean="0">
              <a:solidFill>
                <a:srgbClr val="000000"/>
              </a:solidFill>
              <a:latin typeface="Arial" panose="020B0604020202020204" pitchFamily="34" charset="0"/>
            </a:endParaRPr>
          </a:p>
          <a:p>
            <a:pPr lvl="1"/>
            <a:r>
              <a:rPr lang="en-US" dirty="0" smtClean="0">
                <a:solidFill>
                  <a:srgbClr val="000000"/>
                </a:solidFill>
                <a:latin typeface="Arial" panose="020B0604020202020204" pitchFamily="34" charset="0"/>
              </a:rPr>
              <a:t>Articulation agreements to smooth transfer credit loss</a:t>
            </a:r>
          </a:p>
          <a:p>
            <a:pPr lvl="1"/>
            <a:r>
              <a:rPr lang="en-US" dirty="0" smtClean="0">
                <a:solidFill>
                  <a:srgbClr val="000000"/>
                </a:solidFill>
                <a:latin typeface="Arial" panose="020B0604020202020204" pitchFamily="34" charset="0"/>
              </a:rPr>
              <a:t>Transition programs to ease transfer and engage students proactively</a:t>
            </a:r>
          </a:p>
          <a:p>
            <a:pPr fontAlgn="base"/>
            <a:r>
              <a:rPr lang="en-US" dirty="0"/>
              <a:t>Scale programs to serve more students at </a:t>
            </a:r>
            <a:r>
              <a:rPr lang="en-US" dirty="0" smtClean="0"/>
              <a:t>CUNY (female and/or underrepresented). </a:t>
            </a:r>
          </a:p>
          <a:p>
            <a:pPr lvl="1" fontAlgn="base"/>
            <a:r>
              <a:rPr lang="en-US" dirty="0" smtClean="0"/>
              <a:t>Serve </a:t>
            </a:r>
            <a:r>
              <a:rPr lang="en-US" dirty="0"/>
              <a:t>3,000 women annually enrolled in/interested in computing majors and up to </a:t>
            </a:r>
            <a:r>
              <a:rPr lang="en-US" dirty="0" smtClean="0"/>
              <a:t>500 </a:t>
            </a:r>
            <a:r>
              <a:rPr lang="en-US" dirty="0"/>
              <a:t>underrepresented male-identifying allies in BTT NY Programs like </a:t>
            </a:r>
            <a:r>
              <a:rPr lang="en-US" dirty="0" err="1"/>
              <a:t>Winternships</a:t>
            </a:r>
            <a:r>
              <a:rPr lang="en-US" dirty="0"/>
              <a:t> and other “high-impact” programs</a:t>
            </a:r>
          </a:p>
          <a:p>
            <a:pPr fontAlgn="base"/>
            <a:r>
              <a:rPr lang="en-US" dirty="0"/>
              <a:t>Create curricular recruitment models (either credit-bearing or stipend-providing) into computing for CC-to-SC transfer and incoming students, like:</a:t>
            </a:r>
          </a:p>
          <a:p>
            <a:pPr lvl="1" fontAlgn="base"/>
            <a:r>
              <a:rPr lang="en-US" dirty="0"/>
              <a:t>Credit-bearing gateway courses (make CS0 a core pathways- and major-compatible requirement and/or expand/improve existing CS101 courses with the presence of more female faculty and TA’s, etc.)</a:t>
            </a:r>
          </a:p>
          <a:p>
            <a:pPr lvl="1" fontAlgn="base"/>
            <a:r>
              <a:rPr lang="en-US" dirty="0"/>
              <a:t>Pre-matriculation and pre-transfer summer courses (pre-college, in between freshman/sophomore, in between CC and SC transfer, etc.)</a:t>
            </a:r>
          </a:p>
          <a:p>
            <a:pPr lvl="1" fontAlgn="base"/>
            <a:r>
              <a:rPr lang="en-US" dirty="0"/>
              <a:t>Winter intensive courses*</a:t>
            </a:r>
          </a:p>
          <a:p>
            <a:pPr lvl="1" fontAlgn="base"/>
            <a:r>
              <a:rPr lang="en-US" dirty="0"/>
              <a:t>Open source online curriculum as a subsidized online class (potential </a:t>
            </a:r>
            <a:r>
              <a:rPr lang="en-US" dirty="0" err="1"/>
              <a:t>eCornell</a:t>
            </a:r>
            <a:r>
              <a:rPr lang="en-US" dirty="0"/>
              <a:t>, Coursera, etc. partnership)*</a:t>
            </a:r>
          </a:p>
          <a:p>
            <a:pPr lvl="1" fontAlgn="base"/>
            <a:r>
              <a:rPr lang="en-US" dirty="0"/>
              <a:t>Dual enrollment courses within high schools (e.g. </a:t>
            </a:r>
            <a:r>
              <a:rPr lang="en-US" dirty="0" err="1"/>
              <a:t>CollegeNow</a:t>
            </a:r>
            <a:r>
              <a:rPr lang="en-US" dirty="0"/>
              <a:t> model)</a:t>
            </a:r>
          </a:p>
          <a:p>
            <a:r>
              <a:rPr lang="en-US" dirty="0"/>
              <a:t>Expand </a:t>
            </a:r>
            <a:r>
              <a:rPr lang="en-US" dirty="0" err="1"/>
              <a:t>Winternship</a:t>
            </a:r>
            <a:r>
              <a:rPr lang="en-US" dirty="0"/>
              <a:t> and Career Readiness programming’s capacity to retain students in the major while simultaneously facilitating CUNY students gaining</a:t>
            </a:r>
            <a:r>
              <a:rPr lang="en-US" b="1" dirty="0"/>
              <a:t> </a:t>
            </a:r>
            <a:r>
              <a:rPr lang="en-US" dirty="0"/>
              <a:t>access to companies.</a:t>
            </a:r>
          </a:p>
          <a:p>
            <a:endParaRPr lang="en-US" dirty="0"/>
          </a:p>
        </p:txBody>
      </p:sp>
    </p:spTree>
    <p:extLst>
      <p:ext uri="{BB962C8B-B14F-4D97-AF65-F5344CB8AC3E}">
        <p14:creationId xmlns:p14="http://schemas.microsoft.com/office/powerpoint/2010/main" val="3111425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Thoughts / Initiatives</a:t>
            </a:r>
            <a:endParaRPr lang="en-US" dirty="0"/>
          </a:p>
        </p:txBody>
      </p:sp>
      <p:sp>
        <p:nvSpPr>
          <p:cNvPr id="8" name="Rectangle 7"/>
          <p:cNvSpPr/>
          <p:nvPr/>
        </p:nvSpPr>
        <p:spPr>
          <a:xfrm>
            <a:off x="5933662" y="1909876"/>
            <a:ext cx="4442790" cy="3908762"/>
          </a:xfrm>
          <a:prstGeom prst="rect">
            <a:avLst/>
          </a:prstGeom>
        </p:spPr>
        <p:txBody>
          <a:bodyPr wrap="square">
            <a:spAutoFit/>
          </a:bodyPr>
          <a:lstStyle/>
          <a:p>
            <a:r>
              <a:rPr lang="en-US" dirty="0" smtClean="0">
                <a:solidFill>
                  <a:srgbClr val="000000"/>
                </a:solidFill>
                <a:latin typeface="Arial" panose="020B0604020202020204" pitchFamily="34" charset="0"/>
              </a:rPr>
              <a:t>Office of Academic Affairs in engaging in a specific initiative focused on improving the career connectedness of Applied Associates of Science (AAS) programs. </a:t>
            </a:r>
          </a:p>
          <a:p>
            <a:r>
              <a:rPr lang="en-US" dirty="0" smtClean="0">
                <a:solidFill>
                  <a:srgbClr val="000000"/>
                </a:solidFill>
                <a:latin typeface="Arial" panose="020B0604020202020204" pitchFamily="34" charset="0"/>
              </a:rPr>
              <a:t>92% of students who enroll in AAS programs either transfer or stop out</a:t>
            </a:r>
          </a:p>
          <a:p>
            <a:r>
              <a:rPr lang="en-US" dirty="0" smtClean="0">
                <a:solidFill>
                  <a:srgbClr val="000000"/>
                </a:solidFill>
                <a:latin typeface="Arial" panose="020B0604020202020204" pitchFamily="34" charset="0"/>
              </a:rPr>
              <a:t>Only 8% of AAS graduates enter the labor market</a:t>
            </a:r>
            <a:endParaRPr lang="en-US" dirty="0" smtClean="0">
              <a:solidFill>
                <a:srgbClr val="000000"/>
              </a:solidFill>
              <a:latin typeface="Arial" panose="020B0604020202020204" pitchFamily="34" charset="0"/>
            </a:endParaRPr>
          </a:p>
          <a:p>
            <a:r>
              <a:rPr lang="en-US" dirty="0" smtClean="0">
                <a:solidFill>
                  <a:srgbClr val="000000"/>
                </a:solidFill>
                <a:latin typeface="Arial" panose="020B0604020202020204" pitchFamily="34" charset="0"/>
              </a:rPr>
              <a:t>Skill </a:t>
            </a:r>
            <a:r>
              <a:rPr lang="en-US" dirty="0" smtClean="0">
                <a:solidFill>
                  <a:srgbClr val="000000"/>
                </a:solidFill>
                <a:latin typeface="Arial" panose="020B0604020202020204" pitchFamily="34" charset="0"/>
              </a:rPr>
              <a:t>Mapping </a:t>
            </a:r>
            <a:r>
              <a:rPr lang="en-US" dirty="0" smtClean="0">
                <a:solidFill>
                  <a:srgbClr val="000000"/>
                </a:solidFill>
                <a:latin typeface="Arial" panose="020B0604020202020204" pitchFamily="34" charset="0"/>
              </a:rPr>
              <a:t>Programs – Through “</a:t>
            </a:r>
            <a:r>
              <a:rPr lang="en-US" dirty="0" err="1" smtClean="0">
                <a:solidFill>
                  <a:srgbClr val="000000"/>
                </a:solidFill>
                <a:latin typeface="Arial" panose="020B0604020202020204" pitchFamily="34" charset="0"/>
              </a:rPr>
              <a:t>Skillabi</a:t>
            </a:r>
            <a:r>
              <a:rPr lang="en-US" dirty="0" smtClean="0">
                <a:solidFill>
                  <a:srgbClr val="000000"/>
                </a:solidFill>
                <a:latin typeface="Arial" panose="020B0604020202020204" pitchFamily="34" charset="0"/>
              </a:rPr>
              <a:t>” – a tool from EMSI, that looks at skills taught in curriculum and maps the alignment to available jobs.</a:t>
            </a:r>
            <a:endParaRPr lang="en-US" dirty="0"/>
          </a:p>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642" y="1053552"/>
            <a:ext cx="4422913" cy="4683652"/>
          </a:xfrm>
          <a:prstGeom prst="rect">
            <a:avLst/>
          </a:prstGeom>
        </p:spPr>
      </p:pic>
    </p:spTree>
    <p:extLst>
      <p:ext uri="{BB962C8B-B14F-4D97-AF65-F5344CB8AC3E}">
        <p14:creationId xmlns:p14="http://schemas.microsoft.com/office/powerpoint/2010/main" val="2687469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381" y="361823"/>
            <a:ext cx="9074428" cy="6438809"/>
          </a:xfrm>
          <a:prstGeom prst="rect">
            <a:avLst/>
          </a:prstGeom>
        </p:spPr>
      </p:pic>
      <p:sp>
        <p:nvSpPr>
          <p:cNvPr id="3" name="TextBox 2"/>
          <p:cNvSpPr txBox="1"/>
          <p:nvPr/>
        </p:nvSpPr>
        <p:spPr bwMode="gray">
          <a:xfrm>
            <a:off x="9799983" y="188850"/>
            <a:ext cx="2206487" cy="6351345"/>
          </a:xfrm>
          <a:prstGeom prst="rect">
            <a:avLst/>
          </a:prstGeom>
          <a:noFill/>
        </p:spPr>
        <p:txBody>
          <a:bodyPr wrap="square" lIns="36000" tIns="36000" rIns="36000" bIns="36000" rtlCol="0">
            <a:spAutoFit/>
          </a:bodyPr>
          <a:lstStyle/>
          <a:p>
            <a:pPr marL="0" indent="0">
              <a:buNone/>
            </a:pPr>
            <a:r>
              <a:rPr lang="en-US" sz="1600" b="1" dirty="0" smtClean="0"/>
              <a:t>CUNY College A- Computer Information Systems AAS degree</a:t>
            </a:r>
          </a:p>
          <a:p>
            <a:pPr marL="0" indent="0">
              <a:buNone/>
            </a:pPr>
            <a:endParaRPr lang="en-US" dirty="0"/>
          </a:p>
          <a:p>
            <a:pPr>
              <a:buFontTx/>
              <a:buChar char="-"/>
            </a:pPr>
            <a:r>
              <a:rPr lang="en-US" sz="1600" dirty="0" smtClean="0"/>
              <a:t>This program, based on an analysis of the skills taught in each of the courses, and in the aggregate, prepares students for skills in blue.</a:t>
            </a:r>
          </a:p>
          <a:p>
            <a:pPr>
              <a:buFontTx/>
              <a:buChar char="-"/>
            </a:pPr>
            <a:r>
              <a:rPr lang="en-US" dirty="0" smtClean="0"/>
              <a:t>Skills in skills are not currently taught in the program, but are in-demand and aligned based on the labor market data.</a:t>
            </a:r>
          </a:p>
          <a:p>
            <a:pPr>
              <a:buFontTx/>
              <a:buChar char="-"/>
            </a:pPr>
            <a:r>
              <a:rPr lang="en-US" dirty="0" smtClean="0"/>
              <a:t>This prepares students with the skills for Software Development and Programming jobs.</a:t>
            </a:r>
            <a:endParaRPr lang="en-US" dirty="0"/>
          </a:p>
        </p:txBody>
      </p:sp>
    </p:spTree>
    <p:extLst>
      <p:ext uri="{BB962C8B-B14F-4D97-AF65-F5344CB8AC3E}">
        <p14:creationId xmlns:p14="http://schemas.microsoft.com/office/powerpoint/2010/main" val="3281133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137" y="352156"/>
            <a:ext cx="9296658" cy="6466087"/>
          </a:xfrm>
          <a:prstGeom prst="rect">
            <a:avLst/>
          </a:prstGeom>
        </p:spPr>
      </p:pic>
      <p:sp>
        <p:nvSpPr>
          <p:cNvPr id="3" name="TextBox 2"/>
          <p:cNvSpPr txBox="1"/>
          <p:nvPr/>
        </p:nvSpPr>
        <p:spPr bwMode="gray">
          <a:xfrm>
            <a:off x="9829800" y="208730"/>
            <a:ext cx="2206487" cy="6597566"/>
          </a:xfrm>
          <a:prstGeom prst="rect">
            <a:avLst/>
          </a:prstGeom>
          <a:noFill/>
        </p:spPr>
        <p:txBody>
          <a:bodyPr wrap="square" lIns="36000" tIns="36000" rIns="36000" bIns="36000" rtlCol="0">
            <a:spAutoFit/>
          </a:bodyPr>
          <a:lstStyle/>
          <a:p>
            <a:pPr marL="0" indent="0">
              <a:buNone/>
            </a:pPr>
            <a:r>
              <a:rPr lang="en-US" sz="1600" b="1" dirty="0" smtClean="0"/>
              <a:t>CUNY College B- Computer Information Systems AAS degree</a:t>
            </a:r>
          </a:p>
          <a:p>
            <a:pPr marL="0" indent="0">
              <a:buNone/>
            </a:pPr>
            <a:endParaRPr lang="en-US" dirty="0"/>
          </a:p>
          <a:p>
            <a:pPr>
              <a:buFontTx/>
              <a:buChar char="-"/>
            </a:pPr>
            <a:r>
              <a:rPr lang="en-US" sz="1600" dirty="0" smtClean="0"/>
              <a:t>This program, based on an analysis of the skills taught in each of the courses, and in the aggregate, prepares students for skills in blue.</a:t>
            </a:r>
          </a:p>
          <a:p>
            <a:pPr>
              <a:buFontTx/>
              <a:buChar char="-"/>
            </a:pPr>
            <a:r>
              <a:rPr lang="en-US" dirty="0" smtClean="0"/>
              <a:t>Skills in skills are not currently taught in the program, but are in-demand and aligned based on the labor market data.</a:t>
            </a:r>
          </a:p>
          <a:p>
            <a:pPr>
              <a:buFontTx/>
              <a:buChar char="-"/>
            </a:pPr>
            <a:r>
              <a:rPr lang="en-US" dirty="0" smtClean="0"/>
              <a:t>This prepares students with the skills for data analytics, business analysis, GIS mapping roles.</a:t>
            </a:r>
            <a:endParaRPr lang="en-US" dirty="0"/>
          </a:p>
        </p:txBody>
      </p:sp>
    </p:spTree>
    <p:extLst>
      <p:ext uri="{BB962C8B-B14F-4D97-AF65-F5344CB8AC3E}">
        <p14:creationId xmlns:p14="http://schemas.microsoft.com/office/powerpoint/2010/main" val="1482429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FFICE" val="New York"/>
  <p:tag name="MEKKOFORMATS" val="&lt;MekkoFormats&gt;&lt;NumberFormat DecimalSeparator=&quot;.&quot; ThousandSeparator=&quot;,&quot; NegativeNumberFormat=&quot;1&quot; /&gt;&lt;Font&gt;&lt;Output_Font_Name Default=&quot;Arial&quot; UsePPTTheme=&quot;True&quot; /&gt;&lt;/Font&gt;&lt;DateFormat CultureID=&quot;1033&quot; FormatString=&quot;M/d/yyyy&quot; /&gt;&lt;/MekkoFormats&gt;"/>
</p:tagLst>
</file>

<file path=ppt/tags/tag2.xml><?xml version="1.0" encoding="utf-8"?>
<p:tagLst xmlns:a="http://schemas.openxmlformats.org/drawingml/2006/main" xmlns:r="http://schemas.openxmlformats.org/officeDocument/2006/relationships" xmlns:p="http://schemas.openxmlformats.org/presentationml/2006/main">
  <p:tag name="AS_UNIQUEID" val="4690"/>
</p:tagLst>
</file>

<file path=ppt/tags/tag3.xml><?xml version="1.0" encoding="utf-8"?>
<p:tagLst xmlns:a="http://schemas.openxmlformats.org/drawingml/2006/main" xmlns:r="http://schemas.openxmlformats.org/officeDocument/2006/relationships" xmlns:p="http://schemas.openxmlformats.org/presentationml/2006/main">
  <p:tag name="AS_UNIQUEID" val="4691"/>
</p:tagLst>
</file>

<file path=ppt/tags/tag4.xml><?xml version="1.0" encoding="utf-8"?>
<p:tagLst xmlns:a="http://schemas.openxmlformats.org/drawingml/2006/main" xmlns:r="http://schemas.openxmlformats.org/officeDocument/2006/relationships" xmlns:p="http://schemas.openxmlformats.org/presentationml/2006/main">
  <p:tag name="AS_UNIQUEID" val="4692"/>
</p:tagLst>
</file>

<file path=ppt/tags/tag5.xml><?xml version="1.0" encoding="utf-8"?>
<p:tagLst xmlns:a="http://schemas.openxmlformats.org/drawingml/2006/main" xmlns:r="http://schemas.openxmlformats.org/officeDocument/2006/relationships" xmlns:p="http://schemas.openxmlformats.org/presentationml/2006/main">
  <p:tag name="AS_UNIQUEID" val="4693"/>
</p:tagLst>
</file>

<file path=ppt/tags/tag6.xml><?xml version="1.0" encoding="utf-8"?>
<p:tagLst xmlns:a="http://schemas.openxmlformats.org/drawingml/2006/main" xmlns:r="http://schemas.openxmlformats.org/officeDocument/2006/relationships" xmlns:p="http://schemas.openxmlformats.org/presentationml/2006/main">
  <p:tag name="AS_UNIQUEID" val="4686"/>
</p:tagLst>
</file>

<file path=ppt/tags/tag7.xml><?xml version="1.0" encoding="utf-8"?>
<p:tagLst xmlns:a="http://schemas.openxmlformats.org/drawingml/2006/main" xmlns:r="http://schemas.openxmlformats.org/officeDocument/2006/relationships" xmlns:p="http://schemas.openxmlformats.org/presentationml/2006/main">
  <p:tag name="AS_UNIQUEID" val="4687"/>
</p:tagLst>
</file>

<file path=ppt/tags/tag8.xml><?xml version="1.0" encoding="utf-8"?>
<p:tagLst xmlns:a="http://schemas.openxmlformats.org/drawingml/2006/main" xmlns:r="http://schemas.openxmlformats.org/officeDocument/2006/relationships" xmlns:p="http://schemas.openxmlformats.org/presentationml/2006/main">
  <p:tag name="AS_UNIQUEID" val="4688"/>
</p:tagLst>
</file>

<file path=ppt/theme/theme1.xml><?xml version="1.0" encoding="utf-8"?>
<a:theme xmlns:a="http://schemas.openxmlformats.org/drawingml/2006/main" name="Bain Cor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bg1"/>
        </a:solidFill>
        <a:ln w="9525">
          <a:solidFill>
            <a:schemeClr val="tx1"/>
          </a:solidFill>
        </a:ln>
      </a:spPr>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defPPr marL="0" indent="0" algn="ctr">
          <a:buNone/>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9525" cap="flat">
          <a:solidFill>
            <a:schemeClr val="tx1"/>
          </a:solidFill>
          <a:miter lim="800000"/>
          <a:tailEnd type="none" w="med" len="lg"/>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36000" tIns="36000" rIns="36000" bIns="36000" rtlCol="0">
        <a:spAutoFit/>
      </a:bodyPr>
      <a:lstStyle>
        <a:defPPr marL="0" indent="0">
          <a:buNone/>
          <a:defRPr sz="1600" dirty="0" err="1" smtClean="0"/>
        </a:defPPr>
      </a:lstStyle>
    </a:txDef>
  </a:objectDefaults>
  <a:extraClrSchemeLst/>
  <a:extLst>
    <a:ext uri="{05A4C25C-085E-4340-85A3-A5531E510DB2}">
      <thm15:themeFamily xmlns:thm15="http://schemas.microsoft.com/office/thememl/2012/main" name="Bain Core On Screen Show (16_9).potx" id="{BF16324A-100D-43A3-989B-06855AF3057C}" vid="{05E5CB01-ABF8-49A0-9EED-8A582D469C1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1C24DB1665520498FF8490FB3A43F5E" ma:contentTypeVersion="" ma:contentTypeDescription="Create a new document." ma:contentTypeScope="" ma:versionID="6da72fc075b53f88c9d24ada5a6d4cec">
  <xsd:schema xmlns:xsd="http://www.w3.org/2001/XMLSchema" xmlns:xs="http://www.w3.org/2001/XMLSchema" xmlns:p="http://schemas.microsoft.com/office/2006/metadata/properties" targetNamespace="http://schemas.microsoft.com/office/2006/metadata/properties" ma:root="true" ma:fieldsID="b2384c6cc0088fcedbaf6edaf557def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C3A003-570D-4518-9301-8E8A00D51116}">
  <ds:schemaRefs>
    <ds:schemaRef ds:uri="http://purl.org/dc/dcmitype/"/>
    <ds:schemaRef ds:uri="http://schemas.openxmlformats.org/package/2006/metadata/core-properties"/>
    <ds:schemaRef ds:uri="http://purl.org/dc/elements/1.1/"/>
    <ds:schemaRef ds:uri="http://schemas.microsoft.com/office/infopath/2007/PartnerControls"/>
    <ds:schemaRef ds:uri="http://purl.org/dc/terms/"/>
    <ds:schemaRef ds:uri="http://schemas.microsoft.com/office/2006/documentManagement/typ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3CD2E85-AECF-4F7B-84DD-FFDBAA7CC4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511B51A-7526-494B-92F8-6376DF3DDB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411</TotalTime>
  <Words>720</Words>
  <Application>Microsoft Office PowerPoint</Application>
  <PresentationFormat>Widescreen</PresentationFormat>
  <Paragraphs>100</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Bain Core</vt:lpstr>
      <vt:lpstr>Tech Education and Workforce Development Discussion</vt:lpstr>
      <vt:lpstr>New York Jobs CEO Council Chair, Co-Chairs and Board of Directors</vt:lpstr>
      <vt:lpstr>NYC Jobs CEO Council 16-Month Plan</vt:lpstr>
      <vt:lpstr>NYC Jobs CEO Council 16-Month Plan</vt:lpstr>
      <vt:lpstr>Key Tech Occupation of Focus</vt:lpstr>
      <vt:lpstr>Breakthrough Tech / CUNY Central Focus on Tech Education</vt:lpstr>
      <vt:lpstr>Additional Thoughts / Initiatives</vt:lpstr>
      <vt:lpstr>PowerPoint Presentation</vt:lpstr>
      <vt:lpstr>PowerPoint Presentation</vt:lpstr>
    </vt:vector>
  </TitlesOfParts>
  <Company>Bain &amp;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Forbes-Cockell, Caleigh</dc:creator>
  <cp:lastModifiedBy>cis</cp:lastModifiedBy>
  <cp:revision>29</cp:revision>
  <cp:lastPrinted>2017-02-15T14:23:56Z</cp:lastPrinted>
  <dcterms:created xsi:type="dcterms:W3CDTF">2020-04-13T16:46:41Z</dcterms:created>
  <dcterms:modified xsi:type="dcterms:W3CDTF">2020-11-12T15:19:24Z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0x01010071C24DB1665520498FF8490FB3A43F5E</vt:lpwstr>
  </property>
</Properties>
</file>