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1" r:id="rId13"/>
    <p:sldId id="274" r:id="rId14"/>
    <p:sldId id="275" r:id="rId15"/>
    <p:sldId id="277" r:id="rId16"/>
    <p:sldId id="279" r:id="rId17"/>
    <p:sldId id="287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azowska:Desktop:Enrollment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azowska:Desktop:Enrollment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zowska:Desktop:Recent%20Talks:NCWIT-CIFellows:Spreadsheets:NCWIT%20enrollment%20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azowska:Desktop:Enrollment%20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azowska:Desktop:Enrollment%20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Lazowska:Desktop:Enrollment%20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zowska:Desktop:Recent%20Talks:NCWIT-CIFellows:Spreadsheets:NCWIT%20enrollment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Michigan</a:t>
            </a:r>
            <a:endParaRPr lang="en-US" sz="1800" dirty="0"/>
          </a:p>
        </c:rich>
      </c:tx>
      <c:layout>
        <c:manualLayout>
          <c:xMode val="edge"/>
          <c:yMode val="edge"/>
          <c:x val="0.699557039208116"/>
          <c:y val="0.779149519890261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EECS 280</c:v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Sheet1!$H$35:$O$35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Sheet1!$H$36:$O$36</c:f>
              <c:numCache>
                <c:formatCode>General</c:formatCode>
                <c:ptCount val="8"/>
                <c:pt idx="0">
                  <c:v>440.0</c:v>
                </c:pt>
                <c:pt idx="1">
                  <c:v>462.0</c:v>
                </c:pt>
                <c:pt idx="2">
                  <c:v>500.0</c:v>
                </c:pt>
                <c:pt idx="3">
                  <c:v>550.0</c:v>
                </c:pt>
                <c:pt idx="4">
                  <c:v>602.0</c:v>
                </c:pt>
                <c:pt idx="5">
                  <c:v>833.0</c:v>
                </c:pt>
                <c:pt idx="6">
                  <c:v>933.0</c:v>
                </c:pt>
                <c:pt idx="7">
                  <c:v>1185.0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260376"/>
        <c:axId val="2140862648"/>
      </c:lineChart>
      <c:catAx>
        <c:axId val="2093260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0862648"/>
        <c:crosses val="autoZero"/>
        <c:auto val="1"/>
        <c:lblAlgn val="ctr"/>
        <c:lblOffset val="100"/>
        <c:noMultiLvlLbl val="0"/>
      </c:catAx>
      <c:valAx>
        <c:axId val="2140862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3260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Washington</a:t>
            </a:r>
            <a:endParaRPr lang="en-US" sz="1800" dirty="0"/>
          </a:p>
        </c:rich>
      </c:tx>
      <c:layout>
        <c:manualLayout>
          <c:xMode val="edge"/>
          <c:yMode val="edge"/>
          <c:x val="0.688148355502638"/>
          <c:y val="0.78463648834019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CSE 142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Sheet1!$B$19:$I$19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Sheet1!$B$20:$I$20</c:f>
              <c:numCache>
                <c:formatCode>General</c:formatCode>
                <c:ptCount val="8"/>
                <c:pt idx="0">
                  <c:v>1446.0</c:v>
                </c:pt>
                <c:pt idx="1">
                  <c:v>1451.0</c:v>
                </c:pt>
                <c:pt idx="2">
                  <c:v>1632.0</c:v>
                </c:pt>
                <c:pt idx="3">
                  <c:v>1606.0</c:v>
                </c:pt>
                <c:pt idx="4">
                  <c:v>1667.0</c:v>
                </c:pt>
                <c:pt idx="5">
                  <c:v>1921.0</c:v>
                </c:pt>
                <c:pt idx="6">
                  <c:v>2154.0</c:v>
                </c:pt>
                <c:pt idx="7">
                  <c:v>2687.0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457784"/>
        <c:axId val="-2062283960"/>
      </c:lineChart>
      <c:catAx>
        <c:axId val="21394577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2283960"/>
        <c:crosses val="autoZero"/>
        <c:auto val="1"/>
        <c:lblAlgn val="ctr"/>
        <c:lblOffset val="100"/>
        <c:noMultiLvlLbl val="0"/>
      </c:catAx>
      <c:valAx>
        <c:axId val="-2062283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9457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Berkeley</a:t>
            </a:r>
            <a:endParaRPr lang="en-US" dirty="0"/>
          </a:p>
        </c:rich>
      </c:tx>
      <c:layout>
        <c:manualLayout>
          <c:xMode val="edge"/>
          <c:yMode val="edge"/>
          <c:x val="0.749708114232598"/>
          <c:y val="0.806584362139918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Sheet1!$A$62</c:f>
              <c:strCache>
                <c:ptCount val="1"/>
                <c:pt idx="0">
                  <c:v>CS61A/S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Sheet1!$B$61:$I$61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Sheet1!$B$62:$I$62</c:f>
              <c:numCache>
                <c:formatCode>General</c:formatCode>
                <c:ptCount val="8"/>
                <c:pt idx="0">
                  <c:v>611.0</c:v>
                </c:pt>
                <c:pt idx="1">
                  <c:v>611.0</c:v>
                </c:pt>
                <c:pt idx="2">
                  <c:v>737.0</c:v>
                </c:pt>
                <c:pt idx="3">
                  <c:v>762.0</c:v>
                </c:pt>
                <c:pt idx="4">
                  <c:v>895.0</c:v>
                </c:pt>
                <c:pt idx="5">
                  <c:v>1146.0</c:v>
                </c:pt>
                <c:pt idx="6">
                  <c:v>1701.0</c:v>
                </c:pt>
                <c:pt idx="7">
                  <c:v>2144.0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Sheet1!$A$63</c:f>
              <c:strCache>
                <c:ptCount val="1"/>
                <c:pt idx="0">
                  <c:v>CS10</c:v>
                </c:pt>
              </c:strCache>
            </c:strRef>
          </c:tx>
          <c:marker>
            <c:symbol val="none"/>
          </c:marker>
          <c:cat>
            <c:strRef>
              <c:f>Sheet1!$B$61:$I$61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Sheet1!$B$63:$I$63</c:f>
              <c:numCache>
                <c:formatCode>General</c:formatCode>
                <c:ptCount val="8"/>
                <c:pt idx="4">
                  <c:v>168.0</c:v>
                </c:pt>
                <c:pt idx="5">
                  <c:v>471.0</c:v>
                </c:pt>
                <c:pt idx="6">
                  <c:v>498.0</c:v>
                </c:pt>
                <c:pt idx="7">
                  <c:v>646.0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Sheet1!$A$64</c:f>
              <c:strCache>
                <c:ptCount val="1"/>
                <c:pt idx="0">
                  <c:v>E7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Sheet1!$B$61:$I$61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Sheet1!$B$64:$I$64</c:f>
              <c:numCache>
                <c:formatCode>General</c:formatCode>
                <c:ptCount val="8"/>
                <c:pt idx="1">
                  <c:v>697.0</c:v>
                </c:pt>
                <c:pt idx="2">
                  <c:v>822.0</c:v>
                </c:pt>
                <c:pt idx="3">
                  <c:v>784.0</c:v>
                </c:pt>
                <c:pt idx="4">
                  <c:v>795.0</c:v>
                </c:pt>
                <c:pt idx="5">
                  <c:v>878.0</c:v>
                </c:pt>
                <c:pt idx="6">
                  <c:v>807.0</c:v>
                </c:pt>
                <c:pt idx="7">
                  <c:v>659.0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363544"/>
        <c:axId val="2146404040"/>
      </c:lineChart>
      <c:catAx>
        <c:axId val="21423635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6404040"/>
        <c:crosses val="autoZero"/>
        <c:auto val="1"/>
        <c:lblAlgn val="ctr"/>
        <c:lblOffset val="100"/>
        <c:noMultiLvlLbl val="0"/>
      </c:catAx>
      <c:valAx>
        <c:axId val="2146404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2363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Harvard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Majors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Sheet1!$H$27:$O$27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Sheet1!$H$28:$O$28</c:f>
              <c:numCache>
                <c:formatCode>General</c:formatCode>
                <c:ptCount val="8"/>
                <c:pt idx="0">
                  <c:v>77.0</c:v>
                </c:pt>
                <c:pt idx="1">
                  <c:v>73.0</c:v>
                </c:pt>
                <c:pt idx="2">
                  <c:v>95.0</c:v>
                </c:pt>
                <c:pt idx="3">
                  <c:v>102.0</c:v>
                </c:pt>
                <c:pt idx="4">
                  <c:v>123.0</c:v>
                </c:pt>
                <c:pt idx="5">
                  <c:v>170.0</c:v>
                </c:pt>
                <c:pt idx="6">
                  <c:v>228.0</c:v>
                </c:pt>
                <c:pt idx="7">
                  <c:v>300.0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498072"/>
        <c:axId val="2078501048"/>
      </c:lineChart>
      <c:catAx>
        <c:axId val="2078498072"/>
        <c:scaling>
          <c:orientation val="minMax"/>
        </c:scaling>
        <c:delete val="0"/>
        <c:axPos val="b"/>
        <c:majorTickMark val="out"/>
        <c:minorTickMark val="none"/>
        <c:tickLblPos val="nextTo"/>
        <c:crossAx val="2078501048"/>
        <c:crosses val="autoZero"/>
        <c:auto val="1"/>
        <c:lblAlgn val="ctr"/>
        <c:lblOffset val="100"/>
        <c:noMultiLvlLbl val="0"/>
      </c:catAx>
      <c:valAx>
        <c:axId val="2078501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8498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MIT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Sheet1!$A$51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Sheet1!$B$50:$I$50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Sheet1!$B$51:$I$51</c:f>
              <c:numCache>
                <c:formatCode>General</c:formatCode>
                <c:ptCount val="8"/>
                <c:pt idx="0">
                  <c:v>765.0</c:v>
                </c:pt>
                <c:pt idx="1">
                  <c:v>775.0</c:v>
                </c:pt>
                <c:pt idx="2">
                  <c:v>750.0</c:v>
                </c:pt>
                <c:pt idx="3">
                  <c:v>780.0</c:v>
                </c:pt>
                <c:pt idx="4">
                  <c:v>795.0</c:v>
                </c:pt>
                <c:pt idx="5">
                  <c:v>900.0</c:v>
                </c:pt>
                <c:pt idx="6">
                  <c:v>1005.0</c:v>
                </c:pt>
                <c:pt idx="7">
                  <c:v>1135.0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Sheet1!$A$52</c:f>
              <c:strCache>
                <c:ptCount val="1"/>
                <c:pt idx="0">
                  <c:v>6.3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Sheet1!$B$50:$I$50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Sheet1!$B$52:$I$52</c:f>
              <c:numCache>
                <c:formatCode>General</c:formatCode>
                <c:ptCount val="8"/>
                <c:pt idx="0">
                  <c:v>410.0</c:v>
                </c:pt>
                <c:pt idx="1">
                  <c:v>435.0</c:v>
                </c:pt>
                <c:pt idx="2">
                  <c:v>430.0</c:v>
                </c:pt>
                <c:pt idx="3">
                  <c:v>455.0</c:v>
                </c:pt>
                <c:pt idx="4">
                  <c:v>480.0</c:v>
                </c:pt>
                <c:pt idx="5">
                  <c:v>555.0</c:v>
                </c:pt>
                <c:pt idx="6">
                  <c:v>595.0</c:v>
                </c:pt>
                <c:pt idx="7">
                  <c:v>650.0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Sheet1!$A$53</c:f>
              <c:strCache>
                <c:ptCount val="1"/>
                <c:pt idx="0">
                  <c:v>6.2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Sheet1!$B$50:$I$50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Sheet1!$B$53:$I$53</c:f>
              <c:numCache>
                <c:formatCode>General</c:formatCode>
                <c:ptCount val="8"/>
                <c:pt idx="0">
                  <c:v>355.0</c:v>
                </c:pt>
                <c:pt idx="1">
                  <c:v>340.0</c:v>
                </c:pt>
                <c:pt idx="2">
                  <c:v>320.0</c:v>
                </c:pt>
                <c:pt idx="3">
                  <c:v>325.0</c:v>
                </c:pt>
                <c:pt idx="4">
                  <c:v>315.0</c:v>
                </c:pt>
                <c:pt idx="5">
                  <c:v>345.0</c:v>
                </c:pt>
                <c:pt idx="6">
                  <c:v>410.0</c:v>
                </c:pt>
                <c:pt idx="7">
                  <c:v>485.0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647864"/>
        <c:axId val="2139646200"/>
      </c:lineChart>
      <c:catAx>
        <c:axId val="21396478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9646200"/>
        <c:crosses val="autoZero"/>
        <c:auto val="1"/>
        <c:lblAlgn val="ctr"/>
        <c:lblOffset val="100"/>
        <c:noMultiLvlLbl val="0"/>
      </c:catAx>
      <c:valAx>
        <c:axId val="2139646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9647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University of Pennsylvania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Majors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Sheet1!$H$23:$O$23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Sheet1!$H$24:$O$24</c:f>
              <c:numCache>
                <c:formatCode>General</c:formatCode>
                <c:ptCount val="8"/>
                <c:pt idx="0">
                  <c:v>268.0</c:v>
                </c:pt>
                <c:pt idx="1">
                  <c:v>272.0</c:v>
                </c:pt>
                <c:pt idx="2">
                  <c:v>307.0</c:v>
                </c:pt>
                <c:pt idx="3">
                  <c:v>312.0</c:v>
                </c:pt>
                <c:pt idx="4">
                  <c:v>320.0</c:v>
                </c:pt>
                <c:pt idx="5">
                  <c:v>378.0</c:v>
                </c:pt>
                <c:pt idx="6">
                  <c:v>463.0</c:v>
                </c:pt>
                <c:pt idx="7">
                  <c:v>497.0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531176"/>
        <c:axId val="-2095895032"/>
      </c:lineChart>
      <c:catAx>
        <c:axId val="20785311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5895032"/>
        <c:crosses val="autoZero"/>
        <c:auto val="1"/>
        <c:lblAlgn val="ctr"/>
        <c:lblOffset val="100"/>
        <c:noMultiLvlLbl val="0"/>
      </c:catAx>
      <c:valAx>
        <c:axId val="-2095895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8531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Stanford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Sheet1!$A$47</c:f>
              <c:strCache>
                <c:ptCount val="1"/>
                <c:pt idx="0">
                  <c:v>Majors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Sheet1!$B$46:$I$46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Sheet1!$B$47:$I$47</c:f>
              <c:numCache>
                <c:formatCode>General</c:formatCode>
                <c:ptCount val="8"/>
                <c:pt idx="0">
                  <c:v>223.0</c:v>
                </c:pt>
                <c:pt idx="1">
                  <c:v>229.0</c:v>
                </c:pt>
                <c:pt idx="2">
                  <c:v>280.0</c:v>
                </c:pt>
                <c:pt idx="3">
                  <c:v>344.0</c:v>
                </c:pt>
                <c:pt idx="4">
                  <c:v>412.0</c:v>
                </c:pt>
                <c:pt idx="5">
                  <c:v>549.0</c:v>
                </c:pt>
                <c:pt idx="6">
                  <c:v>653.0</c:v>
                </c:pt>
                <c:pt idx="7">
                  <c:v>779.0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2133608"/>
        <c:axId val="2142278872"/>
      </c:lineChart>
      <c:catAx>
        <c:axId val="-20621336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2278872"/>
        <c:crosses val="autoZero"/>
        <c:auto val="1"/>
        <c:lblAlgn val="ctr"/>
        <c:lblOffset val="100"/>
        <c:noMultiLvlLbl val="0"/>
      </c:catAx>
      <c:valAx>
        <c:axId val="2142278872"/>
        <c:scaling>
          <c:orientation val="minMax"/>
          <c:max val="8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2133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EA2C4-34A6-E94E-9CE6-E9AFF334B0A0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203C-58C3-F24D-9B7C-15D9387F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9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ED62A-15CD-144F-ADB6-83D336294AFD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ED911-F42F-3C41-9B38-9A80C15A2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661" indent="-270255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17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424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5831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23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644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051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45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D833B9-D1E4-473A-8539-79B58CB434D2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661" indent="-270255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17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424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5831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23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644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051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45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D833B9-D1E4-473A-8539-79B58CB434D2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661" indent="-270255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17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424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5831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23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644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051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45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D833B9-D1E4-473A-8539-79B58CB434D2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661" indent="-270255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17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424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5831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23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644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051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45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D833B9-D1E4-473A-8539-79B58CB434D2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661" indent="-270255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17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424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5831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23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644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051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45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D833B9-D1E4-473A-8539-79B58CB434D2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661" indent="-270255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17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424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5831" indent="-216203" defTabSz="9053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23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644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051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458" indent="-216203" defTabSz="9053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D833B9-D1E4-473A-8539-79B58CB434D2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D911-F42F-3C41-9B38-9A80C15A23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4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4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7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5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0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7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9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4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5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31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D73DF-EC71-1D46-8240-88A912978AB7}" type="datetimeFigureOut">
              <a:rPr lang="en-US" smtClean="0"/>
              <a:t>12/14/14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4B686-791F-1D4B-9099-527757034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9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90"/>
        </a:buClr>
        <a:buSzPct val="75000"/>
        <a:buFont typeface="Wingdings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8663" y="410713"/>
            <a:ext cx="7772400" cy="214963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ill Sans MT" charset="0"/>
              </a:rPr>
              <a:t>The evolution and upcoming challenges in undergrad CS programs</a:t>
            </a:r>
            <a:endParaRPr lang="en-US" dirty="0">
              <a:latin typeface="Gill Sans MT" charset="0"/>
            </a:endParaRPr>
          </a:p>
        </p:txBody>
      </p:sp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2579391" y="2895759"/>
            <a:ext cx="409892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Jim Kurose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School of Computer Science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University of Massachusetts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Amherst MA USA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40" y="4803206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1109115" y="6251006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2" name="Picture 1" descr="nsf_wid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31" y="4970912"/>
            <a:ext cx="4421459" cy="854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4809" y="5799290"/>
            <a:ext cx="43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(as of Jan. 5, 2015: 23 days and counting ….)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5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7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33861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evolving undergrad curriculum at UMass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BS, + IT minor, revised BS, + BA, + Informatics</a:t>
            </a:r>
          </a:p>
          <a:p>
            <a:r>
              <a:rPr lang="en-US" dirty="0" smtClean="0"/>
              <a:t>Booming enrollments nationwide!</a:t>
            </a:r>
          </a:p>
          <a:p>
            <a:pPr lvl="1"/>
            <a:r>
              <a:rPr lang="en-US" dirty="0" smtClean="0"/>
              <a:t>anecdotal data</a:t>
            </a:r>
          </a:p>
          <a:p>
            <a:pPr lvl="1"/>
            <a:r>
              <a:rPr lang="en-US" dirty="0" smtClean="0"/>
              <a:t>meeting the challenges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rgbClr val="BFBFBF"/>
                </a:solidFill>
              </a:rPr>
              <a:t>You </a:t>
            </a:r>
            <a:r>
              <a:rPr lang="en-US" dirty="0" err="1" smtClean="0">
                <a:solidFill>
                  <a:srgbClr val="BFBFBF"/>
                </a:solidFill>
              </a:rPr>
              <a:t>ain’t</a:t>
            </a:r>
            <a:r>
              <a:rPr lang="en-US" dirty="0" smtClean="0">
                <a:solidFill>
                  <a:srgbClr val="BFBFBF"/>
                </a:solidFill>
              </a:rPr>
              <a:t> seen nothing yet: the coming boom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258881"/>
            <a:ext cx="800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 adapted from </a:t>
            </a:r>
            <a:r>
              <a:rPr lang="en-US" dirty="0"/>
              <a:t>E. </a:t>
            </a:r>
            <a:r>
              <a:rPr lang="en-US" dirty="0" err="1"/>
              <a:t>Lazowska</a:t>
            </a:r>
            <a:r>
              <a:rPr lang="en-US" dirty="0"/>
              <a:t> (U. Washington), E. Roberts (Stanford), J. Kurose (U. Massachusetts), “Tsunami or Sea Change? Responding to the Explosion of Student Interest in Computer Science,” CRA Snowbird Conference,” http://</a:t>
            </a:r>
            <a:r>
              <a:rPr lang="en-US" dirty="0" err="1"/>
              <a:t>lazowska.cs.washington.edu</a:t>
            </a:r>
            <a:r>
              <a:rPr lang="en-US" dirty="0"/>
              <a:t>/</a:t>
            </a:r>
            <a:r>
              <a:rPr lang="en-US" dirty="0" err="1"/>
              <a:t>Snowbird.pdf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07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71450"/>
            <a:ext cx="830384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Introductory course enrollments are exploding</a:t>
            </a:r>
          </a:p>
        </p:txBody>
      </p:sp>
      <p:pic>
        <p:nvPicPr>
          <p:cNvPr id="10" name="Picture 9" descr="NY Times CS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4" y="1314451"/>
            <a:ext cx="2802400" cy="2769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288308"/>
              </p:ext>
            </p:extLst>
          </p:nvPr>
        </p:nvGraphicFramePr>
        <p:xfrm>
          <a:off x="4126864" y="1530106"/>
          <a:ext cx="3918857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79685"/>
              </p:ext>
            </p:extLst>
          </p:nvPr>
        </p:nvGraphicFramePr>
        <p:xfrm>
          <a:off x="508000" y="4274527"/>
          <a:ext cx="3918857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055482"/>
              </p:ext>
            </p:extLst>
          </p:nvPr>
        </p:nvGraphicFramePr>
        <p:xfrm>
          <a:off x="4646213" y="4254989"/>
          <a:ext cx="3911633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1074" y="1530106"/>
            <a:ext cx="1041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Harvard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61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198344"/>
              </p:ext>
            </p:extLst>
          </p:nvPr>
        </p:nvGraphicFramePr>
        <p:xfrm>
          <a:off x="4755389" y="4101109"/>
          <a:ext cx="3918857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226773"/>
              </p:ext>
            </p:extLst>
          </p:nvPr>
        </p:nvGraphicFramePr>
        <p:xfrm>
          <a:off x="4759219" y="1533528"/>
          <a:ext cx="3918857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904"/>
              </p:ext>
            </p:extLst>
          </p:nvPr>
        </p:nvGraphicFramePr>
        <p:xfrm>
          <a:off x="505213" y="4071938"/>
          <a:ext cx="3918857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5213" y="171450"/>
            <a:ext cx="7873234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/>
              <a:t>Demand for the major is increasing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816034"/>
              </p:ext>
            </p:extLst>
          </p:nvPr>
        </p:nvGraphicFramePr>
        <p:xfrm>
          <a:off x="532275" y="1563678"/>
          <a:ext cx="3918858" cy="2278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0" y="3945999"/>
            <a:ext cx="4209143" cy="24696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93" tIns="43247" rIns="86493" bIns="43247" spcCol="0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793997" y="4227939"/>
            <a:ext cx="3658567" cy="2346235"/>
            <a:chOff x="5182182" y="334945"/>
            <a:chExt cx="3841495" cy="2502650"/>
          </a:xfrm>
        </p:grpSpPr>
        <p:pic>
          <p:nvPicPr>
            <p:cNvPr id="12" name="Picture 11" descr="CS_majors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249" y="430628"/>
              <a:ext cx="3266737" cy="222843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621249" y="380340"/>
              <a:ext cx="45719" cy="2343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65126" y="380340"/>
              <a:ext cx="45719" cy="2343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7243187" y="1014261"/>
              <a:ext cx="45719" cy="32895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7293704" y="-1205493"/>
              <a:ext cx="45719" cy="32895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8886" y="334945"/>
              <a:ext cx="460061" cy="3118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/>
                <a:t>800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43165" y="844603"/>
              <a:ext cx="460061" cy="3118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600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20270" y="1343381"/>
              <a:ext cx="460061" cy="3118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/>
                <a:t>400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18274" y="1848951"/>
              <a:ext cx="460061" cy="3118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 dirty="0"/>
                <a:t>200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573647" y="1210523"/>
              <a:ext cx="1494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number of CS majors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61819" y="2546656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1980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20078" y="2558544"/>
              <a:ext cx="503599" cy="279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2014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5371868" y="4705743"/>
            <a:ext cx="3080695" cy="1376021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489028" y="4109935"/>
            <a:ext cx="2759526" cy="1785808"/>
          </a:xfrm>
          <a:custGeom>
            <a:avLst/>
            <a:gdLst>
              <a:gd name="connsiteX0" fmla="*/ 0 w 2917348"/>
              <a:gd name="connsiteY0" fmla="*/ 1607227 h 1645865"/>
              <a:gd name="connsiteX1" fmla="*/ 1369368 w 2917348"/>
              <a:gd name="connsiteY1" fmla="*/ 1587385 h 1645865"/>
              <a:gd name="connsiteX2" fmla="*/ 2460892 w 2917348"/>
              <a:gd name="connsiteY2" fmla="*/ 1051643 h 1645865"/>
              <a:gd name="connsiteX3" fmla="*/ 2917348 w 2917348"/>
              <a:gd name="connsiteY3" fmla="*/ 0 h 1645865"/>
              <a:gd name="connsiteX0" fmla="*/ 0 w 2917348"/>
              <a:gd name="connsiteY0" fmla="*/ 1666754 h 1685140"/>
              <a:gd name="connsiteX1" fmla="*/ 1369368 w 2917348"/>
              <a:gd name="connsiteY1" fmla="*/ 1587385 h 1685140"/>
              <a:gd name="connsiteX2" fmla="*/ 2460892 w 2917348"/>
              <a:gd name="connsiteY2" fmla="*/ 1051643 h 1685140"/>
              <a:gd name="connsiteX3" fmla="*/ 2917348 w 2917348"/>
              <a:gd name="connsiteY3" fmla="*/ 0 h 1685140"/>
              <a:gd name="connsiteX0" fmla="*/ 0 w 2917348"/>
              <a:gd name="connsiteY0" fmla="*/ 1666754 h 1666754"/>
              <a:gd name="connsiteX1" fmla="*/ 1369368 w 2917348"/>
              <a:gd name="connsiteY1" fmla="*/ 1587385 h 1666754"/>
              <a:gd name="connsiteX2" fmla="*/ 2460892 w 2917348"/>
              <a:gd name="connsiteY2" fmla="*/ 1051643 h 1666754"/>
              <a:gd name="connsiteX3" fmla="*/ 2917348 w 2917348"/>
              <a:gd name="connsiteY3" fmla="*/ 0 h 1666754"/>
              <a:gd name="connsiteX0" fmla="*/ 0 w 2917348"/>
              <a:gd name="connsiteY0" fmla="*/ 1666754 h 1666754"/>
              <a:gd name="connsiteX1" fmla="*/ 1369368 w 2917348"/>
              <a:gd name="connsiteY1" fmla="*/ 1587385 h 1666754"/>
              <a:gd name="connsiteX2" fmla="*/ 2460892 w 2917348"/>
              <a:gd name="connsiteY2" fmla="*/ 912747 h 1666754"/>
              <a:gd name="connsiteX3" fmla="*/ 2917348 w 2917348"/>
              <a:gd name="connsiteY3" fmla="*/ 0 h 1666754"/>
              <a:gd name="connsiteX0" fmla="*/ 0 w 2917348"/>
              <a:gd name="connsiteY0" fmla="*/ 1666754 h 1666754"/>
              <a:gd name="connsiteX1" fmla="*/ 1369368 w 2917348"/>
              <a:gd name="connsiteY1" fmla="*/ 1587385 h 1666754"/>
              <a:gd name="connsiteX2" fmla="*/ 2460892 w 2917348"/>
              <a:gd name="connsiteY2" fmla="*/ 853220 h 1666754"/>
              <a:gd name="connsiteX3" fmla="*/ 2917348 w 2917348"/>
              <a:gd name="connsiteY3" fmla="*/ 0 h 1666754"/>
              <a:gd name="connsiteX0" fmla="*/ 0 w 2897502"/>
              <a:gd name="connsiteY0" fmla="*/ 1904862 h 1904862"/>
              <a:gd name="connsiteX1" fmla="*/ 1369368 w 2897502"/>
              <a:gd name="connsiteY1" fmla="*/ 1825493 h 1904862"/>
              <a:gd name="connsiteX2" fmla="*/ 2460892 w 2897502"/>
              <a:gd name="connsiteY2" fmla="*/ 1091328 h 1904862"/>
              <a:gd name="connsiteX3" fmla="*/ 2897502 w 2897502"/>
              <a:gd name="connsiteY3" fmla="*/ 0 h 19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7502" h="1904862">
                <a:moveTo>
                  <a:pt x="0" y="1904862"/>
                </a:moveTo>
                <a:lnTo>
                  <a:pt x="1369368" y="1825493"/>
                </a:lnTo>
                <a:cubicBezTo>
                  <a:pt x="1779517" y="1689904"/>
                  <a:pt x="2206203" y="1395577"/>
                  <a:pt x="2460892" y="1091328"/>
                </a:cubicBezTo>
                <a:cubicBezTo>
                  <a:pt x="2715581" y="787079"/>
                  <a:pt x="2897502" y="0"/>
                  <a:pt x="2897502" y="0"/>
                </a:cubicBezTo>
              </a:path>
            </a:pathLst>
          </a:custGeom>
          <a:ln w="38100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6493" tIns="43247" rIns="86493" bIns="43247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46032" y="4167101"/>
            <a:ext cx="2863061" cy="364338"/>
          </a:xfrm>
          <a:prstGeom prst="rect">
            <a:avLst/>
          </a:prstGeom>
          <a:noFill/>
        </p:spPr>
        <p:txBody>
          <a:bodyPr wrap="none" lIns="86493" tIns="43247" rIns="86493" bIns="43247" rtlCol="0">
            <a:spAutoFit/>
          </a:bodyPr>
          <a:lstStyle/>
          <a:p>
            <a:r>
              <a:rPr lang="en-US" b="1" dirty="0" smtClean="0"/>
              <a:t>University of Massachusetts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51" y="171450"/>
            <a:ext cx="816071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We’re all </a:t>
            </a:r>
            <a:r>
              <a:rPr lang="en-US" sz="4000" dirty="0" smtClean="0"/>
              <a:t>seen cycles </a:t>
            </a:r>
            <a:r>
              <a:rPr lang="en-US" sz="4000" dirty="0"/>
              <a:t>in demand</a:t>
            </a:r>
          </a:p>
        </p:txBody>
      </p:sp>
      <p:pic>
        <p:nvPicPr>
          <p:cNvPr id="12" name="Picture 11" descr="CS_majo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43" y="1328639"/>
            <a:ext cx="5382666" cy="36688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46843" y="1245846"/>
            <a:ext cx="75332" cy="38577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91841" y="1245846"/>
            <a:ext cx="75332" cy="38577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4419372" y="2287323"/>
            <a:ext cx="75271" cy="54203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4502610" y="-1367241"/>
            <a:ext cx="75271" cy="54203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38763" y="1258043"/>
            <a:ext cx="49665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800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6828" y="2104124"/>
            <a:ext cx="49665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600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3155" y="2929395"/>
            <a:ext cx="49665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400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2847" y="3738847"/>
            <a:ext cx="49665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200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8092" y="2640614"/>
            <a:ext cx="2367004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of CS majors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6158" y="4871044"/>
            <a:ext cx="60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1980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0429" y="4890616"/>
            <a:ext cx="60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2014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2138445" y="1423425"/>
            <a:ext cx="4953396" cy="518226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r>
              <a:rPr lang="en-US" sz="2800" b="1" dirty="0" smtClean="0"/>
              <a:t>University of Massachusetts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8786" y="5229170"/>
            <a:ext cx="714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 and an often heard admin response: “CS enrollments are always cyclic”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64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737" y="171450"/>
            <a:ext cx="912464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But this time, it truly feels different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94434"/>
            <a:ext cx="8229600" cy="5045076"/>
          </a:xfrm>
        </p:spPr>
        <p:txBody>
          <a:bodyPr/>
          <a:lstStyle/>
          <a:p>
            <a:r>
              <a:rPr lang="en-US" dirty="0"/>
              <a:t>Students are figuring out that every 21</a:t>
            </a:r>
            <a:r>
              <a:rPr lang="en-US" baseline="30000" dirty="0"/>
              <a:t>st</a:t>
            </a:r>
            <a:r>
              <a:rPr lang="en-US" dirty="0"/>
              <a:t>  century citizen needs to have facility with “computational thinking” – problem analysis and decomposition (stepwise refinement), abstraction, algorithmic thinking, algorithmic expression, stepwise fault isolation (debugging), modeling – driving introductory course </a:t>
            </a:r>
            <a:r>
              <a:rPr lang="en-US" dirty="0" smtClean="0"/>
              <a:t>demand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2" y="4097385"/>
            <a:ext cx="2630668" cy="262409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7500" y="3881241"/>
            <a:ext cx="5995580" cy="257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0090"/>
              </a:buClr>
              <a:buSzPct val="75000"/>
              <a:buFont typeface="Wingdings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0090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1249363" lvl="1" indent="-450850"/>
            <a:r>
              <a:rPr lang="en-US" dirty="0" smtClean="0"/>
              <a:t>Programming is the hands-on, inquiry-based way that we teach computational thinking and the principles of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51832"/>
            <a:ext cx="8229600" cy="5045076"/>
          </a:xfrm>
        </p:spPr>
        <p:txBody>
          <a:bodyPr>
            <a:normAutofit/>
          </a:bodyPr>
          <a:lstStyle/>
          <a:p>
            <a:r>
              <a:rPr lang="en-US" dirty="0"/>
              <a:t>Students are figuring out that computer science is not Dilbert – it’s an intellectually exciting, highly creative and interactive, “power to change the world” field</a:t>
            </a:r>
          </a:p>
        </p:txBody>
      </p:sp>
      <p:pic>
        <p:nvPicPr>
          <p:cNvPr id="3" name="Picture 2" descr="dilb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3" y="3714750"/>
            <a:ext cx="2878667" cy="212526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048003" y="3714750"/>
            <a:ext cx="2878667" cy="2125266"/>
          </a:xfrm>
          <a:prstGeom prst="line">
            <a:avLst/>
          </a:prstGeom>
          <a:ln w="190500">
            <a:solidFill>
              <a:srgbClr val="800000"/>
            </a:soli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85143" y="3000378"/>
            <a:ext cx="3556000" cy="3500438"/>
          </a:xfrm>
          <a:prstGeom prst="ellipse">
            <a:avLst/>
          </a:prstGeom>
          <a:noFill/>
          <a:ln w="1905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70" tIns="43235" rIns="86470" bIns="4323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0892" y="738554"/>
            <a:ext cx="8229600" cy="5045076"/>
          </a:xfrm>
        </p:spPr>
        <p:txBody>
          <a:bodyPr>
            <a:normAutofit/>
          </a:bodyPr>
          <a:lstStyle/>
          <a:p>
            <a:r>
              <a:rPr lang="en-US" dirty="0"/>
              <a:t>Students are figuring out that </a:t>
            </a:r>
            <a:r>
              <a:rPr lang="en-US" dirty="0" smtClean="0"/>
              <a:t>a </a:t>
            </a:r>
            <a:r>
              <a:rPr lang="en-US" i="1" dirty="0" smtClean="0"/>
              <a:t>lot</a:t>
            </a:r>
            <a:r>
              <a:rPr lang="en-US" dirty="0" smtClean="0"/>
              <a:t> of </a:t>
            </a:r>
            <a:r>
              <a:rPr lang="en-US" dirty="0"/>
              <a:t>the STEM jobs are in computer science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1" y="2069944"/>
            <a:ext cx="7056607" cy="4260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6754" y="6070788"/>
            <a:ext cx="6313714" cy="259687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r"/>
            <a:r>
              <a:rPr lang="en-US" sz="1100" dirty="0">
                <a:latin typeface="+mj-lt"/>
              </a:rPr>
              <a:t>Data from the spreadsheet linked at http://</a:t>
            </a:r>
            <a:r>
              <a:rPr lang="en-US" sz="1100" dirty="0" err="1">
                <a:latin typeface="+mj-lt"/>
              </a:rPr>
              <a:t>www.bls.gov</a:t>
            </a:r>
            <a:r>
              <a:rPr lang="en-US" sz="1100" dirty="0">
                <a:latin typeface="+mj-lt"/>
              </a:rPr>
              <a:t>/</a:t>
            </a:r>
            <a:r>
              <a:rPr lang="en-US" sz="1100" dirty="0" err="1">
                <a:latin typeface="+mj-lt"/>
              </a:rPr>
              <a:t>emp</a:t>
            </a:r>
            <a:r>
              <a:rPr lang="en-US" sz="1100" dirty="0">
                <a:latin typeface="+mj-lt"/>
              </a:rPr>
              <a:t>/ep_table_102.htm</a:t>
            </a:r>
          </a:p>
        </p:txBody>
      </p:sp>
    </p:spTree>
    <p:extLst>
      <p:ext uri="{BB962C8B-B14F-4D97-AF65-F5344CB8AC3E}">
        <p14:creationId xmlns:p14="http://schemas.microsoft.com/office/powerpoint/2010/main" val="40782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54000"/>
            <a:ext cx="88646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4612"/>
            <a:ext cx="839372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 what?  … Steps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22" y="1462996"/>
            <a:ext cx="8229600" cy="486507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from anecdotes to empirical data: how is it different this time around?</a:t>
            </a:r>
          </a:p>
          <a:p>
            <a:pPr lvl="1"/>
            <a:r>
              <a:rPr lang="en-US" dirty="0" smtClean="0"/>
              <a:t>which institutions?</a:t>
            </a:r>
          </a:p>
          <a:p>
            <a:pPr lvl="1"/>
            <a:r>
              <a:rPr lang="en-US" dirty="0" smtClean="0"/>
              <a:t>majors versus minors versus interested non-majors?</a:t>
            </a:r>
          </a:p>
          <a:p>
            <a:pPr lvl="1"/>
            <a:r>
              <a:rPr lang="en-US" dirty="0" smtClean="0"/>
              <a:t>what is motivating students?</a:t>
            </a:r>
          </a:p>
          <a:p>
            <a:pPr lvl="1"/>
            <a:r>
              <a:rPr lang="en-US" dirty="0" smtClean="0"/>
              <a:t>what are students doing with a CS degree?</a:t>
            </a:r>
            <a:endParaRPr lang="en-US" dirty="0"/>
          </a:p>
          <a:p>
            <a:r>
              <a:rPr lang="en-US" dirty="0" smtClean="0"/>
              <a:t>ACM, CRA, NSF roles?</a:t>
            </a:r>
          </a:p>
          <a:p>
            <a:r>
              <a:rPr lang="en-US" dirty="0" smtClean="0"/>
              <a:t>“coping” with exploding enrollments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8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4612"/>
            <a:ext cx="839372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Coping with increasing enrollments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22" y="1462996"/>
            <a:ext cx="8229600" cy="486507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rgbClr val="CC0000"/>
                </a:solidFill>
              </a:rPr>
              <a:t>Task Force on Scaling the School </a:t>
            </a:r>
            <a:r>
              <a:rPr lang="en-US" sz="3200" dirty="0" smtClean="0">
                <a:solidFill>
                  <a:srgbClr val="CC0000"/>
                </a:solidFill>
              </a:rPr>
              <a:t> (TFOSS):</a:t>
            </a:r>
            <a:endParaRPr lang="en-US" sz="3200" dirty="0">
              <a:solidFill>
                <a:srgbClr val="CC0000"/>
              </a:solidFill>
            </a:endParaRPr>
          </a:p>
          <a:p>
            <a:pPr lvl="0"/>
            <a:r>
              <a:rPr lang="en-US" dirty="0" smtClean="0"/>
              <a:t>understand administrative </a:t>
            </a:r>
            <a:r>
              <a:rPr lang="en-US" dirty="0"/>
              <a:t>staff challenges </a:t>
            </a:r>
            <a:endParaRPr lang="en-US" dirty="0" smtClean="0"/>
          </a:p>
          <a:p>
            <a:pPr lvl="0"/>
            <a:r>
              <a:rPr lang="en-US" dirty="0" smtClean="0"/>
              <a:t>additional instructors (we 3have  full time instructors)</a:t>
            </a:r>
          </a:p>
          <a:p>
            <a:pPr lvl="0"/>
            <a:r>
              <a:rPr lang="en-US" dirty="0" smtClean="0"/>
              <a:t> support </a:t>
            </a:r>
            <a:r>
              <a:rPr lang="en-US" dirty="0"/>
              <a:t>for graduate students </a:t>
            </a:r>
            <a:r>
              <a:rPr lang="en-US" dirty="0" smtClean="0"/>
              <a:t>developing re</a:t>
            </a:r>
            <a:r>
              <a:rPr lang="en-US" dirty="0"/>
              <a:t>-usable course </a:t>
            </a:r>
            <a:r>
              <a:rPr lang="en-US" dirty="0" smtClean="0"/>
              <a:t>projects, homework</a:t>
            </a:r>
            <a:endParaRPr lang="en-US" dirty="0"/>
          </a:p>
          <a:p>
            <a:pPr lvl="0"/>
            <a:r>
              <a:rPr lang="en-US" dirty="0" smtClean="0"/>
              <a:t>undergraduate </a:t>
            </a:r>
            <a:r>
              <a:rPr lang="en-US" dirty="0"/>
              <a:t>“TA” positions</a:t>
            </a:r>
          </a:p>
          <a:p>
            <a:pPr lvl="0"/>
            <a:r>
              <a:rPr lang="en-US" dirty="0" smtClean="0"/>
              <a:t>blue </a:t>
            </a:r>
            <a:r>
              <a:rPr lang="en-US" dirty="0"/>
              <a:t>ribbon AFR-related group to lead faculty discussion about reward structure</a:t>
            </a:r>
          </a:p>
          <a:p>
            <a:pPr lvl="0"/>
            <a:r>
              <a:rPr lang="en-US" dirty="0" smtClean="0"/>
              <a:t>support recorded lectures, on-line classes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8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7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33861"/>
          </a:xfrm>
        </p:spPr>
        <p:txBody>
          <a:bodyPr>
            <a:normAutofit/>
          </a:bodyPr>
          <a:lstStyle/>
          <a:p>
            <a:r>
              <a:rPr lang="en-US" dirty="0" smtClean="0"/>
              <a:t>The evolving undergrad curriculum at UMass</a:t>
            </a:r>
          </a:p>
          <a:p>
            <a:pPr lvl="1"/>
            <a:r>
              <a:rPr lang="en-US" dirty="0" smtClean="0"/>
              <a:t>BS, + IT minor, revised BS, + BA, + Informatics</a:t>
            </a:r>
          </a:p>
          <a:p>
            <a:r>
              <a:rPr lang="en-US" dirty="0" smtClean="0"/>
              <a:t>Booming enrollments nationwide!</a:t>
            </a:r>
          </a:p>
          <a:p>
            <a:pPr lvl="1"/>
            <a:r>
              <a:rPr lang="en-US" dirty="0" smtClean="0"/>
              <a:t>anecdotal data</a:t>
            </a:r>
          </a:p>
          <a:p>
            <a:pPr lvl="1"/>
            <a:r>
              <a:rPr lang="en-US" dirty="0" smtClean="0"/>
              <a:t>meeting the challenges</a:t>
            </a:r>
          </a:p>
          <a:p>
            <a:r>
              <a:rPr lang="en-US" dirty="0" smtClean="0"/>
              <a:t>You </a:t>
            </a:r>
            <a:r>
              <a:rPr lang="en-US" dirty="0" err="1" smtClean="0"/>
              <a:t>ain’t</a:t>
            </a:r>
            <a:r>
              <a:rPr lang="en-US" dirty="0" smtClean="0"/>
              <a:t> seen nothing yet: the coming boom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4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7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33861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evolving undergrad curriculum at UMass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BS, + IT minor, revised BS, + BA, + Informatics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Booming enrollments nationwide!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anecdotal data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meeting the challenges</a:t>
            </a:r>
          </a:p>
          <a:p>
            <a:r>
              <a:rPr lang="en-US" dirty="0" smtClean="0"/>
              <a:t>You </a:t>
            </a:r>
            <a:r>
              <a:rPr lang="en-US" dirty="0" err="1" smtClean="0"/>
              <a:t>ain’t</a:t>
            </a:r>
            <a:r>
              <a:rPr lang="en-US" dirty="0" smtClean="0"/>
              <a:t> seen nothing yet: the coming boom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5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7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pipleline</a:t>
            </a:r>
            <a:r>
              <a:rPr lang="en-US" dirty="0" smtClean="0"/>
              <a:t>: </a:t>
            </a:r>
            <a:r>
              <a:rPr lang="en-US" i="1" dirty="0" smtClean="0"/>
              <a:t>lots</a:t>
            </a:r>
            <a:r>
              <a:rPr lang="en-US" dirty="0" smtClean="0"/>
              <a:t> of progress,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" y="1280872"/>
            <a:ext cx="8229600" cy="5108208"/>
          </a:xfrm>
        </p:spPr>
        <p:txBody>
          <a:bodyPr>
            <a:normAutofit/>
          </a:bodyPr>
          <a:lstStyle/>
          <a:p>
            <a:r>
              <a:rPr lang="en-US" dirty="0" smtClean="0"/>
              <a:t>NSF CISE/EHR K-12 programs</a:t>
            </a:r>
          </a:p>
          <a:p>
            <a:pPr lvl="1"/>
            <a:r>
              <a:rPr lang="en-US" i="1" dirty="0" smtClean="0">
                <a:solidFill>
                  <a:srgbClr val="CC0000"/>
                </a:solidFill>
              </a:rPr>
              <a:t>CS10K: </a:t>
            </a:r>
            <a:r>
              <a:rPr lang="en-US" dirty="0" smtClean="0"/>
              <a:t>10,000 teachers by 2017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CS AP courses, backed with teaching materials</a:t>
            </a:r>
          </a:p>
          <a:p>
            <a:r>
              <a:rPr lang="en-US" dirty="0" smtClean="0"/>
              <a:t>intense industry interest: Google, Microsoft, ….</a:t>
            </a:r>
          </a:p>
          <a:p>
            <a:r>
              <a:rPr lang="en-US" dirty="0" smtClean="0"/>
              <a:t>state interest: moves to have CS count towards state math/science requirements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dirty="0"/>
              <a:t>NYC:  120 teachers teaching CS principles (100 hours </a:t>
            </a:r>
            <a:r>
              <a:rPr lang="en-US" dirty="0" smtClean="0"/>
              <a:t>training</a:t>
            </a:r>
            <a:r>
              <a:rPr lang="en-US" dirty="0"/>
              <a:t> </a:t>
            </a:r>
            <a:r>
              <a:rPr lang="en-US" dirty="0" smtClean="0"/>
              <a:t>each) </a:t>
            </a:r>
          </a:p>
          <a:p>
            <a:pPr marL="342900" lvl="1" indent="-342900">
              <a:buSzPct val="75000"/>
              <a:buFont typeface="Wingdings" charset="2"/>
              <a:buChar char="v"/>
            </a:pPr>
            <a:r>
              <a:rPr lang="en-US" dirty="0" err="1" smtClean="0"/>
              <a:t>code.org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Hour of Code: 70M have tried it! (including Obama, Biden)</a:t>
            </a:r>
          </a:p>
          <a:p>
            <a:pPr lvl="1"/>
            <a:r>
              <a:rPr lang="en-US" dirty="0" smtClean="0"/>
              <a:t>goal: work with 25K teachers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1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7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pipleline</a:t>
            </a:r>
            <a:r>
              <a:rPr lang="en-US" dirty="0" smtClean="0"/>
              <a:t>: </a:t>
            </a:r>
            <a:r>
              <a:rPr lang="en-US" i="1" dirty="0" smtClean="0"/>
              <a:t>lots</a:t>
            </a:r>
            <a:r>
              <a:rPr lang="en-US" dirty="0" smtClean="0"/>
              <a:t> of progress, activity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resident Obama kicks off the Hour of Code 2014_640x480_MP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22" y="1345764"/>
            <a:ext cx="6389077" cy="47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0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4612"/>
            <a:ext cx="839372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One question!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22" y="1462996"/>
            <a:ext cx="8229600" cy="486507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What will we (universities) do when growing K-12  pipeline feeds into our institutions?</a:t>
            </a:r>
          </a:p>
          <a:p>
            <a:pPr lvl="1"/>
            <a:r>
              <a:rPr lang="en-US" dirty="0" smtClean="0"/>
              <a:t>numbers of students?</a:t>
            </a:r>
          </a:p>
          <a:p>
            <a:pPr lvl="1"/>
            <a:r>
              <a:rPr lang="en-US" dirty="0" smtClean="0"/>
              <a:t>breadth of computational interests?</a:t>
            </a:r>
          </a:p>
          <a:p>
            <a:r>
              <a:rPr lang="en-US" dirty="0" smtClean="0"/>
              <a:t>Are </a:t>
            </a:r>
            <a:r>
              <a:rPr lang="en-US" i="1" dirty="0" smtClean="0">
                <a:solidFill>
                  <a:srgbClr val="000090"/>
                </a:solidFill>
              </a:rPr>
              <a:t>we</a:t>
            </a:r>
            <a:r>
              <a:rPr lang="en-US" dirty="0" smtClean="0"/>
              <a:t> prepared to meet their needs?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3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7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33861"/>
          </a:xfrm>
        </p:spPr>
        <p:txBody>
          <a:bodyPr>
            <a:normAutofit/>
          </a:bodyPr>
          <a:lstStyle/>
          <a:p>
            <a:r>
              <a:rPr lang="en-US" dirty="0" smtClean="0"/>
              <a:t>The evolving undergrad curriculum at UMass</a:t>
            </a:r>
          </a:p>
          <a:p>
            <a:pPr lvl="1"/>
            <a:r>
              <a:rPr lang="en-US" dirty="0" smtClean="0"/>
              <a:t>BS, + IT minor, revised BS, + BA, + Informatics</a:t>
            </a:r>
          </a:p>
          <a:p>
            <a:r>
              <a:rPr lang="en-US" dirty="0" smtClean="0"/>
              <a:t>Booming enrollments nationwide!</a:t>
            </a:r>
          </a:p>
          <a:p>
            <a:pPr lvl="1"/>
            <a:r>
              <a:rPr lang="en-US" dirty="0" smtClean="0"/>
              <a:t>anecdotal data</a:t>
            </a:r>
          </a:p>
          <a:p>
            <a:pPr lvl="1"/>
            <a:r>
              <a:rPr lang="en-US" dirty="0" smtClean="0"/>
              <a:t>meeting the challenges</a:t>
            </a:r>
          </a:p>
          <a:p>
            <a:r>
              <a:rPr lang="en-US" dirty="0" smtClean="0"/>
              <a:t>You </a:t>
            </a:r>
            <a:r>
              <a:rPr lang="en-US" dirty="0" err="1" smtClean="0"/>
              <a:t>ain’t</a:t>
            </a:r>
            <a:r>
              <a:rPr lang="en-US" dirty="0" smtClean="0"/>
              <a:t> seen nothing yet: the coming boom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2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UMass CS curriculum: ~1982 – 2003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Pages from old tracking for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24" y="1161562"/>
            <a:ext cx="5219700" cy="500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82462" y="1524000"/>
            <a:ext cx="4107962" cy="13676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58875" y="2457936"/>
            <a:ext cx="1287583" cy="13676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62967" y="3294182"/>
            <a:ext cx="1287583" cy="13676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063958" y="1568362"/>
            <a:ext cx="4617094" cy="4532198"/>
            <a:chOff x="2050091" y="1578704"/>
            <a:chExt cx="4617094" cy="4532198"/>
          </a:xfrm>
        </p:grpSpPr>
        <p:sp>
          <p:nvSpPr>
            <p:cNvPr id="5" name="TextBox 4"/>
            <p:cNvSpPr txBox="1"/>
            <p:nvPr/>
          </p:nvSpPr>
          <p:spPr>
            <a:xfrm>
              <a:off x="2327028" y="1578704"/>
              <a:ext cx="80107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C0000"/>
                  </a:solidFill>
                </a:rPr>
                <a:t>CS1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28982" y="2333092"/>
              <a:ext cx="80107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C0000"/>
                  </a:solidFill>
                </a:rPr>
                <a:t>CS2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33377" y="3159077"/>
              <a:ext cx="99255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C0000"/>
                  </a:solidFill>
                </a:rPr>
                <a:t>Arch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25848" y="3138590"/>
              <a:ext cx="92598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6388" y="3133163"/>
              <a:ext cx="925981" cy="54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5757" y="3013378"/>
              <a:ext cx="1377721" cy="78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80"/>
                </a:lnSpc>
              </a:pPr>
              <a:r>
                <a:rPr lang="en-US" sz="2400" dirty="0" smtClean="0">
                  <a:solidFill>
                    <a:srgbClr val="CC0000"/>
                  </a:solidFill>
                </a:rPr>
                <a:t>Disc</a:t>
              </a:r>
            </a:p>
            <a:p>
              <a:pPr algn="ctr">
                <a:lnSpc>
                  <a:spcPts val="2580"/>
                </a:lnSpc>
              </a:pPr>
              <a:r>
                <a:rPr lang="en-US" sz="2400" dirty="0" smtClean="0">
                  <a:solidFill>
                    <a:srgbClr val="CC0000"/>
                  </a:solidFill>
                </a:rPr>
                <a:t> Math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31936" y="3190823"/>
              <a:ext cx="1377721" cy="42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80"/>
                </a:lnSpc>
              </a:pPr>
              <a:r>
                <a:rPr lang="en-US" sz="2400" dirty="0" smtClean="0">
                  <a:solidFill>
                    <a:srgbClr val="CC0000"/>
                  </a:solidFill>
                </a:rPr>
                <a:t>PL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06954" y="4023242"/>
              <a:ext cx="925981" cy="54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62502" y="4080902"/>
              <a:ext cx="1377721" cy="42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80"/>
                </a:lnSpc>
              </a:pPr>
              <a:r>
                <a:rPr lang="en-US" sz="2400" dirty="0" smtClean="0">
                  <a:solidFill>
                    <a:srgbClr val="CC0000"/>
                  </a:solidFill>
                </a:rPr>
                <a:t>Alg.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187137" y="3973402"/>
              <a:ext cx="1377721" cy="598974"/>
              <a:chOff x="4187137" y="3973402"/>
              <a:chExt cx="1377721" cy="59897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413397" y="3973402"/>
                <a:ext cx="925981" cy="598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87137" y="4057235"/>
                <a:ext cx="1377721" cy="429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580"/>
                  </a:lnSpc>
                </a:pPr>
                <a:r>
                  <a:rPr lang="en-US" sz="2400" dirty="0" smtClean="0">
                    <a:solidFill>
                      <a:srgbClr val="CC0000"/>
                    </a:solidFill>
                  </a:rPr>
                  <a:t>OS</a:t>
                </a:r>
                <a:endParaRPr lang="en-US" sz="24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89464" y="3973402"/>
              <a:ext cx="1377721" cy="598974"/>
              <a:chOff x="4187137" y="3973402"/>
              <a:chExt cx="1377721" cy="59897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413397" y="3973402"/>
                <a:ext cx="925981" cy="598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87137" y="4057235"/>
                <a:ext cx="1377721" cy="429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580"/>
                  </a:lnSpc>
                </a:pPr>
                <a:r>
                  <a:rPr lang="en-US" sz="2400" dirty="0" smtClean="0">
                    <a:solidFill>
                      <a:srgbClr val="CC0000"/>
                    </a:solidFill>
                  </a:rPr>
                  <a:t>AI</a:t>
                </a:r>
                <a:endParaRPr lang="en-US" sz="24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158586" y="3989524"/>
              <a:ext cx="1377721" cy="598974"/>
              <a:chOff x="4187137" y="3973402"/>
              <a:chExt cx="1377721" cy="59897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413397" y="3973402"/>
                <a:ext cx="925981" cy="598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87137" y="4057235"/>
                <a:ext cx="1377721" cy="429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580"/>
                  </a:lnSpc>
                </a:pPr>
                <a:r>
                  <a:rPr lang="en-US" sz="2400" dirty="0" smtClean="0">
                    <a:solidFill>
                      <a:srgbClr val="CC0000"/>
                    </a:solidFill>
                  </a:rPr>
                  <a:t>SE</a:t>
                </a:r>
                <a:endParaRPr lang="en-US" sz="24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050091" y="4905112"/>
              <a:ext cx="1377721" cy="627522"/>
              <a:chOff x="2050091" y="4905112"/>
              <a:chExt cx="1377721" cy="62752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287870" y="4933856"/>
                <a:ext cx="842189" cy="528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50091" y="4905112"/>
                <a:ext cx="1377721" cy="627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Formal</a:t>
                </a:r>
              </a:p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Lang.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151494" y="4880290"/>
              <a:ext cx="1377721" cy="609141"/>
              <a:chOff x="2050091" y="4905112"/>
              <a:chExt cx="1377721" cy="60914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287870" y="4933856"/>
                <a:ext cx="842189" cy="528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50091" y="4905112"/>
                <a:ext cx="1377721" cy="60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Info</a:t>
                </a:r>
              </a:p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Sys.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179700" y="4909034"/>
              <a:ext cx="1377721" cy="528449"/>
              <a:chOff x="2050091" y="4933856"/>
              <a:chExt cx="1377721" cy="52844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287870" y="4933856"/>
                <a:ext cx="842189" cy="528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50091" y="5020948"/>
                <a:ext cx="1377721" cy="35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Net.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037587" y="4909511"/>
              <a:ext cx="1377721" cy="528449"/>
              <a:chOff x="1983899" y="4933856"/>
              <a:chExt cx="1377721" cy="52844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287870" y="4933856"/>
                <a:ext cx="842189" cy="528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83899" y="5020948"/>
                <a:ext cx="1377721" cy="35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Comp.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2934282" y="5580892"/>
              <a:ext cx="3325385" cy="530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07917" y="5626993"/>
              <a:ext cx="3448037" cy="42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80"/>
                </a:lnSpc>
              </a:pPr>
              <a:r>
                <a:rPr lang="en-US" sz="2400" dirty="0" smtClean="0">
                  <a:solidFill>
                    <a:srgbClr val="CC0000"/>
                  </a:solidFill>
                </a:rPr>
                <a:t>3 electives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49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2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UMass CS curriculum: ~1982 – 2003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Pages from old tracking for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24" y="1161562"/>
            <a:ext cx="5219700" cy="500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82462" y="1524000"/>
            <a:ext cx="4107962" cy="13676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58875" y="2457936"/>
            <a:ext cx="1287583" cy="13676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62967" y="3294182"/>
            <a:ext cx="1287583" cy="13676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063958" y="1568362"/>
            <a:ext cx="4617094" cy="4532198"/>
            <a:chOff x="2050091" y="1578704"/>
            <a:chExt cx="4617094" cy="4532198"/>
          </a:xfrm>
        </p:grpSpPr>
        <p:sp>
          <p:nvSpPr>
            <p:cNvPr id="5" name="TextBox 4"/>
            <p:cNvSpPr txBox="1"/>
            <p:nvPr/>
          </p:nvSpPr>
          <p:spPr>
            <a:xfrm>
              <a:off x="2327028" y="1578704"/>
              <a:ext cx="80107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C0000"/>
                  </a:solidFill>
                </a:rPr>
                <a:t>CS1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28982" y="2333092"/>
              <a:ext cx="80107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C0000"/>
                  </a:solidFill>
                </a:rPr>
                <a:t>CS2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33377" y="3159077"/>
              <a:ext cx="99255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C0000"/>
                  </a:solidFill>
                </a:rPr>
                <a:t>Arch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25848" y="3138590"/>
              <a:ext cx="92598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6388" y="3133163"/>
              <a:ext cx="925981" cy="54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5757" y="3013378"/>
              <a:ext cx="1377721" cy="78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80"/>
                </a:lnSpc>
              </a:pPr>
              <a:r>
                <a:rPr lang="en-US" sz="2400" dirty="0" smtClean="0">
                  <a:solidFill>
                    <a:srgbClr val="CC0000"/>
                  </a:solidFill>
                </a:rPr>
                <a:t>Disc</a:t>
              </a:r>
            </a:p>
            <a:p>
              <a:pPr algn="ctr">
                <a:lnSpc>
                  <a:spcPts val="2580"/>
                </a:lnSpc>
              </a:pPr>
              <a:r>
                <a:rPr lang="en-US" sz="2400" dirty="0" smtClean="0">
                  <a:solidFill>
                    <a:srgbClr val="CC0000"/>
                  </a:solidFill>
                </a:rPr>
                <a:t> Math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31936" y="3190823"/>
              <a:ext cx="1377721" cy="42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80"/>
                </a:lnSpc>
              </a:pPr>
              <a:r>
                <a:rPr lang="en-US" sz="2400" dirty="0" smtClean="0">
                  <a:solidFill>
                    <a:srgbClr val="CC0000"/>
                  </a:solidFill>
                </a:rPr>
                <a:t>PL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06954" y="4023242"/>
              <a:ext cx="925981" cy="54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62502" y="4080902"/>
              <a:ext cx="1377721" cy="42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80"/>
                </a:lnSpc>
              </a:pPr>
              <a:r>
                <a:rPr lang="en-US" sz="2400" dirty="0" smtClean="0">
                  <a:solidFill>
                    <a:srgbClr val="CC0000"/>
                  </a:solidFill>
                </a:rPr>
                <a:t>Alg.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187137" y="3973402"/>
              <a:ext cx="1377721" cy="598974"/>
              <a:chOff x="4187137" y="3973402"/>
              <a:chExt cx="1377721" cy="59897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413397" y="3973402"/>
                <a:ext cx="925981" cy="598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87137" y="4057235"/>
                <a:ext cx="1377721" cy="429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580"/>
                  </a:lnSpc>
                </a:pPr>
                <a:r>
                  <a:rPr lang="en-US" sz="2400" dirty="0" smtClean="0">
                    <a:solidFill>
                      <a:srgbClr val="CC0000"/>
                    </a:solidFill>
                  </a:rPr>
                  <a:t>OS</a:t>
                </a:r>
                <a:endParaRPr lang="en-US" sz="24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89464" y="3973402"/>
              <a:ext cx="1377721" cy="598974"/>
              <a:chOff x="4187137" y="3973402"/>
              <a:chExt cx="1377721" cy="59897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413397" y="3973402"/>
                <a:ext cx="925981" cy="598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87137" y="4057235"/>
                <a:ext cx="1377721" cy="429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580"/>
                  </a:lnSpc>
                </a:pPr>
                <a:r>
                  <a:rPr lang="en-US" sz="2400" dirty="0" smtClean="0">
                    <a:solidFill>
                      <a:srgbClr val="CC0000"/>
                    </a:solidFill>
                  </a:rPr>
                  <a:t>AI</a:t>
                </a:r>
                <a:endParaRPr lang="en-US" sz="24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158586" y="3989524"/>
              <a:ext cx="1377721" cy="598974"/>
              <a:chOff x="4187137" y="3973402"/>
              <a:chExt cx="1377721" cy="59897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413397" y="3973402"/>
                <a:ext cx="925981" cy="598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87137" y="4057235"/>
                <a:ext cx="1377721" cy="429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580"/>
                  </a:lnSpc>
                </a:pPr>
                <a:r>
                  <a:rPr lang="en-US" sz="2400" dirty="0" smtClean="0">
                    <a:solidFill>
                      <a:srgbClr val="CC0000"/>
                    </a:solidFill>
                  </a:rPr>
                  <a:t>SE</a:t>
                </a:r>
                <a:endParaRPr lang="en-US" sz="24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050091" y="4905112"/>
              <a:ext cx="1377721" cy="627522"/>
              <a:chOff x="2050091" y="4905112"/>
              <a:chExt cx="1377721" cy="62752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287870" y="4933856"/>
                <a:ext cx="842189" cy="528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50091" y="4905112"/>
                <a:ext cx="1377721" cy="627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Formal</a:t>
                </a:r>
              </a:p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Lang.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151494" y="4880290"/>
              <a:ext cx="1377721" cy="609141"/>
              <a:chOff x="2050091" y="4905112"/>
              <a:chExt cx="1377721" cy="60914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287870" y="4933856"/>
                <a:ext cx="842189" cy="528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50091" y="4905112"/>
                <a:ext cx="1377721" cy="60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Info</a:t>
                </a:r>
              </a:p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Sys.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179700" y="4909034"/>
              <a:ext cx="1377721" cy="528449"/>
              <a:chOff x="2050091" y="4933856"/>
              <a:chExt cx="1377721" cy="52844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287870" y="4933856"/>
                <a:ext cx="842189" cy="528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50091" y="5020948"/>
                <a:ext cx="1377721" cy="35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Net.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037587" y="4909511"/>
              <a:ext cx="1377721" cy="528449"/>
              <a:chOff x="1983899" y="4933856"/>
              <a:chExt cx="1377721" cy="52844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287870" y="4933856"/>
                <a:ext cx="842189" cy="528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83899" y="5020948"/>
                <a:ext cx="1377721" cy="35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80"/>
                  </a:lnSpc>
                </a:pPr>
                <a:r>
                  <a:rPr lang="en-US" sz="2000" dirty="0" smtClean="0">
                    <a:solidFill>
                      <a:srgbClr val="CC0000"/>
                    </a:solidFill>
                  </a:rPr>
                  <a:t>Comp.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2934282" y="5580892"/>
              <a:ext cx="3325385" cy="530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07917" y="5626993"/>
              <a:ext cx="3448037" cy="42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80"/>
                </a:lnSpc>
              </a:pPr>
              <a:r>
                <a:rPr lang="en-US" sz="2400" dirty="0" smtClean="0">
                  <a:solidFill>
                    <a:srgbClr val="CC0000"/>
                  </a:solidFill>
                </a:rPr>
                <a:t>3 electives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387231" y="1161562"/>
            <a:ext cx="7299569" cy="540336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535352" y="1404820"/>
            <a:ext cx="8229600" cy="4525963"/>
          </a:xfrm>
        </p:spPr>
        <p:txBody>
          <a:bodyPr/>
          <a:lstStyle/>
          <a:p>
            <a:r>
              <a:rPr lang="en-US" dirty="0" smtClean="0"/>
              <a:t>traditional, deeply “technical” BS</a:t>
            </a:r>
          </a:p>
          <a:p>
            <a:r>
              <a:rPr lang="en-US" dirty="0" smtClean="0"/>
              <a:t>more or less unchanged for 20+ years</a:t>
            </a:r>
          </a:p>
          <a:p>
            <a:r>
              <a:rPr lang="en-US" dirty="0" smtClean="0"/>
              <a:t>served our students well, given the “times”</a:t>
            </a:r>
          </a:p>
          <a:p>
            <a:r>
              <a:rPr lang="en-US" dirty="0"/>
              <a:t>~ 80 credits required (120 total to graduate)</a:t>
            </a:r>
          </a:p>
          <a:p>
            <a:pPr lvl="1"/>
            <a:r>
              <a:rPr lang="en-US" dirty="0" smtClean="0"/>
              <a:t>engineering versus liberal arts 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1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1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2002: Cross-campus IT minor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0054"/>
          </a:xfrm>
        </p:spPr>
        <p:txBody>
          <a:bodyPr>
            <a:normAutofit/>
          </a:bodyPr>
          <a:lstStyle/>
          <a:p>
            <a:r>
              <a:rPr lang="en-US" dirty="0" smtClean="0"/>
              <a:t>Massachusetts BHE initiative (led by UMass CS)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goal: </a:t>
            </a:r>
            <a:r>
              <a:rPr lang="en-US" dirty="0" smtClean="0"/>
              <a:t>“ensures </a:t>
            </a:r>
            <a:r>
              <a:rPr lang="en-US" dirty="0"/>
              <a:t>that students have technical training, understand the human dimensions of IT, and understand how IT </a:t>
            </a:r>
            <a:r>
              <a:rPr lang="en-US" dirty="0" smtClean="0"/>
              <a:t>impacts … their fields”</a:t>
            </a:r>
          </a:p>
          <a:p>
            <a:r>
              <a:rPr lang="en-US" dirty="0" smtClean="0"/>
              <a:t>intentionally led/administered outside of CS</a:t>
            </a:r>
          </a:p>
          <a:p>
            <a:r>
              <a:rPr lang="en-US" dirty="0" smtClean="0"/>
              <a:t>six courses: over four areas:</a:t>
            </a:r>
          </a:p>
          <a:p>
            <a:pPr lvl="1"/>
            <a:r>
              <a:rPr lang="en-US" dirty="0"/>
              <a:t>Foundations </a:t>
            </a:r>
            <a:endParaRPr lang="en-US" dirty="0" smtClean="0"/>
          </a:p>
          <a:p>
            <a:pPr lvl="1"/>
            <a:r>
              <a:rPr lang="en-US" dirty="0" smtClean="0"/>
              <a:t>Technical</a:t>
            </a:r>
            <a:endParaRPr lang="en-US" dirty="0"/>
          </a:p>
          <a:p>
            <a:pPr lvl="1"/>
            <a:r>
              <a:rPr lang="en-US" dirty="0"/>
              <a:t>Broadened </a:t>
            </a:r>
            <a:r>
              <a:rPr lang="en-US" dirty="0" smtClean="0"/>
              <a:t>Inquiry</a:t>
            </a:r>
            <a:endParaRPr lang="en-US" dirty="0"/>
          </a:p>
          <a:p>
            <a:pPr lvl="1"/>
            <a:r>
              <a:rPr lang="en-US" dirty="0"/>
              <a:t>Elective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6460" y="4630615"/>
            <a:ext cx="285146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C0000"/>
                </a:solidFill>
              </a:rPr>
              <a:t>66 courses</a:t>
            </a:r>
          </a:p>
          <a:p>
            <a:r>
              <a:rPr lang="en-US" sz="3200" dirty="0" smtClean="0">
                <a:solidFill>
                  <a:srgbClr val="CC0000"/>
                </a:solidFill>
              </a:rPr>
              <a:t>23 departments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6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5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Circa 2004: revised BS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2576237" y="4512425"/>
            <a:ext cx="3444823" cy="2068214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buSzPct val="100000"/>
              <a:buFont typeface="Wingdings" charset="2"/>
              <a:buChar char="§"/>
            </a:pPr>
            <a:r>
              <a:rPr lang="en-US" sz="2000" dirty="0" smtClean="0"/>
              <a:t>General CS</a:t>
            </a:r>
          </a:p>
          <a:p>
            <a:pPr>
              <a:lnSpc>
                <a:spcPts val="2000"/>
              </a:lnSpc>
              <a:buSzPct val="100000"/>
              <a:buFont typeface="Wingdings" charset="2"/>
              <a:buChar char="§"/>
            </a:pPr>
            <a:r>
              <a:rPr lang="en-US" sz="2000" dirty="0" smtClean="0"/>
              <a:t>Software Engineering</a:t>
            </a:r>
          </a:p>
          <a:p>
            <a:pPr>
              <a:lnSpc>
                <a:spcPts val="2000"/>
              </a:lnSpc>
              <a:buSzPct val="100000"/>
              <a:buFont typeface="Wingdings" charset="2"/>
              <a:buChar char="§"/>
            </a:pPr>
            <a:r>
              <a:rPr lang="en-US" sz="2000" dirty="0" smtClean="0"/>
              <a:t>Security and Privacy</a:t>
            </a:r>
          </a:p>
          <a:p>
            <a:pPr>
              <a:lnSpc>
                <a:spcPts val="2000"/>
              </a:lnSpc>
              <a:buSzPct val="100000"/>
              <a:buFont typeface="Wingdings" charset="2"/>
              <a:buChar char="§"/>
            </a:pPr>
            <a:r>
              <a:rPr lang="en-US" sz="2000" dirty="0" smtClean="0"/>
              <a:t>Robotics, Vision, Graphics</a:t>
            </a:r>
          </a:p>
          <a:p>
            <a:pPr>
              <a:lnSpc>
                <a:spcPts val="2000"/>
              </a:lnSpc>
              <a:buSzPct val="100000"/>
              <a:buFont typeface="Wingdings" charset="2"/>
              <a:buChar char="§"/>
            </a:pPr>
            <a:r>
              <a:rPr lang="en-US" sz="2000" dirty="0" smtClean="0"/>
              <a:t>AI</a:t>
            </a:r>
          </a:p>
          <a:p>
            <a:pPr>
              <a:lnSpc>
                <a:spcPts val="2000"/>
              </a:lnSpc>
              <a:buSzPct val="100000"/>
              <a:buFont typeface="Wingdings" charset="2"/>
              <a:buChar char="§"/>
            </a:pPr>
            <a:r>
              <a:rPr lang="en-US" sz="2000" dirty="0" smtClean="0"/>
              <a:t>Architecture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43757" y="1231833"/>
            <a:ext cx="80107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CS1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5206" y="1936325"/>
            <a:ext cx="80107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CS2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298" y="3154235"/>
            <a:ext cx="244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00"/>
                </a:solidFill>
              </a:rPr>
              <a:t>Programming</a:t>
            </a:r>
          </a:p>
          <a:p>
            <a:pPr algn="ctr"/>
            <a:r>
              <a:rPr lang="en-US" sz="2400" dirty="0" smtClean="0">
                <a:solidFill>
                  <a:srgbClr val="CC0000"/>
                </a:solidFill>
              </a:rPr>
              <a:t>Methodology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4339" y="3154235"/>
            <a:ext cx="236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00"/>
                </a:solidFill>
              </a:rPr>
              <a:t>Intro. to</a:t>
            </a:r>
          </a:p>
          <a:p>
            <a:pPr algn="ctr"/>
            <a:r>
              <a:rPr lang="en-US" sz="2400" dirty="0" smtClean="0">
                <a:solidFill>
                  <a:srgbClr val="CC0000"/>
                </a:solidFill>
              </a:rPr>
              <a:t>Computation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4193" y="3056545"/>
            <a:ext cx="2442308" cy="106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CC0000"/>
                </a:solidFill>
              </a:rPr>
              <a:t>Comp. </a:t>
            </a:r>
            <a:endParaRPr lang="en-US" sz="2400" dirty="0">
              <a:solidFill>
                <a:srgbClr val="CC0000"/>
              </a:solidFill>
            </a:endParaRPr>
          </a:p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CC0000"/>
                </a:solidFill>
              </a:rPr>
              <a:t>Systems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CC0000"/>
                </a:solidFill>
              </a:rPr>
              <a:t>Principles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5279" y="3056545"/>
            <a:ext cx="1965381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CC0000"/>
                </a:solidFill>
              </a:rPr>
              <a:t>Reasoning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CC0000"/>
                </a:solidFill>
              </a:rPr>
              <a:t>U</a:t>
            </a:r>
            <a:r>
              <a:rPr lang="en-US" sz="2400" dirty="0" smtClean="0">
                <a:solidFill>
                  <a:srgbClr val="CC0000"/>
                </a:solidFill>
              </a:rPr>
              <a:t>nder </a:t>
            </a:r>
            <a:r>
              <a:rPr lang="en-US" sz="2400" dirty="0">
                <a:solidFill>
                  <a:srgbClr val="CC0000"/>
                </a:solidFill>
              </a:rPr>
              <a:t>U</a:t>
            </a:r>
            <a:r>
              <a:rPr lang="en-US" sz="2400" dirty="0" smtClean="0">
                <a:solidFill>
                  <a:srgbClr val="CC0000"/>
                </a:solidFill>
              </a:rPr>
              <a:t>ncertainty</a:t>
            </a:r>
            <a:endParaRPr lang="en-US" sz="2400" dirty="0">
              <a:solidFill>
                <a:srgbClr val="CC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37338" y="6858000"/>
            <a:ext cx="76786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22807" y="2387108"/>
            <a:ext cx="0" cy="376367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03269" y="1679699"/>
            <a:ext cx="0" cy="376367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31115" y="2783013"/>
            <a:ext cx="5744308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46749" y="2783013"/>
            <a:ext cx="0" cy="376367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29618" y="2783013"/>
            <a:ext cx="0" cy="376367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16041" y="2785371"/>
            <a:ext cx="0" cy="376367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67770" y="2763475"/>
            <a:ext cx="0" cy="376367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5"/>
          <p:cNvSpPr>
            <a:spLocks noGrp="1"/>
          </p:cNvSpPr>
          <p:nvPr>
            <p:ph sz="half" idx="1"/>
          </p:nvPr>
        </p:nvSpPr>
        <p:spPr>
          <a:xfrm>
            <a:off x="5786605" y="4546640"/>
            <a:ext cx="3134652" cy="2068214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buSzPct val="100000"/>
              <a:buFont typeface="Wingdings" charset="2"/>
              <a:buChar char="§"/>
            </a:pPr>
            <a:r>
              <a:rPr lang="en-US" sz="2000" dirty="0" smtClean="0"/>
              <a:t>Networking</a:t>
            </a:r>
          </a:p>
          <a:p>
            <a:pPr>
              <a:lnSpc>
                <a:spcPts val="2000"/>
              </a:lnSpc>
              <a:buSzPct val="100000"/>
              <a:buFont typeface="Wingdings" charset="2"/>
              <a:buChar char="§"/>
            </a:pPr>
            <a:r>
              <a:rPr lang="en-US" sz="2000" dirty="0" smtClean="0"/>
              <a:t>Software Systems</a:t>
            </a:r>
          </a:p>
          <a:p>
            <a:pPr>
              <a:lnSpc>
                <a:spcPts val="2000"/>
              </a:lnSpc>
              <a:buSzPct val="100000"/>
              <a:buFont typeface="Wingdings" charset="2"/>
              <a:buChar char="§"/>
            </a:pPr>
            <a:r>
              <a:rPr lang="en-US" sz="2000" dirty="0" smtClean="0"/>
              <a:t>Theory Computation</a:t>
            </a:r>
          </a:p>
          <a:p>
            <a:pPr>
              <a:lnSpc>
                <a:spcPts val="2000"/>
              </a:lnSpc>
              <a:buSzPct val="100000"/>
              <a:buFont typeface="Wingdings" charset="2"/>
              <a:buChar char="§"/>
            </a:pPr>
            <a:r>
              <a:rPr lang="en-US" sz="2000" dirty="0" smtClean="0"/>
              <a:t>Search and Data Mining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9394" y="4683410"/>
            <a:ext cx="22951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smtClean="0">
                <a:solidFill>
                  <a:srgbClr val="CC0000"/>
                </a:solidFill>
              </a:rPr>
              <a:t>+8 courses in </a:t>
            </a:r>
          </a:p>
          <a:p>
            <a:pPr algn="r"/>
            <a:r>
              <a:rPr lang="en-US" sz="2800" i="1" dirty="0" smtClean="0">
                <a:solidFill>
                  <a:srgbClr val="CC0000"/>
                </a:solidFill>
              </a:rPr>
              <a:t>concentration</a:t>
            </a:r>
          </a:p>
          <a:p>
            <a:pPr algn="r"/>
            <a:r>
              <a:rPr lang="en-US" sz="2800" i="1" dirty="0" smtClean="0">
                <a:solidFill>
                  <a:srgbClr val="CC0000"/>
                </a:solidFill>
              </a:rPr>
              <a:t>area:</a:t>
            </a:r>
            <a:endParaRPr lang="en-US" sz="2800" i="1" dirty="0">
              <a:solidFill>
                <a:srgbClr val="CC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20039" y="2731646"/>
            <a:ext cx="111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“cores”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1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Observation: revised CS BS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609252" y="1278025"/>
            <a:ext cx="8229600" cy="4525963"/>
          </a:xfrm>
        </p:spPr>
        <p:txBody>
          <a:bodyPr/>
          <a:lstStyle/>
          <a:p>
            <a:r>
              <a:rPr lang="en-US" dirty="0" smtClean="0"/>
              <a:t>still deeply “technical” BS</a:t>
            </a:r>
          </a:p>
          <a:p>
            <a:r>
              <a:rPr lang="en-US" dirty="0" smtClean="0"/>
              <a:t>more flexibility for student to follow interest</a:t>
            </a:r>
          </a:p>
          <a:p>
            <a:pPr lvl="1"/>
            <a:r>
              <a:rPr lang="en-US" dirty="0" smtClean="0"/>
              <a:t>faculty got over “area X (my area) is central to CS”</a:t>
            </a:r>
          </a:p>
          <a:p>
            <a:r>
              <a:rPr lang="en-US" dirty="0" smtClean="0"/>
              <a:t>~ 85 </a:t>
            </a:r>
            <a:r>
              <a:rPr lang="en-US" dirty="0"/>
              <a:t>credits required (120 total to graduate)</a:t>
            </a:r>
          </a:p>
          <a:p>
            <a:pPr lvl="1"/>
            <a:r>
              <a:rPr lang="en-US" dirty="0" smtClean="0"/>
              <a:t>engineering versus liberal arts debate continues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Circa 2011: BA in 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609252" y="1278025"/>
            <a:ext cx="8229600" cy="4525963"/>
          </a:xfrm>
        </p:spPr>
        <p:txBody>
          <a:bodyPr/>
          <a:lstStyle/>
          <a:p>
            <a:r>
              <a:rPr lang="en-US" dirty="0" smtClean="0"/>
              <a:t>goal: greater flexibility (fewer CS requirements)  for students</a:t>
            </a:r>
          </a:p>
          <a:p>
            <a:pPr lvl="1"/>
            <a:r>
              <a:rPr lang="en-US" dirty="0" smtClean="0"/>
              <a:t>double majors</a:t>
            </a:r>
          </a:p>
          <a:p>
            <a:pPr lvl="1"/>
            <a:r>
              <a:rPr lang="en-US" dirty="0" smtClean="0"/>
              <a:t>more “liberal artsy”</a:t>
            </a:r>
          </a:p>
          <a:p>
            <a:r>
              <a:rPr lang="en-US" dirty="0" smtClean="0"/>
              <a:t>requirements: CS1, CS2, 3-of-4 core courses, 5 CS electives, 4-course outside concentration</a:t>
            </a:r>
          </a:p>
          <a:p>
            <a:pPr lvl="1"/>
            <a:r>
              <a:rPr lang="en-US" dirty="0" smtClean="0"/>
              <a:t>~55 required CS/Math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1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2013: </a:t>
            </a:r>
            <a:r>
              <a:rPr lang="en-US" i="1" dirty="0" smtClean="0">
                <a:solidFill>
                  <a:srgbClr val="CC0000"/>
                </a:solidFill>
              </a:rPr>
              <a:t>new</a:t>
            </a:r>
            <a:r>
              <a:rPr lang="en-US" dirty="0" smtClean="0"/>
              <a:t> Informatics UG major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4308" y="2252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609252" y="143432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goal: </a:t>
            </a:r>
            <a:r>
              <a:rPr lang="en-US" dirty="0" smtClean="0"/>
              <a:t>students learn design</a:t>
            </a:r>
            <a:r>
              <a:rPr lang="en-US" dirty="0"/>
              <a:t>, application, use, and impact of computational </a:t>
            </a:r>
            <a:r>
              <a:rPr lang="en-US" dirty="0" smtClean="0"/>
              <a:t>principles, technology</a:t>
            </a:r>
          </a:p>
          <a:p>
            <a:r>
              <a:rPr lang="en-US" dirty="0" smtClean="0"/>
              <a:t>six technical core courses: </a:t>
            </a:r>
          </a:p>
          <a:p>
            <a:pPr lvl="1"/>
            <a:r>
              <a:rPr lang="en-US" dirty="0" smtClean="0"/>
              <a:t>CS1, CS2</a:t>
            </a:r>
          </a:p>
          <a:p>
            <a:pPr lvl="1"/>
            <a:r>
              <a:rPr lang="en-US" dirty="0" smtClean="0"/>
              <a:t>Intro. Informatics (CS principles), Informatics Math., Networked World, Usability </a:t>
            </a:r>
          </a:p>
          <a:p>
            <a:r>
              <a:rPr lang="en-US" dirty="0" smtClean="0"/>
              <a:t>Technical tracks (8-9 courses in track)</a:t>
            </a:r>
          </a:p>
          <a:p>
            <a:pPr lvl="1"/>
            <a:r>
              <a:rPr lang="en-US" dirty="0" smtClean="0"/>
              <a:t>multimedia</a:t>
            </a:r>
          </a:p>
          <a:p>
            <a:pPr lvl="1"/>
            <a:r>
              <a:rPr lang="en-US" dirty="0" smtClean="0"/>
              <a:t>data science</a:t>
            </a:r>
          </a:p>
          <a:p>
            <a:pPr lvl="1"/>
            <a:r>
              <a:rPr lang="en-US" dirty="0" smtClean="0"/>
              <a:t>… more under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2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1082</Words>
  <Application>Microsoft Macintosh PowerPoint</Application>
  <PresentationFormat>On-screen Show (4:3)</PresentationFormat>
  <Paragraphs>227</Paragraphs>
  <Slides>24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evolution and upcoming challenges in undergrad CS programs</vt:lpstr>
      <vt:lpstr>Overview</vt:lpstr>
      <vt:lpstr>UMass CS curriculum: ~1982 – 2003</vt:lpstr>
      <vt:lpstr>UMass CS curriculum: ~1982 – 2003</vt:lpstr>
      <vt:lpstr>2002: Cross-campus IT minor</vt:lpstr>
      <vt:lpstr>Circa 2004: revised BS</vt:lpstr>
      <vt:lpstr>Observation: revised CS BS</vt:lpstr>
      <vt:lpstr>Circa 2011: BA in CS</vt:lpstr>
      <vt:lpstr>2013: new Informatics UG major</vt:lpstr>
      <vt:lpstr>Overview</vt:lpstr>
      <vt:lpstr>Introductory course enrollments are exploding</vt:lpstr>
      <vt:lpstr>Demand for the major is increasing</vt:lpstr>
      <vt:lpstr>We’re all seen cycles in demand</vt:lpstr>
      <vt:lpstr>But this time, it truly feels different</vt:lpstr>
      <vt:lpstr>PowerPoint Presentation</vt:lpstr>
      <vt:lpstr>PowerPoint Presentation</vt:lpstr>
      <vt:lpstr>PowerPoint Presentation</vt:lpstr>
      <vt:lpstr>So what?  … Steps forward?</vt:lpstr>
      <vt:lpstr>Coping with increasing enrollments</vt:lpstr>
      <vt:lpstr>Overview</vt:lpstr>
      <vt:lpstr>The pipleline: lots of progress, activity</vt:lpstr>
      <vt:lpstr>The pipleline: lots of progress, activity</vt:lpstr>
      <vt:lpstr>One question!</vt:lpstr>
      <vt:lpstr>Summary</vt:lpstr>
    </vt:vector>
  </TitlesOfParts>
  <Company>UMass -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Kurose</dc:creator>
  <cp:lastModifiedBy>Jim Kurose</cp:lastModifiedBy>
  <cp:revision>93</cp:revision>
  <cp:lastPrinted>2014-12-10T15:27:46Z</cp:lastPrinted>
  <dcterms:created xsi:type="dcterms:W3CDTF">2014-12-08T14:17:08Z</dcterms:created>
  <dcterms:modified xsi:type="dcterms:W3CDTF">2014-12-14T15:14:50Z</dcterms:modified>
</cp:coreProperties>
</file>