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143917994_2881x1992.jpeg"/>
          <p:cNvSpPr/>
          <p:nvPr>
            <p:ph type="pic" sz="half" idx="21"/>
          </p:nvPr>
        </p:nvSpPr>
        <p:spPr>
          <a:xfrm>
            <a:off x="6300089" y="4564106"/>
            <a:ext cx="7556501" cy="52247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143918632_1620x1622.jpeg"/>
          <p:cNvSpPr/>
          <p:nvPr>
            <p:ph type="pic" sz="half" idx="22"/>
          </p:nvPr>
        </p:nvSpPr>
        <p:spPr>
          <a:xfrm>
            <a:off x="6502400" y="-881415"/>
            <a:ext cx="6821383" cy="6827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154121867_2447x1632.jpeg"/>
          <p:cNvSpPr/>
          <p:nvPr>
            <p:ph type="pic" idx="23"/>
          </p:nvPr>
        </p:nvSpPr>
        <p:spPr>
          <a:xfrm>
            <a:off x="-2540000" y="-114300"/>
            <a:ext cx="9182100" cy="996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22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/>
          <p:nvPr>
            <p:ph type="body" sz="quarter" idx="21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3" name="“Type a quote here.”"/>
          <p:cNvSpPr txBox="1"/>
          <p:nvPr>
            <p:ph type="body" sz="quarter" idx="22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4" name="154146989_2880x1920.jpeg"/>
          <p:cNvSpPr/>
          <p:nvPr>
            <p:ph type="pic" idx="23"/>
          </p:nvPr>
        </p:nvSpPr>
        <p:spPr>
          <a:xfrm>
            <a:off x="0" y="3570816"/>
            <a:ext cx="13128426" cy="7150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143917994_2881x1992.jpeg"/>
          <p:cNvSpPr/>
          <p:nvPr>
            <p:ph type="pic" idx="21"/>
          </p:nvPr>
        </p:nvSpPr>
        <p:spPr>
          <a:xfrm>
            <a:off x="-594281" y="-25301"/>
            <a:ext cx="14181306" cy="98053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43917994_2881x1992.jpeg"/>
          <p:cNvSpPr/>
          <p:nvPr>
            <p:ph type="pic" idx="21"/>
          </p:nvPr>
        </p:nvSpPr>
        <p:spPr>
          <a:xfrm>
            <a:off x="-594281" y="-25301"/>
            <a:ext cx="14181306" cy="98053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54146989_2880x1920.jpeg"/>
          <p:cNvSpPr/>
          <p:nvPr>
            <p:ph type="pic" idx="21"/>
          </p:nvPr>
        </p:nvSpPr>
        <p:spPr>
          <a:xfrm>
            <a:off x="-63500" y="2667000"/>
            <a:ext cx="13119100" cy="71450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143918632_1620x1622.jpeg"/>
          <p:cNvSpPr/>
          <p:nvPr>
            <p:ph type="pic" idx="21"/>
          </p:nvPr>
        </p:nvSpPr>
        <p:spPr>
          <a:xfrm>
            <a:off x="4864100" y="-38100"/>
            <a:ext cx="9782402" cy="97944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143918632_1620x1622.jpeg"/>
          <p:cNvSpPr/>
          <p:nvPr>
            <p:ph type="pic" idx="21"/>
          </p:nvPr>
        </p:nvSpPr>
        <p:spPr>
          <a:xfrm>
            <a:off x="4864100" y="-38100"/>
            <a:ext cx="9782402" cy="97944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0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01"/>
          <p:cNvSpPr txBox="1"/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ow me the money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54990">
              <a:defRPr spc="942" sz="5890"/>
            </a:pPr>
            <a:r>
              <a:t>Show me the money</a:t>
            </a:r>
          </a:p>
          <a:p>
            <a:pPr defTabSz="554990">
              <a:defRPr spc="942" sz="5890"/>
            </a:pPr>
            <a:r>
              <a:t>JOBs - Where are they?</a:t>
            </a:r>
          </a:p>
        </p:txBody>
      </p:sp>
      <p:sp>
        <p:nvSpPr>
          <p:cNvPr id="140" name="For Computer Science and Math major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Computer Science and Math majors</a:t>
            </a:r>
          </a:p>
        </p:txBody>
      </p:sp>
      <p:sp>
        <p:nvSpPr>
          <p:cNvPr id="141" name="01"/>
          <p:cNvSpPr txBox="1"/>
          <p:nvPr>
            <p:ph type="sldNum" sz="quarter" idx="4294967295"/>
          </p:nvPr>
        </p:nvSpPr>
        <p:spPr>
          <a:xfrm>
            <a:off x="6371333" y="9258300"/>
            <a:ext cx="233173" cy="419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4">
                <a:lumOff val="6102"/>
              </a:schemeClr>
            </a:gs>
            <a:gs pos="100000">
              <a:schemeClr val="accent4">
                <a:hueOff val="-1002857"/>
                <a:satOff val="-14634"/>
                <a:lumOff val="-3303"/>
                <a:alpha val="60000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roblem framing…"/>
          <p:cNvSpPr txBox="1"/>
          <p:nvPr>
            <p:ph type="title"/>
          </p:nvPr>
        </p:nvSpPr>
        <p:spPr>
          <a:xfrm>
            <a:off x="546100" y="1676400"/>
            <a:ext cx="5410200" cy="7391400"/>
          </a:xfrm>
          <a:prstGeom prst="rect">
            <a:avLst/>
          </a:prstGeom>
        </p:spPr>
        <p:txBody>
          <a:bodyPr/>
          <a:lstStyle/>
          <a:p>
            <a:pPr defTabSz="484886">
              <a:spcBef>
                <a:spcPts val="3400"/>
              </a:spcBef>
              <a:defRPr cap="none" spc="0" sz="2988"/>
            </a:pPr>
            <a:r>
              <a:t>Problem framing</a:t>
            </a:r>
          </a:p>
          <a:p>
            <a:pPr defTabSz="484886">
              <a:spcBef>
                <a:spcPts val="3400"/>
              </a:spcBef>
              <a:defRPr cap="none" spc="0" sz="2988"/>
            </a:pPr>
            <a:r>
              <a:t>Fit for use</a:t>
            </a:r>
          </a:p>
          <a:p>
            <a:pPr defTabSz="484886">
              <a:spcBef>
                <a:spcPts val="3400"/>
              </a:spcBef>
              <a:defRPr cap="none" spc="0" sz="2988"/>
            </a:pPr>
            <a:r>
              <a:t>Tools Skills</a:t>
            </a:r>
          </a:p>
          <a:p>
            <a:pPr defTabSz="484886">
              <a:spcBef>
                <a:spcPts val="3400"/>
              </a:spcBef>
              <a:defRPr cap="none" spc="0" sz="2988"/>
            </a:pPr>
            <a:r>
              <a:t>Practice to mastery</a:t>
            </a:r>
          </a:p>
          <a:p>
            <a:pPr defTabSz="484886">
              <a:spcBef>
                <a:spcPts val="3400"/>
              </a:spcBef>
              <a:defRPr cap="none" spc="0" sz="2988"/>
            </a:pPr>
            <a:r>
              <a:t>Theory</a:t>
            </a:r>
          </a:p>
          <a:p>
            <a:pPr defTabSz="484886">
              <a:spcBef>
                <a:spcPts val="3400"/>
              </a:spcBef>
              <a:defRPr cap="none" spc="0" sz="2988"/>
            </a:pPr>
            <a:r>
              <a:t>Build/extend tools</a:t>
            </a:r>
          </a:p>
          <a:p>
            <a:pPr defTabSz="484886">
              <a:spcBef>
                <a:spcPts val="3400"/>
              </a:spcBef>
              <a:defRPr cap="none" spc="0" sz="2988"/>
            </a:pPr>
            <a:r>
              <a:t>Share solutions</a:t>
            </a:r>
          </a:p>
        </p:txBody>
      </p:sp>
      <p:sp>
        <p:nvSpPr>
          <p:cNvPr id="172" name="REal World project…"/>
          <p:cNvSpPr txBox="1"/>
          <p:nvPr>
            <p:ph type="body" sz="quarter" idx="1"/>
          </p:nvPr>
        </p:nvSpPr>
        <p:spPr>
          <a:xfrm>
            <a:off x="546100" y="533400"/>
            <a:ext cx="11747500" cy="1143000"/>
          </a:xfrm>
          <a:prstGeom prst="rect">
            <a:avLst/>
          </a:prstGeom>
        </p:spPr>
        <p:txBody>
          <a:bodyPr anchor="t"/>
          <a:lstStyle/>
          <a:p>
            <a:pPr algn="ctr" defTabSz="233679">
              <a:defRPr spc="479" sz="3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REal World project</a:t>
            </a:r>
          </a:p>
          <a:p>
            <a:pPr algn="ctr" defTabSz="233679">
              <a:defRPr spc="479" sz="3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over 4 years as a team</a:t>
            </a:r>
          </a:p>
        </p:txBody>
      </p:sp>
      <p:pic>
        <p:nvPicPr>
          <p:cNvPr id="173" name="problem framing.png" descr="problem framing.png"/>
          <p:cNvPicPr>
            <a:picLocks noChangeAspect="1"/>
          </p:cNvPicPr>
          <p:nvPr/>
        </p:nvPicPr>
        <p:blipFill>
          <a:blip r:embed="rId2">
            <a:extLst/>
          </a:blip>
          <a:srcRect l="15813" t="0" r="14100" b="0"/>
          <a:stretch>
            <a:fillRect/>
          </a:stretch>
        </p:blipFill>
        <p:spPr>
          <a:xfrm>
            <a:off x="6496957" y="2156181"/>
            <a:ext cx="5791201" cy="578413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01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olygot programm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pc="942" sz="5890"/>
            </a:lvl1pPr>
          </a:lstStyle>
          <a:p>
            <a:pPr/>
            <a:r>
              <a:t>Polygot programming</a:t>
            </a:r>
          </a:p>
        </p:txBody>
      </p:sp>
      <p:sp>
        <p:nvSpPr>
          <p:cNvPr id="177" name="Learn to think multi-paradigm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pc="372" sz="2328"/>
            </a:lvl1pPr>
          </a:lstStyle>
          <a:p>
            <a:pPr/>
            <a:r>
              <a:t>Learn to think multi-paradigm</a:t>
            </a:r>
          </a:p>
        </p:txBody>
      </p:sp>
      <p:pic>
        <p:nvPicPr>
          <p:cNvPr id="178" name="ploygot programming.jpeg" descr="ploygot programmin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45" y="2326639"/>
            <a:ext cx="12738310" cy="7284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Visualizing and using software metrics"/>
          <p:cNvSpPr txBox="1"/>
          <p:nvPr>
            <p:ph type="body" sz="quarter" idx="1"/>
          </p:nvPr>
        </p:nvSpPr>
        <p:spPr>
          <a:xfrm>
            <a:off x="660400" y="8724900"/>
            <a:ext cx="11684000" cy="508000"/>
          </a:xfrm>
          <a:prstGeom prst="rect">
            <a:avLst/>
          </a:prstGeom>
        </p:spPr>
        <p:txBody>
          <a:bodyPr/>
          <a:lstStyle>
            <a:lvl1pPr defTabSz="566674">
              <a:defRPr spc="372" sz="2328"/>
            </a:lvl1pPr>
          </a:lstStyle>
          <a:p>
            <a:pPr/>
            <a:r>
              <a:t>Visualizing and using software metrics</a:t>
            </a:r>
          </a:p>
        </p:txBody>
      </p:sp>
      <p:pic>
        <p:nvPicPr>
          <p:cNvPr id="181" name="Apache-Webserver-storylines.png" descr="Apache-Webserver-storylin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900" y="127000"/>
            <a:ext cx="12071078" cy="840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Literate Programming"/>
          <p:cNvSpPr txBox="1"/>
          <p:nvPr>
            <p:ph type="title"/>
          </p:nvPr>
        </p:nvSpPr>
        <p:spPr>
          <a:xfrm>
            <a:off x="660400" y="6286500"/>
            <a:ext cx="11684000" cy="1460500"/>
          </a:xfrm>
          <a:prstGeom prst="rect">
            <a:avLst/>
          </a:prstGeom>
        </p:spPr>
        <p:txBody>
          <a:bodyPr/>
          <a:lstStyle>
            <a:lvl1pPr defTabSz="543305">
              <a:defRPr spc="922" sz="5766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Literate Programming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tech debt.jpg" descr="tech deb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949767" cy="876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Economics of Technical Debt…"/>
          <p:cNvSpPr txBox="1"/>
          <p:nvPr/>
        </p:nvSpPr>
        <p:spPr>
          <a:xfrm>
            <a:off x="1471167" y="7562849"/>
            <a:ext cx="10007601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5000"/>
              </a:lnSpc>
              <a:defRPr sz="5000">
                <a:solidFill>
                  <a:schemeClr val="accent5">
                    <a:lumOff val="7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Economics of Technical Debt </a:t>
            </a:r>
          </a:p>
          <a:p>
            <a:pPr>
              <a:lnSpc>
                <a:spcPct val="125000"/>
              </a:lnSpc>
              <a:defRPr sz="5000">
                <a:solidFill>
                  <a:schemeClr val="accent5">
                    <a:lumOff val="7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of Legacy Software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ve_Coding.jpg" descr="Live_Cod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8770"/>
            <a:ext cx="13004800" cy="891426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Live CODING performance"/>
          <p:cNvSpPr/>
          <p:nvPr/>
        </p:nvSpPr>
        <p:spPr>
          <a:xfrm>
            <a:off x="1511451" y="476249"/>
            <a:ext cx="10245105" cy="927101"/>
          </a:xfrm>
          <a:prstGeom prst="rect">
            <a:avLst/>
          </a:prstGeom>
          <a:blipFill>
            <a:blip r:embed="rId3"/>
          </a:blipFill>
          <a:ln w="1397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cap="all" spc="720" sz="4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Live CODING performance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F4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upercomputing sim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pc="753" sz="4712"/>
            </a:lvl1pPr>
          </a:lstStyle>
          <a:p>
            <a:pPr/>
            <a:r>
              <a:t>Supercomputing simulation</a:t>
            </a:r>
          </a:p>
        </p:txBody>
      </p:sp>
      <p:sp>
        <p:nvSpPr>
          <p:cNvPr id="191" name="Tesla Nvidia CUDA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pc="372" sz="2328"/>
            </a:lvl1pPr>
          </a:lstStyle>
          <a:p>
            <a:pPr/>
            <a:r>
              <a:t>Tesla Nvidia CUDA</a:t>
            </a:r>
          </a:p>
        </p:txBody>
      </p:sp>
      <p:pic>
        <p:nvPicPr>
          <p:cNvPr id="192" name="weather simulation.jpg" descr="weather simulat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" y="2565400"/>
            <a:ext cx="11480800" cy="645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mediaTek-.jpg" descr="mediaTek-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6100" y="304800"/>
            <a:ext cx="5835950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cloud-computing.jpg" descr="cloud-computin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060" y="4762500"/>
            <a:ext cx="8838997" cy="4667954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IoT  Tools…"/>
          <p:cNvSpPr txBox="1"/>
          <p:nvPr/>
        </p:nvSpPr>
        <p:spPr>
          <a:xfrm>
            <a:off x="1791969" y="1181100"/>
            <a:ext cx="3020061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3">
                    <a:lumOff val="5212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IoT  Tools</a:t>
            </a:r>
          </a:p>
          <a:p>
            <a:pPr>
              <a:defRPr>
                <a:solidFill>
                  <a:schemeClr val="accent3">
                    <a:lumOff val="5212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Frameworks</a:t>
            </a:r>
          </a:p>
        </p:txBody>
      </p:sp>
      <p:sp>
        <p:nvSpPr>
          <p:cNvPr id="197" name="Cyber Security"/>
          <p:cNvSpPr txBox="1"/>
          <p:nvPr/>
        </p:nvSpPr>
        <p:spPr>
          <a:xfrm>
            <a:off x="2883509" y="3467099"/>
            <a:ext cx="6729782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chemeClr val="accent5">
                    <a:lumOff val="7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Cyber Security</a:t>
            </a:r>
          </a:p>
        </p:txBody>
      </p:sp>
      <p:sp>
        <p:nvSpPr>
          <p:cNvPr id="198" name="Infrastructure…"/>
          <p:cNvSpPr txBox="1"/>
          <p:nvPr/>
        </p:nvSpPr>
        <p:spPr>
          <a:xfrm>
            <a:off x="9216466" y="6299200"/>
            <a:ext cx="3563468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>
                <a:solidFill>
                  <a:schemeClr val="accent1">
                    <a:hueOff val="-297087"/>
                    <a:satOff val="11340"/>
                    <a:lumOff val="736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Infrastructure</a:t>
            </a:r>
          </a:p>
          <a:p>
            <a:pPr>
              <a:defRPr sz="4300">
                <a:solidFill>
                  <a:schemeClr val="accent1">
                    <a:hueOff val="-297087"/>
                    <a:satOff val="11340"/>
                    <a:lumOff val="736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Platforms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hueOff val="738460"/>
                <a:satOff val="-18692"/>
                <a:lumOff val="-15001"/>
                <a:alpha val="60000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1. DEBUGGINg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</a:pPr>
            <a:r>
              <a:rPr>
                <a:solidFill>
                  <a:schemeClr val="accent5">
                    <a:lumOff val="7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1. DEBUGGINg</a:t>
            </a:r>
            <a:r>
              <a:t> </a:t>
            </a:r>
          </a:p>
          <a:p>
            <a:pPr>
              <a:lnSpc>
                <a:spcPct val="75000"/>
              </a:lnSpc>
              <a:defRPr>
                <a:solidFill>
                  <a:schemeClr val="accent3">
                    <a:lumOff val="5212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2. Optimization</a:t>
            </a:r>
          </a:p>
        </p:txBody>
      </p:sp>
      <p:sp>
        <p:nvSpPr>
          <p:cNvPr id="201" name="Two essential skills that are scarce"/>
          <p:cNvSpPr txBox="1"/>
          <p:nvPr/>
        </p:nvSpPr>
        <p:spPr>
          <a:xfrm>
            <a:off x="985354" y="1162050"/>
            <a:ext cx="9992692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chemeClr val="accent4">
                    <a:lumOff val="6102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Two essential skills that are scarce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air programming.JPG" descr="pair programming.JPG"/>
          <p:cNvPicPr>
            <a:picLocks noChangeAspect="1"/>
          </p:cNvPicPr>
          <p:nvPr/>
        </p:nvPicPr>
        <p:blipFill>
          <a:blip r:embed="rId2">
            <a:extLst/>
          </a:blip>
          <a:srcRect l="1660" t="2346" r="1660" b="2379"/>
          <a:stretch>
            <a:fillRect/>
          </a:stretch>
        </p:blipFill>
        <p:spPr>
          <a:xfrm>
            <a:off x="-40394" y="1844"/>
            <a:ext cx="13088993" cy="966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Process-lean/agile"/>
          <p:cNvSpPr/>
          <p:nvPr>
            <p:ph type="title"/>
          </p:nvPr>
        </p:nvSpPr>
        <p:spPr>
          <a:xfrm>
            <a:off x="0" y="7543800"/>
            <a:ext cx="12992100" cy="1460500"/>
          </a:xfrm>
          <a:prstGeom prst="rect">
            <a:avLst/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>
            <a:solidFill>
              <a:srgbClr val="BFBFBF"/>
            </a:solidFill>
          </a:ln>
          <a:effectLst>
            <a:outerShdw sx="100000" sy="100000" kx="0" ky="0" algn="b" rotWithShape="0" blurRad="1270000" dist="0" dir="2700000">
              <a:srgbClr val="000000"/>
            </a:outerShdw>
          </a:effectLst>
        </p:spPr>
        <p:txBody>
          <a:bodyPr/>
          <a:lstStyle>
            <a:lvl1pPr algn="ctr">
              <a:defRPr spc="768" sz="48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Process-lean/agile</a:t>
            </a:r>
          </a:p>
        </p:txBody>
      </p:sp>
      <p:sp>
        <p:nvSpPr>
          <p:cNvPr id="205" name="Social construction with peer programming"/>
          <p:cNvSpPr/>
          <p:nvPr>
            <p:ph type="body" sz="quarter" idx="1"/>
          </p:nvPr>
        </p:nvSpPr>
        <p:spPr>
          <a:xfrm>
            <a:off x="25400" y="9017000"/>
            <a:ext cx="12954000" cy="723900"/>
          </a:xfrm>
          <a:prstGeom prst="rect">
            <a:avLst/>
          </a:prstGeom>
          <a:blipFill>
            <a:blip r:embed="rId3"/>
          </a:blipFill>
          <a:ln>
            <a:solidFill>
              <a:srgbClr val="FFFFFF"/>
            </a:solidFill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Social construction with peer programming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hueOff val="2987012"/>
            <a:satOff val="8321"/>
            <a:lumOff val="-1178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lobal Compet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Global Competition</a:t>
            </a:r>
          </a:p>
        </p:txBody>
      </p:sp>
      <p:sp>
        <p:nvSpPr>
          <p:cNvPr id="208" name="Millions of Web/App develop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Millions of Web/App developers</a:t>
            </a:r>
          </a:p>
          <a:p>
            <a:pPr/>
            <a:r>
              <a:t>Programming is a commodity</a:t>
            </a:r>
          </a:p>
          <a:p>
            <a:pPr/>
            <a:r>
              <a:t>Programming was co'opted by corp interest</a:t>
            </a:r>
          </a:p>
          <a:p>
            <a:pPr/>
            <a:r>
              <a:t>Top talent remains scarce</a:t>
            </a:r>
          </a:p>
          <a:p>
            <a:pPr/>
            <a:r>
              <a:t>Technology as fashion</a:t>
            </a:r>
          </a:p>
          <a:p>
            <a:pPr/>
            <a:r>
              <a:t>New value created by entrepreneurs, not technocrats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F4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NYC-CPA-Financial-District.jpg" descr="NYC-CPA-Financial-Distric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172" y="0"/>
            <a:ext cx="1110045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Banking - quants…"/>
          <p:cNvSpPr txBox="1"/>
          <p:nvPr/>
        </p:nvSpPr>
        <p:spPr>
          <a:xfrm>
            <a:off x="1206500" y="457199"/>
            <a:ext cx="10598009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52638" indent="-652638" algn="l">
              <a:buSzPct val="90000"/>
              <a:buChar char="•"/>
              <a:defRPr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Banking - quants</a:t>
            </a:r>
          </a:p>
          <a:p>
            <a:pPr marL="652638" indent="-652638" algn="l">
              <a:buSzPct val="90000"/>
              <a:buChar char="•"/>
              <a:defRPr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Advertising - big data</a:t>
            </a:r>
          </a:p>
          <a:p>
            <a:pPr marL="652638" indent="-652638" algn="l">
              <a:buSzPct val="90000"/>
              <a:buChar char="•"/>
              <a:defRPr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Healthcare - bioinformatics</a:t>
            </a:r>
          </a:p>
          <a:p>
            <a:pPr marL="652638" indent="-652638" algn="l">
              <a:buSzPct val="90000"/>
              <a:buChar char="•"/>
              <a:defRPr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Transportation - optimization</a:t>
            </a:r>
          </a:p>
          <a:p>
            <a:pPr marL="652638" indent="-652638" algn="l">
              <a:buSzPct val="90000"/>
              <a:buChar char="•"/>
              <a:defRPr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Energy - simulations and modeling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154121867_2447x1632.jpeg" descr="154121867_2447x1632.jpeg"/>
          <p:cNvPicPr>
            <a:picLocks noChangeAspect="1"/>
          </p:cNvPicPr>
          <p:nvPr>
            <p:ph type="pic" idx="23"/>
          </p:nvPr>
        </p:nvPicPr>
        <p:blipFill>
          <a:blip r:embed="rId2">
            <a:extLst/>
          </a:blip>
          <a:srcRect l="27662" t="1146" r="1521" b="1019"/>
          <a:stretch>
            <a:fillRect/>
          </a:stretch>
        </p:blipFill>
        <p:spPr>
          <a:xfrm>
            <a:off x="0" y="0"/>
            <a:ext cx="6502400" cy="9753600"/>
          </a:xfrm>
          <a:prstGeom prst="rect">
            <a:avLst/>
          </a:prstGeom>
        </p:spPr>
      </p:pic>
      <p:pic>
        <p:nvPicPr>
          <p:cNvPr id="211" name="the_impossible_job_creation_dream.jpg" descr="the_impossible_job_creation_dream.jpg"/>
          <p:cNvPicPr>
            <a:picLocks noChangeAspect="1"/>
          </p:cNvPicPr>
          <p:nvPr/>
        </p:nvPicPr>
        <p:blipFill>
          <a:blip r:embed="rId3">
            <a:extLst/>
          </a:blip>
          <a:srcRect l="16319" t="0" r="0" b="0"/>
          <a:stretch>
            <a:fillRect/>
          </a:stretch>
        </p:blipFill>
        <p:spPr>
          <a:xfrm>
            <a:off x="6600229" y="100672"/>
            <a:ext cx="6315023" cy="5031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create jobs.jpg" descr="create jobs.jpg"/>
          <p:cNvPicPr>
            <a:picLocks noChangeAspect="1"/>
          </p:cNvPicPr>
          <p:nvPr/>
        </p:nvPicPr>
        <p:blipFill>
          <a:blip r:embed="rId4">
            <a:extLst/>
          </a:blip>
          <a:srcRect l="7966" t="0" r="5254" b="0"/>
          <a:stretch>
            <a:fillRect/>
          </a:stretch>
        </p:blipFill>
        <p:spPr>
          <a:xfrm>
            <a:off x="6502400" y="5562600"/>
            <a:ext cx="6502400" cy="4191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has a degree…"/>
          <p:cNvSpPr/>
          <p:nvPr/>
        </p:nvSpPr>
        <p:spPr>
          <a:xfrm>
            <a:off x="4394200" y="0"/>
            <a:ext cx="2095500" cy="3632200"/>
          </a:xfrm>
          <a:prstGeom prst="wedgeEllipseCallout">
            <a:avLst>
              <a:gd name="adj1" fmla="val -49212"/>
              <a:gd name="adj2" fmla="val 57273"/>
            </a:avLst>
          </a:prstGeom>
          <a:ln w="127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has a degree</a:t>
            </a:r>
          </a:p>
          <a:p>
            <a: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but no job</a:t>
            </a:r>
          </a:p>
        </p:txBody>
      </p:sp>
      <p:sp>
        <p:nvSpPr>
          <p:cNvPr id="214" name="In the future everyone…"/>
          <p:cNvSpPr txBox="1"/>
          <p:nvPr/>
        </p:nvSpPr>
        <p:spPr>
          <a:xfrm>
            <a:off x="280670" y="7658100"/>
            <a:ext cx="5941061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 the future everyone</a:t>
            </a:r>
          </a:p>
          <a:p>
            <a:pPr/>
            <a:r>
              <a:t>becomes an entrepreneur</a:t>
            </a:r>
          </a:p>
        </p:txBody>
      </p:sp>
      <p:sp>
        <p:nvSpPr>
          <p:cNvPr id="215" name="Callout"/>
          <p:cNvSpPr/>
          <p:nvPr/>
        </p:nvSpPr>
        <p:spPr>
          <a:xfrm>
            <a:off x="279400" y="876300"/>
            <a:ext cx="2286000" cy="190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00" y="0"/>
                </a:moveTo>
                <a:cubicBezTo>
                  <a:pt x="3869" y="0"/>
                  <a:pt x="3600" y="322"/>
                  <a:pt x="3600" y="720"/>
                </a:cubicBezTo>
                <a:lnTo>
                  <a:pt x="3600" y="8640"/>
                </a:lnTo>
                <a:lnTo>
                  <a:pt x="0" y="10800"/>
                </a:lnTo>
                <a:lnTo>
                  <a:pt x="3600" y="12960"/>
                </a:lnTo>
                <a:lnTo>
                  <a:pt x="3600" y="20880"/>
                </a:lnTo>
                <a:cubicBezTo>
                  <a:pt x="3600" y="21278"/>
                  <a:pt x="3869" y="21600"/>
                  <a:pt x="4200" y="21600"/>
                </a:cubicBezTo>
                <a:lnTo>
                  <a:pt x="21000" y="21600"/>
                </a:lnTo>
                <a:cubicBezTo>
                  <a:pt x="21331" y="21600"/>
                  <a:pt x="21600" y="21278"/>
                  <a:pt x="21600" y="20880"/>
                </a:cubicBezTo>
                <a:lnTo>
                  <a:pt x="21600" y="720"/>
                </a:lnTo>
                <a:cubicBezTo>
                  <a:pt x="21600" y="322"/>
                  <a:pt x="21331" y="0"/>
                  <a:pt x="21000" y="0"/>
                </a:cubicBezTo>
                <a:lnTo>
                  <a:pt x="42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runt TAsk for Years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defRPr spc="982" sz="6138"/>
            </a:pPr>
            <a:r>
              <a:t>Grunt TAsk for Years</a:t>
            </a:r>
          </a:p>
          <a:p>
            <a:pPr defTabSz="578358">
              <a:defRPr spc="982" sz="6138"/>
            </a:pPr>
            <a:r>
              <a:t>Clean-up and test</a:t>
            </a:r>
          </a:p>
        </p:txBody>
      </p:sp>
      <p:sp>
        <p:nvSpPr>
          <p:cNvPr id="147" name="What will they do in those Jobs?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will they do in those Jobs?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>
            <a:satOff val="-5186"/>
            <a:lumOff val="-2840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tarting the next 50 ye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691" sz="4320"/>
            </a:lvl1pPr>
          </a:lstStyle>
          <a:p>
            <a:pPr/>
            <a:r>
              <a:t>Starting the next 50 years</a:t>
            </a:r>
          </a:p>
        </p:txBody>
      </p:sp>
      <p:sp>
        <p:nvSpPr>
          <p:cNvPr id="150" name="The job no one else want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job no one else wants</a:t>
            </a:r>
          </a:p>
          <a:p>
            <a:pPr/>
            <a:r>
              <a:t>Clean up the mess</a:t>
            </a:r>
          </a:p>
          <a:p>
            <a:pPr/>
            <a:r>
              <a:t>Testing and QA</a:t>
            </a:r>
          </a:p>
          <a:p>
            <a:pPr/>
            <a:r>
              <a:t>Routine stuff</a:t>
            </a:r>
          </a:p>
          <a:p>
            <a:pPr/>
            <a:r>
              <a:t>Culture tolerance </a:t>
            </a:r>
          </a:p>
          <a:p>
            <a:pPr/>
            <a:r>
              <a:t>Temper the ego</a:t>
            </a:r>
          </a:p>
        </p:txBody>
      </p:sp>
      <p:pic>
        <p:nvPicPr>
          <p:cNvPr id="151" name="labor.png" descr="labor.png"/>
          <p:cNvPicPr>
            <a:picLocks noChangeAspect="1"/>
          </p:cNvPicPr>
          <p:nvPr/>
        </p:nvPicPr>
        <p:blipFill>
          <a:blip r:embed="rId2">
            <a:extLst/>
          </a:blip>
          <a:srcRect l="12186" t="0" r="0" b="0"/>
          <a:stretch>
            <a:fillRect/>
          </a:stretch>
        </p:blipFill>
        <p:spPr>
          <a:xfrm>
            <a:off x="6070600" y="1816100"/>
            <a:ext cx="6680200" cy="613241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01"/>
          <p:cNvSpPr txBox="1"/>
          <p:nvPr>
            <p:ph type="sldNum" sz="quarter" idx="4294967295"/>
          </p:nvPr>
        </p:nvSpPr>
        <p:spPr>
          <a:xfrm>
            <a:off x="6371333" y="9258300"/>
            <a:ext cx="233173" cy="419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How to get the JOb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get the JOb?</a:t>
            </a:r>
          </a:p>
        </p:txBody>
      </p:sp>
      <p:sp>
        <p:nvSpPr>
          <p:cNvPr id="155" name="Skills and Knowledg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Skills and Knowledge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-1002857"/>
            <a:satOff val="-14634"/>
            <a:lumOff val="-33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Einstein is a Brand first and a Brain second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Einstein is a Brand first and a Brain second</a:t>
            </a:r>
          </a:p>
        </p:txBody>
      </p:sp>
      <p:sp>
        <p:nvSpPr>
          <p:cNvPr id="158" name="Master one thing better than your peers…"/>
          <p:cNvSpPr txBox="1"/>
          <p:nvPr>
            <p:ph type="body" idx="22"/>
          </p:nvPr>
        </p:nvSpPr>
        <p:spPr>
          <a:xfrm>
            <a:off x="1270000" y="412750"/>
            <a:ext cx="10464800" cy="2590801"/>
          </a:xfrm>
          <a:prstGeom prst="rect">
            <a:avLst/>
          </a:prstGeom>
        </p:spPr>
        <p:txBody>
          <a:bodyPr/>
          <a:lstStyle/>
          <a:p>
            <a:pPr algn="l"/>
            <a:r>
              <a:t>Master one thing better than your peers </a:t>
            </a:r>
          </a:p>
          <a:p>
            <a:pPr algn="l"/>
            <a:r>
              <a:t>       then share it with everyone.</a:t>
            </a:r>
          </a:p>
          <a:p>
            <a:pPr algn="l"/>
            <a:r>
              <a:t>Find people who know it better than you,</a:t>
            </a:r>
          </a:p>
          <a:p>
            <a:pPr algn="l"/>
            <a:r>
              <a:t>       then repeat.</a:t>
            </a:r>
          </a:p>
        </p:txBody>
      </p:sp>
      <p:pic>
        <p:nvPicPr>
          <p:cNvPr id="159" name="math-cover.jpg" descr="math-cover.jpg"/>
          <p:cNvPicPr>
            <a:picLocks noChangeAspect="1"/>
          </p:cNvPicPr>
          <p:nvPr/>
        </p:nvPicPr>
        <p:blipFill>
          <a:blip r:embed="rId2">
            <a:extLst/>
          </a:blip>
          <a:srcRect l="0" t="33085" r="0" b="0"/>
          <a:stretch>
            <a:fillRect/>
          </a:stretch>
        </p:blipFill>
        <p:spPr>
          <a:xfrm>
            <a:off x="38100" y="3746190"/>
            <a:ext cx="12928600" cy="6119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What can the Faculty do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pc="982" sz="6138"/>
            </a:lvl1pPr>
          </a:lstStyle>
          <a:p>
            <a:pPr/>
            <a:r>
              <a:t>What can the Faculty do?</a:t>
            </a:r>
          </a:p>
        </p:txBody>
      </p:sp>
      <p:sp>
        <p:nvSpPr>
          <p:cNvPr id="162" name="How to Prepare the Students?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Prepare the Students?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/>
            </a:gs>
            <a:gs pos="100000">
              <a:schemeClr val="accent3">
                <a:hueOff val="2987012"/>
                <a:satOff val="8321"/>
                <a:lumOff val="-11781"/>
                <a:alpha val="60000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Understand Busin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Understand Business</a:t>
            </a:r>
          </a:p>
        </p:txBody>
      </p:sp>
      <p:sp>
        <p:nvSpPr>
          <p:cNvPr id="165" name="How does it function and create value?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pc="372" sz="2328"/>
            </a:lvl1pPr>
          </a:lstStyle>
          <a:p>
            <a:pPr/>
            <a:r>
              <a:t>How does it function and create value?</a:t>
            </a:r>
          </a:p>
        </p:txBody>
      </p:sp>
      <p:pic>
        <p:nvPicPr>
          <p:cNvPr id="166" name="successful-startups.jpg" descr="successful-startup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251200"/>
            <a:ext cx="13004800" cy="650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rriculum for Industry Readines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pc="982" sz="6138"/>
            </a:lvl1pPr>
          </a:lstStyle>
          <a:p>
            <a:pPr/>
            <a:r>
              <a:t>Curriculum for Industry Readiness</a:t>
            </a:r>
          </a:p>
        </p:txBody>
      </p:sp>
      <p:sp>
        <p:nvSpPr>
          <p:cNvPr id="169" name="Integrating Theory with Practic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Integrating Theory with Practice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