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57" r:id="rId5"/>
    <p:sldId id="278" r:id="rId6"/>
    <p:sldId id="280" r:id="rId7"/>
    <p:sldId id="277" r:id="rId8"/>
    <p:sldId id="283" r:id="rId9"/>
    <p:sldId id="290" r:id="rId10"/>
    <p:sldId id="28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" y="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3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6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34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cm_4c_grad_vtag_b_po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70588"/>
            <a:ext cx="314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0943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8138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227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6002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5491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5634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5901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311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80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51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961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097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4600" y="274638"/>
            <a:ext cx="2717800" cy="5668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74638"/>
            <a:ext cx="7950200" cy="5668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844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8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1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7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2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4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5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2E876-DE16-4D77-B0DE-14C52426CFC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DC8B5-E7D0-44D5-82CC-DE93AB6B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3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74638"/>
            <a:ext cx="1087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871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7" descr="acm_4c_grad_vtag_b_pos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70588"/>
            <a:ext cx="314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23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182A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069" y="233760"/>
            <a:ext cx="11509828" cy="19166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Discussion of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Computer Science Research Directions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82276"/>
            <a:ext cx="9144000" cy="138639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Bobby Schnabel</a:t>
            </a:r>
          </a:p>
          <a:p>
            <a:r>
              <a:rPr lang="en-US" dirty="0"/>
              <a:t>CEO, ACM</a:t>
            </a:r>
          </a:p>
          <a:p>
            <a:endParaRPr lang="en-US" dirty="0"/>
          </a:p>
          <a:p>
            <a:r>
              <a:rPr lang="en-US" sz="2800" dirty="0"/>
              <a:t>CUNY Computer Science Faculty, Nov. 3, 2017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40414-DD75-49F7-BFBE-C1AF93B668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000500"/>
            <a:ext cx="3810000" cy="2857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7DEE94-3218-4516-87F4-81C696319B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000500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31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09" y="365125"/>
            <a:ext cx="11845636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Disruptive Impacts of Computing Advances – Example: Autonomous, Accident Free Vehicles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8860"/>
            <a:ext cx="10515600" cy="4769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Industries seriously impacted: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Driving Careers (taxi, truck, bus)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Auto repair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Auto insurance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Parking garages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Driver-training schools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Steel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Entertainment</a:t>
            </a:r>
            <a:r>
              <a:rPr lang="en-US" sz="2400" dirty="0"/>
              <a:t>  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Other interesting examples: smart homes, drones, healthcare, …</a:t>
            </a:r>
          </a:p>
        </p:txBody>
      </p:sp>
      <p:sp>
        <p:nvSpPr>
          <p:cNvPr id="5" name="Up Arrow 4"/>
          <p:cNvSpPr/>
          <p:nvPr/>
        </p:nvSpPr>
        <p:spPr>
          <a:xfrm>
            <a:off x="3241965" y="5320145"/>
            <a:ext cx="401502" cy="3688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tps://tctechcrunch2011.files.wordpress.com/2014/12/v2.png?w=73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927" y="2365691"/>
            <a:ext cx="5015474" cy="332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own Arrow 8"/>
          <p:cNvSpPr/>
          <p:nvPr/>
        </p:nvSpPr>
        <p:spPr>
          <a:xfrm>
            <a:off x="5278582" y="2618510"/>
            <a:ext cx="401782" cy="401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687782" y="3075707"/>
            <a:ext cx="401782" cy="401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953491" y="4918365"/>
            <a:ext cx="401782" cy="401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/>
          <p:cNvSpPr/>
          <p:nvPr/>
        </p:nvSpPr>
        <p:spPr>
          <a:xfrm>
            <a:off x="3124199" y="3460019"/>
            <a:ext cx="450551" cy="49342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3192916" y="3953444"/>
            <a:ext cx="450551" cy="49342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4003824" y="4424940"/>
            <a:ext cx="450551" cy="49342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60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Technology and the Future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678363"/>
            <a:ext cx="7971971" cy="460750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Some endangered jobs (indicative range):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Finance (analysis, insurance, accounting, cashier)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Drivers (truck, taxi)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Manufacturing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Construction (bricklaying, roofing, 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Line cooks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Paralegal</a:t>
            </a:r>
          </a:p>
          <a:p>
            <a:r>
              <a:rPr lang="en-US" sz="3200" dirty="0"/>
              <a:t>Global impact, varying estimates, high %</a:t>
            </a:r>
          </a:p>
          <a:p>
            <a:r>
              <a:rPr lang="en-US" sz="3200" dirty="0"/>
              <a:t>Will new jobs arise to replace, or will there be a need for universal basic income, or …?</a:t>
            </a:r>
          </a:p>
        </p:txBody>
      </p:sp>
      <p:sp>
        <p:nvSpPr>
          <p:cNvPr id="4" name="AutoShape 2" descr="Image result for der spiegel sie sind entlass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202" y="1894897"/>
            <a:ext cx="3126798" cy="417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7343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7843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Evolution of Computer Science Research, Part I</a:t>
            </a:r>
          </a:p>
          <a:p>
            <a:r>
              <a:rPr lang="en-US" sz="3200" dirty="0"/>
              <a:t>Transformation of Computing to a Socio-Technical Field</a:t>
            </a:r>
          </a:p>
          <a:p>
            <a:r>
              <a:rPr lang="en-US" sz="3200" dirty="0"/>
              <a:t>The Evolution of Computer Science Research, Part II</a:t>
            </a:r>
          </a:p>
          <a:p>
            <a:r>
              <a:rPr lang="en-US" sz="3200" dirty="0"/>
              <a:t>(Some) Emerging Areas of Computer Science Research</a:t>
            </a:r>
          </a:p>
          <a:p>
            <a:r>
              <a:rPr lang="en-US" sz="3200" dirty="0"/>
              <a:t>Two Broader, Related Topics to Think About</a:t>
            </a:r>
          </a:p>
          <a:p>
            <a:pPr lvl="1"/>
            <a:r>
              <a:rPr lang="en-US" sz="2800" dirty="0"/>
              <a:t>How Computing Impacts Other Industries </a:t>
            </a:r>
          </a:p>
          <a:p>
            <a:pPr lvl="1"/>
            <a:r>
              <a:rPr lang="en-US" sz="2800" dirty="0"/>
              <a:t>Technology and the Future of Work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Discussion - Throughout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7719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350328" y="2466108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50328" y="2814979"/>
            <a:ext cx="1911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Prog</a:t>
            </a:r>
            <a:r>
              <a:rPr lang="en-US" sz="2400" b="1" dirty="0"/>
              <a:t> Lang</a:t>
            </a:r>
          </a:p>
          <a:p>
            <a:pPr algn="ctr"/>
            <a:r>
              <a:rPr lang="en-US" sz="2400" b="1" dirty="0"/>
              <a:t>Op Sys</a:t>
            </a:r>
          </a:p>
          <a:p>
            <a:pPr algn="ctr"/>
            <a:r>
              <a:rPr lang="en-US" sz="2400" b="1" dirty="0"/>
              <a:t>Theory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41844" y="609600"/>
            <a:ext cx="83348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The Evolution of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379584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391891" y="2438399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937165" y="1357746"/>
            <a:ext cx="4862944" cy="412865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91891" y="2438399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599" y="1781515"/>
            <a:ext cx="261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Graphics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91891" y="4633690"/>
            <a:ext cx="2002713" cy="473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HCI             AI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3060" y="2666949"/>
            <a:ext cx="150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Databases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9967" y="2746383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Security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91891" y="2828836"/>
            <a:ext cx="19119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</a:rPr>
              <a:t>Prog</a:t>
            </a:r>
            <a:r>
              <a:rPr lang="en-US" sz="2400" b="1" dirty="0">
                <a:solidFill>
                  <a:prstClr val="black"/>
                </a:solidFill>
              </a:rPr>
              <a:t> Lang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Op Sys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Theory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98679" y="369904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Soft Eng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3818" y="3699040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Sci</a:t>
            </a:r>
            <a:r>
              <a:rPr lang="en-US" sz="2400" b="1" dirty="0"/>
              <a:t> Comp</a:t>
            </a:r>
          </a:p>
        </p:txBody>
      </p:sp>
    </p:spTree>
    <p:extLst>
      <p:ext uri="{BB962C8B-B14F-4D97-AF65-F5344CB8AC3E}">
        <p14:creationId xmlns:p14="http://schemas.microsoft.com/office/powerpoint/2010/main" val="182250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391891" y="2438399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886083" y="595085"/>
            <a:ext cx="6953118" cy="571862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85656" y="1350819"/>
            <a:ext cx="4862944" cy="412865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61164" y="2466109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01844" y="1823080"/>
            <a:ext cx="1292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Graphics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05821" y="2782668"/>
            <a:ext cx="1504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Databases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61164" y="4523786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HCI             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386" y="2828836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Security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91891" y="2828836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</a:rPr>
              <a:t>Prog</a:t>
            </a:r>
            <a:r>
              <a:rPr lang="en-US" sz="2400" b="1" dirty="0">
                <a:solidFill>
                  <a:prstClr val="black"/>
                </a:solidFill>
              </a:rPr>
              <a:t> Lang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Op Sys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72692" y="883856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BIO                  Health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6082" y="3137214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Media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68765" y="2860215"/>
            <a:ext cx="8656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Enter</a:t>
            </a:r>
          </a:p>
          <a:p>
            <a:pPr algn="ctr"/>
            <a:r>
              <a:rPr lang="en-US" sz="2400" b="1" dirty="0" err="1"/>
              <a:t>tain</a:t>
            </a:r>
            <a:endParaRPr lang="en-US" sz="2400" b="1" dirty="0"/>
          </a:p>
          <a:p>
            <a:pPr algn="ctr"/>
            <a:r>
              <a:rPr lang="en-US" sz="2400" b="1" dirty="0" err="1"/>
              <a:t>ment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06694" y="5660837"/>
            <a:ext cx="2070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Transportation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180409" y="359887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</a:rPr>
              <a:t>Soft Eng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682" y="3694791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Sci Comp</a:t>
            </a:r>
          </a:p>
        </p:txBody>
      </p:sp>
    </p:spTree>
    <p:extLst>
      <p:ext uri="{BB962C8B-B14F-4D97-AF65-F5344CB8AC3E}">
        <p14:creationId xmlns:p14="http://schemas.microsoft.com/office/powerpoint/2010/main" val="218085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255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Transformation of computing from a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technical field to a socio-technical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1017"/>
            <a:ext cx="10515600" cy="2787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A discipline which initially and for many decades was overwhelmingly technical is becoming increasingly integrated with human and societal issues</a:t>
            </a:r>
          </a:p>
          <a:p>
            <a:pPr lvl="1"/>
            <a:r>
              <a:rPr lang="en-US" sz="2800" dirty="0"/>
              <a:t>Transition started decades ago with personal computers</a:t>
            </a:r>
          </a:p>
          <a:p>
            <a:pPr lvl="1"/>
            <a:r>
              <a:rPr lang="en-US" sz="2800" dirty="0"/>
              <a:t>Accelerated by use of computing for basic human activities such as social networking, health/elder care, autonomous vehicles, …</a:t>
            </a:r>
          </a:p>
        </p:txBody>
      </p:sp>
      <p:pic>
        <p:nvPicPr>
          <p:cNvPr id="1026" name="Picture 2" descr="Image result for Robot in elder c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809" y="4862286"/>
            <a:ext cx="2971878" cy="199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Robot in elder ca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136" y="4718956"/>
            <a:ext cx="3819720" cy="213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41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01844" y="1823080"/>
            <a:ext cx="1292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Graphics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05821" y="2782668"/>
            <a:ext cx="1504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Databases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61164" y="4523786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HCI             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386" y="2828836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Security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91891" y="2828836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</a:rPr>
              <a:t>Prog</a:t>
            </a:r>
            <a:r>
              <a:rPr lang="en-US" sz="2400" b="1" dirty="0">
                <a:solidFill>
                  <a:prstClr val="black"/>
                </a:solidFill>
              </a:rPr>
              <a:t> Lang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Op Sys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72692" y="765440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BIO                  Health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6804" y="3184312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Media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59161" y="2971936"/>
            <a:ext cx="1457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Entertain-</a:t>
            </a:r>
          </a:p>
          <a:p>
            <a:pPr algn="ctr"/>
            <a:r>
              <a:rPr lang="en-US" sz="2400" b="1" dirty="0" err="1"/>
              <a:t>ment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06694" y="5660837"/>
            <a:ext cx="2070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Transportation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180409" y="359887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</a:rPr>
              <a:t>Soft Eng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682" y="3694791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Sci</a:t>
            </a:r>
            <a:r>
              <a:rPr lang="en-US" sz="2400" b="1" dirty="0"/>
              <a:t> Comp</a:t>
            </a:r>
          </a:p>
        </p:txBody>
      </p:sp>
      <p:sp>
        <p:nvSpPr>
          <p:cNvPr id="5" name="Oval 4"/>
          <p:cNvSpPr/>
          <p:nvPr/>
        </p:nvSpPr>
        <p:spPr>
          <a:xfrm>
            <a:off x="116114" y="0"/>
            <a:ext cx="10638972" cy="6858000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886083" y="595085"/>
            <a:ext cx="6953118" cy="571862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985656" y="1350819"/>
            <a:ext cx="4862944" cy="412865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461164" y="2466109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25092" y="917840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BIO                  Health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61164" y="2854234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</a:rPr>
              <a:t>Prog</a:t>
            </a:r>
            <a:r>
              <a:rPr lang="en-US" sz="2400" b="1" dirty="0">
                <a:solidFill>
                  <a:prstClr val="black"/>
                </a:solidFill>
              </a:rPr>
              <a:t> Lang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Op Sys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Theory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06694" y="5608078"/>
            <a:ext cx="2070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Transportation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8765" y="2860215"/>
            <a:ext cx="8656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Enter</a:t>
            </a:r>
          </a:p>
          <a:p>
            <a:pPr algn="ctr"/>
            <a:r>
              <a:rPr lang="en-US" sz="2400" b="1" dirty="0" err="1"/>
              <a:t>tain</a:t>
            </a:r>
            <a:endParaRPr lang="en-US" sz="2400" b="1" dirty="0"/>
          </a:p>
          <a:p>
            <a:pPr algn="ctr"/>
            <a:r>
              <a:rPr lang="en-US" sz="2400" b="1" dirty="0" err="1"/>
              <a:t>ment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886082" y="3137214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Media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05754" y="1739119"/>
            <a:ext cx="1292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Graphics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02243" y="2808066"/>
            <a:ext cx="1504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Databases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511637" y="2840199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Security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3170437" y="3592898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</a:rPr>
              <a:t>Soft Eng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93256" y="3584570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Sci Comp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13564" y="4676186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HCI             AI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04483" y="39986"/>
            <a:ext cx="1074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Ethics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04970" y="6385154"/>
            <a:ext cx="69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Law</a:t>
            </a:r>
            <a:endParaRPr lang="en-US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64883" y="2396488"/>
            <a:ext cx="139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Sociology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49442" y="2411816"/>
            <a:ext cx="193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Anthropology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4886" y="3902517"/>
            <a:ext cx="159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Psychology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095690" y="3533185"/>
            <a:ext cx="12455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Local </a:t>
            </a:r>
          </a:p>
          <a:p>
            <a:pPr algn="ctr"/>
            <a:r>
              <a:rPr lang="en-US" sz="2400" b="1" dirty="0"/>
              <a:t>Cultures</a:t>
            </a:r>
          </a:p>
        </p:txBody>
      </p:sp>
    </p:spTree>
    <p:extLst>
      <p:ext uri="{BB962C8B-B14F-4D97-AF65-F5344CB8AC3E}">
        <p14:creationId xmlns:p14="http://schemas.microsoft.com/office/powerpoint/2010/main" val="166326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01844" y="1823080"/>
            <a:ext cx="1292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Graphics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05821" y="2782668"/>
            <a:ext cx="1504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Databases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61164" y="4523786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HCI             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386" y="2828836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Security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91891" y="2828836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</a:rPr>
              <a:t>Prog</a:t>
            </a:r>
            <a:r>
              <a:rPr lang="en-US" sz="2400" b="1" dirty="0">
                <a:solidFill>
                  <a:prstClr val="black"/>
                </a:solidFill>
              </a:rPr>
              <a:t> Lang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Op Sys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72692" y="765440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BIO                  Health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6804" y="3184312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Media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59161" y="2971936"/>
            <a:ext cx="1457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Entertain-</a:t>
            </a:r>
          </a:p>
          <a:p>
            <a:pPr algn="ctr"/>
            <a:r>
              <a:rPr lang="en-US" sz="2400" b="1" dirty="0" err="1"/>
              <a:t>ment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06694" y="5660837"/>
            <a:ext cx="2070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Transportation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180409" y="359887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</a:rPr>
              <a:t>Soft Eng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682" y="3694791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Sci</a:t>
            </a:r>
            <a:r>
              <a:rPr lang="en-US" sz="2400" b="1" dirty="0"/>
              <a:t> Comp</a:t>
            </a:r>
          </a:p>
        </p:txBody>
      </p:sp>
      <p:sp>
        <p:nvSpPr>
          <p:cNvPr id="5" name="Oval 4"/>
          <p:cNvSpPr/>
          <p:nvPr/>
        </p:nvSpPr>
        <p:spPr>
          <a:xfrm>
            <a:off x="116114" y="0"/>
            <a:ext cx="10638972" cy="6858000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886083" y="595085"/>
            <a:ext cx="6953118" cy="571862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985656" y="1350819"/>
            <a:ext cx="4862944" cy="412865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461164" y="2466109"/>
            <a:ext cx="1911927" cy="18980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25092" y="917840"/>
            <a:ext cx="2738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BIO </a:t>
            </a:r>
            <a:r>
              <a:rPr lang="en-US" sz="2400" b="1" dirty="0"/>
              <a:t>                 </a:t>
            </a:r>
            <a:r>
              <a:rPr lang="en-US" sz="2400" b="1" dirty="0">
                <a:highlight>
                  <a:srgbClr val="FFFF00"/>
                </a:highlight>
              </a:rPr>
              <a:t>Health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61164" y="2854234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err="1">
                <a:solidFill>
                  <a:prstClr val="black"/>
                </a:solidFill>
              </a:rPr>
              <a:t>Prog</a:t>
            </a:r>
            <a:r>
              <a:rPr lang="en-US" sz="2400" b="1" dirty="0">
                <a:solidFill>
                  <a:prstClr val="black"/>
                </a:solidFill>
              </a:rPr>
              <a:t> Lang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Op Sys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  <a:highlight>
                  <a:srgbClr val="FFFF00"/>
                </a:highlight>
              </a:rPr>
              <a:t>Theory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06694" y="5608078"/>
            <a:ext cx="2070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Transportation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8765" y="2860215"/>
            <a:ext cx="8656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Enter</a:t>
            </a:r>
          </a:p>
          <a:p>
            <a:pPr algn="ctr"/>
            <a:r>
              <a:rPr lang="en-US" sz="2400" b="1" dirty="0" err="1"/>
              <a:t>tain</a:t>
            </a:r>
            <a:endParaRPr lang="en-US" sz="2400" b="1" dirty="0"/>
          </a:p>
          <a:p>
            <a:pPr algn="ctr"/>
            <a:r>
              <a:rPr lang="en-US" sz="2400" b="1" dirty="0" err="1"/>
              <a:t>ment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886082" y="3137214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Media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05754" y="1739119"/>
            <a:ext cx="1292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Graphics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002243" y="2808066"/>
            <a:ext cx="1504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highlight>
                  <a:srgbClr val="FFFF00"/>
                </a:highlight>
              </a:rPr>
              <a:t>Databases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11637" y="2840199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highlight>
                  <a:srgbClr val="FFFF00"/>
                </a:highlight>
              </a:rPr>
              <a:t>Security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70437" y="3592898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</a:rPr>
              <a:t>Soft Eng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93256" y="3584570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Sci Comp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13564" y="4676186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HCI             </a:t>
            </a:r>
            <a:r>
              <a:rPr lang="en-US" sz="2400" b="1" dirty="0">
                <a:solidFill>
                  <a:prstClr val="black"/>
                </a:solidFill>
                <a:highlight>
                  <a:srgbClr val="FFFF00"/>
                </a:highlight>
              </a:rPr>
              <a:t>AI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04483" y="39986"/>
            <a:ext cx="1074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Ethics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04970" y="6385154"/>
            <a:ext cx="69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Law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4883" y="2396488"/>
            <a:ext cx="139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Sociology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49442" y="2411816"/>
            <a:ext cx="193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Anthropology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4886" y="3902517"/>
            <a:ext cx="159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Psychology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095690" y="3533185"/>
            <a:ext cx="12455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Local </a:t>
            </a:r>
          </a:p>
          <a:p>
            <a:pPr algn="ctr"/>
            <a:r>
              <a:rPr lang="en-US" sz="2400" b="1" dirty="0"/>
              <a:t>Cultures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58433" y="180665"/>
            <a:ext cx="2345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highlight>
                  <a:srgbClr val="FFFF00"/>
                </a:highlight>
              </a:rPr>
              <a:t>Data Science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16317" y="1838880"/>
            <a:ext cx="150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highlight>
                  <a:srgbClr val="00FF00"/>
                </a:highlight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417526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10282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Some “Emerging” Areas of Computer Science Research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656" y="1716542"/>
            <a:ext cx="6183087" cy="4351338"/>
          </a:xfrm>
        </p:spPr>
        <p:txBody>
          <a:bodyPr/>
          <a:lstStyle/>
          <a:p>
            <a:r>
              <a:rPr lang="en-US" dirty="0"/>
              <a:t>Quantum computing &amp; communication</a:t>
            </a:r>
          </a:p>
          <a:p>
            <a:r>
              <a:rPr lang="en-US" dirty="0"/>
              <a:t>New “conventional” architectures</a:t>
            </a:r>
          </a:p>
          <a:p>
            <a:r>
              <a:rPr lang="en-US" dirty="0"/>
              <a:t>Augmented &amp; virtual reality</a:t>
            </a:r>
          </a:p>
          <a:p>
            <a:r>
              <a:rPr lang="en-US" dirty="0"/>
              <a:t>Deep neural nets, including theory</a:t>
            </a:r>
          </a:p>
          <a:p>
            <a:r>
              <a:rPr lang="en-US" dirty="0"/>
              <a:t>Robotics – fine grain manipulation</a:t>
            </a:r>
          </a:p>
          <a:p>
            <a:r>
              <a:rPr lang="en-US" dirty="0"/>
              <a:t>Intelligent ML (without training sets)</a:t>
            </a:r>
          </a:p>
          <a:p>
            <a:r>
              <a:rPr lang="en-US" dirty="0"/>
              <a:t>Human identification and motion recognition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9485" y="1690688"/>
            <a:ext cx="5457369" cy="4351338"/>
          </a:xfrm>
        </p:spPr>
        <p:txBody>
          <a:bodyPr/>
          <a:lstStyle/>
          <a:p>
            <a:r>
              <a:rPr lang="en-US" dirty="0"/>
              <a:t>“Big Optimization” – optimizing AI / ML models</a:t>
            </a:r>
          </a:p>
          <a:p>
            <a:r>
              <a:rPr lang="en-US" dirty="0"/>
              <a:t>High performance computing – data / simulation</a:t>
            </a:r>
          </a:p>
          <a:p>
            <a:r>
              <a:rPr lang="en-US" dirty="0"/>
              <a:t>Intelligent cybersecurity</a:t>
            </a:r>
          </a:p>
          <a:p>
            <a:r>
              <a:rPr lang="en-US" dirty="0"/>
              <a:t>Social Intelligence</a:t>
            </a:r>
          </a:p>
          <a:p>
            <a:r>
              <a:rPr lang="en-US" dirty="0"/>
              <a:t>Digital Preservation</a:t>
            </a:r>
          </a:p>
          <a:p>
            <a:r>
              <a:rPr lang="en-US" dirty="0"/>
              <a:t>Ethics and AI</a:t>
            </a:r>
          </a:p>
        </p:txBody>
      </p:sp>
    </p:spTree>
    <p:extLst>
      <p:ext uri="{BB962C8B-B14F-4D97-AF65-F5344CB8AC3E}">
        <p14:creationId xmlns:p14="http://schemas.microsoft.com/office/powerpoint/2010/main" val="221373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3259</TotalTime>
  <Words>461</Words>
  <Application>Microsoft Office PowerPoint</Application>
  <PresentationFormat>Widescreen</PresentationFormat>
  <Paragraphs>155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Wingdings</vt:lpstr>
      <vt:lpstr>Office Theme</vt:lpstr>
      <vt:lpstr>Default Design</vt:lpstr>
      <vt:lpstr>A Discussion of  Computer Science Research Directions</vt:lpstr>
      <vt:lpstr>Outline</vt:lpstr>
      <vt:lpstr>PowerPoint Presentation</vt:lpstr>
      <vt:lpstr>PowerPoint Presentation</vt:lpstr>
      <vt:lpstr>PowerPoint Presentation</vt:lpstr>
      <vt:lpstr>Transformation of computing from a technical field to a socio-technical field</vt:lpstr>
      <vt:lpstr>PowerPoint Presentation</vt:lpstr>
      <vt:lpstr>PowerPoint Presentation</vt:lpstr>
      <vt:lpstr>Some “Emerging” Areas of Computer Science Research</vt:lpstr>
      <vt:lpstr>Disruptive Impacts of Computing Advances – Example: Autonomous, Accident Free Vehicles</vt:lpstr>
      <vt:lpstr>Technology and the Future of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B. Schnabel</dc:creator>
  <cp:lastModifiedBy>Bobby Schnabel</cp:lastModifiedBy>
  <cp:revision>56</cp:revision>
  <dcterms:created xsi:type="dcterms:W3CDTF">2016-10-09T23:56:16Z</dcterms:created>
  <dcterms:modified xsi:type="dcterms:W3CDTF">2017-10-30T16:49:54Z</dcterms:modified>
</cp:coreProperties>
</file>