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mp4" ContentType="video/unknown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2" r:id="rId12"/>
    <p:sldId id="271" r:id="rId13"/>
    <p:sldId id="274" r:id="rId14"/>
    <p:sldId id="275" r:id="rId15"/>
    <p:sldId id="277" r:id="rId16"/>
    <p:sldId id="279" r:id="rId17"/>
    <p:sldId id="287" r:id="rId18"/>
    <p:sldId id="280" r:id="rId19"/>
    <p:sldId id="281" r:id="rId20"/>
    <p:sldId id="282" r:id="rId21"/>
    <p:sldId id="283" r:id="rId22"/>
    <p:sldId id="284" r:id="rId23"/>
    <p:sldId id="285" r:id="rId24"/>
    <p:sldId id="28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4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Macintosh%20HD:Users:Lazowska:Desktop:Enrollment%20cha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Macintosh%20HD:Users:Lazowska:Desktop:Enrollment%20char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zowska:Desktop:Recent%20Talks:NCWIT-CIFellows:Spreadsheets:NCWIT%20enrollment%20char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Macintosh%20HD:Users:Lazowska:Desktop:Enrollment%20cha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oleObject" Target="Macintosh%20HD:Users:Lazowska:Desktop:Enrollment%20chart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oleObject" Target="Macintosh%20HD:Users:Lazowska:Desktop:Enrollment%20char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Lazowska:Desktop:Recent%20Talks:NCWIT-CIFellows:Spreadsheets:NCWIT%20enrollment%20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Michigan</a:t>
            </a:r>
            <a:endParaRPr lang="en-US" sz="1800" dirty="0"/>
          </a:p>
        </c:rich>
      </c:tx>
      <c:layout>
        <c:manualLayout>
          <c:xMode val="edge"/>
          <c:yMode val="edge"/>
          <c:x val="0.699557039208116"/>
          <c:y val="0.779149519890261"/>
        </c:manualLayout>
      </c:layout>
      <c:overlay val="1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EECS 280</c:v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strRef>
              <c:f>Sheet1!$H$35:$O$35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Sheet1!$H$36:$O$36</c:f>
              <c:numCache>
                <c:formatCode>General</c:formatCode>
                <c:ptCount val="8"/>
                <c:pt idx="0">
                  <c:v>440.0</c:v>
                </c:pt>
                <c:pt idx="1">
                  <c:v>462.0</c:v>
                </c:pt>
                <c:pt idx="2">
                  <c:v>500.0</c:v>
                </c:pt>
                <c:pt idx="3">
                  <c:v>550.0</c:v>
                </c:pt>
                <c:pt idx="4">
                  <c:v>602.0</c:v>
                </c:pt>
                <c:pt idx="5">
                  <c:v>833.0</c:v>
                </c:pt>
                <c:pt idx="6">
                  <c:v>933.0</c:v>
                </c:pt>
                <c:pt idx="7">
                  <c:v>1185.0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3260376"/>
        <c:axId val="2140862648"/>
      </c:lineChart>
      <c:catAx>
        <c:axId val="2093260376"/>
        <c:scaling>
          <c:orientation val="minMax"/>
        </c:scaling>
        <c:delete val="0"/>
        <c:axPos val="b"/>
        <c:majorTickMark val="out"/>
        <c:minorTickMark val="none"/>
        <c:tickLblPos val="nextTo"/>
        <c:crossAx val="2140862648"/>
        <c:crosses val="autoZero"/>
        <c:auto val="1"/>
        <c:lblAlgn val="ctr"/>
        <c:lblOffset val="100"/>
        <c:noMultiLvlLbl val="0"/>
      </c:catAx>
      <c:valAx>
        <c:axId val="2140862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932603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bg1">
          <a:lumMod val="50000"/>
        </a:schemeClr>
      </a:solidFill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Washington</a:t>
            </a:r>
            <a:endParaRPr lang="en-US" sz="1800" dirty="0"/>
          </a:p>
        </c:rich>
      </c:tx>
      <c:layout>
        <c:manualLayout>
          <c:xMode val="edge"/>
          <c:yMode val="edge"/>
          <c:x val="0.688148355502638"/>
          <c:y val="0.784636488340192"/>
        </c:manualLayout>
      </c:layout>
      <c:overlay val="1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Sheet1!$A$20</c:f>
              <c:strCache>
                <c:ptCount val="1"/>
                <c:pt idx="0">
                  <c:v>CSE 142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strRef>
              <c:f>Sheet1!$B$19:$I$19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Sheet1!$B$20:$I$20</c:f>
              <c:numCache>
                <c:formatCode>General</c:formatCode>
                <c:ptCount val="8"/>
                <c:pt idx="0">
                  <c:v>1446.0</c:v>
                </c:pt>
                <c:pt idx="1">
                  <c:v>1451.0</c:v>
                </c:pt>
                <c:pt idx="2">
                  <c:v>1632.0</c:v>
                </c:pt>
                <c:pt idx="3">
                  <c:v>1606.0</c:v>
                </c:pt>
                <c:pt idx="4">
                  <c:v>1667.0</c:v>
                </c:pt>
                <c:pt idx="5">
                  <c:v>1921.0</c:v>
                </c:pt>
                <c:pt idx="6">
                  <c:v>2154.0</c:v>
                </c:pt>
                <c:pt idx="7">
                  <c:v>2687.0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9457784"/>
        <c:axId val="-2062283960"/>
      </c:lineChart>
      <c:catAx>
        <c:axId val="2139457784"/>
        <c:scaling>
          <c:orientation val="minMax"/>
        </c:scaling>
        <c:delete val="0"/>
        <c:axPos val="b"/>
        <c:majorTickMark val="out"/>
        <c:minorTickMark val="none"/>
        <c:tickLblPos val="nextTo"/>
        <c:crossAx val="-2062283960"/>
        <c:crosses val="autoZero"/>
        <c:auto val="1"/>
        <c:lblAlgn val="ctr"/>
        <c:lblOffset val="100"/>
        <c:noMultiLvlLbl val="0"/>
      </c:catAx>
      <c:valAx>
        <c:axId val="-2062283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394577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bg1">
          <a:lumMod val="50000"/>
        </a:schemeClr>
      </a:solidFill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Berkeley</a:t>
            </a:r>
            <a:endParaRPr lang="en-US" dirty="0"/>
          </a:p>
        </c:rich>
      </c:tx>
      <c:layout>
        <c:manualLayout>
          <c:xMode val="edge"/>
          <c:yMode val="edge"/>
          <c:x val="0.749708114232598"/>
          <c:y val="0.806584362139918"/>
        </c:manualLayout>
      </c:layout>
      <c:overlay val="1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Sheet1!$A$62</c:f>
              <c:strCache>
                <c:ptCount val="1"/>
                <c:pt idx="0">
                  <c:v>CS61A/S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strRef>
              <c:f>Sheet1!$B$61:$I$61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Sheet1!$B$62:$I$62</c:f>
              <c:numCache>
                <c:formatCode>General</c:formatCode>
                <c:ptCount val="8"/>
                <c:pt idx="0">
                  <c:v>611.0</c:v>
                </c:pt>
                <c:pt idx="1">
                  <c:v>611.0</c:v>
                </c:pt>
                <c:pt idx="2">
                  <c:v>737.0</c:v>
                </c:pt>
                <c:pt idx="3">
                  <c:v>762.0</c:v>
                </c:pt>
                <c:pt idx="4">
                  <c:v>895.0</c:v>
                </c:pt>
                <c:pt idx="5">
                  <c:v>1146.0</c:v>
                </c:pt>
                <c:pt idx="6">
                  <c:v>1701.0</c:v>
                </c:pt>
                <c:pt idx="7">
                  <c:v>2144.0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Sheet1!$A$63</c:f>
              <c:strCache>
                <c:ptCount val="1"/>
                <c:pt idx="0">
                  <c:v>CS10</c:v>
                </c:pt>
              </c:strCache>
            </c:strRef>
          </c:tx>
          <c:marker>
            <c:symbol val="none"/>
          </c:marker>
          <c:cat>
            <c:strRef>
              <c:f>Sheet1!$B$61:$I$61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Sheet1!$B$63:$I$63</c:f>
              <c:numCache>
                <c:formatCode>General</c:formatCode>
                <c:ptCount val="8"/>
                <c:pt idx="4">
                  <c:v>168.0</c:v>
                </c:pt>
                <c:pt idx="5">
                  <c:v>471.0</c:v>
                </c:pt>
                <c:pt idx="6">
                  <c:v>498.0</c:v>
                </c:pt>
                <c:pt idx="7">
                  <c:v>646.0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Sheet1!$A$64</c:f>
              <c:strCache>
                <c:ptCount val="1"/>
                <c:pt idx="0">
                  <c:v>E7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strRef>
              <c:f>Sheet1!$B$61:$I$61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Sheet1!$B$64:$I$64</c:f>
              <c:numCache>
                <c:formatCode>General</c:formatCode>
                <c:ptCount val="8"/>
                <c:pt idx="1">
                  <c:v>697.0</c:v>
                </c:pt>
                <c:pt idx="2">
                  <c:v>822.0</c:v>
                </c:pt>
                <c:pt idx="3">
                  <c:v>784.0</c:v>
                </c:pt>
                <c:pt idx="4">
                  <c:v>795.0</c:v>
                </c:pt>
                <c:pt idx="5">
                  <c:v>878.0</c:v>
                </c:pt>
                <c:pt idx="6">
                  <c:v>807.0</c:v>
                </c:pt>
                <c:pt idx="7">
                  <c:v>659.0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2363544"/>
        <c:axId val="2146404040"/>
      </c:lineChart>
      <c:catAx>
        <c:axId val="2142363544"/>
        <c:scaling>
          <c:orientation val="minMax"/>
        </c:scaling>
        <c:delete val="0"/>
        <c:axPos val="b"/>
        <c:majorTickMark val="out"/>
        <c:minorTickMark val="none"/>
        <c:tickLblPos val="nextTo"/>
        <c:crossAx val="2146404040"/>
        <c:crosses val="autoZero"/>
        <c:auto val="1"/>
        <c:lblAlgn val="ctr"/>
        <c:lblOffset val="100"/>
        <c:noMultiLvlLbl val="0"/>
      </c:catAx>
      <c:valAx>
        <c:axId val="21464040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423635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bg1">
          <a:lumMod val="65000"/>
        </a:schemeClr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Harvard</a:t>
            </a:r>
          </a:p>
        </c:rich>
      </c:tx>
      <c:layout/>
      <c:overlay val="1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Majors</c:v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strRef>
              <c:f>Sheet1!$H$27:$O$27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Sheet1!$H$28:$O$28</c:f>
              <c:numCache>
                <c:formatCode>General</c:formatCode>
                <c:ptCount val="8"/>
                <c:pt idx="0">
                  <c:v>77.0</c:v>
                </c:pt>
                <c:pt idx="1">
                  <c:v>73.0</c:v>
                </c:pt>
                <c:pt idx="2">
                  <c:v>95.0</c:v>
                </c:pt>
                <c:pt idx="3">
                  <c:v>102.0</c:v>
                </c:pt>
                <c:pt idx="4">
                  <c:v>123.0</c:v>
                </c:pt>
                <c:pt idx="5">
                  <c:v>170.0</c:v>
                </c:pt>
                <c:pt idx="6">
                  <c:v>228.0</c:v>
                </c:pt>
                <c:pt idx="7">
                  <c:v>300.0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8498072"/>
        <c:axId val="2078501048"/>
      </c:lineChart>
      <c:catAx>
        <c:axId val="2078498072"/>
        <c:scaling>
          <c:orientation val="minMax"/>
        </c:scaling>
        <c:delete val="0"/>
        <c:axPos val="b"/>
        <c:majorTickMark val="out"/>
        <c:minorTickMark val="none"/>
        <c:tickLblPos val="nextTo"/>
        <c:crossAx val="2078501048"/>
        <c:crosses val="autoZero"/>
        <c:auto val="1"/>
        <c:lblAlgn val="ctr"/>
        <c:lblOffset val="100"/>
        <c:noMultiLvlLbl val="0"/>
      </c:catAx>
      <c:valAx>
        <c:axId val="2078501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78498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bg1">
          <a:lumMod val="50000"/>
        </a:schemeClr>
      </a:solidFill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MIT</a:t>
            </a:r>
          </a:p>
        </c:rich>
      </c:tx>
      <c:layout/>
      <c:overlay val="1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Sheet1!$A$51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strRef>
              <c:f>Sheet1!$B$50:$I$50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Sheet1!$B$51:$I$51</c:f>
              <c:numCache>
                <c:formatCode>General</c:formatCode>
                <c:ptCount val="8"/>
                <c:pt idx="0">
                  <c:v>765.0</c:v>
                </c:pt>
                <c:pt idx="1">
                  <c:v>775.0</c:v>
                </c:pt>
                <c:pt idx="2">
                  <c:v>750.0</c:v>
                </c:pt>
                <c:pt idx="3">
                  <c:v>780.0</c:v>
                </c:pt>
                <c:pt idx="4">
                  <c:v>795.0</c:v>
                </c:pt>
                <c:pt idx="5">
                  <c:v>900.0</c:v>
                </c:pt>
                <c:pt idx="6">
                  <c:v>1005.0</c:v>
                </c:pt>
                <c:pt idx="7">
                  <c:v>1135.0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Sheet1!$A$52</c:f>
              <c:strCache>
                <c:ptCount val="1"/>
                <c:pt idx="0">
                  <c:v>6.3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strRef>
              <c:f>Sheet1!$B$50:$I$50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Sheet1!$B$52:$I$52</c:f>
              <c:numCache>
                <c:formatCode>General</c:formatCode>
                <c:ptCount val="8"/>
                <c:pt idx="0">
                  <c:v>410.0</c:v>
                </c:pt>
                <c:pt idx="1">
                  <c:v>435.0</c:v>
                </c:pt>
                <c:pt idx="2">
                  <c:v>430.0</c:v>
                </c:pt>
                <c:pt idx="3">
                  <c:v>455.0</c:v>
                </c:pt>
                <c:pt idx="4">
                  <c:v>480.0</c:v>
                </c:pt>
                <c:pt idx="5">
                  <c:v>555.0</c:v>
                </c:pt>
                <c:pt idx="6">
                  <c:v>595.0</c:v>
                </c:pt>
                <c:pt idx="7">
                  <c:v>650.0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Sheet1!$A$53</c:f>
              <c:strCache>
                <c:ptCount val="1"/>
                <c:pt idx="0">
                  <c:v>6.2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strRef>
              <c:f>Sheet1!$B$50:$I$50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Sheet1!$B$53:$I$53</c:f>
              <c:numCache>
                <c:formatCode>General</c:formatCode>
                <c:ptCount val="8"/>
                <c:pt idx="0">
                  <c:v>355.0</c:v>
                </c:pt>
                <c:pt idx="1">
                  <c:v>340.0</c:v>
                </c:pt>
                <c:pt idx="2">
                  <c:v>320.0</c:v>
                </c:pt>
                <c:pt idx="3">
                  <c:v>325.0</c:v>
                </c:pt>
                <c:pt idx="4">
                  <c:v>315.0</c:v>
                </c:pt>
                <c:pt idx="5">
                  <c:v>345.0</c:v>
                </c:pt>
                <c:pt idx="6">
                  <c:v>410.0</c:v>
                </c:pt>
                <c:pt idx="7">
                  <c:v>485.0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9647864"/>
        <c:axId val="2139646200"/>
      </c:lineChart>
      <c:catAx>
        <c:axId val="2139647864"/>
        <c:scaling>
          <c:orientation val="minMax"/>
        </c:scaling>
        <c:delete val="0"/>
        <c:axPos val="b"/>
        <c:majorTickMark val="out"/>
        <c:minorTickMark val="none"/>
        <c:tickLblPos val="nextTo"/>
        <c:crossAx val="2139646200"/>
        <c:crosses val="autoZero"/>
        <c:auto val="1"/>
        <c:lblAlgn val="ctr"/>
        <c:lblOffset val="100"/>
        <c:noMultiLvlLbl val="0"/>
      </c:catAx>
      <c:valAx>
        <c:axId val="2139646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396478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bg1">
          <a:lumMod val="50000"/>
        </a:schemeClr>
      </a:solidFill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University of Pennsylvania</a:t>
            </a:r>
          </a:p>
        </c:rich>
      </c:tx>
      <c:layout/>
      <c:overlay val="1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Majors</c:v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strRef>
              <c:f>Sheet1!$H$23:$O$23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Sheet1!$H$24:$O$24</c:f>
              <c:numCache>
                <c:formatCode>General</c:formatCode>
                <c:ptCount val="8"/>
                <c:pt idx="0">
                  <c:v>268.0</c:v>
                </c:pt>
                <c:pt idx="1">
                  <c:v>272.0</c:v>
                </c:pt>
                <c:pt idx="2">
                  <c:v>307.0</c:v>
                </c:pt>
                <c:pt idx="3">
                  <c:v>312.0</c:v>
                </c:pt>
                <c:pt idx="4">
                  <c:v>320.0</c:v>
                </c:pt>
                <c:pt idx="5">
                  <c:v>378.0</c:v>
                </c:pt>
                <c:pt idx="6">
                  <c:v>463.0</c:v>
                </c:pt>
                <c:pt idx="7">
                  <c:v>497.0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8531176"/>
        <c:axId val="-2095895032"/>
      </c:lineChart>
      <c:catAx>
        <c:axId val="2078531176"/>
        <c:scaling>
          <c:orientation val="minMax"/>
        </c:scaling>
        <c:delete val="0"/>
        <c:axPos val="b"/>
        <c:majorTickMark val="out"/>
        <c:minorTickMark val="none"/>
        <c:tickLblPos val="nextTo"/>
        <c:crossAx val="-2095895032"/>
        <c:crosses val="autoZero"/>
        <c:auto val="1"/>
        <c:lblAlgn val="ctr"/>
        <c:lblOffset val="100"/>
        <c:noMultiLvlLbl val="0"/>
      </c:catAx>
      <c:valAx>
        <c:axId val="-2095895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785311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bg1">
          <a:lumMod val="50000"/>
        </a:schemeClr>
      </a:solidFill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Stanford</a:t>
            </a:r>
          </a:p>
        </c:rich>
      </c:tx>
      <c:layout/>
      <c:overlay val="1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Sheet1!$A$47</c:f>
              <c:strCache>
                <c:ptCount val="1"/>
                <c:pt idx="0">
                  <c:v>Majors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cat>
            <c:strRef>
              <c:f>Sheet1!$B$46:$I$46</c:f>
              <c:strCache>
                <c:ptCount val="8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</c:strCache>
            </c:strRef>
          </c:cat>
          <c:val>
            <c:numRef>
              <c:f>Sheet1!$B$47:$I$47</c:f>
              <c:numCache>
                <c:formatCode>General</c:formatCode>
                <c:ptCount val="8"/>
                <c:pt idx="0">
                  <c:v>223.0</c:v>
                </c:pt>
                <c:pt idx="1">
                  <c:v>229.0</c:v>
                </c:pt>
                <c:pt idx="2">
                  <c:v>280.0</c:v>
                </c:pt>
                <c:pt idx="3">
                  <c:v>344.0</c:v>
                </c:pt>
                <c:pt idx="4">
                  <c:v>412.0</c:v>
                </c:pt>
                <c:pt idx="5">
                  <c:v>549.0</c:v>
                </c:pt>
                <c:pt idx="6">
                  <c:v>653.0</c:v>
                </c:pt>
                <c:pt idx="7">
                  <c:v>779.0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62133608"/>
        <c:axId val="2142278872"/>
      </c:lineChart>
      <c:catAx>
        <c:axId val="-2062133608"/>
        <c:scaling>
          <c:orientation val="minMax"/>
        </c:scaling>
        <c:delete val="0"/>
        <c:axPos val="b"/>
        <c:majorTickMark val="out"/>
        <c:minorTickMark val="none"/>
        <c:tickLblPos val="nextTo"/>
        <c:crossAx val="2142278872"/>
        <c:crosses val="autoZero"/>
        <c:auto val="1"/>
        <c:lblAlgn val="ctr"/>
        <c:lblOffset val="100"/>
        <c:noMultiLvlLbl val="0"/>
      </c:catAx>
      <c:valAx>
        <c:axId val="2142278872"/>
        <c:scaling>
          <c:orientation val="minMax"/>
          <c:max val="80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21336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bg1">
          <a:lumMod val="50000"/>
        </a:schemeClr>
      </a:solidFill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EA2C4-34A6-E94E-9CE6-E9AFF334B0A0}" type="datetimeFigureOut">
              <a:rPr lang="en-US" smtClean="0"/>
              <a:t>12/14/14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83203C-58C3-F24D-9B7C-15D9387F3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97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ED62A-15CD-144F-ADB6-83D336294AFD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ED911-F42F-3C41-9B38-9A80C15A23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226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1296B1-910C-4044-A082-0309C11C1AF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16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2661" indent="-270255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1017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13424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45831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7823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10644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43051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45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D833B9-D1E4-473A-8539-79B58CB434D2}" type="slidenum">
              <a:rPr lang="en-US">
                <a:solidFill>
                  <a:prstClr val="black"/>
                </a:solidFill>
              </a:rPr>
              <a:pPr eaLnBrk="1" hangingPunct="1"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2661" indent="-270255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1017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13424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45831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7823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10644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43051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45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D833B9-D1E4-473A-8539-79B58CB434D2}" type="slidenum">
              <a:rPr lang="en-US">
                <a:solidFill>
                  <a:prstClr val="black"/>
                </a:solidFill>
              </a:rPr>
              <a:pPr eaLnBrk="1" hangingPunct="1"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2661" indent="-270255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1017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13424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45831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7823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10644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43051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45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D833B9-D1E4-473A-8539-79B58CB434D2}" type="slidenum">
              <a:rPr lang="en-US">
                <a:solidFill>
                  <a:prstClr val="black"/>
                </a:solidFill>
              </a:rPr>
              <a:pPr eaLnBrk="1" hangingPunct="1"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2661" indent="-270255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1017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13424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45831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7823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10644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43051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45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D833B9-D1E4-473A-8539-79B58CB434D2}" type="slidenum">
              <a:rPr lang="en-US">
                <a:solidFill>
                  <a:prstClr val="black"/>
                </a:solidFill>
              </a:rPr>
              <a:pPr eaLnBrk="1" hangingPunct="1"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2661" indent="-270255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1017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13424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45831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7823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10644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43051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45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D833B9-D1E4-473A-8539-79B58CB434D2}" type="slidenum">
              <a:rPr lang="en-US">
                <a:solidFill>
                  <a:prstClr val="black"/>
                </a:solidFill>
              </a:rPr>
              <a:pPr eaLnBrk="1" hangingPunct="1"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2661" indent="-270255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1017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13424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45831" indent="-216203" defTabSz="90535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7823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10644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43051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458" indent="-216203" defTabSz="9053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D833B9-D1E4-473A-8539-79B58CB434D2}" type="slidenum">
              <a:rPr lang="en-US">
                <a:solidFill>
                  <a:prstClr val="black"/>
                </a:solidFill>
              </a:rPr>
              <a:pPr eaLnBrk="1" hangingPunct="1"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ED911-F42F-3C41-9B38-9A80C15A23E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2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39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147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41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671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54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695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808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472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9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84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551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1317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D73DF-EC71-1D46-8240-88A912978AB7}" type="datetimeFigureOut">
              <a:rPr lang="en-US" smtClean="0"/>
              <a:t>12/14/14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4B686-791F-1D4B-9099-527757034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90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00009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0090"/>
        </a:buClr>
        <a:buSzPct val="75000"/>
        <a:buFont typeface="Wingdings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0090"/>
        </a:buClr>
        <a:buFont typeface="Wingdings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chart" Target="../charts/chart1.xml"/><Relationship Id="rId5" Type="http://schemas.openxmlformats.org/officeDocument/2006/relationships/chart" Target="../charts/chart2.xml"/><Relationship Id="rId6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5" Type="http://schemas.openxmlformats.org/officeDocument/2006/relationships/chart" Target="../charts/chart6.xml"/><Relationship Id="rId6" Type="http://schemas.openxmlformats.org/officeDocument/2006/relationships/chart" Target="../charts/chart7.xml"/><Relationship Id="rId7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1.xml"/><Relationship Id="rId5" Type="http://schemas.openxmlformats.org/officeDocument/2006/relationships/image" Target="../media/image10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8663" y="410713"/>
            <a:ext cx="7772400" cy="214963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Gill Sans MT" charset="0"/>
              </a:rPr>
              <a:t>The evolution and upcoming challenges in undergrad CS programs</a:t>
            </a:r>
            <a:endParaRPr lang="en-US" dirty="0">
              <a:latin typeface="Gill Sans MT" charset="0"/>
            </a:endParaRPr>
          </a:p>
        </p:txBody>
      </p:sp>
      <p:sp>
        <p:nvSpPr>
          <p:cNvPr id="63490" name="Text Box 4"/>
          <p:cNvSpPr txBox="1">
            <a:spLocks noChangeArrowheads="1"/>
          </p:cNvSpPr>
          <p:nvPr/>
        </p:nvSpPr>
        <p:spPr bwMode="auto">
          <a:xfrm>
            <a:off x="2579391" y="2895759"/>
            <a:ext cx="4098925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Jim Kurose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School of Computer Science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University of Massachusetts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Amherst MA USA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349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40" y="4803206"/>
            <a:ext cx="21336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TextBox 4"/>
          <p:cNvSpPr txBox="1">
            <a:spLocks noChangeArrowheads="1"/>
          </p:cNvSpPr>
          <p:nvPr/>
        </p:nvSpPr>
        <p:spPr bwMode="auto">
          <a:xfrm>
            <a:off x="1109115" y="6251006"/>
            <a:ext cx="1846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800000"/>
              </a:solidFill>
            </a:endParaRPr>
          </a:p>
        </p:txBody>
      </p:sp>
      <p:pic>
        <p:nvPicPr>
          <p:cNvPr id="2" name="Picture 1" descr="nsf_wide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331" y="4970912"/>
            <a:ext cx="4421459" cy="8543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84809" y="5799290"/>
            <a:ext cx="4303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(as of Jan. 5, 2015: 23 days and counting ….)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956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76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233861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65000"/>
                </a:schemeClr>
              </a:buClr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The evolving undergrad curriculum at UMass</a:t>
            </a:r>
          </a:p>
          <a:p>
            <a:pPr lvl="1">
              <a:buClr>
                <a:schemeClr val="bg1">
                  <a:lumMod val="65000"/>
                </a:schemeClr>
              </a:buClr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BS, + IT minor, revised BS, + BA, + Informatics</a:t>
            </a:r>
          </a:p>
          <a:p>
            <a:r>
              <a:rPr lang="en-US" dirty="0" smtClean="0"/>
              <a:t>Booming enrollments nationwide!</a:t>
            </a:r>
          </a:p>
          <a:p>
            <a:pPr lvl="1"/>
            <a:r>
              <a:rPr lang="en-US" dirty="0" smtClean="0"/>
              <a:t>anecdotal data</a:t>
            </a:r>
          </a:p>
          <a:p>
            <a:pPr lvl="1"/>
            <a:r>
              <a:rPr lang="en-US" dirty="0" smtClean="0"/>
              <a:t>meeting the challenges</a:t>
            </a:r>
          </a:p>
          <a:p>
            <a:pPr>
              <a:buClr>
                <a:schemeClr val="bg1">
                  <a:lumMod val="65000"/>
                </a:schemeClr>
              </a:buClr>
            </a:pPr>
            <a:r>
              <a:rPr lang="en-US" dirty="0" smtClean="0">
                <a:solidFill>
                  <a:srgbClr val="BFBFBF"/>
                </a:solidFill>
              </a:rPr>
              <a:t>You </a:t>
            </a:r>
            <a:r>
              <a:rPr lang="en-US" dirty="0" err="1" smtClean="0">
                <a:solidFill>
                  <a:srgbClr val="BFBFBF"/>
                </a:solidFill>
              </a:rPr>
              <a:t>ain’t</a:t>
            </a:r>
            <a:r>
              <a:rPr lang="en-US" dirty="0" smtClean="0">
                <a:solidFill>
                  <a:srgbClr val="BFBFBF"/>
                </a:solidFill>
              </a:rPr>
              <a:t> seen nothing yet: the coming boom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199" y="5258881"/>
            <a:ext cx="8003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slides adapted from </a:t>
            </a:r>
            <a:r>
              <a:rPr lang="en-US" dirty="0"/>
              <a:t>E. </a:t>
            </a:r>
            <a:r>
              <a:rPr lang="en-US" dirty="0" err="1"/>
              <a:t>Lazowska</a:t>
            </a:r>
            <a:r>
              <a:rPr lang="en-US" dirty="0"/>
              <a:t> (U. Washington), E. Roberts (Stanford), J. Kurose (U. Massachusetts), “Tsunami or Sea Change? Responding to the Explosion of Student Interest in Computer Science,” CRA Snowbird Conference,” http://</a:t>
            </a:r>
            <a:r>
              <a:rPr lang="en-US" dirty="0" err="1"/>
              <a:t>lazowska.cs.washington.edu</a:t>
            </a:r>
            <a:r>
              <a:rPr lang="en-US" dirty="0"/>
              <a:t>/</a:t>
            </a:r>
            <a:r>
              <a:rPr lang="en-US" dirty="0" err="1"/>
              <a:t>Snowbird.pdf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3071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171450"/>
            <a:ext cx="8303846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/>
              <a:t>Introductory course enrollments are exploding</a:t>
            </a:r>
          </a:p>
        </p:txBody>
      </p:sp>
      <p:pic>
        <p:nvPicPr>
          <p:cNvPr id="10" name="Picture 9" descr="NY Times CS5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94" y="1314451"/>
            <a:ext cx="2802400" cy="276908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graphicFrame>
        <p:nvGraphicFramePr>
          <p:cNvPr id="8" name="Char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5288308"/>
              </p:ext>
            </p:extLst>
          </p:nvPr>
        </p:nvGraphicFramePr>
        <p:xfrm>
          <a:off x="4126864" y="1530106"/>
          <a:ext cx="3918857" cy="23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5179685"/>
              </p:ext>
            </p:extLst>
          </p:nvPr>
        </p:nvGraphicFramePr>
        <p:xfrm>
          <a:off x="508000" y="4274527"/>
          <a:ext cx="3918857" cy="23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9055482"/>
              </p:ext>
            </p:extLst>
          </p:nvPr>
        </p:nvGraphicFramePr>
        <p:xfrm>
          <a:off x="4646213" y="4254989"/>
          <a:ext cx="3911633" cy="23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21074" y="1530106"/>
            <a:ext cx="1041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Harvard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6618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9198344"/>
              </p:ext>
            </p:extLst>
          </p:nvPr>
        </p:nvGraphicFramePr>
        <p:xfrm>
          <a:off x="4755389" y="4101109"/>
          <a:ext cx="3918857" cy="23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8226773"/>
              </p:ext>
            </p:extLst>
          </p:nvPr>
        </p:nvGraphicFramePr>
        <p:xfrm>
          <a:off x="4759219" y="1533528"/>
          <a:ext cx="3918857" cy="23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7904"/>
              </p:ext>
            </p:extLst>
          </p:nvPr>
        </p:nvGraphicFramePr>
        <p:xfrm>
          <a:off x="505213" y="4071938"/>
          <a:ext cx="3918857" cy="23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05213" y="171450"/>
            <a:ext cx="7873234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4000" dirty="0"/>
              <a:t>Demand for the major is increasing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816034"/>
              </p:ext>
            </p:extLst>
          </p:nvPr>
        </p:nvGraphicFramePr>
        <p:xfrm>
          <a:off x="532275" y="1563678"/>
          <a:ext cx="3918858" cy="2278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Rectangle 1"/>
          <p:cNvSpPr/>
          <p:nvPr/>
        </p:nvSpPr>
        <p:spPr>
          <a:xfrm>
            <a:off x="4572000" y="3945999"/>
            <a:ext cx="4209143" cy="246968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493" tIns="43247" rIns="86493" bIns="43247" spcCol="0"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793997" y="4227939"/>
            <a:ext cx="3658567" cy="2346235"/>
            <a:chOff x="5182182" y="334945"/>
            <a:chExt cx="3841495" cy="2502650"/>
          </a:xfrm>
        </p:grpSpPr>
        <p:pic>
          <p:nvPicPr>
            <p:cNvPr id="12" name="Picture 11" descr="CS_majors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1249" y="430628"/>
              <a:ext cx="3266737" cy="2228434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5621249" y="380340"/>
              <a:ext cx="45719" cy="23431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865126" y="380340"/>
              <a:ext cx="45719" cy="23431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 rot="16200000">
              <a:off x="7243187" y="1014261"/>
              <a:ext cx="45719" cy="32895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7293704" y="-1205493"/>
              <a:ext cx="45719" cy="32895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328886" y="334945"/>
              <a:ext cx="460061" cy="31188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300" dirty="0"/>
                <a:t>800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43165" y="844603"/>
              <a:ext cx="460061" cy="31188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1300" dirty="0"/>
                <a:t>600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320270" y="1343381"/>
              <a:ext cx="460061" cy="31188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300" dirty="0"/>
                <a:t>400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318274" y="1848951"/>
              <a:ext cx="460061" cy="31188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300" dirty="0"/>
                <a:t>200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4573647" y="1210523"/>
              <a:ext cx="14940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number of CS majors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61819" y="2546656"/>
              <a:ext cx="4966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dirty="0"/>
                <a:t>1980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20078" y="2558544"/>
              <a:ext cx="503599" cy="2790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dirty="0"/>
                <a:t>2014</a:t>
              </a:r>
            </a:p>
          </p:txBody>
        </p:sp>
      </p:grpSp>
      <p:cxnSp>
        <p:nvCxnSpPr>
          <p:cNvPr id="24" name="Straight Arrow Connector 23"/>
          <p:cNvCxnSpPr/>
          <p:nvPr/>
        </p:nvCxnSpPr>
        <p:spPr>
          <a:xfrm flipV="1">
            <a:off x="5371868" y="4705743"/>
            <a:ext cx="3080695" cy="1376021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5489028" y="4109935"/>
            <a:ext cx="2759526" cy="1785808"/>
          </a:xfrm>
          <a:custGeom>
            <a:avLst/>
            <a:gdLst>
              <a:gd name="connsiteX0" fmla="*/ 0 w 2917348"/>
              <a:gd name="connsiteY0" fmla="*/ 1607227 h 1645865"/>
              <a:gd name="connsiteX1" fmla="*/ 1369368 w 2917348"/>
              <a:gd name="connsiteY1" fmla="*/ 1587385 h 1645865"/>
              <a:gd name="connsiteX2" fmla="*/ 2460892 w 2917348"/>
              <a:gd name="connsiteY2" fmla="*/ 1051643 h 1645865"/>
              <a:gd name="connsiteX3" fmla="*/ 2917348 w 2917348"/>
              <a:gd name="connsiteY3" fmla="*/ 0 h 1645865"/>
              <a:gd name="connsiteX0" fmla="*/ 0 w 2917348"/>
              <a:gd name="connsiteY0" fmla="*/ 1666754 h 1685140"/>
              <a:gd name="connsiteX1" fmla="*/ 1369368 w 2917348"/>
              <a:gd name="connsiteY1" fmla="*/ 1587385 h 1685140"/>
              <a:gd name="connsiteX2" fmla="*/ 2460892 w 2917348"/>
              <a:gd name="connsiteY2" fmla="*/ 1051643 h 1685140"/>
              <a:gd name="connsiteX3" fmla="*/ 2917348 w 2917348"/>
              <a:gd name="connsiteY3" fmla="*/ 0 h 1685140"/>
              <a:gd name="connsiteX0" fmla="*/ 0 w 2917348"/>
              <a:gd name="connsiteY0" fmla="*/ 1666754 h 1666754"/>
              <a:gd name="connsiteX1" fmla="*/ 1369368 w 2917348"/>
              <a:gd name="connsiteY1" fmla="*/ 1587385 h 1666754"/>
              <a:gd name="connsiteX2" fmla="*/ 2460892 w 2917348"/>
              <a:gd name="connsiteY2" fmla="*/ 1051643 h 1666754"/>
              <a:gd name="connsiteX3" fmla="*/ 2917348 w 2917348"/>
              <a:gd name="connsiteY3" fmla="*/ 0 h 1666754"/>
              <a:gd name="connsiteX0" fmla="*/ 0 w 2917348"/>
              <a:gd name="connsiteY0" fmla="*/ 1666754 h 1666754"/>
              <a:gd name="connsiteX1" fmla="*/ 1369368 w 2917348"/>
              <a:gd name="connsiteY1" fmla="*/ 1587385 h 1666754"/>
              <a:gd name="connsiteX2" fmla="*/ 2460892 w 2917348"/>
              <a:gd name="connsiteY2" fmla="*/ 912747 h 1666754"/>
              <a:gd name="connsiteX3" fmla="*/ 2917348 w 2917348"/>
              <a:gd name="connsiteY3" fmla="*/ 0 h 1666754"/>
              <a:gd name="connsiteX0" fmla="*/ 0 w 2917348"/>
              <a:gd name="connsiteY0" fmla="*/ 1666754 h 1666754"/>
              <a:gd name="connsiteX1" fmla="*/ 1369368 w 2917348"/>
              <a:gd name="connsiteY1" fmla="*/ 1587385 h 1666754"/>
              <a:gd name="connsiteX2" fmla="*/ 2460892 w 2917348"/>
              <a:gd name="connsiteY2" fmla="*/ 853220 h 1666754"/>
              <a:gd name="connsiteX3" fmla="*/ 2917348 w 2917348"/>
              <a:gd name="connsiteY3" fmla="*/ 0 h 1666754"/>
              <a:gd name="connsiteX0" fmla="*/ 0 w 2897502"/>
              <a:gd name="connsiteY0" fmla="*/ 1904862 h 1904862"/>
              <a:gd name="connsiteX1" fmla="*/ 1369368 w 2897502"/>
              <a:gd name="connsiteY1" fmla="*/ 1825493 h 1904862"/>
              <a:gd name="connsiteX2" fmla="*/ 2460892 w 2897502"/>
              <a:gd name="connsiteY2" fmla="*/ 1091328 h 1904862"/>
              <a:gd name="connsiteX3" fmla="*/ 2897502 w 2897502"/>
              <a:gd name="connsiteY3" fmla="*/ 0 h 1904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7502" h="1904862">
                <a:moveTo>
                  <a:pt x="0" y="1904862"/>
                </a:moveTo>
                <a:lnTo>
                  <a:pt x="1369368" y="1825493"/>
                </a:lnTo>
                <a:cubicBezTo>
                  <a:pt x="1779517" y="1689904"/>
                  <a:pt x="2206203" y="1395577"/>
                  <a:pt x="2460892" y="1091328"/>
                </a:cubicBezTo>
                <a:cubicBezTo>
                  <a:pt x="2715581" y="787079"/>
                  <a:pt x="2897502" y="0"/>
                  <a:pt x="2897502" y="0"/>
                </a:cubicBezTo>
              </a:path>
            </a:pathLst>
          </a:custGeom>
          <a:ln w="38100">
            <a:solidFill>
              <a:srgbClr val="CC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86493" tIns="43247" rIns="86493" bIns="43247"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46032" y="4167101"/>
            <a:ext cx="2863061" cy="364338"/>
          </a:xfrm>
          <a:prstGeom prst="rect">
            <a:avLst/>
          </a:prstGeom>
          <a:noFill/>
        </p:spPr>
        <p:txBody>
          <a:bodyPr wrap="none" lIns="86493" tIns="43247" rIns="86493" bIns="43247" rtlCol="0">
            <a:spAutoFit/>
          </a:bodyPr>
          <a:lstStyle/>
          <a:p>
            <a:r>
              <a:rPr lang="en-US" b="1" dirty="0" smtClean="0"/>
              <a:t>University of Massachusetts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026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614551" y="171450"/>
            <a:ext cx="8160717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/>
              <a:t>We’re all </a:t>
            </a:r>
            <a:r>
              <a:rPr lang="en-US" sz="4000" dirty="0" smtClean="0"/>
              <a:t>seen cycles </a:t>
            </a:r>
            <a:r>
              <a:rPr lang="en-US" sz="4000" dirty="0"/>
              <a:t>in demand</a:t>
            </a:r>
          </a:p>
        </p:txBody>
      </p:sp>
      <p:pic>
        <p:nvPicPr>
          <p:cNvPr id="12" name="Picture 11" descr="CS_major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43" y="1328639"/>
            <a:ext cx="5382666" cy="366885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746843" y="1245846"/>
            <a:ext cx="75332" cy="38577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091841" y="1245846"/>
            <a:ext cx="75332" cy="38577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16200000">
            <a:off x="4419372" y="2287323"/>
            <a:ext cx="75271" cy="542033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16200000">
            <a:off x="4502610" y="-1367241"/>
            <a:ext cx="75271" cy="542033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538763" y="1258043"/>
            <a:ext cx="496650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800</a:t>
            </a:r>
            <a:endParaRPr lang="en-US" sz="1300" dirty="0"/>
          </a:p>
        </p:txBody>
      </p:sp>
      <p:sp>
        <p:nvSpPr>
          <p:cNvPr id="18" name="TextBox 17"/>
          <p:cNvSpPr txBox="1"/>
          <p:nvPr/>
        </p:nvSpPr>
        <p:spPr>
          <a:xfrm>
            <a:off x="1536828" y="2104124"/>
            <a:ext cx="496650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600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53155" y="2929395"/>
            <a:ext cx="496650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400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42847" y="3738847"/>
            <a:ext cx="496650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200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68092" y="2640614"/>
            <a:ext cx="2367004" cy="400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number of CS majors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96158" y="4871044"/>
            <a:ext cx="600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1980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0429" y="4890616"/>
            <a:ext cx="600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2014</a:t>
            </a:r>
            <a:endParaRPr lang="en-US" sz="1100" dirty="0"/>
          </a:p>
        </p:txBody>
      </p:sp>
      <p:sp>
        <p:nvSpPr>
          <p:cNvPr id="26" name="TextBox 25"/>
          <p:cNvSpPr txBox="1"/>
          <p:nvPr/>
        </p:nvSpPr>
        <p:spPr>
          <a:xfrm>
            <a:off x="2138445" y="1423425"/>
            <a:ext cx="4953396" cy="518226"/>
          </a:xfrm>
          <a:prstGeom prst="rect">
            <a:avLst/>
          </a:prstGeom>
          <a:noFill/>
        </p:spPr>
        <p:txBody>
          <a:bodyPr wrap="square" lIns="86493" tIns="43247" rIns="86493" bIns="43247" rtlCol="0">
            <a:spAutoFit/>
          </a:bodyPr>
          <a:lstStyle/>
          <a:p>
            <a:r>
              <a:rPr lang="en-US" sz="2800" b="1" dirty="0" smtClean="0"/>
              <a:t>University of Massachusetts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8786" y="5229170"/>
            <a:ext cx="7149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… and an often heard admin response: “CS enrollments are always cyclic”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649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737" y="171450"/>
            <a:ext cx="9124648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/>
              <a:t>But this time, it truly feels different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94434"/>
            <a:ext cx="8229600" cy="5045076"/>
          </a:xfrm>
        </p:spPr>
        <p:txBody>
          <a:bodyPr/>
          <a:lstStyle/>
          <a:p>
            <a:r>
              <a:rPr lang="en-US" dirty="0"/>
              <a:t>Students are figuring out that every 21</a:t>
            </a:r>
            <a:r>
              <a:rPr lang="en-US" baseline="30000" dirty="0"/>
              <a:t>st</a:t>
            </a:r>
            <a:r>
              <a:rPr lang="en-US" dirty="0"/>
              <a:t>  century citizen needs to have facility with “computational thinking” – problem analysis and decomposition (stepwise refinement), abstraction, algorithmic thinking, algorithmic expression, stepwise fault isolation (debugging), modeling – driving introductory course </a:t>
            </a:r>
            <a:r>
              <a:rPr lang="en-US" dirty="0" smtClean="0"/>
              <a:t>demand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132" y="4097385"/>
            <a:ext cx="2630668" cy="2624093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7500" y="3881241"/>
            <a:ext cx="5995580" cy="2576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000090"/>
              </a:buClr>
              <a:buSzPct val="75000"/>
              <a:buFont typeface="Wingdings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0090"/>
              </a:buClr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 smtClean="0"/>
          </a:p>
          <a:p>
            <a:pPr marL="1249363" lvl="1" indent="-450850"/>
            <a:r>
              <a:rPr lang="en-US" dirty="0" smtClean="0"/>
              <a:t>Programming is the hands-on, inquiry-based way that we teach computational thinking and the principles of computer 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7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51832"/>
            <a:ext cx="8229600" cy="5045076"/>
          </a:xfrm>
        </p:spPr>
        <p:txBody>
          <a:bodyPr>
            <a:normAutofit/>
          </a:bodyPr>
          <a:lstStyle/>
          <a:p>
            <a:r>
              <a:rPr lang="en-US" dirty="0"/>
              <a:t>Students are figuring out that computer science is not Dilbert – it’s an intellectually exciting, highly creative and interactive, “power to change the world” field</a:t>
            </a:r>
          </a:p>
        </p:txBody>
      </p:sp>
      <p:pic>
        <p:nvPicPr>
          <p:cNvPr id="3" name="Picture 2" descr="dilber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3" y="3714750"/>
            <a:ext cx="2878667" cy="212526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3048003" y="3714750"/>
            <a:ext cx="2878667" cy="2125266"/>
          </a:xfrm>
          <a:prstGeom prst="line">
            <a:avLst/>
          </a:prstGeom>
          <a:ln w="190500">
            <a:solidFill>
              <a:srgbClr val="800000"/>
            </a:soli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2685143" y="3000378"/>
            <a:ext cx="3556000" cy="3500438"/>
          </a:xfrm>
          <a:prstGeom prst="ellipse">
            <a:avLst/>
          </a:prstGeom>
          <a:noFill/>
          <a:ln w="190500" cmpd="sng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470" tIns="43235" rIns="86470" bIns="4323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6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0892" y="738554"/>
            <a:ext cx="8229600" cy="5045076"/>
          </a:xfrm>
        </p:spPr>
        <p:txBody>
          <a:bodyPr>
            <a:normAutofit/>
          </a:bodyPr>
          <a:lstStyle/>
          <a:p>
            <a:r>
              <a:rPr lang="en-US" dirty="0"/>
              <a:t>Students are figuring out that </a:t>
            </a:r>
            <a:r>
              <a:rPr lang="en-US" dirty="0" smtClean="0"/>
              <a:t>a </a:t>
            </a:r>
            <a:r>
              <a:rPr lang="en-US" i="1" dirty="0" smtClean="0"/>
              <a:t>lot</a:t>
            </a:r>
            <a:r>
              <a:rPr lang="en-US" dirty="0" smtClean="0"/>
              <a:t> of </a:t>
            </a:r>
            <a:r>
              <a:rPr lang="en-US" dirty="0"/>
              <a:t>the STEM jobs are in computer science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71" y="2069944"/>
            <a:ext cx="7056607" cy="42605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56754" y="6070788"/>
            <a:ext cx="6313714" cy="259687"/>
          </a:xfrm>
          <a:prstGeom prst="rect">
            <a:avLst/>
          </a:prstGeom>
          <a:noFill/>
        </p:spPr>
        <p:txBody>
          <a:bodyPr wrap="square" lIns="86493" tIns="43247" rIns="86493" bIns="43247" rtlCol="0">
            <a:spAutoFit/>
          </a:bodyPr>
          <a:lstStyle/>
          <a:p>
            <a:pPr algn="r"/>
            <a:r>
              <a:rPr lang="en-US" sz="1100" dirty="0">
                <a:latin typeface="+mj-lt"/>
              </a:rPr>
              <a:t>Data from the spreadsheet linked at http://</a:t>
            </a:r>
            <a:r>
              <a:rPr lang="en-US" sz="1100" dirty="0" err="1">
                <a:latin typeface="+mj-lt"/>
              </a:rPr>
              <a:t>www.bls.gov</a:t>
            </a:r>
            <a:r>
              <a:rPr lang="en-US" sz="1100" dirty="0">
                <a:latin typeface="+mj-lt"/>
              </a:rPr>
              <a:t>/</a:t>
            </a:r>
            <a:r>
              <a:rPr lang="en-US" sz="1100" dirty="0" err="1">
                <a:latin typeface="+mj-lt"/>
              </a:rPr>
              <a:t>emp</a:t>
            </a:r>
            <a:r>
              <a:rPr lang="en-US" sz="1100" dirty="0">
                <a:latin typeface="+mj-lt"/>
              </a:rPr>
              <a:t>/ep_table_102.htm</a:t>
            </a:r>
          </a:p>
        </p:txBody>
      </p:sp>
    </p:spTree>
    <p:extLst>
      <p:ext uri="{BB962C8B-B14F-4D97-AF65-F5344CB8AC3E}">
        <p14:creationId xmlns:p14="http://schemas.microsoft.com/office/powerpoint/2010/main" val="407821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54000"/>
            <a:ext cx="88646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694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4612"/>
            <a:ext cx="8393723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So what?  … Steps forward?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322" y="1462996"/>
            <a:ext cx="8229600" cy="4865076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from anecdotes to empirical data: how is it different this time around?</a:t>
            </a:r>
          </a:p>
          <a:p>
            <a:pPr lvl="1"/>
            <a:r>
              <a:rPr lang="en-US" dirty="0" smtClean="0"/>
              <a:t>which institutions?</a:t>
            </a:r>
          </a:p>
          <a:p>
            <a:pPr lvl="1"/>
            <a:r>
              <a:rPr lang="en-US" dirty="0" smtClean="0"/>
              <a:t>majors versus minors versus interested non-majors?</a:t>
            </a:r>
          </a:p>
          <a:p>
            <a:pPr lvl="1"/>
            <a:r>
              <a:rPr lang="en-US" dirty="0" smtClean="0"/>
              <a:t>what is motivating students?</a:t>
            </a:r>
          </a:p>
          <a:p>
            <a:pPr lvl="1"/>
            <a:r>
              <a:rPr lang="en-US" dirty="0" smtClean="0"/>
              <a:t>what are students doing with a CS degree?</a:t>
            </a:r>
            <a:endParaRPr lang="en-US" dirty="0"/>
          </a:p>
          <a:p>
            <a:r>
              <a:rPr lang="en-US" dirty="0" smtClean="0"/>
              <a:t>ACM, CRA, NSF roles?</a:t>
            </a:r>
          </a:p>
          <a:p>
            <a:r>
              <a:rPr lang="en-US" dirty="0" smtClean="0"/>
              <a:t>“coping” with exploding enrollments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187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4612"/>
            <a:ext cx="8393723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Coping with increasing enrollments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322" y="1462996"/>
            <a:ext cx="8229600" cy="486507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3200" dirty="0">
                <a:solidFill>
                  <a:srgbClr val="CC0000"/>
                </a:solidFill>
              </a:rPr>
              <a:t>Task Force on Scaling the School </a:t>
            </a:r>
            <a:r>
              <a:rPr lang="en-US" sz="3200" dirty="0" smtClean="0">
                <a:solidFill>
                  <a:srgbClr val="CC0000"/>
                </a:solidFill>
              </a:rPr>
              <a:t> (TFOSS):</a:t>
            </a:r>
            <a:endParaRPr lang="en-US" sz="3200" dirty="0">
              <a:solidFill>
                <a:srgbClr val="CC0000"/>
              </a:solidFill>
            </a:endParaRPr>
          </a:p>
          <a:p>
            <a:pPr lvl="0"/>
            <a:r>
              <a:rPr lang="en-US" dirty="0" smtClean="0"/>
              <a:t>understand administrative </a:t>
            </a:r>
            <a:r>
              <a:rPr lang="en-US" dirty="0"/>
              <a:t>staff challenges </a:t>
            </a:r>
            <a:endParaRPr lang="en-US" dirty="0" smtClean="0"/>
          </a:p>
          <a:p>
            <a:pPr lvl="0"/>
            <a:r>
              <a:rPr lang="en-US" dirty="0" smtClean="0"/>
              <a:t>additional instructors (we 3have  full time instructors)</a:t>
            </a:r>
          </a:p>
          <a:p>
            <a:pPr lvl="0"/>
            <a:r>
              <a:rPr lang="en-US" dirty="0" smtClean="0"/>
              <a:t> support </a:t>
            </a:r>
            <a:r>
              <a:rPr lang="en-US" dirty="0"/>
              <a:t>for graduate students </a:t>
            </a:r>
            <a:r>
              <a:rPr lang="en-US" dirty="0" smtClean="0"/>
              <a:t>developing re</a:t>
            </a:r>
            <a:r>
              <a:rPr lang="en-US" dirty="0"/>
              <a:t>-usable course </a:t>
            </a:r>
            <a:r>
              <a:rPr lang="en-US" dirty="0" smtClean="0"/>
              <a:t>projects, homework</a:t>
            </a:r>
            <a:endParaRPr lang="en-US" dirty="0"/>
          </a:p>
          <a:p>
            <a:pPr lvl="0"/>
            <a:r>
              <a:rPr lang="en-US" dirty="0" smtClean="0"/>
              <a:t>undergraduate </a:t>
            </a:r>
            <a:r>
              <a:rPr lang="en-US" dirty="0"/>
              <a:t>“TA” positions</a:t>
            </a:r>
          </a:p>
          <a:p>
            <a:pPr lvl="0"/>
            <a:r>
              <a:rPr lang="en-US" dirty="0" smtClean="0"/>
              <a:t>blue </a:t>
            </a:r>
            <a:r>
              <a:rPr lang="en-US" dirty="0"/>
              <a:t>ribbon AFR-related group to lead faculty discussion about reward structure</a:t>
            </a:r>
          </a:p>
          <a:p>
            <a:pPr lvl="0"/>
            <a:r>
              <a:rPr lang="en-US" dirty="0" smtClean="0"/>
              <a:t>support recorded lectures, on-line classes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186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76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233861"/>
          </a:xfrm>
        </p:spPr>
        <p:txBody>
          <a:bodyPr>
            <a:normAutofit/>
          </a:bodyPr>
          <a:lstStyle/>
          <a:p>
            <a:r>
              <a:rPr lang="en-US" dirty="0" smtClean="0"/>
              <a:t>The evolving undergrad curriculum at UMass</a:t>
            </a:r>
          </a:p>
          <a:p>
            <a:pPr lvl="1"/>
            <a:r>
              <a:rPr lang="en-US" dirty="0" smtClean="0"/>
              <a:t>BS, + IT minor, revised BS, + BA, + Informatics</a:t>
            </a:r>
          </a:p>
          <a:p>
            <a:r>
              <a:rPr lang="en-US" dirty="0" smtClean="0"/>
              <a:t>Booming enrollments nationwide!</a:t>
            </a:r>
          </a:p>
          <a:p>
            <a:pPr lvl="1"/>
            <a:r>
              <a:rPr lang="en-US" dirty="0" smtClean="0"/>
              <a:t>anecdotal data</a:t>
            </a:r>
          </a:p>
          <a:p>
            <a:pPr lvl="1"/>
            <a:r>
              <a:rPr lang="en-US" dirty="0" smtClean="0"/>
              <a:t>meeting the challenges</a:t>
            </a:r>
          </a:p>
          <a:p>
            <a:r>
              <a:rPr lang="en-US" dirty="0" smtClean="0"/>
              <a:t>You </a:t>
            </a:r>
            <a:r>
              <a:rPr lang="en-US" dirty="0" err="1" smtClean="0"/>
              <a:t>ain’t</a:t>
            </a:r>
            <a:r>
              <a:rPr lang="en-US" dirty="0" smtClean="0"/>
              <a:t> seen nothing yet: the coming boom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349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76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233861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65000"/>
                </a:schemeClr>
              </a:buClr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The evolving undergrad curriculum at UMass</a:t>
            </a:r>
          </a:p>
          <a:p>
            <a:pPr lvl="1">
              <a:buClr>
                <a:schemeClr val="bg1">
                  <a:lumMod val="65000"/>
                </a:schemeClr>
              </a:buClr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BS, + IT minor, revised BS, + BA, + Informatics</a:t>
            </a:r>
          </a:p>
          <a:p>
            <a:pPr>
              <a:buClr>
                <a:schemeClr val="bg1">
                  <a:lumMod val="65000"/>
                </a:schemeClr>
              </a:buClr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Booming enrollments nationwide!</a:t>
            </a:r>
          </a:p>
          <a:p>
            <a:pPr lvl="1">
              <a:buClr>
                <a:schemeClr val="bg1">
                  <a:lumMod val="65000"/>
                </a:schemeClr>
              </a:buClr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anecdotal data</a:t>
            </a:r>
          </a:p>
          <a:p>
            <a:pPr lvl="1">
              <a:buClr>
                <a:schemeClr val="bg1">
                  <a:lumMod val="65000"/>
                </a:schemeClr>
              </a:buClr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meeting the challenges</a:t>
            </a:r>
          </a:p>
          <a:p>
            <a:r>
              <a:rPr lang="en-US" dirty="0" smtClean="0"/>
              <a:t>You </a:t>
            </a:r>
            <a:r>
              <a:rPr lang="en-US" dirty="0" err="1" smtClean="0"/>
              <a:t>ain’t</a:t>
            </a:r>
            <a:r>
              <a:rPr lang="en-US" dirty="0" smtClean="0"/>
              <a:t> seen nothing yet: the coming boom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553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7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pipleline</a:t>
            </a:r>
            <a:r>
              <a:rPr lang="en-US" dirty="0" smtClean="0"/>
              <a:t>: </a:t>
            </a:r>
            <a:r>
              <a:rPr lang="en-US" i="1" dirty="0" smtClean="0"/>
              <a:t>lots</a:t>
            </a:r>
            <a:r>
              <a:rPr lang="en-US" dirty="0" smtClean="0"/>
              <a:t> of progress,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38" y="1280872"/>
            <a:ext cx="8229600" cy="5108208"/>
          </a:xfrm>
        </p:spPr>
        <p:txBody>
          <a:bodyPr>
            <a:normAutofit/>
          </a:bodyPr>
          <a:lstStyle/>
          <a:p>
            <a:r>
              <a:rPr lang="en-US" dirty="0" smtClean="0"/>
              <a:t>NSF CISE/EHR K-12 programs</a:t>
            </a:r>
          </a:p>
          <a:p>
            <a:pPr lvl="1"/>
            <a:r>
              <a:rPr lang="en-US" i="1" dirty="0" smtClean="0">
                <a:solidFill>
                  <a:srgbClr val="CC0000"/>
                </a:solidFill>
              </a:rPr>
              <a:t>CS10K: </a:t>
            </a:r>
            <a:r>
              <a:rPr lang="en-US" dirty="0" smtClean="0"/>
              <a:t>10,000 teachers by 2017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ew CS AP courses, backed with teaching materials</a:t>
            </a:r>
          </a:p>
          <a:p>
            <a:r>
              <a:rPr lang="en-US" dirty="0" smtClean="0"/>
              <a:t>intense industry interest: Google, Microsoft, ….</a:t>
            </a:r>
          </a:p>
          <a:p>
            <a:r>
              <a:rPr lang="en-US" dirty="0" smtClean="0"/>
              <a:t>state interest: moves to have CS count towards state math/science requirements</a:t>
            </a:r>
          </a:p>
          <a:p>
            <a:pPr marL="742950" lvl="2" indent="-342900">
              <a:buSzPct val="75000"/>
              <a:buFont typeface="Wingdings" charset="2"/>
              <a:buChar char="v"/>
            </a:pPr>
            <a:r>
              <a:rPr lang="en-US" dirty="0"/>
              <a:t>NYC:  120 teachers teaching CS principles (100 hours </a:t>
            </a:r>
            <a:r>
              <a:rPr lang="en-US" dirty="0" smtClean="0"/>
              <a:t>training</a:t>
            </a:r>
            <a:r>
              <a:rPr lang="en-US" dirty="0"/>
              <a:t> </a:t>
            </a:r>
            <a:r>
              <a:rPr lang="en-US" dirty="0" smtClean="0"/>
              <a:t>each) </a:t>
            </a:r>
          </a:p>
          <a:p>
            <a:pPr marL="342900" lvl="1" indent="-342900">
              <a:buSzPct val="75000"/>
              <a:buFont typeface="Wingdings" charset="2"/>
              <a:buChar char="v"/>
            </a:pPr>
            <a:r>
              <a:rPr lang="en-US" dirty="0" err="1" smtClean="0"/>
              <a:t>code.org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Hour of Code: 70M have tried it! (including Obama, Biden)</a:t>
            </a:r>
          </a:p>
          <a:p>
            <a:pPr lvl="1"/>
            <a:r>
              <a:rPr lang="en-US" dirty="0" smtClean="0"/>
              <a:t>goal: work with 25K teachers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414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7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pipleline</a:t>
            </a:r>
            <a:r>
              <a:rPr lang="en-US" dirty="0" smtClean="0"/>
              <a:t>: </a:t>
            </a:r>
            <a:r>
              <a:rPr lang="en-US" i="1" dirty="0" smtClean="0"/>
              <a:t>lots</a:t>
            </a:r>
            <a:r>
              <a:rPr lang="en-US" dirty="0" smtClean="0"/>
              <a:t> of progress, activity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resident Obama kicks off the Hour of Code 2014_640x480_MP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0922" y="1345764"/>
            <a:ext cx="6389077" cy="479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08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4612"/>
            <a:ext cx="8393723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One question!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322" y="1462996"/>
            <a:ext cx="8229600" cy="4865076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What will we (universities) do when growing K-12  pipeline feeds into our institutions?</a:t>
            </a:r>
          </a:p>
          <a:p>
            <a:pPr lvl="1"/>
            <a:r>
              <a:rPr lang="en-US" dirty="0" smtClean="0"/>
              <a:t>numbers of students?</a:t>
            </a:r>
          </a:p>
          <a:p>
            <a:pPr lvl="1"/>
            <a:r>
              <a:rPr lang="en-US" dirty="0" smtClean="0"/>
              <a:t>breadth of computational interests?</a:t>
            </a:r>
          </a:p>
          <a:p>
            <a:r>
              <a:rPr lang="en-US" dirty="0" smtClean="0"/>
              <a:t>Are </a:t>
            </a:r>
            <a:r>
              <a:rPr lang="en-US" i="1" dirty="0" smtClean="0">
                <a:solidFill>
                  <a:srgbClr val="000090"/>
                </a:solidFill>
              </a:rPr>
              <a:t>we</a:t>
            </a:r>
            <a:r>
              <a:rPr lang="en-US" dirty="0" smtClean="0"/>
              <a:t> prepared to meet their needs?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435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76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233861"/>
          </a:xfrm>
        </p:spPr>
        <p:txBody>
          <a:bodyPr>
            <a:normAutofit/>
          </a:bodyPr>
          <a:lstStyle/>
          <a:p>
            <a:r>
              <a:rPr lang="en-US" dirty="0" smtClean="0"/>
              <a:t>The evolving undergrad curriculum at UMass</a:t>
            </a:r>
          </a:p>
          <a:p>
            <a:pPr lvl="1"/>
            <a:r>
              <a:rPr lang="en-US" dirty="0" smtClean="0"/>
              <a:t>BS, + IT minor, revised BS, + BA, + Informatics</a:t>
            </a:r>
          </a:p>
          <a:p>
            <a:r>
              <a:rPr lang="en-US" dirty="0" smtClean="0"/>
              <a:t>Booming enrollments nationwide!</a:t>
            </a:r>
          </a:p>
          <a:p>
            <a:pPr lvl="1"/>
            <a:r>
              <a:rPr lang="en-US" dirty="0" smtClean="0"/>
              <a:t>anecdotal data</a:t>
            </a:r>
          </a:p>
          <a:p>
            <a:pPr lvl="1"/>
            <a:r>
              <a:rPr lang="en-US" dirty="0" smtClean="0"/>
              <a:t>meeting the challenges</a:t>
            </a:r>
          </a:p>
          <a:p>
            <a:r>
              <a:rPr lang="en-US" dirty="0" smtClean="0"/>
              <a:t>You </a:t>
            </a:r>
            <a:r>
              <a:rPr lang="en-US" dirty="0" err="1" smtClean="0"/>
              <a:t>ain’t</a:t>
            </a:r>
            <a:r>
              <a:rPr lang="en-US" dirty="0" smtClean="0"/>
              <a:t> seen nothing yet: the coming boom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21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4612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UMass CS curriculum: ~1982 – 2003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Pages from old tracking for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724" y="1161562"/>
            <a:ext cx="5219700" cy="5003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82462" y="1524000"/>
            <a:ext cx="4107962" cy="136769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58875" y="2457936"/>
            <a:ext cx="1287583" cy="136769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562967" y="3294182"/>
            <a:ext cx="1287583" cy="136769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2063958" y="1568362"/>
            <a:ext cx="4617094" cy="4532198"/>
            <a:chOff x="2050091" y="1578704"/>
            <a:chExt cx="4617094" cy="4532198"/>
          </a:xfrm>
        </p:grpSpPr>
        <p:sp>
          <p:nvSpPr>
            <p:cNvPr id="5" name="TextBox 4"/>
            <p:cNvSpPr txBox="1"/>
            <p:nvPr/>
          </p:nvSpPr>
          <p:spPr>
            <a:xfrm>
              <a:off x="2327028" y="1578704"/>
              <a:ext cx="801077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CC0000"/>
                  </a:solidFill>
                </a:rPr>
                <a:t>CS1</a:t>
              </a:r>
              <a:endParaRPr lang="en-US" sz="2800" dirty="0">
                <a:solidFill>
                  <a:srgbClr val="CC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28982" y="2333092"/>
              <a:ext cx="801077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CC0000"/>
                  </a:solidFill>
                </a:rPr>
                <a:t>CS2</a:t>
              </a:r>
              <a:endParaRPr lang="en-US" sz="2800" dirty="0">
                <a:solidFill>
                  <a:srgbClr val="CC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33377" y="3159077"/>
              <a:ext cx="992556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CC0000"/>
                  </a:solidFill>
                </a:rPr>
                <a:t>Arch</a:t>
              </a:r>
              <a:endParaRPr lang="en-US" sz="2800" dirty="0">
                <a:solidFill>
                  <a:srgbClr val="CC0000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625848" y="3138590"/>
              <a:ext cx="925981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76388" y="3133163"/>
              <a:ext cx="925981" cy="549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75757" y="3013378"/>
              <a:ext cx="1377721" cy="783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Disc</a:t>
              </a:r>
            </a:p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 Math</a:t>
              </a:r>
              <a:endParaRPr lang="en-US" sz="2400" dirty="0">
                <a:solidFill>
                  <a:srgbClr val="CC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31936" y="3190823"/>
              <a:ext cx="1377721" cy="429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PL</a:t>
              </a:r>
              <a:endParaRPr lang="en-US" sz="2400" dirty="0">
                <a:solidFill>
                  <a:srgbClr val="CC00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306954" y="4023242"/>
              <a:ext cx="925981" cy="549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62502" y="4080902"/>
              <a:ext cx="1377721" cy="429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Alg.</a:t>
              </a:r>
              <a:endParaRPr lang="en-US" sz="2400" dirty="0">
                <a:solidFill>
                  <a:srgbClr val="CC0000"/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4187137" y="3973402"/>
              <a:ext cx="1377721" cy="598974"/>
              <a:chOff x="4187137" y="3973402"/>
              <a:chExt cx="1377721" cy="598974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4413397" y="3973402"/>
                <a:ext cx="925981" cy="5989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187137" y="4057235"/>
                <a:ext cx="1377721" cy="429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580"/>
                  </a:lnSpc>
                </a:pPr>
                <a:r>
                  <a:rPr lang="en-US" sz="2400" dirty="0" smtClean="0">
                    <a:solidFill>
                      <a:srgbClr val="CC0000"/>
                    </a:solidFill>
                  </a:rPr>
                  <a:t>OS</a:t>
                </a:r>
                <a:endParaRPr lang="en-US" sz="24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5289464" y="3973402"/>
              <a:ext cx="1377721" cy="598974"/>
              <a:chOff x="4187137" y="3973402"/>
              <a:chExt cx="1377721" cy="598974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4413397" y="3973402"/>
                <a:ext cx="925981" cy="5989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187137" y="4057235"/>
                <a:ext cx="1377721" cy="429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580"/>
                  </a:lnSpc>
                </a:pPr>
                <a:r>
                  <a:rPr lang="en-US" sz="2400" dirty="0" smtClean="0">
                    <a:solidFill>
                      <a:srgbClr val="CC0000"/>
                    </a:solidFill>
                  </a:rPr>
                  <a:t>AI</a:t>
                </a:r>
                <a:endParaRPr lang="en-US" sz="24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3158586" y="3989524"/>
              <a:ext cx="1377721" cy="598974"/>
              <a:chOff x="4187137" y="3973402"/>
              <a:chExt cx="1377721" cy="598974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4413397" y="3973402"/>
                <a:ext cx="925981" cy="5989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187137" y="4057235"/>
                <a:ext cx="1377721" cy="429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580"/>
                  </a:lnSpc>
                </a:pPr>
                <a:r>
                  <a:rPr lang="en-US" sz="2400" dirty="0" smtClean="0">
                    <a:solidFill>
                      <a:srgbClr val="CC0000"/>
                    </a:solidFill>
                  </a:rPr>
                  <a:t>SE</a:t>
                </a:r>
                <a:endParaRPr lang="en-US" sz="24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2050091" y="4905112"/>
              <a:ext cx="1377721" cy="627522"/>
              <a:chOff x="2050091" y="4905112"/>
              <a:chExt cx="1377721" cy="62752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2287870" y="4933856"/>
                <a:ext cx="842189" cy="5284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2050091" y="4905112"/>
                <a:ext cx="1377721" cy="627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Formal</a:t>
                </a:r>
              </a:p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Lang.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4151494" y="4880290"/>
              <a:ext cx="1377721" cy="609141"/>
              <a:chOff x="2050091" y="4905112"/>
              <a:chExt cx="1377721" cy="609141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2287870" y="4933856"/>
                <a:ext cx="842189" cy="5284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050091" y="4905112"/>
                <a:ext cx="1377721" cy="609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Info</a:t>
                </a:r>
              </a:p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Sys.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5179700" y="4909034"/>
              <a:ext cx="1377721" cy="528449"/>
              <a:chOff x="2050091" y="4933856"/>
              <a:chExt cx="1377721" cy="528449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2287870" y="4933856"/>
                <a:ext cx="842189" cy="5284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050091" y="5020948"/>
                <a:ext cx="1377721" cy="355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Net.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3037587" y="4909511"/>
              <a:ext cx="1377721" cy="528449"/>
              <a:chOff x="1983899" y="4933856"/>
              <a:chExt cx="1377721" cy="528449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2287870" y="4933856"/>
                <a:ext cx="842189" cy="5284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983899" y="5020948"/>
                <a:ext cx="1377721" cy="355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Comp.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</p:grpSp>
        <p:sp>
          <p:nvSpPr>
            <p:cNvPr id="40" name="Rectangle 39"/>
            <p:cNvSpPr/>
            <p:nvPr/>
          </p:nvSpPr>
          <p:spPr>
            <a:xfrm>
              <a:off x="2934282" y="5580892"/>
              <a:ext cx="3325385" cy="5300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907917" y="5626993"/>
              <a:ext cx="3448037" cy="429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3 electives</a:t>
              </a:r>
              <a:endParaRPr lang="en-US" sz="2400" dirty="0">
                <a:solidFill>
                  <a:srgbClr val="CC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9492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025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UMass CS curriculum: ~1982 – 2003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Pages from old tracking for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724" y="1161562"/>
            <a:ext cx="5219700" cy="5003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82462" y="1524000"/>
            <a:ext cx="4107962" cy="136769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58875" y="2457936"/>
            <a:ext cx="1287583" cy="136769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562967" y="3294182"/>
            <a:ext cx="1287583" cy="136769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2063958" y="1568362"/>
            <a:ext cx="4617094" cy="4532198"/>
            <a:chOff x="2050091" y="1578704"/>
            <a:chExt cx="4617094" cy="4532198"/>
          </a:xfrm>
        </p:grpSpPr>
        <p:sp>
          <p:nvSpPr>
            <p:cNvPr id="5" name="TextBox 4"/>
            <p:cNvSpPr txBox="1"/>
            <p:nvPr/>
          </p:nvSpPr>
          <p:spPr>
            <a:xfrm>
              <a:off x="2327028" y="1578704"/>
              <a:ext cx="801077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CC0000"/>
                  </a:solidFill>
                </a:rPr>
                <a:t>CS1</a:t>
              </a:r>
              <a:endParaRPr lang="en-US" sz="2800" dirty="0">
                <a:solidFill>
                  <a:srgbClr val="CC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28982" y="2333092"/>
              <a:ext cx="801077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CC0000"/>
                  </a:solidFill>
                </a:rPr>
                <a:t>CS2</a:t>
              </a:r>
              <a:endParaRPr lang="en-US" sz="2800" dirty="0">
                <a:solidFill>
                  <a:srgbClr val="CC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33377" y="3159077"/>
              <a:ext cx="992556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CC0000"/>
                  </a:solidFill>
                </a:rPr>
                <a:t>Arch</a:t>
              </a:r>
              <a:endParaRPr lang="en-US" sz="2800" dirty="0">
                <a:solidFill>
                  <a:srgbClr val="CC0000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625848" y="3138590"/>
              <a:ext cx="925981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76388" y="3133163"/>
              <a:ext cx="925981" cy="549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75757" y="3013378"/>
              <a:ext cx="1377721" cy="783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Disc</a:t>
              </a:r>
            </a:p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 Math</a:t>
              </a:r>
              <a:endParaRPr lang="en-US" sz="2400" dirty="0">
                <a:solidFill>
                  <a:srgbClr val="CC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31936" y="3190823"/>
              <a:ext cx="1377721" cy="429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PL</a:t>
              </a:r>
              <a:endParaRPr lang="en-US" sz="2400" dirty="0">
                <a:solidFill>
                  <a:srgbClr val="CC00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306954" y="4023242"/>
              <a:ext cx="925981" cy="549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62502" y="4080902"/>
              <a:ext cx="1377721" cy="429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Alg.</a:t>
              </a:r>
              <a:endParaRPr lang="en-US" sz="2400" dirty="0">
                <a:solidFill>
                  <a:srgbClr val="CC0000"/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4187137" y="3973402"/>
              <a:ext cx="1377721" cy="598974"/>
              <a:chOff x="4187137" y="3973402"/>
              <a:chExt cx="1377721" cy="598974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4413397" y="3973402"/>
                <a:ext cx="925981" cy="5989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187137" y="4057235"/>
                <a:ext cx="1377721" cy="429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580"/>
                  </a:lnSpc>
                </a:pPr>
                <a:r>
                  <a:rPr lang="en-US" sz="2400" dirty="0" smtClean="0">
                    <a:solidFill>
                      <a:srgbClr val="CC0000"/>
                    </a:solidFill>
                  </a:rPr>
                  <a:t>OS</a:t>
                </a:r>
                <a:endParaRPr lang="en-US" sz="24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5289464" y="3973402"/>
              <a:ext cx="1377721" cy="598974"/>
              <a:chOff x="4187137" y="3973402"/>
              <a:chExt cx="1377721" cy="598974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4413397" y="3973402"/>
                <a:ext cx="925981" cy="5989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187137" y="4057235"/>
                <a:ext cx="1377721" cy="429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580"/>
                  </a:lnSpc>
                </a:pPr>
                <a:r>
                  <a:rPr lang="en-US" sz="2400" dirty="0" smtClean="0">
                    <a:solidFill>
                      <a:srgbClr val="CC0000"/>
                    </a:solidFill>
                  </a:rPr>
                  <a:t>AI</a:t>
                </a:r>
                <a:endParaRPr lang="en-US" sz="24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3158586" y="3989524"/>
              <a:ext cx="1377721" cy="598974"/>
              <a:chOff x="4187137" y="3973402"/>
              <a:chExt cx="1377721" cy="598974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4413397" y="3973402"/>
                <a:ext cx="925981" cy="5989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187137" y="4057235"/>
                <a:ext cx="1377721" cy="429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2580"/>
                  </a:lnSpc>
                </a:pPr>
                <a:r>
                  <a:rPr lang="en-US" sz="2400" dirty="0" smtClean="0">
                    <a:solidFill>
                      <a:srgbClr val="CC0000"/>
                    </a:solidFill>
                  </a:rPr>
                  <a:t>SE</a:t>
                </a:r>
                <a:endParaRPr lang="en-US" sz="24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2050091" y="4905112"/>
              <a:ext cx="1377721" cy="627522"/>
              <a:chOff x="2050091" y="4905112"/>
              <a:chExt cx="1377721" cy="62752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2287870" y="4933856"/>
                <a:ext cx="842189" cy="5284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2050091" y="4905112"/>
                <a:ext cx="1377721" cy="627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Formal</a:t>
                </a:r>
              </a:p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Lang.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4151494" y="4880290"/>
              <a:ext cx="1377721" cy="609141"/>
              <a:chOff x="2050091" y="4905112"/>
              <a:chExt cx="1377721" cy="609141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2287870" y="4933856"/>
                <a:ext cx="842189" cy="5284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050091" y="4905112"/>
                <a:ext cx="1377721" cy="609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Info</a:t>
                </a:r>
              </a:p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Sys.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5179700" y="4909034"/>
              <a:ext cx="1377721" cy="528449"/>
              <a:chOff x="2050091" y="4933856"/>
              <a:chExt cx="1377721" cy="528449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2287870" y="4933856"/>
                <a:ext cx="842189" cy="5284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050091" y="5020948"/>
                <a:ext cx="1377721" cy="355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Net.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3037587" y="4909511"/>
              <a:ext cx="1377721" cy="528449"/>
              <a:chOff x="1983899" y="4933856"/>
              <a:chExt cx="1377721" cy="528449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2287870" y="4933856"/>
                <a:ext cx="842189" cy="52844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983899" y="5020948"/>
                <a:ext cx="1377721" cy="355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1980"/>
                  </a:lnSpc>
                </a:pPr>
                <a:r>
                  <a:rPr lang="en-US" sz="2000" dirty="0" smtClean="0">
                    <a:solidFill>
                      <a:srgbClr val="CC0000"/>
                    </a:solidFill>
                  </a:rPr>
                  <a:t>Comp.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</p:grpSp>
        <p:sp>
          <p:nvSpPr>
            <p:cNvPr id="40" name="Rectangle 39"/>
            <p:cNvSpPr/>
            <p:nvPr/>
          </p:nvSpPr>
          <p:spPr>
            <a:xfrm>
              <a:off x="2934282" y="5580892"/>
              <a:ext cx="3325385" cy="5300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907917" y="5626993"/>
              <a:ext cx="3448037" cy="429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580"/>
                </a:lnSpc>
              </a:pPr>
              <a:r>
                <a:rPr lang="en-US" sz="2400" dirty="0" smtClean="0">
                  <a:solidFill>
                    <a:srgbClr val="CC0000"/>
                  </a:solidFill>
                </a:rPr>
                <a:t>3 electives</a:t>
              </a:r>
              <a:endParaRPr lang="en-US" sz="2400" dirty="0">
                <a:solidFill>
                  <a:srgbClr val="CC0000"/>
                </a:solidFill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387231" y="1161562"/>
            <a:ext cx="7299569" cy="5403361"/>
          </a:xfrm>
          <a:prstGeom prst="rect">
            <a:avLst/>
          </a:prstGeom>
          <a:solidFill>
            <a:srgbClr val="FFFFFF">
              <a:alpha val="8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Content Placeholder 38"/>
          <p:cNvSpPr>
            <a:spLocks noGrp="1"/>
          </p:cNvSpPr>
          <p:nvPr>
            <p:ph idx="1"/>
          </p:nvPr>
        </p:nvSpPr>
        <p:spPr>
          <a:xfrm>
            <a:off x="535352" y="1404820"/>
            <a:ext cx="8229600" cy="4525963"/>
          </a:xfrm>
        </p:spPr>
        <p:txBody>
          <a:bodyPr/>
          <a:lstStyle/>
          <a:p>
            <a:r>
              <a:rPr lang="en-US" dirty="0" smtClean="0"/>
              <a:t>traditional, deeply “technical” BS</a:t>
            </a:r>
          </a:p>
          <a:p>
            <a:r>
              <a:rPr lang="en-US" dirty="0" smtClean="0"/>
              <a:t>more or less unchanged for 20+ years</a:t>
            </a:r>
          </a:p>
          <a:p>
            <a:r>
              <a:rPr lang="en-US" dirty="0" smtClean="0"/>
              <a:t>served our students well, given the “times”</a:t>
            </a:r>
          </a:p>
          <a:p>
            <a:r>
              <a:rPr lang="en-US" dirty="0"/>
              <a:t>~ 80 credits required (120 total to graduate)</a:t>
            </a:r>
          </a:p>
          <a:p>
            <a:pPr lvl="1"/>
            <a:r>
              <a:rPr lang="en-US" dirty="0" smtClean="0"/>
              <a:t>engineering versus liberal arts debate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112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461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2002: Cross-campus IT minor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0054"/>
          </a:xfrm>
        </p:spPr>
        <p:txBody>
          <a:bodyPr>
            <a:normAutofit/>
          </a:bodyPr>
          <a:lstStyle/>
          <a:p>
            <a:r>
              <a:rPr lang="en-US" dirty="0" smtClean="0"/>
              <a:t>Massachusetts BHE initiative (led by UMass CS)</a:t>
            </a:r>
          </a:p>
          <a:p>
            <a:r>
              <a:rPr lang="en-US" i="1" dirty="0" smtClean="0">
                <a:solidFill>
                  <a:srgbClr val="CC0000"/>
                </a:solidFill>
              </a:rPr>
              <a:t>goal: </a:t>
            </a:r>
            <a:r>
              <a:rPr lang="en-US" dirty="0" smtClean="0"/>
              <a:t>“ensures </a:t>
            </a:r>
            <a:r>
              <a:rPr lang="en-US" dirty="0"/>
              <a:t>that students have technical training, understand the human dimensions of IT, and understand how IT </a:t>
            </a:r>
            <a:r>
              <a:rPr lang="en-US" dirty="0" smtClean="0"/>
              <a:t>impacts … their fields”</a:t>
            </a:r>
          </a:p>
          <a:p>
            <a:r>
              <a:rPr lang="en-US" dirty="0" smtClean="0"/>
              <a:t>intentionally led/administered outside of CS</a:t>
            </a:r>
          </a:p>
          <a:p>
            <a:r>
              <a:rPr lang="en-US" dirty="0" smtClean="0"/>
              <a:t>six courses: over four areas:</a:t>
            </a:r>
          </a:p>
          <a:p>
            <a:pPr lvl="1"/>
            <a:r>
              <a:rPr lang="en-US" dirty="0"/>
              <a:t>Foundations </a:t>
            </a:r>
            <a:endParaRPr lang="en-US" dirty="0" smtClean="0"/>
          </a:p>
          <a:p>
            <a:pPr lvl="1"/>
            <a:r>
              <a:rPr lang="en-US" dirty="0" smtClean="0"/>
              <a:t>Technical</a:t>
            </a:r>
            <a:endParaRPr lang="en-US" dirty="0"/>
          </a:p>
          <a:p>
            <a:pPr lvl="1"/>
            <a:r>
              <a:rPr lang="en-US" dirty="0"/>
              <a:t>Broadened </a:t>
            </a:r>
            <a:r>
              <a:rPr lang="en-US" dirty="0" smtClean="0"/>
              <a:t>Inquiry</a:t>
            </a:r>
            <a:endParaRPr lang="en-US" dirty="0"/>
          </a:p>
          <a:p>
            <a:pPr lvl="1"/>
            <a:r>
              <a:rPr lang="en-US" dirty="0"/>
              <a:t>Elective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06460" y="4630615"/>
            <a:ext cx="2851462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C0000"/>
                </a:solidFill>
              </a:rPr>
              <a:t>66 courses</a:t>
            </a:r>
          </a:p>
          <a:p>
            <a:r>
              <a:rPr lang="en-US" sz="3200" dirty="0" smtClean="0">
                <a:solidFill>
                  <a:srgbClr val="CC0000"/>
                </a:solidFill>
              </a:rPr>
              <a:t>23 departments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64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4563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Circa 2004: revised BS</a:t>
            </a:r>
            <a:endParaRPr lang="en-US" dirty="0"/>
          </a:p>
        </p:txBody>
      </p:sp>
      <p:sp>
        <p:nvSpPr>
          <p:cNvPr id="26" name="Content Placeholder 25"/>
          <p:cNvSpPr>
            <a:spLocks noGrp="1"/>
          </p:cNvSpPr>
          <p:nvPr>
            <p:ph sz="half" idx="1"/>
          </p:nvPr>
        </p:nvSpPr>
        <p:spPr>
          <a:xfrm>
            <a:off x="2576237" y="4512425"/>
            <a:ext cx="3444823" cy="2068214"/>
          </a:xfrm>
        </p:spPr>
        <p:txBody>
          <a:bodyPr>
            <a:normAutofit/>
          </a:bodyPr>
          <a:lstStyle/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General CS</a:t>
            </a:r>
          </a:p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Software Engineering</a:t>
            </a:r>
          </a:p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Security and Privacy</a:t>
            </a:r>
          </a:p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Robotics, Vision, Graphics</a:t>
            </a:r>
          </a:p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AI</a:t>
            </a:r>
          </a:p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Architecture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743757" y="1231833"/>
            <a:ext cx="801077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C0000"/>
                </a:solidFill>
              </a:rPr>
              <a:t>CS1</a:t>
            </a:r>
            <a:endParaRPr lang="en-US" sz="2800" dirty="0">
              <a:solidFill>
                <a:srgbClr val="CC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5206" y="1936325"/>
            <a:ext cx="801077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C0000"/>
                </a:solidFill>
              </a:rPr>
              <a:t>CS2</a:t>
            </a:r>
            <a:endParaRPr lang="en-US" sz="2800" dirty="0">
              <a:solidFill>
                <a:srgbClr val="CC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0298" y="3154235"/>
            <a:ext cx="2442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C0000"/>
                </a:solidFill>
              </a:rPr>
              <a:t>Programming</a:t>
            </a:r>
          </a:p>
          <a:p>
            <a:pPr algn="ctr"/>
            <a:r>
              <a:rPr lang="en-US" sz="2400" dirty="0" smtClean="0">
                <a:solidFill>
                  <a:srgbClr val="CC0000"/>
                </a:solidFill>
              </a:rPr>
              <a:t>Methodology</a:t>
            </a:r>
            <a:endParaRPr lang="en-US" sz="2400" dirty="0">
              <a:solidFill>
                <a:srgbClr val="CC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44339" y="3154235"/>
            <a:ext cx="2366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C0000"/>
                </a:solidFill>
              </a:rPr>
              <a:t>Intro. to</a:t>
            </a:r>
          </a:p>
          <a:p>
            <a:pPr algn="ctr"/>
            <a:r>
              <a:rPr lang="en-US" sz="2400" dirty="0" smtClean="0">
                <a:solidFill>
                  <a:srgbClr val="CC0000"/>
                </a:solidFill>
              </a:rPr>
              <a:t>Computation</a:t>
            </a:r>
            <a:endParaRPr lang="en-US" sz="2400" dirty="0">
              <a:solidFill>
                <a:srgbClr val="CC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4193" y="3056545"/>
            <a:ext cx="2442308" cy="1062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dirty="0" smtClean="0">
                <a:solidFill>
                  <a:srgbClr val="CC0000"/>
                </a:solidFill>
              </a:rPr>
              <a:t>Comp. </a:t>
            </a:r>
            <a:endParaRPr lang="en-US" sz="2400" dirty="0">
              <a:solidFill>
                <a:srgbClr val="CC0000"/>
              </a:solidFill>
            </a:endParaRPr>
          </a:p>
          <a:p>
            <a:pPr algn="ctr">
              <a:lnSpc>
                <a:spcPts val="2400"/>
              </a:lnSpc>
            </a:pPr>
            <a:r>
              <a:rPr lang="en-US" sz="2400" dirty="0" smtClean="0">
                <a:solidFill>
                  <a:srgbClr val="CC0000"/>
                </a:solidFill>
              </a:rPr>
              <a:t>Systems</a:t>
            </a:r>
          </a:p>
          <a:p>
            <a:pPr algn="ctr">
              <a:lnSpc>
                <a:spcPts val="2400"/>
              </a:lnSpc>
            </a:pPr>
            <a:r>
              <a:rPr lang="en-US" sz="2400" dirty="0" smtClean="0">
                <a:solidFill>
                  <a:srgbClr val="CC0000"/>
                </a:solidFill>
              </a:rPr>
              <a:t>Principles</a:t>
            </a:r>
            <a:endParaRPr lang="en-US" sz="2400" dirty="0">
              <a:solidFill>
                <a:srgbClr val="CC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35279" y="3056545"/>
            <a:ext cx="1965381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dirty="0" smtClean="0">
                <a:solidFill>
                  <a:srgbClr val="CC0000"/>
                </a:solidFill>
              </a:rPr>
              <a:t>Reasoning</a:t>
            </a:r>
          </a:p>
          <a:p>
            <a:pPr algn="ctr">
              <a:lnSpc>
                <a:spcPts val="2400"/>
              </a:lnSpc>
            </a:pPr>
            <a:r>
              <a:rPr lang="en-US" sz="2400" dirty="0">
                <a:solidFill>
                  <a:srgbClr val="CC0000"/>
                </a:solidFill>
              </a:rPr>
              <a:t>U</a:t>
            </a:r>
            <a:r>
              <a:rPr lang="en-US" sz="2400" dirty="0" smtClean="0">
                <a:solidFill>
                  <a:srgbClr val="CC0000"/>
                </a:solidFill>
              </a:rPr>
              <a:t>nder </a:t>
            </a:r>
            <a:r>
              <a:rPr lang="en-US" sz="2400" dirty="0">
                <a:solidFill>
                  <a:srgbClr val="CC0000"/>
                </a:solidFill>
              </a:rPr>
              <a:t>U</a:t>
            </a:r>
            <a:r>
              <a:rPr lang="en-US" sz="2400" dirty="0" smtClean="0">
                <a:solidFill>
                  <a:srgbClr val="CC0000"/>
                </a:solidFill>
              </a:rPr>
              <a:t>ncertainty</a:t>
            </a:r>
            <a:endParaRPr lang="en-US" sz="2400" dirty="0">
              <a:solidFill>
                <a:srgbClr val="CC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37338" y="6858000"/>
            <a:ext cx="767861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122807" y="2387108"/>
            <a:ext cx="0" cy="376367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103269" y="1679699"/>
            <a:ext cx="0" cy="376367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231115" y="2783013"/>
            <a:ext cx="5744308" cy="0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46749" y="2783013"/>
            <a:ext cx="0" cy="376367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229618" y="2783013"/>
            <a:ext cx="0" cy="376367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16041" y="2785371"/>
            <a:ext cx="0" cy="376367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967770" y="2763475"/>
            <a:ext cx="0" cy="376367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5"/>
          <p:cNvSpPr>
            <a:spLocks noGrp="1"/>
          </p:cNvSpPr>
          <p:nvPr>
            <p:ph sz="half" idx="1"/>
          </p:nvPr>
        </p:nvSpPr>
        <p:spPr>
          <a:xfrm>
            <a:off x="5786605" y="4546640"/>
            <a:ext cx="3134652" cy="2068214"/>
          </a:xfrm>
        </p:spPr>
        <p:txBody>
          <a:bodyPr>
            <a:normAutofit/>
          </a:bodyPr>
          <a:lstStyle/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Networking</a:t>
            </a:r>
          </a:p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Software Systems</a:t>
            </a:r>
          </a:p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Theory Computation</a:t>
            </a:r>
          </a:p>
          <a:p>
            <a:pPr>
              <a:lnSpc>
                <a:spcPts val="2000"/>
              </a:lnSpc>
              <a:buSzPct val="100000"/>
              <a:buFont typeface="Wingdings" charset="2"/>
              <a:buChar char="§"/>
            </a:pPr>
            <a:r>
              <a:rPr lang="en-US" sz="2000" dirty="0" smtClean="0"/>
              <a:t>Search and Data Mining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9394" y="4683410"/>
            <a:ext cx="22951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i="1" dirty="0" smtClean="0">
                <a:solidFill>
                  <a:srgbClr val="CC0000"/>
                </a:solidFill>
              </a:rPr>
              <a:t>+8 courses in </a:t>
            </a:r>
          </a:p>
          <a:p>
            <a:pPr algn="r"/>
            <a:r>
              <a:rPr lang="en-US" sz="2800" i="1" dirty="0" smtClean="0">
                <a:solidFill>
                  <a:srgbClr val="CC0000"/>
                </a:solidFill>
              </a:rPr>
              <a:t>concentration</a:t>
            </a:r>
          </a:p>
          <a:p>
            <a:pPr algn="r"/>
            <a:r>
              <a:rPr lang="en-US" sz="2800" i="1" dirty="0" smtClean="0">
                <a:solidFill>
                  <a:srgbClr val="CC0000"/>
                </a:solidFill>
              </a:rPr>
              <a:t>area:</a:t>
            </a:r>
            <a:endParaRPr lang="en-US" sz="2800" i="1" dirty="0">
              <a:solidFill>
                <a:srgbClr val="CC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20039" y="2731646"/>
            <a:ext cx="1115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</a:rPr>
              <a:t>“cores”</a:t>
            </a:r>
            <a:endParaRPr lang="en-US" sz="24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15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02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Observation: revised CS BS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9" name="Content Placeholder 38"/>
          <p:cNvSpPr>
            <a:spLocks noGrp="1"/>
          </p:cNvSpPr>
          <p:nvPr>
            <p:ph idx="1"/>
          </p:nvPr>
        </p:nvSpPr>
        <p:spPr>
          <a:xfrm>
            <a:off x="609252" y="1278025"/>
            <a:ext cx="8229600" cy="4525963"/>
          </a:xfrm>
        </p:spPr>
        <p:txBody>
          <a:bodyPr/>
          <a:lstStyle/>
          <a:p>
            <a:r>
              <a:rPr lang="en-US" dirty="0" smtClean="0"/>
              <a:t>still deeply “technical” BS</a:t>
            </a:r>
          </a:p>
          <a:p>
            <a:r>
              <a:rPr lang="en-US" dirty="0" smtClean="0"/>
              <a:t>more flexibility for student to follow interest</a:t>
            </a:r>
          </a:p>
          <a:p>
            <a:pPr lvl="1"/>
            <a:r>
              <a:rPr lang="en-US" dirty="0" smtClean="0"/>
              <a:t>faculty got over “area X (my area) is central to CS”</a:t>
            </a:r>
          </a:p>
          <a:p>
            <a:r>
              <a:rPr lang="en-US" dirty="0" smtClean="0"/>
              <a:t>~ 85 </a:t>
            </a:r>
            <a:r>
              <a:rPr lang="en-US" dirty="0"/>
              <a:t>credits required (120 total to graduate)</a:t>
            </a:r>
          </a:p>
          <a:p>
            <a:pPr lvl="1"/>
            <a:r>
              <a:rPr lang="en-US" dirty="0" smtClean="0"/>
              <a:t>engineering versus liberal arts debate continues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759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02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Circa 2011: BA in CS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9" name="Content Placeholder 38"/>
          <p:cNvSpPr>
            <a:spLocks noGrp="1"/>
          </p:cNvSpPr>
          <p:nvPr>
            <p:ph idx="1"/>
          </p:nvPr>
        </p:nvSpPr>
        <p:spPr>
          <a:xfrm>
            <a:off x="609252" y="1278025"/>
            <a:ext cx="8229600" cy="4525963"/>
          </a:xfrm>
        </p:spPr>
        <p:txBody>
          <a:bodyPr/>
          <a:lstStyle/>
          <a:p>
            <a:r>
              <a:rPr lang="en-US" dirty="0" smtClean="0"/>
              <a:t>goal: greater flexibility (fewer CS requirements)  for students</a:t>
            </a:r>
          </a:p>
          <a:p>
            <a:pPr lvl="1"/>
            <a:r>
              <a:rPr lang="en-US" dirty="0" smtClean="0"/>
              <a:t>double majors</a:t>
            </a:r>
          </a:p>
          <a:p>
            <a:pPr lvl="1"/>
            <a:r>
              <a:rPr lang="en-US" dirty="0" smtClean="0"/>
              <a:t>more “liberal artsy”</a:t>
            </a:r>
          </a:p>
          <a:p>
            <a:r>
              <a:rPr lang="en-US" dirty="0" smtClean="0"/>
              <a:t>requirements: CS1, CS2, 3-of-4 core courses, 5 CS electives, 4-course outside concentration</a:t>
            </a:r>
          </a:p>
          <a:p>
            <a:pPr lvl="1"/>
            <a:r>
              <a:rPr lang="en-US" dirty="0" smtClean="0"/>
              <a:t>~55 required CS/Math credits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019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025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2013: </a:t>
            </a:r>
            <a:r>
              <a:rPr lang="en-US" i="1" dirty="0" smtClean="0">
                <a:solidFill>
                  <a:srgbClr val="CC0000"/>
                </a:solidFill>
              </a:rPr>
              <a:t>new</a:t>
            </a:r>
            <a:r>
              <a:rPr lang="en-US" dirty="0" smtClean="0"/>
              <a:t> Informatics UG major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04308" y="2252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9" name="Content Placeholder 38"/>
          <p:cNvSpPr>
            <a:spLocks noGrp="1"/>
          </p:cNvSpPr>
          <p:nvPr>
            <p:ph idx="1"/>
          </p:nvPr>
        </p:nvSpPr>
        <p:spPr>
          <a:xfrm>
            <a:off x="609252" y="1434329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i="1" dirty="0">
                <a:solidFill>
                  <a:srgbClr val="CC0000"/>
                </a:solidFill>
              </a:rPr>
              <a:t>goal: </a:t>
            </a:r>
            <a:r>
              <a:rPr lang="en-US" dirty="0" smtClean="0"/>
              <a:t>students learn design</a:t>
            </a:r>
            <a:r>
              <a:rPr lang="en-US" dirty="0"/>
              <a:t>, application, use, and impact of computational </a:t>
            </a:r>
            <a:r>
              <a:rPr lang="en-US" dirty="0" smtClean="0"/>
              <a:t>principles, technology</a:t>
            </a:r>
          </a:p>
          <a:p>
            <a:r>
              <a:rPr lang="en-US" dirty="0" smtClean="0"/>
              <a:t>six technical core courses: </a:t>
            </a:r>
          </a:p>
          <a:p>
            <a:pPr lvl="1"/>
            <a:r>
              <a:rPr lang="en-US" dirty="0" smtClean="0"/>
              <a:t>CS1, CS2</a:t>
            </a:r>
          </a:p>
          <a:p>
            <a:pPr lvl="1"/>
            <a:r>
              <a:rPr lang="en-US" dirty="0" smtClean="0"/>
              <a:t>Intro. Informatics (CS principles), Informatics Math., Networked World, Usability </a:t>
            </a:r>
          </a:p>
          <a:p>
            <a:r>
              <a:rPr lang="en-US" dirty="0" smtClean="0"/>
              <a:t>Technical tracks (8-9 courses in track)</a:t>
            </a:r>
          </a:p>
          <a:p>
            <a:pPr lvl="1"/>
            <a:r>
              <a:rPr lang="en-US" dirty="0" smtClean="0"/>
              <a:t>multimedia</a:t>
            </a:r>
          </a:p>
          <a:p>
            <a:pPr lvl="1"/>
            <a:r>
              <a:rPr lang="en-US" dirty="0" smtClean="0"/>
              <a:t>data science</a:t>
            </a:r>
          </a:p>
          <a:p>
            <a:pPr lvl="1"/>
            <a:r>
              <a:rPr lang="en-US" dirty="0" smtClean="0"/>
              <a:t>… more under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625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5221</TotalTime>
  <Words>1082</Words>
  <Application>Microsoft Macintosh PowerPoint</Application>
  <PresentationFormat>On-screen Show (4:3)</PresentationFormat>
  <Paragraphs>227</Paragraphs>
  <Slides>24</Slides>
  <Notes>23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The evolution and upcoming challenges in undergrad CS programs</vt:lpstr>
      <vt:lpstr>Overview</vt:lpstr>
      <vt:lpstr>UMass CS curriculum: ~1982 – 2003</vt:lpstr>
      <vt:lpstr>UMass CS curriculum: ~1982 – 2003</vt:lpstr>
      <vt:lpstr>2002: Cross-campus IT minor</vt:lpstr>
      <vt:lpstr>Circa 2004: revised BS</vt:lpstr>
      <vt:lpstr>Observation: revised CS BS</vt:lpstr>
      <vt:lpstr>Circa 2011: BA in CS</vt:lpstr>
      <vt:lpstr>2013: new Informatics UG major</vt:lpstr>
      <vt:lpstr>Overview</vt:lpstr>
      <vt:lpstr>Introductory course enrollments are exploding</vt:lpstr>
      <vt:lpstr>Demand for the major is increasing</vt:lpstr>
      <vt:lpstr>We’re all seen cycles in demand</vt:lpstr>
      <vt:lpstr>But this time, it truly feels different</vt:lpstr>
      <vt:lpstr>PowerPoint Presentation</vt:lpstr>
      <vt:lpstr>PowerPoint Presentation</vt:lpstr>
      <vt:lpstr>PowerPoint Presentation</vt:lpstr>
      <vt:lpstr>So what?  … Steps forward?</vt:lpstr>
      <vt:lpstr>Coping with increasing enrollments</vt:lpstr>
      <vt:lpstr>Overview</vt:lpstr>
      <vt:lpstr>The pipleline: lots of progress, activity</vt:lpstr>
      <vt:lpstr>The pipleline: lots of progress, activity</vt:lpstr>
      <vt:lpstr>One question!</vt:lpstr>
      <vt:lpstr>Summary</vt:lpstr>
    </vt:vector>
  </TitlesOfParts>
  <Company>UMass - Amherst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Kurose</dc:creator>
  <cp:lastModifiedBy>Jim Kurose</cp:lastModifiedBy>
  <cp:revision>93</cp:revision>
  <cp:lastPrinted>2014-12-10T15:27:46Z</cp:lastPrinted>
  <dcterms:created xsi:type="dcterms:W3CDTF">2014-12-08T14:17:08Z</dcterms:created>
  <dcterms:modified xsi:type="dcterms:W3CDTF">2014-12-14T15:14:50Z</dcterms:modified>
</cp:coreProperties>
</file>