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0" r:id="rId4"/>
    <p:sldId id="257" r:id="rId5"/>
    <p:sldId id="278" r:id="rId6"/>
    <p:sldId id="280" r:id="rId7"/>
    <p:sldId id="277" r:id="rId8"/>
    <p:sldId id="283" r:id="rId9"/>
    <p:sldId id="290" r:id="rId10"/>
    <p:sldId id="286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8" y="5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5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93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68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134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cm_4c_grad_vtag_b_pos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970588"/>
            <a:ext cx="3149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90943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8138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222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6002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6002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5491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5634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15901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11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80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751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9615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973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64600" y="274638"/>
            <a:ext cx="2717800" cy="56689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274638"/>
            <a:ext cx="7950200" cy="5668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844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88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615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37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3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2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42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5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2E876-DE16-4D77-B0DE-14C52426CFCD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DC8B5-E7D0-44D5-82CC-DE93AB6B4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32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1200" y="274638"/>
            <a:ext cx="10871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600200"/>
            <a:ext cx="10871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8" name="Picture 7" descr="acm_4c_grad_vtag_b_pos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970588"/>
            <a:ext cx="3149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23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182A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182AC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182AC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182AC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182AC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182A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182A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182A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182A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5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069" y="233760"/>
            <a:ext cx="11509828" cy="191669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 Discussion of 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Computer Science Research Directions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382276"/>
            <a:ext cx="9144000" cy="138639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Bobby Schnabel</a:t>
            </a:r>
          </a:p>
          <a:p>
            <a:r>
              <a:rPr lang="en-US" dirty="0"/>
              <a:t>CEO, ACM</a:t>
            </a:r>
          </a:p>
          <a:p>
            <a:endParaRPr lang="en-US" dirty="0"/>
          </a:p>
          <a:p>
            <a:r>
              <a:rPr lang="en-US" sz="2800" dirty="0"/>
              <a:t>CUNY Computer Science Faculty, Nov. 3, 2017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940414-DD75-49F7-BFBE-C1AF93B668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000500"/>
            <a:ext cx="3810000" cy="2857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7DEE94-3218-4516-87F4-81C696319B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000500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31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09" y="365125"/>
            <a:ext cx="11845636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Disruptive Impacts of Computing Advances – Example: Autonomous, Accident Free Vehicles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88860"/>
            <a:ext cx="10515600" cy="4769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Industries seriously impacted:</a:t>
            </a:r>
          </a:p>
          <a:p>
            <a:r>
              <a:rPr lang="en-US" sz="2400" dirty="0">
                <a:solidFill>
                  <a:srgbClr val="FF0000"/>
                </a:solidFill>
              </a:rPr>
              <a:t>Driving Careers (taxi, truck, bus)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Auto repair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Auto insurance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Parking garages</a:t>
            </a:r>
          </a:p>
          <a:p>
            <a:r>
              <a:rPr lang="en-US" sz="2400" dirty="0">
                <a:solidFill>
                  <a:srgbClr val="FF0000"/>
                </a:solidFill>
              </a:rPr>
              <a:t>Driver-training schools</a:t>
            </a:r>
          </a:p>
          <a:p>
            <a:r>
              <a:rPr lang="en-US" sz="2400" dirty="0">
                <a:solidFill>
                  <a:srgbClr val="FF0000"/>
                </a:solidFill>
              </a:rPr>
              <a:t>Steel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Entertainment</a:t>
            </a:r>
            <a:r>
              <a:rPr lang="en-US" sz="2400" dirty="0"/>
              <a:t>   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Other interesting examples: smart homes, drones, healthcare, …</a:t>
            </a:r>
          </a:p>
        </p:txBody>
      </p:sp>
      <p:sp>
        <p:nvSpPr>
          <p:cNvPr id="5" name="Up Arrow 4"/>
          <p:cNvSpPr/>
          <p:nvPr/>
        </p:nvSpPr>
        <p:spPr>
          <a:xfrm>
            <a:off x="3241965" y="5320145"/>
            <a:ext cx="401502" cy="36880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https://tctechcrunch2011.files.wordpress.com/2014/12/v2.png?w=73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927" y="2365691"/>
            <a:ext cx="5015474" cy="332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own Arrow 8"/>
          <p:cNvSpPr/>
          <p:nvPr/>
        </p:nvSpPr>
        <p:spPr>
          <a:xfrm>
            <a:off x="5278582" y="2618510"/>
            <a:ext cx="401782" cy="4017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2687782" y="3075707"/>
            <a:ext cx="401782" cy="4017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1953491" y="4918365"/>
            <a:ext cx="401782" cy="4017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ultiply 13"/>
          <p:cNvSpPr/>
          <p:nvPr/>
        </p:nvSpPr>
        <p:spPr>
          <a:xfrm>
            <a:off x="3124199" y="3460019"/>
            <a:ext cx="450551" cy="49342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ultiply 14"/>
          <p:cNvSpPr/>
          <p:nvPr/>
        </p:nvSpPr>
        <p:spPr>
          <a:xfrm>
            <a:off x="3192916" y="3953444"/>
            <a:ext cx="450551" cy="49342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ultiply 15"/>
          <p:cNvSpPr/>
          <p:nvPr/>
        </p:nvSpPr>
        <p:spPr>
          <a:xfrm>
            <a:off x="4003824" y="4424940"/>
            <a:ext cx="450551" cy="49342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4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960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Technology and the Future of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1678363"/>
            <a:ext cx="7971971" cy="4607503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Some endangered jobs (indicative range):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/>
              <a:t>Finance (analysis, insurance, accounting, cashier)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/>
              <a:t>Drivers (truck, taxi)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/>
              <a:t>Manufacturing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/>
              <a:t>Construction (bricklaying, roofing, …)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/>
              <a:t>Line cooks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/>
              <a:t>Paralegal</a:t>
            </a:r>
          </a:p>
          <a:p>
            <a:r>
              <a:rPr lang="en-US" sz="3200" dirty="0"/>
              <a:t>Global impact, varying estimates, high %</a:t>
            </a:r>
          </a:p>
          <a:p>
            <a:r>
              <a:rPr lang="en-US" sz="3200" dirty="0"/>
              <a:t>Will new jobs arise to replace, or will there be a need for universal basic income, or …?</a:t>
            </a:r>
          </a:p>
        </p:txBody>
      </p:sp>
      <p:sp>
        <p:nvSpPr>
          <p:cNvPr id="4" name="AutoShape 2" descr="Image result for der spiegel sie sind entlass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202" y="1894897"/>
            <a:ext cx="3126798" cy="417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9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7343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7843"/>
            <a:ext cx="10515600" cy="4351338"/>
          </a:xfrm>
        </p:spPr>
        <p:txBody>
          <a:bodyPr>
            <a:normAutofit/>
          </a:bodyPr>
          <a:lstStyle/>
          <a:p>
            <a:r>
              <a:rPr lang="en-US" sz="3200" dirty="0"/>
              <a:t>The Evolution of Computer Science Research, Part I</a:t>
            </a:r>
          </a:p>
          <a:p>
            <a:r>
              <a:rPr lang="en-US" sz="3200" dirty="0"/>
              <a:t>Transformation of Computing to a Socio-Technical Field</a:t>
            </a:r>
          </a:p>
          <a:p>
            <a:r>
              <a:rPr lang="en-US" sz="3200" dirty="0"/>
              <a:t>The Evolution of Computer Science Research, Part II</a:t>
            </a:r>
          </a:p>
          <a:p>
            <a:r>
              <a:rPr lang="en-US" sz="3200" dirty="0"/>
              <a:t>(Some) Emerging Areas of Computer Science Research</a:t>
            </a:r>
          </a:p>
          <a:p>
            <a:r>
              <a:rPr lang="en-US" sz="3200" dirty="0"/>
              <a:t>Two Broader, Related Topics to Think About</a:t>
            </a:r>
          </a:p>
          <a:p>
            <a:pPr lvl="1"/>
            <a:r>
              <a:rPr lang="en-US" sz="2800" dirty="0"/>
              <a:t>How Computing Impacts Other Industries </a:t>
            </a:r>
          </a:p>
          <a:p>
            <a:pPr lvl="1"/>
            <a:r>
              <a:rPr lang="en-US" sz="2800" dirty="0"/>
              <a:t>Technology and the Future of Work</a:t>
            </a:r>
          </a:p>
          <a:p>
            <a:r>
              <a:rPr lang="en-US" sz="3600" dirty="0">
                <a:solidFill>
                  <a:srgbClr val="FF0000"/>
                </a:solidFill>
              </a:rPr>
              <a:t>Discussion - Throughout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77197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350328" y="2466108"/>
            <a:ext cx="1911927" cy="189807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50328" y="2814979"/>
            <a:ext cx="1911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Prog</a:t>
            </a:r>
            <a:r>
              <a:rPr lang="en-US" sz="2400" b="1" dirty="0"/>
              <a:t> Lang</a:t>
            </a:r>
          </a:p>
          <a:p>
            <a:pPr algn="ctr"/>
            <a:r>
              <a:rPr lang="en-US" sz="2400" b="1" dirty="0"/>
              <a:t>Op Sys</a:t>
            </a:r>
          </a:p>
          <a:p>
            <a:pPr algn="ctr"/>
            <a:r>
              <a:rPr lang="en-US" sz="2400" b="1" dirty="0"/>
              <a:t>Theory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41844" y="609600"/>
            <a:ext cx="83348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The Evolution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795842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391891" y="2438399"/>
            <a:ext cx="1911927" cy="189807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937165" y="1357746"/>
            <a:ext cx="4862944" cy="4128654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391891" y="2438399"/>
            <a:ext cx="1911927" cy="189807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038599" y="1781515"/>
            <a:ext cx="2618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Graphics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91891" y="4633690"/>
            <a:ext cx="2002713" cy="47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HCI             AI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3060" y="2666949"/>
            <a:ext cx="1504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Databases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9967" y="2746383"/>
            <a:ext cx="1217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Security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91891" y="2828836"/>
            <a:ext cx="19119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prstClr val="black"/>
                </a:solidFill>
              </a:rPr>
              <a:t>Prog</a:t>
            </a:r>
            <a:r>
              <a:rPr lang="en-US" sz="2400" b="1" dirty="0">
                <a:solidFill>
                  <a:prstClr val="black"/>
                </a:solidFill>
              </a:rPr>
              <a:t> Lang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Op Sys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Theory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98679" y="3699040"/>
            <a:ext cx="1231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Soft Eng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3818" y="3699040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Sci</a:t>
            </a:r>
            <a:r>
              <a:rPr lang="en-US" sz="2400" b="1" dirty="0"/>
              <a:t> Comp</a:t>
            </a:r>
          </a:p>
        </p:txBody>
      </p:sp>
    </p:spTree>
    <p:extLst>
      <p:ext uri="{BB962C8B-B14F-4D97-AF65-F5344CB8AC3E}">
        <p14:creationId xmlns:p14="http://schemas.microsoft.com/office/powerpoint/2010/main" val="182250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391891" y="2438399"/>
            <a:ext cx="1911927" cy="189807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1886083" y="595085"/>
            <a:ext cx="6953118" cy="571862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985656" y="1350819"/>
            <a:ext cx="4862944" cy="4128654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61164" y="2466109"/>
            <a:ext cx="1911927" cy="189807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701844" y="1823080"/>
            <a:ext cx="1292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Graphics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005821" y="2782668"/>
            <a:ext cx="1504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Databases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61164" y="4523786"/>
            <a:ext cx="1787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HCI             AI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44386" y="2828836"/>
            <a:ext cx="12170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Security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391891" y="2828836"/>
            <a:ext cx="198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prstClr val="black"/>
                </a:solidFill>
              </a:rPr>
              <a:t>Prog</a:t>
            </a:r>
            <a:r>
              <a:rPr lang="en-US" sz="2400" b="1" dirty="0">
                <a:solidFill>
                  <a:prstClr val="black"/>
                </a:solidFill>
              </a:rPr>
              <a:t> Lang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Op Sys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Theory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72692" y="883856"/>
            <a:ext cx="2738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BIO                  Health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86082" y="3137214"/>
            <a:ext cx="1002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Media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8765" y="2860215"/>
            <a:ext cx="8656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Enter</a:t>
            </a:r>
          </a:p>
          <a:p>
            <a:pPr algn="ctr"/>
            <a:r>
              <a:rPr lang="en-US" sz="2400" b="1" dirty="0" err="1"/>
              <a:t>tain</a:t>
            </a:r>
            <a:endParaRPr lang="en-US" sz="2400" b="1" dirty="0"/>
          </a:p>
          <a:p>
            <a:pPr algn="ctr"/>
            <a:r>
              <a:rPr lang="en-US" sz="2400" b="1" dirty="0" err="1"/>
              <a:t>ment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506694" y="5660837"/>
            <a:ext cx="2070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Transportation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3180409" y="3598879"/>
            <a:ext cx="1231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</a:rPr>
              <a:t>Soft Eng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8682" y="3694791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Sci Comp</a:t>
            </a:r>
          </a:p>
        </p:txBody>
      </p:sp>
    </p:spTree>
    <p:extLst>
      <p:ext uri="{BB962C8B-B14F-4D97-AF65-F5344CB8AC3E}">
        <p14:creationId xmlns:p14="http://schemas.microsoft.com/office/powerpoint/2010/main" val="2180851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2554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Transformation of computing from a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technical field to a socio-technical field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31017"/>
            <a:ext cx="10515600" cy="27879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A discipline which initially and for many decades was overwhelmingly technical is becoming increasingly integrated with human and societal issues</a:t>
            </a:r>
          </a:p>
          <a:p>
            <a:pPr lvl="1"/>
            <a:r>
              <a:rPr lang="en-US" sz="2800" dirty="0"/>
              <a:t>Transition started decades ago with personal computers</a:t>
            </a:r>
          </a:p>
          <a:p>
            <a:pPr lvl="1"/>
            <a:r>
              <a:rPr lang="en-US" sz="2800" dirty="0"/>
              <a:t>Accelerated by use of computing for basic human activities such as social networking, health/elder care, autonomous vehicles, …</a:t>
            </a:r>
          </a:p>
        </p:txBody>
      </p:sp>
      <p:pic>
        <p:nvPicPr>
          <p:cNvPr id="1026" name="Picture 2" descr="Image result for Robot in elder c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809" y="4862286"/>
            <a:ext cx="2971878" cy="199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Robot in elder 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136" y="4718956"/>
            <a:ext cx="3819720" cy="213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410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01844" y="1823080"/>
            <a:ext cx="1292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Graphics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005821" y="2782668"/>
            <a:ext cx="1504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Databases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61164" y="4523786"/>
            <a:ext cx="1787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HCI             AI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44386" y="2828836"/>
            <a:ext cx="12170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Security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391891" y="2828836"/>
            <a:ext cx="198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prstClr val="black"/>
                </a:solidFill>
              </a:rPr>
              <a:t>Prog</a:t>
            </a:r>
            <a:r>
              <a:rPr lang="en-US" sz="2400" b="1" dirty="0">
                <a:solidFill>
                  <a:prstClr val="black"/>
                </a:solidFill>
              </a:rPr>
              <a:t> Lang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Op Sys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Theory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72692" y="765440"/>
            <a:ext cx="2738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BIO                  Health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46804" y="3184312"/>
            <a:ext cx="1002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Media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59161" y="2971936"/>
            <a:ext cx="14573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Entertain-</a:t>
            </a:r>
          </a:p>
          <a:p>
            <a:pPr algn="ctr"/>
            <a:r>
              <a:rPr lang="en-US" sz="2400" b="1" dirty="0" err="1"/>
              <a:t>ment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506694" y="5660837"/>
            <a:ext cx="2070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Transportation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3180409" y="3598879"/>
            <a:ext cx="1231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</a:rPr>
              <a:t>Soft Eng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8682" y="3694791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Sci</a:t>
            </a:r>
            <a:r>
              <a:rPr lang="en-US" sz="2400" b="1" dirty="0"/>
              <a:t> Comp</a:t>
            </a:r>
          </a:p>
        </p:txBody>
      </p:sp>
      <p:sp>
        <p:nvSpPr>
          <p:cNvPr id="5" name="Oval 4"/>
          <p:cNvSpPr/>
          <p:nvPr/>
        </p:nvSpPr>
        <p:spPr>
          <a:xfrm>
            <a:off x="116114" y="0"/>
            <a:ext cx="10638972" cy="6858000"/>
          </a:xfrm>
          <a:prstGeom prst="ellipse">
            <a:avLst/>
          </a:prstGeom>
          <a:solidFill>
            <a:srgbClr val="FFCC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886083" y="595085"/>
            <a:ext cx="6953118" cy="571862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2985656" y="1350819"/>
            <a:ext cx="4862944" cy="4128654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461164" y="2466109"/>
            <a:ext cx="1911927" cy="189807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325092" y="917840"/>
            <a:ext cx="2738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BIO                  Health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61164" y="2854234"/>
            <a:ext cx="198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prstClr val="black"/>
                </a:solidFill>
              </a:rPr>
              <a:t>Prog</a:t>
            </a:r>
            <a:r>
              <a:rPr lang="en-US" sz="2400" b="1" dirty="0">
                <a:solidFill>
                  <a:prstClr val="black"/>
                </a:solidFill>
              </a:rPr>
              <a:t> Lang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Op Sys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Theory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06694" y="5608078"/>
            <a:ext cx="2070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Transportation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68765" y="2860215"/>
            <a:ext cx="8656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Enter</a:t>
            </a:r>
          </a:p>
          <a:p>
            <a:pPr algn="ctr"/>
            <a:r>
              <a:rPr lang="en-US" sz="2400" b="1" dirty="0" err="1"/>
              <a:t>tain</a:t>
            </a:r>
            <a:endParaRPr lang="en-US" sz="2400" b="1" dirty="0"/>
          </a:p>
          <a:p>
            <a:pPr algn="ctr"/>
            <a:r>
              <a:rPr lang="en-US" sz="2400" b="1" dirty="0" err="1"/>
              <a:t>ment</a:t>
            </a:r>
            <a:endParaRPr lang="en-US" sz="2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886082" y="3137214"/>
            <a:ext cx="1002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Media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805754" y="1739119"/>
            <a:ext cx="1292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Graphics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002243" y="2808066"/>
            <a:ext cx="1504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Databases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6511637" y="2840199"/>
            <a:ext cx="12170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Security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3170437" y="3592898"/>
            <a:ext cx="1231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</a:rPr>
              <a:t>Soft Eng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93256" y="3584570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Sci Comp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613564" y="4676186"/>
            <a:ext cx="1787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HCI             AI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04483" y="39986"/>
            <a:ext cx="1074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Ethics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04970" y="6385154"/>
            <a:ext cx="693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Law</a:t>
            </a:r>
            <a:endParaRPr lang="en-US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64883" y="2396488"/>
            <a:ext cx="1396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Sociology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749442" y="2411816"/>
            <a:ext cx="1938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Anthropology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74886" y="3902517"/>
            <a:ext cx="1596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Psychology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95690" y="3533185"/>
            <a:ext cx="12455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Local </a:t>
            </a:r>
          </a:p>
          <a:p>
            <a:pPr algn="ctr"/>
            <a:r>
              <a:rPr lang="en-US" sz="2400" b="1" dirty="0"/>
              <a:t>Cultures</a:t>
            </a:r>
          </a:p>
        </p:txBody>
      </p:sp>
    </p:spTree>
    <p:extLst>
      <p:ext uri="{BB962C8B-B14F-4D97-AF65-F5344CB8AC3E}">
        <p14:creationId xmlns:p14="http://schemas.microsoft.com/office/powerpoint/2010/main" val="1663260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01844" y="1823080"/>
            <a:ext cx="1292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Graphics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005821" y="2782668"/>
            <a:ext cx="1504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Databases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61164" y="4523786"/>
            <a:ext cx="1787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HCI             AI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44386" y="2828836"/>
            <a:ext cx="12170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Security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391891" y="2828836"/>
            <a:ext cx="198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prstClr val="black"/>
                </a:solidFill>
              </a:rPr>
              <a:t>Prog</a:t>
            </a:r>
            <a:r>
              <a:rPr lang="en-US" sz="2400" b="1" dirty="0">
                <a:solidFill>
                  <a:prstClr val="black"/>
                </a:solidFill>
              </a:rPr>
              <a:t> Lang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Op Sys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Theory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72692" y="765440"/>
            <a:ext cx="2738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BIO                  Health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46804" y="3184312"/>
            <a:ext cx="1002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Media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59161" y="2971936"/>
            <a:ext cx="14573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Entertain-</a:t>
            </a:r>
          </a:p>
          <a:p>
            <a:pPr algn="ctr"/>
            <a:r>
              <a:rPr lang="en-US" sz="2400" b="1" dirty="0" err="1"/>
              <a:t>ment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506694" y="5660837"/>
            <a:ext cx="2070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Transportation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3180409" y="3598879"/>
            <a:ext cx="1231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</a:rPr>
              <a:t>Soft Eng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8682" y="3694791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Sci</a:t>
            </a:r>
            <a:r>
              <a:rPr lang="en-US" sz="2400" b="1" dirty="0"/>
              <a:t> Comp</a:t>
            </a:r>
          </a:p>
        </p:txBody>
      </p:sp>
      <p:sp>
        <p:nvSpPr>
          <p:cNvPr id="5" name="Oval 4"/>
          <p:cNvSpPr/>
          <p:nvPr/>
        </p:nvSpPr>
        <p:spPr>
          <a:xfrm>
            <a:off x="116114" y="0"/>
            <a:ext cx="10638972" cy="6858000"/>
          </a:xfrm>
          <a:prstGeom prst="ellipse">
            <a:avLst/>
          </a:prstGeom>
          <a:solidFill>
            <a:srgbClr val="FFCC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886083" y="595085"/>
            <a:ext cx="6953118" cy="571862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2985656" y="1350819"/>
            <a:ext cx="4862944" cy="4128654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461164" y="2466109"/>
            <a:ext cx="1911927" cy="189807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325092" y="917840"/>
            <a:ext cx="2738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highlight>
                  <a:srgbClr val="FFFF00"/>
                </a:highlight>
              </a:rPr>
              <a:t>BIO </a:t>
            </a:r>
            <a:r>
              <a:rPr lang="en-US" sz="2400" b="1" dirty="0"/>
              <a:t>                 </a:t>
            </a:r>
            <a:r>
              <a:rPr lang="en-US" sz="2400" b="1" dirty="0">
                <a:highlight>
                  <a:srgbClr val="FFFF00"/>
                </a:highlight>
              </a:rPr>
              <a:t>Health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61164" y="2854234"/>
            <a:ext cx="198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prstClr val="black"/>
                </a:solidFill>
              </a:rPr>
              <a:t>Prog</a:t>
            </a:r>
            <a:r>
              <a:rPr lang="en-US" sz="2400" b="1" dirty="0">
                <a:solidFill>
                  <a:prstClr val="black"/>
                </a:solidFill>
              </a:rPr>
              <a:t> Lang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Op Sys</a:t>
            </a:r>
          </a:p>
          <a:p>
            <a:pPr lvl="0" algn="ctr"/>
            <a:r>
              <a:rPr lang="en-US" sz="2400" b="1" dirty="0">
                <a:solidFill>
                  <a:prstClr val="black"/>
                </a:solidFill>
                <a:highlight>
                  <a:srgbClr val="FFFF00"/>
                </a:highlight>
              </a:rPr>
              <a:t>Theory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06694" y="5608078"/>
            <a:ext cx="2070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highlight>
                  <a:srgbClr val="FFFF00"/>
                </a:highlight>
              </a:rPr>
              <a:t>Transportation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68765" y="2860215"/>
            <a:ext cx="8656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Enter</a:t>
            </a:r>
          </a:p>
          <a:p>
            <a:pPr algn="ctr"/>
            <a:r>
              <a:rPr lang="en-US" sz="2400" b="1" dirty="0" err="1"/>
              <a:t>tain</a:t>
            </a:r>
            <a:endParaRPr lang="en-US" sz="2400" b="1" dirty="0"/>
          </a:p>
          <a:p>
            <a:pPr algn="ctr"/>
            <a:r>
              <a:rPr lang="en-US" sz="2400" b="1" dirty="0" err="1"/>
              <a:t>ment</a:t>
            </a:r>
            <a:endParaRPr lang="en-US" sz="2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886082" y="3137214"/>
            <a:ext cx="1002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Media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805754" y="1739119"/>
            <a:ext cx="1292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highlight>
                  <a:srgbClr val="FFFF00"/>
                </a:highlight>
              </a:rPr>
              <a:t>Graphics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002243" y="2808066"/>
            <a:ext cx="1504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highlight>
                  <a:srgbClr val="FFFF00"/>
                </a:highlight>
              </a:rPr>
              <a:t>Databases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511637" y="2840199"/>
            <a:ext cx="12170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highlight>
                  <a:srgbClr val="FFFF00"/>
                </a:highlight>
              </a:rPr>
              <a:t>Security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170437" y="3592898"/>
            <a:ext cx="1231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</a:rPr>
              <a:t>Soft Eng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93256" y="3584570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highlight>
                  <a:srgbClr val="FFFF00"/>
                </a:highlight>
              </a:rPr>
              <a:t>Sci Comp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613564" y="4676186"/>
            <a:ext cx="1787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HCI             </a:t>
            </a:r>
            <a:r>
              <a:rPr lang="en-US" sz="2400" b="1" dirty="0">
                <a:solidFill>
                  <a:prstClr val="black"/>
                </a:solidFill>
                <a:highlight>
                  <a:srgbClr val="FFFF00"/>
                </a:highlight>
              </a:rPr>
              <a:t>AI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04483" y="39986"/>
            <a:ext cx="1074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highlight>
                  <a:srgbClr val="FFFF00"/>
                </a:highlight>
              </a:rPr>
              <a:t>Ethics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04970" y="6385154"/>
            <a:ext cx="693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highlight>
                  <a:srgbClr val="FFFF00"/>
                </a:highlight>
              </a:rPr>
              <a:t>Law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4883" y="2396488"/>
            <a:ext cx="1396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Sociology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749442" y="2411816"/>
            <a:ext cx="1938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Anthropology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74886" y="3902517"/>
            <a:ext cx="1596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Psychology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95690" y="3533185"/>
            <a:ext cx="12455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Local </a:t>
            </a:r>
          </a:p>
          <a:p>
            <a:pPr algn="ctr"/>
            <a:r>
              <a:rPr lang="en-US" sz="2400" b="1" dirty="0"/>
              <a:t>Cultures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658433" y="180665"/>
            <a:ext cx="23457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</a:rPr>
              <a:t>Data Science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16317" y="1838880"/>
            <a:ext cx="15090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highlight>
                  <a:srgbClr val="00FF00"/>
                </a:highlight>
              </a:rPr>
              <a:t>Statistics</a:t>
            </a:r>
          </a:p>
        </p:txBody>
      </p:sp>
    </p:spTree>
    <p:extLst>
      <p:ext uri="{BB962C8B-B14F-4D97-AF65-F5344CB8AC3E}">
        <p14:creationId xmlns:p14="http://schemas.microsoft.com/office/powerpoint/2010/main" val="4175268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102824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Some “Emerging” Areas of Computer Science Research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656" y="1716542"/>
            <a:ext cx="6183087" cy="4351338"/>
          </a:xfrm>
        </p:spPr>
        <p:txBody>
          <a:bodyPr/>
          <a:lstStyle/>
          <a:p>
            <a:r>
              <a:rPr lang="en-US" dirty="0"/>
              <a:t>Quantum computing &amp; communication</a:t>
            </a:r>
          </a:p>
          <a:p>
            <a:r>
              <a:rPr lang="en-US" dirty="0"/>
              <a:t>New “conventional” architectures</a:t>
            </a:r>
          </a:p>
          <a:p>
            <a:r>
              <a:rPr lang="en-US" dirty="0"/>
              <a:t>Augmented &amp; virtual reality</a:t>
            </a:r>
          </a:p>
          <a:p>
            <a:r>
              <a:rPr lang="en-US" dirty="0"/>
              <a:t>Deep neural nets, including theory</a:t>
            </a:r>
          </a:p>
          <a:p>
            <a:r>
              <a:rPr lang="en-US" dirty="0"/>
              <a:t>Robotics – fine grain manipulation</a:t>
            </a:r>
          </a:p>
          <a:p>
            <a:r>
              <a:rPr lang="en-US" dirty="0"/>
              <a:t>Intelligent ML (without training sets)</a:t>
            </a:r>
          </a:p>
          <a:p>
            <a:r>
              <a:rPr lang="en-US" dirty="0"/>
              <a:t>Human identification and motion recognition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9485" y="1690688"/>
            <a:ext cx="5457369" cy="4351338"/>
          </a:xfrm>
        </p:spPr>
        <p:txBody>
          <a:bodyPr/>
          <a:lstStyle/>
          <a:p>
            <a:r>
              <a:rPr lang="en-US" dirty="0"/>
              <a:t>“Big Optimization” – optimizing AI / ML models</a:t>
            </a:r>
          </a:p>
          <a:p>
            <a:r>
              <a:rPr lang="en-US" dirty="0"/>
              <a:t>High performance computing – data / simulation</a:t>
            </a:r>
          </a:p>
          <a:p>
            <a:r>
              <a:rPr lang="en-US" dirty="0"/>
              <a:t>Intelligent cybersecurity</a:t>
            </a:r>
          </a:p>
          <a:p>
            <a:r>
              <a:rPr lang="en-US" dirty="0"/>
              <a:t>Social Intelligence</a:t>
            </a:r>
          </a:p>
          <a:p>
            <a:r>
              <a:rPr lang="en-US" dirty="0"/>
              <a:t>Digital Preservation</a:t>
            </a:r>
          </a:p>
          <a:p>
            <a:r>
              <a:rPr lang="en-US" dirty="0"/>
              <a:t>Ethics and AI</a:t>
            </a:r>
          </a:p>
        </p:txBody>
      </p:sp>
    </p:spTree>
    <p:extLst>
      <p:ext uri="{BB962C8B-B14F-4D97-AF65-F5344CB8AC3E}">
        <p14:creationId xmlns:p14="http://schemas.microsoft.com/office/powerpoint/2010/main" val="2213735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3259</TotalTime>
  <Words>461</Words>
  <Application>Microsoft Office PowerPoint</Application>
  <PresentationFormat>Widescreen</PresentationFormat>
  <Paragraphs>155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Verdana</vt:lpstr>
      <vt:lpstr>Wingdings</vt:lpstr>
      <vt:lpstr>Office Theme</vt:lpstr>
      <vt:lpstr>Default Design</vt:lpstr>
      <vt:lpstr>A Discussion of  Computer Science Research Directions</vt:lpstr>
      <vt:lpstr>Outline</vt:lpstr>
      <vt:lpstr>PowerPoint Presentation</vt:lpstr>
      <vt:lpstr>PowerPoint Presentation</vt:lpstr>
      <vt:lpstr>PowerPoint Presentation</vt:lpstr>
      <vt:lpstr>Transformation of computing from a technical field to a socio-technical field</vt:lpstr>
      <vt:lpstr>PowerPoint Presentation</vt:lpstr>
      <vt:lpstr>PowerPoint Presentation</vt:lpstr>
      <vt:lpstr>Some “Emerging” Areas of Computer Science Research</vt:lpstr>
      <vt:lpstr>Disruptive Impacts of Computing Advances – Example: Autonomous, Accident Free Vehicles</vt:lpstr>
      <vt:lpstr>Technology and the Future of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B. Schnabel</dc:creator>
  <cp:lastModifiedBy>Bobby Schnabel</cp:lastModifiedBy>
  <cp:revision>56</cp:revision>
  <dcterms:created xsi:type="dcterms:W3CDTF">2016-10-09T23:56:16Z</dcterms:created>
  <dcterms:modified xsi:type="dcterms:W3CDTF">2017-10-30T16:49:54Z</dcterms:modified>
</cp:coreProperties>
</file>