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77" r:id="rId3"/>
    <p:sldId id="274" r:id="rId4"/>
    <p:sldId id="275" r:id="rId5"/>
    <p:sldId id="257" r:id="rId6"/>
    <p:sldId id="258" r:id="rId7"/>
    <p:sldId id="259" r:id="rId8"/>
    <p:sldId id="260" r:id="rId9"/>
    <p:sldId id="261" r:id="rId10"/>
    <p:sldId id="278" r:id="rId11"/>
    <p:sldId id="279" r:id="rId12"/>
    <p:sldId id="264" r:id="rId13"/>
    <p:sldId id="276" r:id="rId14"/>
    <p:sldId id="273" r:id="rId15"/>
    <p:sldId id="266" r:id="rId16"/>
    <p:sldId id="267" r:id="rId17"/>
    <p:sldId id="265" r:id="rId18"/>
    <p:sldId id="272" r:id="rId19"/>
    <p:sldId id="269" r:id="rId20"/>
    <p:sldId id="268" r:id="rId21"/>
    <p:sldId id="271" r:id="rId22"/>
    <p:sldId id="270" r:id="rId23"/>
    <p:sldId id="262" r:id="rId24"/>
    <p:sldId id="26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71" autoAdjust="0"/>
  </p:normalViewPr>
  <p:slideViewPr>
    <p:cSldViewPr>
      <p:cViewPr varScale="1">
        <p:scale>
          <a:sx n="69" d="100"/>
          <a:sy n="69" d="100"/>
        </p:scale>
        <p:origin x="12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F8450-5E49-4768-9DD4-A85667BA7550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B3D71-CC61-40D0-AC21-714AC656E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47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Attracting butterflies is very straight forward.</a:t>
            </a:r>
            <a:r>
              <a:rPr lang="en-US" baseline="0" dirty="0" smtClean="0"/>
              <a:t>  Just provid3e the food they are looking for.  Adults will be looking for nectar, so colorful plants that are know n for producing nectar will work for all species.  To attract Monarchs n particular you need to plant Milkweed.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B3D71-CC61-40D0-AC21-714AC656E26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95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0CEF266-1590-4534-993C-4FF23DE61D15}" type="datetimeFigureOut">
              <a:rPr lang="en-US" smtClean="0"/>
              <a:t>4/8/2017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92D8E3D-B83E-4D3E-891F-C2CB76D8BB6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5257800"/>
            <a:ext cx="6425045" cy="17526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5638800"/>
            <a:ext cx="6629400" cy="1066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Metropolitan Monarch Alliance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sz="18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Funded Through an EPA Environmental Education Grant</a:t>
            </a:r>
            <a:br>
              <a:rPr lang="en-US" sz="18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sz="18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www.qc.cuny.edu/mma</a:t>
            </a:r>
            <a:endParaRPr lang="en-US" sz="18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28600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Baskerville Old Face" panose="02020602080505020303" pitchFamily="18" charset="0"/>
              </a:rPr>
              <a:t>Monarch Butterflies and Milkweed:</a:t>
            </a:r>
          </a:p>
          <a:p>
            <a:pPr algn="ctr"/>
            <a:r>
              <a:rPr lang="en-US" sz="4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Baskerville Old Face" panose="02020602080505020303" pitchFamily="18" charset="0"/>
              </a:rPr>
              <a:t>If you Plant It They Will Come</a:t>
            </a:r>
            <a:endParaRPr lang="en-US" sz="4000" dirty="0">
              <a:solidFill>
                <a:schemeClr val="accent2">
                  <a:lumMod val="40000"/>
                  <a:lumOff val="6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2050" name="Picture 2" descr="Monarch Butterfly Spring Migration Laying Eggs in Tex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019" y="1600200"/>
            <a:ext cx="5303981" cy="397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05000" y="5361801"/>
            <a:ext cx="3436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Kathy Metzger Montgomery, Texas March 20, 2017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614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58762"/>
            <a:ext cx="8534400" cy="80803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/>
            </a:r>
            <a:b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</a:b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    </a:t>
            </a:r>
            <a:r>
              <a:rPr lang="en-US" sz="49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Threats to Monarch </a:t>
            </a:r>
            <a:r>
              <a:rPr lang="en-US" sz="49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Biodiversity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19200"/>
            <a:ext cx="7772400" cy="54864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Habitat Loss (Meadows, Roadsides, Gardens, Planters, Classroom)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Development, Agriculture, Lawns, Overwintering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Habitat Fragmentation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Lawns/Landscaping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Overwintering Grounds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Invasive Species (Plants &amp; Diseases)</a:t>
            </a:r>
          </a:p>
          <a:p>
            <a:pPr marL="0" indent="0">
              <a:buNone/>
            </a:pPr>
            <a:endParaRPr lang="en-US" sz="72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Pollution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Pesticides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Climate Change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          Change in growing season, temperatures, rainfall &amp; frosts,  milkweed composition	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          Phenology: Science of Seasonal changes and their affect on the natural world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Population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Carbon Footprint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Overharvesting</a:t>
            </a:r>
          </a:p>
          <a:p>
            <a:pPr marL="0" indent="0">
              <a:buNone/>
            </a:pPr>
            <a:r>
              <a:rPr lang="en-US" sz="7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Showy milkweeds, logging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4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Measures to Protect Monarchs Butterflies </a:t>
            </a:r>
            <a:br>
              <a:rPr lang="en-US" sz="3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</a:br>
            <a:r>
              <a:rPr lang="en-US" sz="3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&amp; Their Habitat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839200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b="1" dirty="0" smtClean="0"/>
          </a:p>
          <a:p>
            <a:pPr marL="0" indent="0">
              <a:buNone/>
            </a:pP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Habitat Loss (Meadows, Roadsides, Gardens, Planters, Classrooms)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	Creating monarch oases: Gardens, Planters, Meadow Plantings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Restoring habitat in the </a:t>
            </a:r>
            <a:r>
              <a:rPr lang="en-US" sz="12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midwest</a:t>
            </a:r>
            <a:endParaRPr lang="en-US" sz="1200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Raise Monarchs in the Classroom for Release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Alter mowing regimes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endParaRPr lang="en-US" sz="1200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Restore fragmented/degraded habitats with plantings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Invasive Species (Plants &amp; Diseases)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Use local plants. Manage habitats for </a:t>
            </a:r>
            <a:r>
              <a:rPr lang="en-US" sz="12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invasives</a:t>
            </a:r>
            <a:endParaRPr lang="en-US" sz="1200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Pollution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Reduce use of Pesticides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Use 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best practices for raising monarchs indoors</a:t>
            </a:r>
            <a:endParaRPr lang="en-US" sz="1200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Climate Change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	Raise awareness &amp; educate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	Reduce carbon footprint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	Lobby for the reduction of fossil fuels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Population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Carbon Footprint: Garden for food, compost, reduce use of materials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Overharvesting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Protect habitats with milkweed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Advocate for the protection of critical habitats</a:t>
            </a:r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1122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38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Milkweed: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066800"/>
            <a:ext cx="3581400" cy="4775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92200"/>
            <a:ext cx="3581400" cy="477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1" y="5889916"/>
            <a:ext cx="716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If you plant it they will come.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4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82" y="685800"/>
            <a:ext cx="4167018" cy="5391790"/>
          </a:xfrm>
        </p:spPr>
      </p:pic>
      <p:pic>
        <p:nvPicPr>
          <p:cNvPr id="1028" name="Picture 4" descr="http://monarchwatch.org/grafx/milkweed/tuber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85799"/>
            <a:ext cx="4038599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monarchwatch.org/grafx/milkweed/inc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00400"/>
            <a:ext cx="4038599" cy="281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0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Milkweed doesn’t look like a weed. </a:t>
            </a:r>
            <a:endParaRPr lang="en-US" sz="4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607759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Common Milkweed (a. </a:t>
            </a:r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syriaca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), above, Butterfly Weed (a. </a:t>
            </a:r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tuberosa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),  Swamp Milkweed (a. </a:t>
            </a:r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incarnata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382000" cy="960438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Milkweed: not just for Monarchs.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3000"/>
            <a:ext cx="3394472" cy="452596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143000"/>
            <a:ext cx="4691062" cy="31579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5800" y="5715000"/>
            <a:ext cx="2826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 gang of Milkweed Beetles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4419600"/>
            <a:ext cx="4876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Here are some ants caring for a group of aphids.  </a:t>
            </a:r>
          </a:p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The aphids exude a sweet liquid that the ants like to eat.  The ants enjoy it so much that they take turns guarding the aphids and protect them from predators.   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07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04800"/>
            <a:ext cx="3053644" cy="278130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673764"/>
            <a:ext cx="3124200" cy="24984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3098801" cy="27051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57600"/>
            <a:ext cx="3098801" cy="2514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762000"/>
            <a:ext cx="1981200" cy="3429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Where there are aphids there will be ladybugs.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707" y="3129912"/>
            <a:ext cx="17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Ladybug eggs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1800" y="3124200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Ladybug larva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6248400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Ladybug Pupa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0" y="6248400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Adult Ladybug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16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 flipV="1">
            <a:off x="9906000" y="1489394"/>
            <a:ext cx="1645918" cy="32035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22415"/>
            <a:ext cx="3276600" cy="27827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39" y="704654"/>
            <a:ext cx="3484648" cy="272434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657600"/>
            <a:ext cx="3276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966111" y="5943600"/>
            <a:ext cx="1516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Milkweed Bug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671012"/>
            <a:ext cx="3560587" cy="28821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5607" y="5933685"/>
            <a:ext cx="150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Potato Beetle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743200" y="0"/>
            <a:ext cx="42332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Other Neighbors</a:t>
            </a:r>
            <a:endParaRPr lang="en-US" sz="44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2803566"/>
            <a:ext cx="2030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Egg of a Lace Wing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1200" y="2964614"/>
            <a:ext cx="170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Lace Wing Larva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44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Predators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1" r="7539" b="-1"/>
          <a:stretch/>
        </p:blipFill>
        <p:spPr>
          <a:xfrm>
            <a:off x="4953000" y="3909482"/>
            <a:ext cx="4040322" cy="263740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09" y="1905000"/>
            <a:ext cx="4495800" cy="3371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6" t="13415" r="10449" b="18089"/>
          <a:stretch/>
        </p:blipFill>
        <p:spPr>
          <a:xfrm>
            <a:off x="4963888" y="1122893"/>
            <a:ext cx="3876868" cy="263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5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50753" y="1550047"/>
            <a:ext cx="3862092" cy="32003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398" y="1295400"/>
            <a:ext cx="3862092" cy="38620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5000" y="304800"/>
            <a:ext cx="49952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Attracting Butterflies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399" y="5257800"/>
            <a:ext cx="38620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Monarch Butterflies aren’t picky about where they find Milkweed.  This one is laying an egg on a Milkweed plant along the Long Island Expressway in Queens.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3000" y="5257800"/>
            <a:ext cx="3657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Planting big, colorful flowers in the front yard also works.  These orange beauties are called Blanket Flowers .  They will have showy, nectar filled flowers throughout the summer.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71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-152400"/>
            <a:ext cx="7772400" cy="11430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Attracting Butterflies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90600"/>
            <a:ext cx="3162301" cy="42164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526" y="990600"/>
            <a:ext cx="5060830" cy="419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5257800"/>
            <a:ext cx="350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The colorful flowers here were planted in portable planters and pots, they were from a seed packet of mixed native wildflowers</a:t>
            </a:r>
            <a:r>
              <a:rPr lang="en-US" sz="1200" dirty="0" smtClean="0"/>
              <a:t>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23526" y="5257800"/>
            <a:ext cx="50608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The plants in the foreground are Common Milkweed, the flowers in the background are Cone Flowers.  Even though these are planted between a house and a tall fence butterflies have had no trouble finding them. 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32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382000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In the Winter the Monarch Butterflies are all in one place: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4419600" cy="330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743200"/>
            <a:ext cx="4655585" cy="309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5867400"/>
            <a:ext cx="906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 small area high in the mountains of central Mexico.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2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78" y="609600"/>
            <a:ext cx="2383036" cy="2971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074" y="609600"/>
            <a:ext cx="2374376" cy="2895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70" y="609600"/>
            <a:ext cx="2374376" cy="29717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62400"/>
            <a:ext cx="3429000" cy="25717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1" y="3962400"/>
            <a:ext cx="3448049" cy="25860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-76200"/>
            <a:ext cx="8096250" cy="73183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Protecting the caterpillars: enclosures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581400"/>
            <a:ext cx="8539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Indoors or out, you can put potted milkweed plants in them or cut a hole in the bottom and place them over a plant.  </a:t>
            </a:r>
            <a:endParaRPr lang="en-US" sz="1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52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76200"/>
            <a:ext cx="6172200" cy="7318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You don’t have to be fancy.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810418"/>
            <a:ext cx="3907036" cy="5056982"/>
          </a:xfrm>
        </p:spPr>
      </p:pic>
      <p:sp>
        <p:nvSpPr>
          <p:cNvPr id="3" name="TextBox 2"/>
          <p:cNvSpPr txBox="1"/>
          <p:nvPr/>
        </p:nvSpPr>
        <p:spPr>
          <a:xfrm>
            <a:off x="914400" y="5867400"/>
            <a:ext cx="7391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These were collected along side the LIE.  I got them just ahead of the mowers.  I don’t think they even noticed the duct tape when they emerged as 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adults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54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Success!</a:t>
            </a:r>
            <a:endParaRPr lang="en-US" sz="5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00200"/>
            <a:ext cx="2683603" cy="357813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00200"/>
            <a:ext cx="2696631" cy="35955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206" y="1600200"/>
            <a:ext cx="2696633" cy="359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3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89154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991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01298" cy="647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58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Monarch Butterflies are in trouble!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074" name="Picture 2" descr="Graph of population estimate at monarch overwintering region in Mexic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86868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1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Two Major </a:t>
            </a:r>
            <a:r>
              <a:rPr lang="en-US" sz="49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Migration</a:t>
            </a:r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Routes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90600"/>
            <a:ext cx="5504988" cy="491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7800" y="59436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This map, from the “Journey North” website, is based on reports from Citizen Scientists observing the Fall 2016 migration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99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76" t="23504" r="6872" b="9693"/>
          <a:stretch/>
        </p:blipFill>
        <p:spPr>
          <a:xfrm>
            <a:off x="4890451" y="806296"/>
            <a:ext cx="3877415" cy="2809662"/>
          </a:xfrm>
        </p:spPr>
      </p:pic>
      <p:sp>
        <p:nvSpPr>
          <p:cNvPr id="6" name="TextBox 5"/>
          <p:cNvSpPr txBox="1"/>
          <p:nvPr/>
        </p:nvSpPr>
        <p:spPr>
          <a:xfrm>
            <a:off x="6705600" y="3114062"/>
            <a:ext cx="626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Egg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8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28" t="-1243" r="22378" b="35002"/>
          <a:stretch/>
        </p:blipFill>
        <p:spPr>
          <a:xfrm rot="16200000">
            <a:off x="1128099" y="3033097"/>
            <a:ext cx="2849204" cy="43434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8"/>
          <a:stretch/>
        </p:blipFill>
        <p:spPr>
          <a:xfrm>
            <a:off x="4890451" y="3773905"/>
            <a:ext cx="3948749" cy="28554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44586" y="6091535"/>
            <a:ext cx="3804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Fat and Happy 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Instar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r="8486" b="30370"/>
          <a:stretch/>
        </p:blipFill>
        <p:spPr>
          <a:xfrm>
            <a:off x="533400" y="806296"/>
            <a:ext cx="4205035" cy="27694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5000" y="6203413"/>
            <a:ext cx="1745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Just hatched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-76200"/>
            <a:ext cx="2971800" cy="9144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Life Cycle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Lots of Eating and Growing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442" y="1723610"/>
            <a:ext cx="2500358" cy="3333812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4622"/>
            <a:ext cx="2514600" cy="3352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769616"/>
            <a:ext cx="2478616" cy="330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J Stage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725" y="1468582"/>
            <a:ext cx="3395749" cy="4530436"/>
          </a:xfrm>
        </p:spPr>
      </p:pic>
    </p:spTree>
    <p:extLst>
      <p:ext uri="{BB962C8B-B14F-4D97-AF65-F5344CB8AC3E}">
        <p14:creationId xmlns:p14="http://schemas.microsoft.com/office/powerpoint/2010/main" val="11175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11430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Pupa   Chrysalis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20440" b="24734"/>
          <a:stretch/>
        </p:blipFill>
        <p:spPr>
          <a:xfrm>
            <a:off x="3328479" y="2133600"/>
            <a:ext cx="2767521" cy="38410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5" r="42604"/>
          <a:stretch/>
        </p:blipFill>
        <p:spPr>
          <a:xfrm>
            <a:off x="6172200" y="2133600"/>
            <a:ext cx="2866349" cy="38410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9" t="11326" r="34823" b="48232"/>
          <a:stretch/>
        </p:blipFill>
        <p:spPr>
          <a:xfrm>
            <a:off x="304800" y="2133600"/>
            <a:ext cx="2809188" cy="3841044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quarter" idx="1"/>
          </p:nvPr>
        </p:nvSpPr>
        <p:spPr>
          <a:xfrm flipH="1">
            <a:off x="8686799" y="597408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08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6858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Adult</a:t>
            </a:r>
            <a:endParaRPr lang="en-US" sz="4400" dirty="0">
              <a:solidFill>
                <a:schemeClr val="accent2">
                  <a:lumMod val="40000"/>
                  <a:lumOff val="60000"/>
                </a:schemeClr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4572000" cy="3962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95400"/>
            <a:ext cx="3409950" cy="396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56388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All that in thirty days.  Wow!</a:t>
            </a:r>
            <a:endParaRPr lang="en-US" sz="36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94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766F0205AD7749BACFCDAC2FB8DEB4" ma:contentTypeVersion="2" ma:contentTypeDescription="Create a new document." ma:contentTypeScope="" ma:versionID="2b2516a0f73539fae22080f55ee3056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3d4d45792493f59eee928afd6edabb2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9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0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E0AE459-8770-449D-A13B-928C40C01C12}"/>
</file>

<file path=customXml/itemProps2.xml><?xml version="1.0" encoding="utf-8"?>
<ds:datastoreItem xmlns:ds="http://schemas.openxmlformats.org/officeDocument/2006/customXml" ds:itemID="{DAF7C15F-0462-4C7A-A6EA-9DC2DFBCF56A}"/>
</file>

<file path=customXml/itemProps3.xml><?xml version="1.0" encoding="utf-8"?>
<ds:datastoreItem xmlns:ds="http://schemas.openxmlformats.org/officeDocument/2006/customXml" ds:itemID="{7C1F915E-5021-43E1-8C88-A19B17FC0020}"/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2420</TotalTime>
  <Words>517</Words>
  <Application>Microsoft Office PowerPoint</Application>
  <PresentationFormat>On-screen Show (4:3)</PresentationFormat>
  <Paragraphs>91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Baskerville Old Face</vt:lpstr>
      <vt:lpstr>Calibri</vt:lpstr>
      <vt:lpstr>Times New Roman</vt:lpstr>
      <vt:lpstr>Wingdings 2</vt:lpstr>
      <vt:lpstr>Equity</vt:lpstr>
      <vt:lpstr>Metropolitan Monarch Alliance Funded Through an EPA Environmental Education Grant www.qc.cuny.edu/mma</vt:lpstr>
      <vt:lpstr>In the Winter the Monarch Butterflies are all in one place:</vt:lpstr>
      <vt:lpstr>Monarch Butterflies are in trouble!</vt:lpstr>
      <vt:lpstr>Two Major Migration Routes</vt:lpstr>
      <vt:lpstr>Life Cycle</vt:lpstr>
      <vt:lpstr>Lots of Eating and Growing</vt:lpstr>
      <vt:lpstr>J Stage</vt:lpstr>
      <vt:lpstr>Pupa   Chrysalis</vt:lpstr>
      <vt:lpstr>Adult</vt:lpstr>
      <vt:lpstr>     Threats to Monarch Biodiversity</vt:lpstr>
      <vt:lpstr>Measures to Protect Monarchs Butterflies  &amp; Their Habitat </vt:lpstr>
      <vt:lpstr>Milkweed:</vt:lpstr>
      <vt:lpstr>  </vt:lpstr>
      <vt:lpstr>Milkweed: not just for Monarchs.</vt:lpstr>
      <vt:lpstr>Where there are aphids there will be ladybugs.</vt:lpstr>
      <vt:lpstr>PowerPoint Presentation</vt:lpstr>
      <vt:lpstr>Predators</vt:lpstr>
      <vt:lpstr>PowerPoint Presentation</vt:lpstr>
      <vt:lpstr>Attracting Butterflies</vt:lpstr>
      <vt:lpstr>Protecting the caterpillars: enclosures</vt:lpstr>
      <vt:lpstr>You don’t have to be fancy.</vt:lpstr>
      <vt:lpstr>Success!</vt:lpstr>
      <vt:lpstr>PowerPoint Presentation</vt:lpstr>
      <vt:lpstr>PowerPoint Presentation</vt:lpstr>
    </vt:vector>
  </TitlesOfParts>
  <Company>Queens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Metropolitan Monarch Alliance Presentation</dc:title>
  <dc:creator>Pschmidt</dc:creator>
  <cp:lastModifiedBy>David E Jakim</cp:lastModifiedBy>
  <cp:revision>57</cp:revision>
  <dcterms:created xsi:type="dcterms:W3CDTF">2016-06-08T15:18:23Z</dcterms:created>
  <dcterms:modified xsi:type="dcterms:W3CDTF">2017-04-09T00:35:25Z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0x010100A8766F0205AD7749BACFCDAC2FB8DEB4</vt:lpwstr>
  </property>
</Properties>
</file>