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cacde6fd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cacde6fd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cacde6f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9cacde6f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cacde6fd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9cacde6f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cf81bf8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cf81bf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cacde6fd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cacde6fd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cacde6f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cacde6f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cacde6f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cacde6f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cacde6f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cacde6f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cacde6fd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cacde6fd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cacde6fd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cacde6fd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cacde6fd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cacde6fd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cacde6fd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cacde6fd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cacde6fd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cacde6fd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Urban Farming </a:t>
            </a:r>
            <a:endParaRPr/>
          </a:p>
          <a:p>
            <a:pPr indent="0" lvl="0" marL="0" rtl="0" algn="ctr">
              <a:spcBef>
                <a:spcPts val="0"/>
              </a:spcBef>
              <a:spcAft>
                <a:spcPts val="0"/>
              </a:spcAft>
              <a:buNone/>
            </a:pPr>
            <a:r>
              <a:rPr lang="en" sz="3000"/>
              <a:t>&amp; Sustainability</a:t>
            </a:r>
            <a:r>
              <a:rPr lang="en"/>
              <a:t> </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Klaudia Dziekonska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Vertical Farming </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9" name="Google Shape;119;p22"/>
          <p:cNvPicPr preferRelativeResize="0"/>
          <p:nvPr/>
        </p:nvPicPr>
        <p:blipFill>
          <a:blip r:embed="rId3">
            <a:alphaModFix/>
          </a:blip>
          <a:stretch>
            <a:fillRect/>
          </a:stretch>
        </p:blipFill>
        <p:spPr>
          <a:xfrm>
            <a:off x="80000" y="1336750"/>
            <a:ext cx="5025975" cy="2470006"/>
          </a:xfrm>
          <a:prstGeom prst="rect">
            <a:avLst/>
          </a:prstGeom>
          <a:noFill/>
          <a:ln>
            <a:noFill/>
          </a:ln>
        </p:spPr>
      </p:pic>
      <p:pic>
        <p:nvPicPr>
          <p:cNvPr id="120" name="Google Shape;120;p22"/>
          <p:cNvPicPr preferRelativeResize="0"/>
          <p:nvPr/>
        </p:nvPicPr>
        <p:blipFill>
          <a:blip r:embed="rId4">
            <a:alphaModFix/>
          </a:blip>
          <a:stretch>
            <a:fillRect/>
          </a:stretch>
        </p:blipFill>
        <p:spPr>
          <a:xfrm>
            <a:off x="5247000" y="937863"/>
            <a:ext cx="3851875" cy="326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 Tours </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Showing children (K-12) different aspects of the farm </a:t>
            </a:r>
            <a:endParaRPr/>
          </a:p>
          <a:p>
            <a:pPr indent="-317500" lvl="1" marL="914400" rtl="0" algn="l">
              <a:spcBef>
                <a:spcPts val="0"/>
              </a:spcBef>
              <a:spcAft>
                <a:spcPts val="0"/>
              </a:spcAft>
              <a:buSzPts val="1400"/>
              <a:buChar char="-"/>
            </a:pPr>
            <a:r>
              <a:rPr lang="en"/>
              <a:t>Compost, chickens, </a:t>
            </a:r>
            <a:r>
              <a:rPr lang="en"/>
              <a:t>hydroponics</a:t>
            </a:r>
            <a:endParaRPr/>
          </a:p>
          <a:p>
            <a:pPr indent="-342900" lvl="0" marL="457200" rtl="0" algn="l">
              <a:spcBef>
                <a:spcPts val="0"/>
              </a:spcBef>
              <a:spcAft>
                <a:spcPts val="0"/>
              </a:spcAft>
              <a:buSzPts val="1800"/>
              <a:buChar char="-"/>
            </a:pPr>
            <a:r>
              <a:rPr lang="en"/>
              <a:t>Teaching them where food comes from and where it can go </a:t>
            </a:r>
            <a:endParaRPr/>
          </a:p>
          <a:p>
            <a:pPr indent="-342900" lvl="0" marL="457200" rtl="0" algn="l">
              <a:spcBef>
                <a:spcPts val="0"/>
              </a:spcBef>
              <a:spcAft>
                <a:spcPts val="0"/>
              </a:spcAft>
              <a:buSzPts val="1800"/>
              <a:buChar char="-"/>
            </a:pPr>
            <a:r>
              <a:rPr lang="en"/>
              <a:t>Important for them to understand the process</a:t>
            </a:r>
            <a:endParaRPr/>
          </a:p>
          <a:p>
            <a:pPr indent="-342900" lvl="0" marL="457200" rtl="0" algn="l">
              <a:spcBef>
                <a:spcPts val="0"/>
              </a:spcBef>
              <a:spcAft>
                <a:spcPts val="0"/>
              </a:spcAft>
              <a:buSzPts val="1800"/>
              <a:buChar char="-"/>
            </a:pPr>
            <a:r>
              <a:rPr lang="en"/>
              <a:t>Can start practicing sustainability from young age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Sustainability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Brundtland’s Food Policy Theory:</a:t>
            </a:r>
            <a:endParaRPr/>
          </a:p>
          <a:p>
            <a:pPr indent="-342900" lvl="0" marL="457200" rtl="0" algn="l">
              <a:spcBef>
                <a:spcPts val="1600"/>
              </a:spcBef>
              <a:spcAft>
                <a:spcPts val="0"/>
              </a:spcAft>
              <a:buSzPts val="1800"/>
              <a:buChar char="-"/>
            </a:pPr>
            <a:r>
              <a:rPr lang="en"/>
              <a:t>United Nation’s document </a:t>
            </a:r>
            <a:r>
              <a:rPr i="1" lang="en"/>
              <a:t>Our Common Future - </a:t>
            </a:r>
            <a:r>
              <a:rPr lang="en"/>
              <a:t>food security (1980’s)</a:t>
            </a:r>
            <a:endParaRPr/>
          </a:p>
          <a:p>
            <a:pPr indent="-342900" lvl="0" marL="457200" rtl="0" algn="l">
              <a:spcBef>
                <a:spcPts val="0"/>
              </a:spcBef>
              <a:spcAft>
                <a:spcPts val="0"/>
              </a:spcAft>
              <a:buSzPts val="1800"/>
              <a:buChar char="-"/>
            </a:pPr>
            <a:r>
              <a:rPr lang="en"/>
              <a:t>Theory :</a:t>
            </a:r>
            <a:endParaRPr/>
          </a:p>
          <a:p>
            <a:pPr indent="-317500" lvl="1" marL="1371600" rtl="0" algn="l">
              <a:spcBef>
                <a:spcPts val="0"/>
              </a:spcBef>
              <a:spcAft>
                <a:spcPts val="0"/>
              </a:spcAft>
              <a:buSzPts val="1400"/>
              <a:buChar char="-"/>
            </a:pPr>
            <a:r>
              <a:rPr lang="en"/>
              <a:t>Need new food policies to help food crisis</a:t>
            </a:r>
            <a:endParaRPr/>
          </a:p>
          <a:p>
            <a:pPr indent="-317500" lvl="1" marL="1371600" rtl="0" algn="l">
              <a:spcBef>
                <a:spcPts val="0"/>
              </a:spcBef>
              <a:spcAft>
                <a:spcPts val="0"/>
              </a:spcAft>
              <a:buSzPts val="1400"/>
              <a:buChar char="-"/>
            </a:pPr>
            <a:r>
              <a:rPr lang="en"/>
              <a:t>Short-term solutions (commercial agriculture) will end in starvation </a:t>
            </a:r>
            <a:endParaRPr/>
          </a:p>
          <a:p>
            <a:pPr indent="-342900" lvl="0" marL="914400" rtl="0" algn="l">
              <a:spcBef>
                <a:spcPts val="0"/>
              </a:spcBef>
              <a:spcAft>
                <a:spcPts val="0"/>
              </a:spcAft>
              <a:buSzPts val="1800"/>
              <a:buChar char="-"/>
            </a:pPr>
            <a:r>
              <a:rPr lang="en" u="sng"/>
              <a:t>Sustainability</a:t>
            </a:r>
            <a:r>
              <a:rPr lang="en"/>
              <a:t>- a process to grow food for present and future generations </a:t>
            </a:r>
            <a:endParaRPr/>
          </a:p>
          <a:p>
            <a:pPr indent="0" lvl="0" marL="0" rtl="0" algn="l">
              <a:spcBef>
                <a:spcPts val="1600"/>
              </a:spcBef>
              <a:spcAft>
                <a:spcPts val="0"/>
              </a:spcAft>
              <a:buNone/>
            </a:pPr>
            <a:r>
              <a:rPr lang="en"/>
              <a:t>Sustainable</a:t>
            </a:r>
            <a:r>
              <a:rPr lang="en"/>
              <a:t> development ( UN World </a:t>
            </a:r>
            <a:r>
              <a:rPr lang="en"/>
              <a:t>Commission</a:t>
            </a:r>
            <a:r>
              <a:rPr lang="en"/>
              <a:t> on </a:t>
            </a:r>
            <a:r>
              <a:rPr lang="en"/>
              <a:t>Environment):</a:t>
            </a:r>
            <a:endParaRPr/>
          </a:p>
          <a:p>
            <a:pPr indent="0" lvl="0" marL="0" rtl="0" algn="l">
              <a:spcBef>
                <a:spcPts val="1600"/>
              </a:spcBef>
              <a:spcAft>
                <a:spcPts val="1600"/>
              </a:spcAft>
              <a:buNone/>
            </a:pPr>
            <a:r>
              <a:rPr i="1" lang="en"/>
              <a:t>“development that meets the needs of the present without compromising the ability of future generations to meet their needs”</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Sustainability of Urban Farms </a:t>
            </a:r>
            <a:endParaRPr/>
          </a:p>
          <a:p>
            <a:pPr indent="0" lvl="0" marL="0" rtl="0" algn="l">
              <a:spcBef>
                <a:spcPts val="0"/>
              </a:spcBef>
              <a:spcAft>
                <a:spcPts val="0"/>
              </a:spcAft>
              <a:buNone/>
            </a:pPr>
            <a:r>
              <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Composting </a:t>
            </a:r>
            <a:endParaRPr/>
          </a:p>
          <a:p>
            <a:pPr indent="-317500" lvl="1" marL="914400" rtl="0" algn="l">
              <a:spcBef>
                <a:spcPts val="0"/>
              </a:spcBef>
              <a:spcAft>
                <a:spcPts val="0"/>
              </a:spcAft>
              <a:buSzPts val="1400"/>
              <a:buChar char="-"/>
            </a:pPr>
            <a:r>
              <a:rPr lang="en"/>
              <a:t>- reusing foods, sending less to landfills </a:t>
            </a:r>
            <a:endParaRPr/>
          </a:p>
          <a:p>
            <a:pPr indent="-342900" lvl="0" marL="457200" rtl="0" algn="l">
              <a:spcBef>
                <a:spcPts val="0"/>
              </a:spcBef>
              <a:spcAft>
                <a:spcPts val="0"/>
              </a:spcAft>
              <a:buSzPts val="1800"/>
              <a:buChar char="-"/>
            </a:pPr>
            <a:r>
              <a:rPr lang="en"/>
              <a:t>Growing edible plants </a:t>
            </a:r>
            <a:endParaRPr/>
          </a:p>
          <a:p>
            <a:pPr indent="-317500" lvl="1" marL="914400" rtl="0" algn="l">
              <a:spcBef>
                <a:spcPts val="0"/>
              </a:spcBef>
              <a:spcAft>
                <a:spcPts val="0"/>
              </a:spcAft>
              <a:buSzPts val="1400"/>
              <a:buChar char="-"/>
            </a:pPr>
            <a:r>
              <a:rPr lang="en"/>
              <a:t>Smaller carbon footprint </a:t>
            </a:r>
            <a:endParaRPr/>
          </a:p>
          <a:p>
            <a:pPr indent="-317500" lvl="1" marL="914400" rtl="0" algn="l">
              <a:spcBef>
                <a:spcPts val="0"/>
              </a:spcBef>
              <a:spcAft>
                <a:spcPts val="0"/>
              </a:spcAft>
              <a:buSzPts val="1400"/>
              <a:buChar char="-"/>
            </a:pPr>
            <a:r>
              <a:rPr lang="en"/>
              <a:t>Organic foods </a:t>
            </a:r>
            <a:endParaRPr/>
          </a:p>
          <a:p>
            <a:pPr indent="-342900" lvl="0" marL="457200" rtl="0" algn="l">
              <a:spcBef>
                <a:spcPts val="0"/>
              </a:spcBef>
              <a:spcAft>
                <a:spcPts val="0"/>
              </a:spcAft>
              <a:buSzPts val="1800"/>
              <a:buChar char="-"/>
            </a:pPr>
            <a:r>
              <a:rPr lang="en"/>
              <a:t>Hydroponics </a:t>
            </a:r>
            <a:endParaRPr/>
          </a:p>
          <a:p>
            <a:pPr indent="-317500" lvl="1" marL="914400" rtl="0" algn="l">
              <a:spcBef>
                <a:spcPts val="0"/>
              </a:spcBef>
              <a:spcAft>
                <a:spcPts val="0"/>
              </a:spcAft>
              <a:buSzPts val="1400"/>
              <a:buChar char="-"/>
            </a:pPr>
            <a:r>
              <a:rPr lang="en"/>
              <a:t>Minimal materials used (less water, no soil)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enough food to feed whole community </a:t>
            </a:r>
            <a:endParaRPr/>
          </a:p>
          <a:p>
            <a:pPr indent="-342900" lvl="0" marL="457200" rtl="0" algn="l">
              <a:spcBef>
                <a:spcPts val="0"/>
              </a:spcBef>
              <a:spcAft>
                <a:spcPts val="0"/>
              </a:spcAft>
              <a:buSzPts val="1800"/>
              <a:buChar char="-"/>
            </a:pPr>
            <a:r>
              <a:rPr lang="en"/>
              <a:t>People are uninformed/ uncomfortable </a:t>
            </a:r>
            <a:endParaRPr/>
          </a:p>
          <a:p>
            <a:pPr indent="-342900" lvl="0" marL="457200" rtl="0" algn="l">
              <a:spcBef>
                <a:spcPts val="0"/>
              </a:spcBef>
              <a:spcAft>
                <a:spcPts val="0"/>
              </a:spcAft>
              <a:buSzPts val="1800"/>
              <a:buChar char="-"/>
            </a:pPr>
            <a:r>
              <a:rPr lang="en"/>
              <a:t>Communities of color have less choices </a:t>
            </a:r>
            <a:endParaRPr/>
          </a:p>
          <a:p>
            <a:pPr indent="-342900" lvl="0" marL="457200" rtl="0" algn="l">
              <a:spcBef>
                <a:spcPts val="0"/>
              </a:spcBef>
              <a:spcAft>
                <a:spcPts val="0"/>
              </a:spcAft>
              <a:buSzPts val="1800"/>
              <a:buChar char="-"/>
            </a:pPr>
            <a:r>
              <a:rPr lang="en"/>
              <a:t>Hard to get land for individual farmers </a:t>
            </a:r>
            <a:endParaRPr/>
          </a:p>
          <a:p>
            <a:pPr indent="-342900" lvl="0" marL="457200" rtl="0" algn="l">
              <a:spcBef>
                <a:spcPts val="0"/>
              </a:spcBef>
              <a:spcAft>
                <a:spcPts val="0"/>
              </a:spcAft>
              <a:buSzPts val="1800"/>
              <a:buChar char="-"/>
            </a:pPr>
            <a:r>
              <a:rPr lang="en"/>
              <a:t>Costs a lot of money to convert brownfields to usable land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Urban Agriculture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i="1" lang="en"/>
              <a:t>the growing, processing, and distribution of food and nonfood plant and tree crops and the raising of livestock, directly for the urban market, both within and on the fringe of an urban area (Lovell)</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Community Gardening </a:t>
            </a:r>
            <a:endParaRPr/>
          </a:p>
          <a:p>
            <a:pPr indent="-342900" lvl="0" marL="457200" rtl="0" algn="l">
              <a:spcBef>
                <a:spcPts val="0"/>
              </a:spcBef>
              <a:spcAft>
                <a:spcPts val="0"/>
              </a:spcAft>
              <a:buSzPts val="1800"/>
              <a:buChar char="-"/>
            </a:pPr>
            <a:r>
              <a:rPr lang="en"/>
              <a:t>Urban Farming </a:t>
            </a:r>
            <a:endParaRPr/>
          </a:p>
          <a:p>
            <a:pPr indent="-342900" lvl="0" marL="457200" rtl="0" algn="l">
              <a:spcBef>
                <a:spcPts val="0"/>
              </a:spcBef>
              <a:spcAft>
                <a:spcPts val="0"/>
              </a:spcAft>
              <a:buSzPts val="1800"/>
              <a:buChar char="-"/>
            </a:pPr>
            <a:r>
              <a:rPr lang="en"/>
              <a:t>Hydroponics and Aquaculture (USDA)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Urban Farming </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999999"/>
              </a:buClr>
              <a:buSzPts val="1800"/>
              <a:buChar char="-"/>
            </a:pPr>
            <a:r>
              <a:rPr lang="en"/>
              <a:t>revitalize abandoned land, foster community well-being, and improve the urban landscape</a:t>
            </a:r>
            <a:endParaRPr/>
          </a:p>
          <a:p>
            <a:pPr indent="-342900" lvl="0" marL="457200" rtl="0" algn="l">
              <a:spcBef>
                <a:spcPts val="0"/>
              </a:spcBef>
              <a:spcAft>
                <a:spcPts val="0"/>
              </a:spcAft>
              <a:buSzPts val="1800"/>
              <a:buChar char="-"/>
            </a:pPr>
            <a:r>
              <a:rPr lang="en"/>
              <a:t>U.S. Department of Agriculture : “science and art of promoting the successful growth and development of ornamental plants, turf, vegetables, and fruit in the urban environment”</a:t>
            </a:r>
            <a:endParaRPr/>
          </a:p>
          <a:p>
            <a:pPr indent="-342900" lvl="0" marL="457200" rtl="0" algn="l">
              <a:spcBef>
                <a:spcPts val="0"/>
              </a:spcBef>
              <a:spcAft>
                <a:spcPts val="0"/>
              </a:spcAft>
              <a:buSzPts val="1800"/>
              <a:buChar char="-"/>
            </a:pPr>
            <a:r>
              <a:rPr lang="en"/>
              <a:t>Revives deserted areas, improves urban landscape, and benefits the community </a:t>
            </a:r>
            <a:endParaRPr/>
          </a:p>
          <a:p>
            <a:pPr indent="-342900" lvl="0" marL="457200" rtl="0" algn="l">
              <a:spcBef>
                <a:spcPts val="0"/>
              </a:spcBef>
              <a:spcAft>
                <a:spcPts val="0"/>
              </a:spcAft>
              <a:buSzPts val="1800"/>
              <a:buChar char="-"/>
            </a:pPr>
            <a:r>
              <a:rPr lang="en"/>
              <a:t>Brings awareness about fresh foods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Agriculture vs Horticulture </a:t>
            </a:r>
            <a:endParaRPr/>
          </a:p>
        </p:txBody>
      </p:sp>
      <p:sp>
        <p:nvSpPr>
          <p:cNvPr id="78" name="Google Shape;78;p16"/>
          <p:cNvSpPr txBox="1"/>
          <p:nvPr>
            <p:ph idx="1" type="body"/>
          </p:nvPr>
        </p:nvSpPr>
        <p:spPr>
          <a:xfrm>
            <a:off x="311700" y="1118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Horticulture:</a:t>
            </a:r>
            <a:endParaRPr/>
          </a:p>
          <a:p>
            <a:pPr indent="-342900" lvl="0" marL="457200" rtl="0" algn="l">
              <a:lnSpc>
                <a:spcPct val="100000"/>
              </a:lnSpc>
              <a:spcBef>
                <a:spcPts val="1600"/>
              </a:spcBef>
              <a:spcAft>
                <a:spcPts val="0"/>
              </a:spcAft>
              <a:buSzPts val="1800"/>
              <a:buChar char="-"/>
            </a:pPr>
            <a:r>
              <a:rPr lang="en"/>
              <a:t>Organic agriculture- rotating crops, composting, recycling rain water </a:t>
            </a:r>
            <a:endParaRPr/>
          </a:p>
          <a:p>
            <a:pPr indent="-342900" lvl="0" marL="457200" rtl="0" algn="l">
              <a:lnSpc>
                <a:spcPct val="100000"/>
              </a:lnSpc>
              <a:spcBef>
                <a:spcPts val="0"/>
              </a:spcBef>
              <a:spcAft>
                <a:spcPts val="0"/>
              </a:spcAft>
              <a:buSzPts val="1800"/>
              <a:buChar char="-"/>
            </a:pPr>
            <a:r>
              <a:rPr lang="en"/>
              <a:t>Survive through internal (pop. increase) and external (</a:t>
            </a:r>
            <a:r>
              <a:rPr lang="en"/>
              <a:t>extreme</a:t>
            </a:r>
            <a:r>
              <a:rPr lang="en"/>
              <a:t> weather) pressure</a:t>
            </a:r>
            <a:endParaRPr/>
          </a:p>
          <a:p>
            <a:pPr indent="-342900" lvl="0" marL="457200" rtl="0" algn="l">
              <a:lnSpc>
                <a:spcPct val="100000"/>
              </a:lnSpc>
              <a:spcBef>
                <a:spcPts val="0"/>
              </a:spcBef>
              <a:spcAft>
                <a:spcPts val="0"/>
              </a:spcAft>
              <a:buSzPts val="1800"/>
              <a:buChar char="-"/>
            </a:pPr>
            <a:r>
              <a:rPr lang="en"/>
              <a:t>Long-term solution - sustainable </a:t>
            </a:r>
            <a:endParaRPr/>
          </a:p>
          <a:p>
            <a:pPr indent="0" lvl="0" marL="0" rtl="0" algn="l">
              <a:lnSpc>
                <a:spcPct val="100000"/>
              </a:lnSpc>
              <a:spcBef>
                <a:spcPts val="1600"/>
              </a:spcBef>
              <a:spcAft>
                <a:spcPts val="0"/>
              </a:spcAft>
              <a:buNone/>
            </a:pPr>
            <a:r>
              <a:rPr lang="en"/>
              <a:t>Agriculture:</a:t>
            </a:r>
            <a:endParaRPr/>
          </a:p>
          <a:p>
            <a:pPr indent="-342900" lvl="0" marL="457200" rtl="0" algn="l">
              <a:lnSpc>
                <a:spcPct val="100000"/>
              </a:lnSpc>
              <a:spcBef>
                <a:spcPts val="1600"/>
              </a:spcBef>
              <a:spcAft>
                <a:spcPts val="0"/>
              </a:spcAft>
              <a:buSzPts val="1800"/>
              <a:buChar char="-"/>
            </a:pPr>
            <a:r>
              <a:rPr lang="en"/>
              <a:t>Large-scale industrial agriculture </a:t>
            </a:r>
            <a:endParaRPr/>
          </a:p>
          <a:p>
            <a:pPr indent="-342900" lvl="0" marL="457200" rtl="0" algn="l">
              <a:lnSpc>
                <a:spcPct val="100000"/>
              </a:lnSpc>
              <a:spcBef>
                <a:spcPts val="0"/>
              </a:spcBef>
              <a:spcAft>
                <a:spcPts val="0"/>
              </a:spcAft>
              <a:buSzPts val="1800"/>
              <a:buChar char="-"/>
            </a:pPr>
            <a:r>
              <a:rPr lang="en"/>
              <a:t>Resource-intensive - </a:t>
            </a:r>
            <a:r>
              <a:rPr lang="en"/>
              <a:t>fossil</a:t>
            </a:r>
            <a:r>
              <a:rPr lang="en"/>
              <a:t> fuels &amp; other materials</a:t>
            </a:r>
            <a:endParaRPr/>
          </a:p>
          <a:p>
            <a:pPr indent="-342900" lvl="0" marL="457200" rtl="0" algn="l">
              <a:lnSpc>
                <a:spcPct val="100000"/>
              </a:lnSpc>
              <a:spcBef>
                <a:spcPts val="0"/>
              </a:spcBef>
              <a:spcAft>
                <a:spcPts val="0"/>
              </a:spcAft>
              <a:buSzPts val="1800"/>
              <a:buChar char="-"/>
            </a:pPr>
            <a:r>
              <a:rPr lang="en"/>
              <a:t>Imbalance b/w inputs (water and land) and outputs (amount of food production)</a:t>
            </a:r>
            <a:endParaRPr/>
          </a:p>
          <a:p>
            <a:pPr indent="-342900" lvl="0" marL="457200" rtl="0" algn="l">
              <a:lnSpc>
                <a:spcPct val="100000"/>
              </a:lnSpc>
              <a:spcBef>
                <a:spcPts val="0"/>
              </a:spcBef>
              <a:spcAft>
                <a:spcPts val="0"/>
              </a:spcAft>
              <a:buSzPts val="1800"/>
              <a:buChar char="-"/>
            </a:pPr>
            <a:r>
              <a:rPr lang="en"/>
              <a:t>Short-term solution- unsustainable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Farm Bill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Subsidizing</a:t>
            </a:r>
            <a:r>
              <a:rPr lang="en"/>
              <a:t> poor farmers </a:t>
            </a:r>
            <a:endParaRPr/>
          </a:p>
          <a:p>
            <a:pPr indent="-342900" lvl="0" marL="457200" rtl="0" algn="l">
              <a:spcBef>
                <a:spcPts val="0"/>
              </a:spcBef>
              <a:spcAft>
                <a:spcPts val="0"/>
              </a:spcAft>
              <a:buSzPts val="1800"/>
              <a:buChar char="-"/>
            </a:pPr>
            <a:r>
              <a:rPr lang="en"/>
              <a:t>Chemical agriculture, synthetic fertilizers, hormone-fed livestock </a:t>
            </a:r>
            <a:endParaRPr/>
          </a:p>
          <a:p>
            <a:pPr indent="-342900" lvl="0" marL="457200" rtl="0" algn="l">
              <a:spcBef>
                <a:spcPts val="0"/>
              </a:spcBef>
              <a:spcAft>
                <a:spcPts val="0"/>
              </a:spcAft>
              <a:buSzPts val="1800"/>
              <a:buChar char="-"/>
            </a:pPr>
            <a:r>
              <a:rPr lang="en"/>
              <a:t>Few support systems for small-scale farmers </a:t>
            </a:r>
            <a:endParaRPr/>
          </a:p>
          <a:p>
            <a:pPr indent="-317500" lvl="1" marL="914400" rtl="0" algn="l">
              <a:spcBef>
                <a:spcPts val="0"/>
              </a:spcBef>
              <a:spcAft>
                <a:spcPts val="0"/>
              </a:spcAft>
              <a:buSzPts val="1400"/>
              <a:buChar char="-"/>
            </a:pPr>
            <a:r>
              <a:rPr lang="en"/>
              <a:t>Organic Farming : application fee ($1,200) and yearly inspection + recertification fee ($900)</a:t>
            </a:r>
            <a:endParaRPr/>
          </a:p>
          <a:p>
            <a:pPr indent="-342900" lvl="0" marL="457200" rtl="0" algn="l">
              <a:spcBef>
                <a:spcPts val="0"/>
              </a:spcBef>
              <a:spcAft>
                <a:spcPts val="0"/>
              </a:spcAft>
              <a:buSzPts val="1800"/>
              <a:buChar char="-"/>
            </a:pPr>
            <a:r>
              <a:rPr lang="en"/>
              <a:t>People rely on industrial agriculture - our food supply </a:t>
            </a:r>
            <a:endParaRPr/>
          </a:p>
          <a:p>
            <a:pPr indent="-342900" lvl="0" marL="457200" rtl="0" algn="l">
              <a:spcBef>
                <a:spcPts val="0"/>
              </a:spcBef>
              <a:spcAft>
                <a:spcPts val="0"/>
              </a:spcAft>
              <a:buSzPts val="1800"/>
              <a:buChar char="-"/>
            </a:pPr>
            <a:r>
              <a:rPr lang="en"/>
              <a:t>Issues : </a:t>
            </a:r>
            <a:endParaRPr/>
          </a:p>
          <a:p>
            <a:pPr indent="-317500" lvl="1" marL="914400" rtl="0" algn="l">
              <a:spcBef>
                <a:spcPts val="0"/>
              </a:spcBef>
              <a:spcAft>
                <a:spcPts val="0"/>
              </a:spcAft>
              <a:buSzPts val="1400"/>
              <a:buChar char="-"/>
            </a:pPr>
            <a:r>
              <a:rPr lang="en"/>
              <a:t>Transportation</a:t>
            </a:r>
            <a:endParaRPr/>
          </a:p>
          <a:p>
            <a:pPr indent="-317500" lvl="1" marL="914400" rtl="0" algn="l">
              <a:spcBef>
                <a:spcPts val="0"/>
              </a:spcBef>
              <a:spcAft>
                <a:spcPts val="0"/>
              </a:spcAft>
              <a:buSzPts val="1400"/>
              <a:buChar char="-"/>
            </a:pPr>
            <a:r>
              <a:rPr lang="en"/>
              <a:t>Exposure to </a:t>
            </a:r>
            <a:r>
              <a:rPr lang="en"/>
              <a:t>foodborne</a:t>
            </a:r>
            <a:r>
              <a:rPr lang="en"/>
              <a:t> disease </a:t>
            </a:r>
            <a:endParaRPr/>
          </a:p>
          <a:p>
            <a:pPr indent="-317500" lvl="1" marL="914400" rtl="0" algn="l">
              <a:spcBef>
                <a:spcPts val="0"/>
              </a:spcBef>
              <a:spcAft>
                <a:spcPts val="0"/>
              </a:spcAft>
              <a:buSzPts val="1400"/>
              <a:buChar char="-"/>
            </a:pPr>
            <a:r>
              <a:rPr lang="en"/>
              <a:t>Chemicals </a:t>
            </a:r>
            <a:endParaRPr/>
          </a:p>
          <a:p>
            <a:pPr indent="-317500" lvl="1" marL="914400" rtl="0" algn="l">
              <a:spcBef>
                <a:spcPts val="0"/>
              </a:spcBef>
              <a:spcAft>
                <a:spcPts val="0"/>
              </a:spcAft>
              <a:buSzPts val="1400"/>
              <a:buChar char="-"/>
            </a:pPr>
            <a:r>
              <a:rPr lang="en"/>
              <a:t>Hormones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Food and Agriculture Organization of the United Nations (2011) : </a:t>
            </a:r>
            <a:endParaRPr/>
          </a:p>
          <a:p>
            <a:pPr indent="-317500" lvl="1" marL="914400" rtl="0" algn="l">
              <a:spcBef>
                <a:spcPts val="0"/>
              </a:spcBef>
              <a:spcAft>
                <a:spcPts val="0"/>
              </a:spcAft>
              <a:buSzPts val="1400"/>
              <a:buChar char="-"/>
            </a:pPr>
            <a:r>
              <a:rPr lang="en"/>
              <a:t>Recommended to increase agriculture productivity, favor resilient food &amp; agriculture systems, and </a:t>
            </a:r>
            <a:r>
              <a:rPr lang="en"/>
              <a:t>support</a:t>
            </a:r>
            <a:r>
              <a:rPr lang="en"/>
              <a:t> small-scale farming </a:t>
            </a:r>
            <a:endParaRPr/>
          </a:p>
          <a:p>
            <a:pPr indent="-342900" lvl="0" marL="457200" rtl="0" algn="l">
              <a:spcBef>
                <a:spcPts val="0"/>
              </a:spcBef>
              <a:spcAft>
                <a:spcPts val="0"/>
              </a:spcAft>
              <a:buSzPts val="1800"/>
              <a:buChar char="-"/>
            </a:pPr>
            <a:r>
              <a:rPr lang="en"/>
              <a:t>Brownfields and vacant lots </a:t>
            </a:r>
            <a:r>
              <a:rPr lang="en"/>
              <a:t> </a:t>
            </a:r>
            <a:endParaRPr/>
          </a:p>
          <a:p>
            <a:pPr indent="-317500" lvl="1" marL="914400" rtl="0" algn="l">
              <a:spcBef>
                <a:spcPts val="0"/>
              </a:spcBef>
              <a:spcAft>
                <a:spcPts val="0"/>
              </a:spcAft>
              <a:buSzPts val="1400"/>
              <a:buChar char="-"/>
            </a:pPr>
            <a:r>
              <a:rPr lang="en"/>
              <a:t>Can be costly but better alternative than to search for suitable land </a:t>
            </a:r>
            <a:endParaRPr/>
          </a:p>
          <a:p>
            <a:pPr indent="-342900" lvl="0" marL="457200" rtl="0" algn="l">
              <a:spcBef>
                <a:spcPts val="0"/>
              </a:spcBef>
              <a:spcAft>
                <a:spcPts val="0"/>
              </a:spcAft>
              <a:buSzPts val="1800"/>
              <a:buChar char="-"/>
            </a:pPr>
            <a:r>
              <a:rPr lang="en"/>
              <a:t>Non-profits have advantage over other sectors </a:t>
            </a:r>
            <a:endParaRPr/>
          </a:p>
          <a:p>
            <a:pPr indent="-317500" lvl="1" marL="914400" rtl="0" algn="l">
              <a:spcBef>
                <a:spcPts val="0"/>
              </a:spcBef>
              <a:spcAft>
                <a:spcPts val="0"/>
              </a:spcAft>
              <a:buSzPts val="1400"/>
              <a:buChar char="-"/>
            </a:pPr>
            <a:r>
              <a:rPr lang="en"/>
              <a:t>Historical, cultural, and community presence - connections w/ </a:t>
            </a:r>
            <a:r>
              <a:rPr lang="en"/>
              <a:t>businesses</a:t>
            </a:r>
            <a:r>
              <a:rPr lang="en"/>
              <a:t>, foundations, etc. </a:t>
            </a:r>
            <a:endParaRPr/>
          </a:p>
          <a:p>
            <a:pPr indent="-317500" lvl="1" marL="914400" rtl="0" algn="l">
              <a:spcBef>
                <a:spcPts val="0"/>
              </a:spcBef>
              <a:spcAft>
                <a:spcPts val="0"/>
              </a:spcAft>
              <a:buSzPts val="1400"/>
              <a:buChar char="-"/>
            </a:pPr>
            <a:r>
              <a:rPr lang="en"/>
              <a:t>Stakeholders - opportunity to buy land, access to buy land, and networking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Harlem Grown </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7" name="Google Shape;97;p19"/>
          <p:cNvPicPr preferRelativeResize="0"/>
          <p:nvPr/>
        </p:nvPicPr>
        <p:blipFill>
          <a:blip r:embed="rId3">
            <a:alphaModFix/>
          </a:blip>
          <a:stretch>
            <a:fillRect/>
          </a:stretch>
        </p:blipFill>
        <p:spPr>
          <a:xfrm>
            <a:off x="5124725" y="1406263"/>
            <a:ext cx="3878424" cy="2908824"/>
          </a:xfrm>
          <a:prstGeom prst="rect">
            <a:avLst/>
          </a:prstGeom>
          <a:noFill/>
          <a:ln>
            <a:noFill/>
          </a:ln>
        </p:spPr>
      </p:pic>
      <p:pic>
        <p:nvPicPr>
          <p:cNvPr id="98" name="Google Shape;98;p19"/>
          <p:cNvPicPr preferRelativeResize="0"/>
          <p:nvPr/>
        </p:nvPicPr>
        <p:blipFill>
          <a:blip r:embed="rId4">
            <a:alphaModFix/>
          </a:blip>
          <a:stretch>
            <a:fillRect/>
          </a:stretch>
        </p:blipFill>
        <p:spPr>
          <a:xfrm>
            <a:off x="311700" y="1229788"/>
            <a:ext cx="4740030" cy="35550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Composting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Organic foods and materials </a:t>
            </a:r>
            <a:endParaRPr/>
          </a:p>
          <a:p>
            <a:pPr indent="-342900" lvl="0" marL="457200" rtl="0" algn="l">
              <a:spcBef>
                <a:spcPts val="0"/>
              </a:spcBef>
              <a:spcAft>
                <a:spcPts val="0"/>
              </a:spcAft>
              <a:buSzPts val="1800"/>
              <a:buChar char="-"/>
            </a:pPr>
            <a:r>
              <a:rPr lang="en"/>
              <a:t>Greens (fruits, veg, grass): Nitrogen </a:t>
            </a:r>
            <a:endParaRPr/>
          </a:p>
          <a:p>
            <a:pPr indent="-342900" lvl="0" marL="457200" rtl="0" algn="l">
              <a:spcBef>
                <a:spcPts val="0"/>
              </a:spcBef>
              <a:spcAft>
                <a:spcPts val="0"/>
              </a:spcAft>
              <a:buSzPts val="1800"/>
              <a:buChar char="-"/>
            </a:pPr>
            <a:r>
              <a:rPr lang="en"/>
              <a:t>Browns (leaves, brown bags, straw); Carbon </a:t>
            </a:r>
            <a:endParaRPr/>
          </a:p>
          <a:p>
            <a:pPr indent="-342900" lvl="0" marL="457200" rtl="0" algn="l">
              <a:spcBef>
                <a:spcPts val="0"/>
              </a:spcBef>
              <a:spcAft>
                <a:spcPts val="0"/>
              </a:spcAft>
              <a:buSzPts val="1800"/>
              <a:buChar char="-"/>
            </a:pPr>
            <a:r>
              <a:rPr lang="en"/>
              <a:t>Recycling system </a:t>
            </a:r>
            <a:endParaRPr/>
          </a:p>
          <a:p>
            <a:pPr indent="0" lvl="0" marL="0" rtl="0" algn="l">
              <a:spcBef>
                <a:spcPts val="1600"/>
              </a:spcBef>
              <a:spcAft>
                <a:spcPts val="0"/>
              </a:spcAft>
              <a:buNone/>
            </a:pPr>
            <a:r>
              <a:rPr lang="en"/>
              <a:t>Harlem Grown </a:t>
            </a:r>
            <a:endParaRPr/>
          </a:p>
          <a:p>
            <a:pPr indent="-342900" lvl="0" marL="457200" rtl="0" algn="l">
              <a:spcBef>
                <a:spcPts val="1600"/>
              </a:spcBef>
              <a:spcAft>
                <a:spcPts val="0"/>
              </a:spcAft>
              <a:buSzPts val="1800"/>
              <a:buChar char="-"/>
            </a:pPr>
            <a:r>
              <a:rPr lang="en"/>
              <a:t>Drop-off from community </a:t>
            </a:r>
            <a:endParaRPr/>
          </a:p>
          <a:p>
            <a:pPr indent="-342900" lvl="0" marL="457200" rtl="0" algn="l">
              <a:spcBef>
                <a:spcPts val="0"/>
              </a:spcBef>
              <a:spcAft>
                <a:spcPts val="0"/>
              </a:spcAft>
              <a:buSzPts val="1800"/>
              <a:buChar char="-"/>
            </a:pPr>
            <a:r>
              <a:rPr lang="en"/>
              <a:t>Kids partake in care </a:t>
            </a:r>
            <a:endParaRPr/>
          </a:p>
          <a:p>
            <a:pPr indent="-317500" lvl="1" marL="914400" rtl="0" algn="l">
              <a:spcBef>
                <a:spcPts val="0"/>
              </a:spcBef>
              <a:spcAft>
                <a:spcPts val="0"/>
              </a:spcAft>
              <a:buSzPts val="1400"/>
              <a:buChar char="-"/>
            </a:pPr>
            <a:r>
              <a:rPr lang="en"/>
              <a:t>Chopping foods, mixing, sifting</a:t>
            </a:r>
            <a:endParaRPr/>
          </a:p>
        </p:txBody>
      </p:sp>
      <p:pic>
        <p:nvPicPr>
          <p:cNvPr id="105" name="Google Shape;105;p20"/>
          <p:cNvPicPr preferRelativeResize="0"/>
          <p:nvPr/>
        </p:nvPicPr>
        <p:blipFill>
          <a:blip r:embed="rId3">
            <a:alphaModFix/>
          </a:blip>
          <a:stretch>
            <a:fillRect/>
          </a:stretch>
        </p:blipFill>
        <p:spPr>
          <a:xfrm>
            <a:off x="5333398" y="366488"/>
            <a:ext cx="3307872" cy="44105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Hydroponics </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Growing plants w/o soil </a:t>
            </a:r>
            <a:endParaRPr/>
          </a:p>
          <a:p>
            <a:pPr indent="-342900" lvl="0" marL="457200" rtl="0" algn="l">
              <a:spcBef>
                <a:spcPts val="0"/>
              </a:spcBef>
              <a:spcAft>
                <a:spcPts val="0"/>
              </a:spcAft>
              <a:buSzPts val="1800"/>
              <a:buChar char="-"/>
            </a:pPr>
            <a:r>
              <a:rPr lang="en"/>
              <a:t>Minerals in water </a:t>
            </a:r>
            <a:endParaRPr/>
          </a:p>
          <a:p>
            <a:pPr indent="-342900" lvl="0" marL="457200" rtl="0" algn="l">
              <a:spcBef>
                <a:spcPts val="0"/>
              </a:spcBef>
              <a:spcAft>
                <a:spcPts val="0"/>
              </a:spcAft>
              <a:buSzPts val="1800"/>
              <a:buChar char="-"/>
            </a:pPr>
            <a:r>
              <a:rPr lang="en"/>
              <a:t>Stable and high production </a:t>
            </a:r>
            <a:endParaRPr/>
          </a:p>
          <a:p>
            <a:pPr indent="-342900" lvl="0" marL="457200" rtl="0" algn="l">
              <a:spcBef>
                <a:spcPts val="0"/>
              </a:spcBef>
              <a:spcAft>
                <a:spcPts val="0"/>
              </a:spcAft>
              <a:buSzPts val="1800"/>
              <a:buChar char="-"/>
            </a:pPr>
            <a:r>
              <a:rPr lang="en"/>
              <a:t>Less water - stays in system and is </a:t>
            </a:r>
            <a:r>
              <a:rPr lang="en"/>
              <a:t>reused</a:t>
            </a:r>
            <a:r>
              <a:rPr lang="en"/>
              <a:t> </a:t>
            </a:r>
            <a:endParaRPr/>
          </a:p>
          <a:p>
            <a:pPr indent="0" lvl="0" marL="0" rtl="0" algn="l">
              <a:spcBef>
                <a:spcPts val="1600"/>
              </a:spcBef>
              <a:spcAft>
                <a:spcPts val="0"/>
              </a:spcAft>
              <a:buNone/>
            </a:pPr>
            <a:r>
              <a:rPr lang="en"/>
              <a:t>Harlem Grown </a:t>
            </a:r>
            <a:endParaRPr/>
          </a:p>
          <a:p>
            <a:pPr indent="-342900" lvl="0" marL="457200" rtl="0" algn="l">
              <a:spcBef>
                <a:spcPts val="1600"/>
              </a:spcBef>
              <a:spcAft>
                <a:spcPts val="0"/>
              </a:spcAft>
              <a:buSzPts val="1800"/>
              <a:buChar char="-"/>
            </a:pPr>
            <a:r>
              <a:rPr lang="en"/>
              <a:t>9, 360 cells </a:t>
            </a:r>
            <a:endParaRPr/>
          </a:p>
          <a:p>
            <a:pPr indent="-342900" lvl="0" marL="457200" rtl="0" algn="l">
              <a:spcBef>
                <a:spcPts val="0"/>
              </a:spcBef>
              <a:spcAft>
                <a:spcPts val="0"/>
              </a:spcAft>
              <a:buSzPts val="1800"/>
              <a:buChar char="-"/>
            </a:pPr>
            <a:r>
              <a:rPr lang="en"/>
              <a:t>Arugula, basil, swiss chard </a:t>
            </a:r>
            <a:endParaRPr/>
          </a:p>
        </p:txBody>
      </p:sp>
      <p:pic>
        <p:nvPicPr>
          <p:cNvPr id="112" name="Google Shape;112;p21"/>
          <p:cNvPicPr preferRelativeResize="0"/>
          <p:nvPr/>
        </p:nvPicPr>
        <p:blipFill>
          <a:blip r:embed="rId3">
            <a:alphaModFix/>
          </a:blip>
          <a:stretch>
            <a:fillRect/>
          </a:stretch>
        </p:blipFill>
        <p:spPr>
          <a:xfrm>
            <a:off x="5023175" y="1342275"/>
            <a:ext cx="3707227" cy="27804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