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14"/>
  </p:notesMasterIdLst>
  <p:sldIdLst>
    <p:sldId id="299" r:id="rId5"/>
    <p:sldId id="303" r:id="rId6"/>
    <p:sldId id="347" r:id="rId7"/>
    <p:sldId id="348" r:id="rId8"/>
    <p:sldId id="345" r:id="rId9"/>
    <p:sldId id="346" r:id="rId10"/>
    <p:sldId id="349" r:id="rId11"/>
    <p:sldId id="339" r:id="rId12"/>
    <p:sldId id="305" r:id="rId13"/>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24696F-CBCA-AD6D-77EE-697AE65D6A71}" name="Lin Reed" initials="LR" userId="S::Lin.Reed@navitas.com::2c65b5a5-9250-4157-85d5-0187e18fd8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5213A"/>
    <a:srgbClr val="D4213A"/>
    <a:srgbClr val="FFC000"/>
    <a:srgbClr val="FFFF00"/>
    <a:srgbClr val="00B050"/>
    <a:srgbClr val="702FA0"/>
    <a:srgbClr val="00B0F0"/>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3" autoAdjust="0"/>
    <p:restoredTop sz="86438" autoAdjust="0"/>
  </p:normalViewPr>
  <p:slideViewPr>
    <p:cSldViewPr snapToGrid="0">
      <p:cViewPr varScale="1">
        <p:scale>
          <a:sx n="83" d="100"/>
          <a:sy n="83" d="100"/>
        </p:scale>
        <p:origin x="240" y="7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8"/>
          </a:xfrm>
          <a:prstGeom prst="rect">
            <a:avLst/>
          </a:prstGeom>
        </p:spPr>
        <p:txBody>
          <a:bodyPr vert="horz" lIns="92830" tIns="46415" rIns="92830" bIns="46415" rtlCol="0"/>
          <a:lstStyle>
            <a:lvl1pPr algn="l">
              <a:defRPr sz="1200"/>
            </a:lvl1pPr>
          </a:lstStyle>
          <a:p>
            <a:endParaRPr lang="en-US"/>
          </a:p>
        </p:txBody>
      </p:sp>
      <p:sp>
        <p:nvSpPr>
          <p:cNvPr id="3" name="Date Placeholder 2"/>
          <p:cNvSpPr>
            <a:spLocks noGrp="1"/>
          </p:cNvSpPr>
          <p:nvPr>
            <p:ph type="dt" idx="1"/>
          </p:nvPr>
        </p:nvSpPr>
        <p:spPr>
          <a:xfrm>
            <a:off x="3970938" y="0"/>
            <a:ext cx="3037840" cy="463408"/>
          </a:xfrm>
          <a:prstGeom prst="rect">
            <a:avLst/>
          </a:prstGeom>
        </p:spPr>
        <p:txBody>
          <a:bodyPr vert="horz" lIns="92830" tIns="46415" rIns="92830" bIns="46415" rtlCol="0"/>
          <a:lstStyle>
            <a:lvl1pPr algn="r">
              <a:defRPr sz="1200"/>
            </a:lvl1pPr>
          </a:lstStyle>
          <a:p>
            <a:fld id="{0EC78867-C4A5-8C4D-A2C9-726038558BF1}" type="datetimeFigureOut">
              <a:rPr lang="en-US" smtClean="0"/>
              <a:t>9/2/26</a:t>
            </a:fld>
            <a:endParaRPr lang="en-US"/>
          </a:p>
        </p:txBody>
      </p:sp>
      <p:sp>
        <p:nvSpPr>
          <p:cNvPr id="4" name="Slide Image Placeholder 3"/>
          <p:cNvSpPr>
            <a:spLocks noGrp="1" noRot="1" noChangeAspect="1"/>
          </p:cNvSpPr>
          <p:nvPr>
            <p:ph type="sldImg" idx="2"/>
          </p:nvPr>
        </p:nvSpPr>
        <p:spPr>
          <a:xfrm>
            <a:off x="733425" y="1154113"/>
            <a:ext cx="5543550" cy="3117850"/>
          </a:xfrm>
          <a:prstGeom prst="rect">
            <a:avLst/>
          </a:prstGeom>
          <a:noFill/>
          <a:ln w="12700">
            <a:solidFill>
              <a:prstClr val="black"/>
            </a:solidFill>
          </a:ln>
        </p:spPr>
        <p:txBody>
          <a:bodyPr vert="horz" lIns="92830" tIns="46415" rIns="92830" bIns="46415" rtlCol="0" anchor="ctr"/>
          <a:lstStyle/>
          <a:p>
            <a:endParaRPr lang="en-US"/>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2830" tIns="46415" rIns="92830" bIns="4641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7"/>
          </a:xfrm>
          <a:prstGeom prst="rect">
            <a:avLst/>
          </a:prstGeom>
        </p:spPr>
        <p:txBody>
          <a:bodyPr vert="horz" lIns="92830" tIns="46415" rIns="92830" bIns="46415"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7"/>
          </a:xfrm>
          <a:prstGeom prst="rect">
            <a:avLst/>
          </a:prstGeom>
        </p:spPr>
        <p:txBody>
          <a:bodyPr vert="horz" lIns="92830" tIns="46415" rIns="92830" bIns="46415" rtlCol="0" anchor="b"/>
          <a:lstStyle>
            <a:lvl1pPr algn="r">
              <a:defRPr sz="1200"/>
            </a:lvl1pPr>
          </a:lstStyle>
          <a:p>
            <a:fld id="{C3723F52-E5A4-3445-B5F8-B55186FDB066}" type="slidenum">
              <a:rPr lang="en-US" smtClean="0"/>
              <a:t>‹#›</a:t>
            </a:fld>
            <a:endParaRPr lang="en-US"/>
          </a:p>
        </p:txBody>
      </p:sp>
    </p:spTree>
    <p:extLst>
      <p:ext uri="{BB962C8B-B14F-4D97-AF65-F5344CB8AC3E}">
        <p14:creationId xmlns:p14="http://schemas.microsoft.com/office/powerpoint/2010/main" val="1613782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a:t>
            </a:fld>
            <a:endParaRPr lang="en-US"/>
          </a:p>
        </p:txBody>
      </p:sp>
    </p:spTree>
    <p:extLst>
      <p:ext uri="{BB962C8B-B14F-4D97-AF65-F5344CB8AC3E}">
        <p14:creationId xmlns:p14="http://schemas.microsoft.com/office/powerpoint/2010/main" val="1183792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2</a:t>
            </a:fld>
            <a:endParaRPr lang="en-US"/>
          </a:p>
        </p:txBody>
      </p:sp>
    </p:spTree>
    <p:extLst>
      <p:ext uri="{BB962C8B-B14F-4D97-AF65-F5344CB8AC3E}">
        <p14:creationId xmlns:p14="http://schemas.microsoft.com/office/powerpoint/2010/main" val="1957248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3</a:t>
            </a:fld>
            <a:endParaRPr lang="en-US"/>
          </a:p>
        </p:txBody>
      </p:sp>
    </p:spTree>
    <p:extLst>
      <p:ext uri="{BB962C8B-B14F-4D97-AF65-F5344CB8AC3E}">
        <p14:creationId xmlns:p14="http://schemas.microsoft.com/office/powerpoint/2010/main" val="144993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4</a:t>
            </a:fld>
            <a:endParaRPr lang="en-US"/>
          </a:p>
        </p:txBody>
      </p:sp>
    </p:spTree>
    <p:extLst>
      <p:ext uri="{BB962C8B-B14F-4D97-AF65-F5344CB8AC3E}">
        <p14:creationId xmlns:p14="http://schemas.microsoft.com/office/powerpoint/2010/main" val="8818541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5</a:t>
            </a:fld>
            <a:endParaRPr lang="en-US"/>
          </a:p>
        </p:txBody>
      </p:sp>
    </p:spTree>
    <p:extLst>
      <p:ext uri="{BB962C8B-B14F-4D97-AF65-F5344CB8AC3E}">
        <p14:creationId xmlns:p14="http://schemas.microsoft.com/office/powerpoint/2010/main" val="1650072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6</a:t>
            </a:fld>
            <a:endParaRPr lang="en-US"/>
          </a:p>
        </p:txBody>
      </p:sp>
    </p:spTree>
    <p:extLst>
      <p:ext uri="{BB962C8B-B14F-4D97-AF65-F5344CB8AC3E}">
        <p14:creationId xmlns:p14="http://schemas.microsoft.com/office/powerpoint/2010/main" val="3152650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7</a:t>
            </a:fld>
            <a:endParaRPr lang="en-US"/>
          </a:p>
        </p:txBody>
      </p:sp>
    </p:spTree>
    <p:extLst>
      <p:ext uri="{BB962C8B-B14F-4D97-AF65-F5344CB8AC3E}">
        <p14:creationId xmlns:p14="http://schemas.microsoft.com/office/powerpoint/2010/main" val="2407927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8</a:t>
            </a:fld>
            <a:endParaRPr lang="en-US"/>
          </a:p>
        </p:txBody>
      </p:sp>
    </p:spTree>
    <p:extLst>
      <p:ext uri="{BB962C8B-B14F-4D97-AF65-F5344CB8AC3E}">
        <p14:creationId xmlns:p14="http://schemas.microsoft.com/office/powerpoint/2010/main" val="672833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9</a:t>
            </a:fld>
            <a:endParaRPr lang="en-US"/>
          </a:p>
        </p:txBody>
      </p:sp>
    </p:spTree>
    <p:extLst>
      <p:ext uri="{BB962C8B-B14F-4D97-AF65-F5344CB8AC3E}">
        <p14:creationId xmlns:p14="http://schemas.microsoft.com/office/powerpoint/2010/main" val="19930352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pic>
        <p:nvPicPr>
          <p:cNvPr id="7" name="Picture 6">
            <a:extLst>
              <a:ext uri="{FF2B5EF4-FFF2-40B4-BE49-F238E27FC236}">
                <a16:creationId xmlns:a16="http://schemas.microsoft.com/office/drawing/2014/main" id="{5E4BCF49-83B2-431C-7BAB-424DA6B85C06}"/>
              </a:ext>
            </a:extLst>
          </p:cNvPr>
          <p:cNvPicPr>
            <a:picLocks noChangeAspect="1"/>
          </p:cNvPicPr>
          <p:nvPr userDrawn="1"/>
        </p:nvPicPr>
        <p:blipFill>
          <a:blip r:embed="rId2"/>
          <a:stretch>
            <a:fillRect/>
          </a:stretch>
        </p:blipFill>
        <p:spPr>
          <a:xfrm>
            <a:off x="152400" y="161241"/>
            <a:ext cx="3134490" cy="869047"/>
          </a:xfrm>
          <a:prstGeom prst="rect">
            <a:avLst/>
          </a:prstGeom>
        </p:spPr>
      </p:pic>
    </p:spTree>
    <p:extLst>
      <p:ext uri="{BB962C8B-B14F-4D97-AF65-F5344CB8AC3E}">
        <p14:creationId xmlns:p14="http://schemas.microsoft.com/office/powerpoint/2010/main" val="3867576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231050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1443823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FED5B5-0A8B-064C-A0CB-DC587B6C59B9}"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2991403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DFED5B5-0A8B-064C-A0CB-DC587B6C59B9}" type="datetimeFigureOut">
              <a:rPr lang="en-US" smtClean="0"/>
              <a:t>9/2/26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616146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DFED5B5-0A8B-064C-A0CB-DC587B6C59B9}" type="datetimeFigureOut">
              <a:rPr lang="en-US" smtClean="0"/>
              <a:t>9/2/26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113798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ED5B5-0A8B-064C-A0CB-DC587B6C59B9}" type="datetimeFigureOut">
              <a:rPr lang="en-US" smtClean="0"/>
              <a:t>9/2/26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347056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FED5B5-0A8B-064C-A0CB-DC587B6C59B9}"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1230521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FED5B5-0A8B-064C-A0CB-DC587B6C59B9}"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4183667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374515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409398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FED5B5-0A8B-064C-A0CB-DC587B6C59B9}" type="datetimeFigureOut">
              <a:rPr lang="en-US" smtClean="0"/>
              <a:t>9/2/26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EF3E7-B06D-4543-B95A-92324873FDC2}" type="slidenum">
              <a:rPr lang="en-US" smtClean="0"/>
              <a:t>‹#›</a:t>
            </a:fld>
            <a:endParaRPr lang="en-US"/>
          </a:p>
        </p:txBody>
      </p:sp>
    </p:spTree>
    <p:extLst>
      <p:ext uri="{BB962C8B-B14F-4D97-AF65-F5344CB8AC3E}">
        <p14:creationId xmlns:p14="http://schemas.microsoft.com/office/powerpoint/2010/main" val="31142723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qc.cuny.edu/osda"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5.xml.rels><?xml version="1.0" encoding="UTF-8" standalone="yes"?>
<Relationships xmlns="http://schemas.openxmlformats.org/package/2006/relationships"><Relationship Id="rId3" Type="http://schemas.openxmlformats.org/officeDocument/2006/relationships/hyperlink" Target="https://cuny907.sharepoint.com/sites/CISTrainingSchedule/_layouts/15/SeeAll.aspx?Page=%2fsites%2fCISTrainingSchedule%2fSitePages%2fFull-Webinar-Recordings.aspx&amp;InstanceId=4d69d2a0-c02f-4f32-8e2b-10df1b0284fb&amp;ovuser=6f60f0b3-5f06-4e09-9715-989dba8cc7d8%2cWahidur.Roni16%40login.cuny.edu&amp;TeamsCID=99923eaa-f021-422f-850b-7cb8c1f10cec&amp;OR=Teams-HL&amp;CT=1787795150349&amp;clickparams=eyJBcHBOYW1lIjoiVGVhbXMtRGVza3RvcCIsIkFwcFZlcnNpb24iOiIxNDE1LzI2MDUxNDE2NzE1IiwiSGFzRmVkZXJhdGVkVXNlciI6ZmFsc2V9"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hyperlink" Target="https://www.cuny.edu/about/administration/offices/student-affairs/programs-services/disability/faculty-guide-for-teaching-students-with-disabilities/" TargetMode="External"/><Relationship Id="rId4" Type="http://schemas.openxmlformats.org/officeDocument/2006/relationships/hyperlink" Target="https://www.qc.cuny.edu/osda/faculty/"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qc.spsv@qc.cuny.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ED20B-058A-09D3-9202-CFC22E1AF251}"/>
              </a:ext>
              <a:ext uri="{C183D7F6-B498-43B3-948B-1728B52AA6E4}">
                <adec:decorative xmlns:adec="http://schemas.microsoft.com/office/drawing/2017/decorative" val="1"/>
              </a:ext>
            </a:extLst>
          </p:cNvPr>
          <p:cNvSpPr/>
          <p:nvPr/>
        </p:nvSpPr>
        <p:spPr>
          <a:xfrm>
            <a:off x="0" y="0"/>
            <a:ext cx="12192000" cy="5553307"/>
          </a:xfrm>
          <a:prstGeom prst="rect">
            <a:avLst/>
          </a:prstGeom>
          <a:solidFill>
            <a:srgbClr val="D42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BBF7C3A5-7CD9-009B-B8B0-D0C7710CE9CD}"/>
              </a:ext>
            </a:extLst>
          </p:cNvPr>
          <p:cNvSpPr>
            <a:spLocks noGrp="1"/>
          </p:cNvSpPr>
          <p:nvPr>
            <p:ph type="title"/>
          </p:nvPr>
        </p:nvSpPr>
        <p:spPr>
          <a:xfrm>
            <a:off x="420418" y="468352"/>
            <a:ext cx="11328996" cy="4616604"/>
          </a:xfrm>
        </p:spPr>
        <p:txBody>
          <a:bodyPr>
            <a:normAutofit/>
          </a:bodyPr>
          <a:lstStyle/>
          <a:p>
            <a:pPr marL="0" marR="0" algn="ctr">
              <a:spcBef>
                <a:spcPts val="0"/>
              </a:spcBef>
              <a:spcAft>
                <a:spcPts val="0"/>
              </a:spcAft>
            </a:pPr>
            <a:r>
              <a:rPr lang="en-US" sz="2800" dirty="0">
                <a:solidFill>
                  <a:schemeClr val="bg1"/>
                </a:solidFill>
                <a:effectLst/>
                <a:latin typeface="Helvetica" pitchFamily="2" charset="0"/>
                <a:ea typeface="Calibri" panose="020F0502020204030204" pitchFamily="34" charset="0"/>
                <a:cs typeface="ADLaM Display" panose="020F0502020204030204" pitchFamily="34" charset="0"/>
              </a:rPr>
              <a:t>CETLL Faculty Orientation</a:t>
            </a:r>
            <a:br>
              <a:rPr lang="en-US" sz="2800" dirty="0">
                <a:solidFill>
                  <a:schemeClr val="bg1"/>
                </a:solidFill>
                <a:effectLst/>
                <a:latin typeface="Helvetica" pitchFamily="2" charset="0"/>
                <a:ea typeface="Calibri" panose="020F0502020204030204" pitchFamily="34" charset="0"/>
                <a:cs typeface="ADLaM Display" panose="020F0502020204030204" pitchFamily="34" charset="0"/>
              </a:rPr>
            </a:br>
            <a:br>
              <a:rPr lang="en-US" sz="3200" dirty="0">
                <a:solidFill>
                  <a:schemeClr val="bg1"/>
                </a:solidFill>
                <a:effectLst/>
                <a:latin typeface="Helvetica" pitchFamily="2" charset="0"/>
                <a:ea typeface="Calibri" panose="020F0502020204030204" pitchFamily="34" charset="0"/>
                <a:cs typeface="ADLaM Display" panose="020F0502020204030204" pitchFamily="34" charset="0"/>
              </a:rPr>
            </a:br>
            <a:br>
              <a:rPr lang="en-US" sz="3200" dirty="0">
                <a:solidFill>
                  <a:schemeClr val="bg1"/>
                </a:solidFill>
                <a:effectLst/>
                <a:latin typeface="Helvetica" pitchFamily="2" charset="0"/>
                <a:ea typeface="Calibri" panose="020F0502020204030204" pitchFamily="34" charset="0"/>
                <a:cs typeface="ADLaM Display" panose="020F0502020204030204" pitchFamily="34" charset="0"/>
              </a:rPr>
            </a:br>
            <a:r>
              <a:rPr lang="en-US" sz="3200" b="1" dirty="0">
                <a:solidFill>
                  <a:schemeClr val="bg1"/>
                </a:solidFill>
                <a:latin typeface="Helvetica" pitchFamily="2" charset="0"/>
                <a:ea typeface="Calibri" panose="020F0502020204030204" pitchFamily="34" charset="0"/>
                <a:cs typeface="ADLaM Display" panose="020F0502020204030204" pitchFamily="34" charset="0"/>
              </a:rPr>
              <a:t>Office for Students with Disabilities and Access</a:t>
            </a:r>
            <a:br>
              <a:rPr lang="en-US" sz="3200" dirty="0">
                <a:solidFill>
                  <a:schemeClr val="bg1"/>
                </a:solidFill>
                <a:effectLst/>
                <a:latin typeface="Helvetica" pitchFamily="2" charset="0"/>
                <a:ea typeface="Calibri" panose="020F0502020204030204" pitchFamily="34" charset="0"/>
                <a:cs typeface="ADLaM Display" panose="020F0502020204030204" pitchFamily="34" charset="0"/>
              </a:rPr>
            </a:br>
            <a:br>
              <a:rPr lang="en-US" sz="3200" dirty="0">
                <a:solidFill>
                  <a:schemeClr val="bg1"/>
                </a:solidFill>
                <a:effectLst/>
                <a:latin typeface="Helvetica" pitchFamily="2" charset="0"/>
                <a:ea typeface="Calibri" panose="020F0502020204030204" pitchFamily="34" charset="0"/>
                <a:cs typeface="ADLaM Display" panose="020F0502020204030204" pitchFamily="34" charset="0"/>
              </a:rPr>
            </a:br>
            <a:br>
              <a:rPr lang="en-US" sz="2800" dirty="0">
                <a:solidFill>
                  <a:schemeClr val="bg1"/>
                </a:solidFill>
                <a:effectLst/>
                <a:latin typeface="Helvetica" pitchFamily="2" charset="0"/>
                <a:ea typeface="Calibri" panose="020F0502020204030204" pitchFamily="34" charset="0"/>
                <a:cs typeface="ADLaM Display" panose="020F0502020204030204" pitchFamily="34" charset="0"/>
              </a:rPr>
            </a:br>
            <a:r>
              <a:rPr lang="en-US" sz="2800" dirty="0">
                <a:solidFill>
                  <a:schemeClr val="bg1"/>
                </a:solidFill>
                <a:latin typeface="Helvetica" pitchFamily="2" charset="0"/>
                <a:ea typeface="Calibri" panose="020F0502020204030204" pitchFamily="34" charset="0"/>
                <a:cs typeface="ADLaM Display" panose="020F0502020204030204" pitchFamily="34" charset="0"/>
              </a:rPr>
              <a:t>August 28, 2026</a:t>
            </a:r>
            <a:endParaRPr lang="en-US" sz="2800" dirty="0">
              <a:solidFill>
                <a:schemeClr val="bg1"/>
              </a:solidFill>
              <a:effectLst/>
              <a:latin typeface="Helvetica" pitchFamily="2" charset="0"/>
              <a:ea typeface="Calibri" panose="020F0502020204030204" pitchFamily="34" charset="0"/>
              <a:cs typeface="ADLaM Display" panose="020F0502020204030204" pitchFamily="34" charset="0"/>
            </a:endParaRP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3"/>
          <a:stretch>
            <a:fillRect/>
          </a:stretch>
        </p:blipFill>
        <p:spPr>
          <a:xfrm>
            <a:off x="4748713" y="5823357"/>
            <a:ext cx="2746614" cy="707212"/>
          </a:xfrm>
          <a:prstGeom prst="rect">
            <a:avLst/>
          </a:prstGeom>
        </p:spPr>
      </p:pic>
    </p:spTree>
    <p:extLst>
      <p:ext uri="{BB962C8B-B14F-4D97-AF65-F5344CB8AC3E}">
        <p14:creationId xmlns:p14="http://schemas.microsoft.com/office/powerpoint/2010/main" val="1410714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E10AC-E48E-9EA1-7742-9D97A92F119D}"/>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Our Mission</a:t>
            </a:r>
          </a:p>
        </p:txBody>
      </p:sp>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9B8D647-C914-A7F7-13EA-69FB96A13194}"/>
              </a:ext>
            </a:extLst>
          </p:cNvPr>
          <p:cNvSpPr txBox="1"/>
          <p:nvPr/>
        </p:nvSpPr>
        <p:spPr>
          <a:xfrm>
            <a:off x="367990" y="420419"/>
            <a:ext cx="5921297" cy="3724096"/>
          </a:xfrm>
          <a:prstGeom prst="rect">
            <a:avLst/>
          </a:prstGeom>
          <a:noFill/>
        </p:spPr>
        <p:txBody>
          <a:bodyPr wrap="square" rtlCol="0">
            <a:spAutoFit/>
          </a:bodyPr>
          <a:lstStyle/>
          <a:p>
            <a:pPr marL="0" marR="0">
              <a:spcBef>
                <a:spcPts val="0"/>
              </a:spcBef>
              <a:spcAft>
                <a:spcPts val="0"/>
              </a:spcAft>
            </a:pPr>
            <a:r>
              <a:rPr lang="en-US" sz="2000" b="1" dirty="0">
                <a:solidFill>
                  <a:srgbClr val="D4213A"/>
                </a:solidFill>
                <a:effectLst/>
                <a:latin typeface="Helvetica" pitchFamily="2" charset="0"/>
                <a:ea typeface="Times New Roman" panose="02020603050405020304" pitchFamily="18" charset="0"/>
                <a:cs typeface="Calibri" panose="020F0502020204030204" pitchFamily="34" charset="0"/>
              </a:rPr>
              <a:t>Our Mission</a:t>
            </a:r>
            <a:br>
              <a:rPr lang="en-US" sz="1800" dirty="0">
                <a:effectLst/>
                <a:latin typeface="Helvetica" pitchFamily="2" charset="0"/>
                <a:ea typeface="Times New Roman" panose="02020603050405020304" pitchFamily="18" charset="0"/>
                <a:cs typeface="Calibri" panose="020F0502020204030204" pitchFamily="34" charset="0"/>
              </a:rPr>
            </a:br>
            <a:endParaRPr lang="en-US" sz="1800" dirty="0">
              <a:effectLst/>
              <a:latin typeface="Helvetica" pitchFamily="2" charset="0"/>
              <a:ea typeface="Calibri" panose="020F0502020204030204" pitchFamily="34" charset="0"/>
              <a:cs typeface="Arial" panose="020B0604020202020204" pitchFamily="34" charset="0"/>
            </a:endParaRPr>
          </a:p>
          <a:p>
            <a:r>
              <a:rPr lang="en-US" dirty="0">
                <a:latin typeface="Helvetica" pitchFamily="2" charset="0"/>
              </a:rPr>
              <a:t>Welcome to the Office for Students with Disabilities and Access at Queens College! Our office is dedicated to supporting students with qualifying disabilities under the Americans with Disabilities Act (ADA) by providing reasonable accommodations to ensure equitable access to all academic programs at Queens College.</a:t>
            </a:r>
          </a:p>
          <a:p>
            <a:endParaRPr lang="en-US" dirty="0">
              <a:latin typeface="Helvetica" pitchFamily="2" charset="0"/>
            </a:endParaRPr>
          </a:p>
          <a:p>
            <a:r>
              <a:rPr lang="en-US" dirty="0">
                <a:latin typeface="Helvetica" pitchFamily="2" charset="0"/>
              </a:rPr>
              <a:t>We encourage you to visit our website for information about our services and processes. Should you have any questions or require assistance, please do not hesitate to contact us.</a:t>
            </a:r>
          </a:p>
        </p:txBody>
      </p:sp>
      <p:pic>
        <p:nvPicPr>
          <p:cNvPr id="12" name="Picture 11" descr="QC Quad, clock tower in the distance">
            <a:extLst>
              <a:ext uri="{FF2B5EF4-FFF2-40B4-BE49-F238E27FC236}">
                <a16:creationId xmlns:a16="http://schemas.microsoft.com/office/drawing/2014/main" id="{47A8E1FB-C19A-1A34-7D78-5BCC3C6A54B4}"/>
              </a:ext>
            </a:extLst>
          </p:cNvPr>
          <p:cNvPicPr>
            <a:picLocks noChangeAspect="1"/>
          </p:cNvPicPr>
          <p:nvPr/>
        </p:nvPicPr>
        <p:blipFill>
          <a:blip r:embed="rId3"/>
          <a:stretch>
            <a:fillRect/>
          </a:stretch>
        </p:blipFill>
        <p:spPr>
          <a:xfrm>
            <a:off x="6590370" y="409267"/>
            <a:ext cx="5337329" cy="5346484"/>
          </a:xfrm>
          <a:prstGeom prst="rect">
            <a:avLst/>
          </a:prstGeom>
        </p:spPr>
      </p:pic>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4"/>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118482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40B1E-BC8B-B6E2-8566-26A21F5EBDE7}"/>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363F40D-F273-B94A-5731-673D6633F3CB}"/>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2" name="Title 1">
            <a:extLst>
              <a:ext uri="{FF2B5EF4-FFF2-40B4-BE49-F238E27FC236}">
                <a16:creationId xmlns:a16="http://schemas.microsoft.com/office/drawing/2014/main" id="{95198C69-778A-EECD-1D46-5B7899EA389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CUNY Accommodate</a:t>
            </a:r>
          </a:p>
        </p:txBody>
      </p:sp>
      <p:sp>
        <p:nvSpPr>
          <p:cNvPr id="11" name="TextBox 10">
            <a:extLst>
              <a:ext uri="{FF2B5EF4-FFF2-40B4-BE49-F238E27FC236}">
                <a16:creationId xmlns:a16="http://schemas.microsoft.com/office/drawing/2014/main" id="{C02915DC-692A-3B19-A38D-6B69BD2850DD}"/>
              </a:ext>
            </a:extLst>
          </p:cNvPr>
          <p:cNvSpPr txBox="1"/>
          <p:nvPr/>
        </p:nvSpPr>
        <p:spPr>
          <a:xfrm>
            <a:off x="367990" y="420419"/>
            <a:ext cx="11374244" cy="4339650"/>
          </a:xfrm>
          <a:prstGeom prst="rect">
            <a:avLst/>
          </a:prstGeom>
          <a:noFill/>
        </p:spPr>
        <p:txBody>
          <a:bodyPr wrap="square" rtlCol="0">
            <a:spAutoFit/>
          </a:bodyPr>
          <a:lstStyle/>
          <a:p>
            <a:pPr marL="0" marR="0">
              <a:spcBef>
                <a:spcPts val="0"/>
              </a:spcBef>
              <a:spcAft>
                <a:spcPts val="0"/>
              </a:spcAft>
            </a:pPr>
            <a:r>
              <a:rPr lang="en-US" sz="2000" b="1" dirty="0">
                <a:solidFill>
                  <a:srgbClr val="D4213A"/>
                </a:solidFill>
                <a:effectLst/>
                <a:latin typeface="Helvetica" panose="020B0604020202020204" pitchFamily="34" charset="0"/>
                <a:ea typeface="Calibri" panose="020F0502020204030204" pitchFamily="34" charset="0"/>
                <a:cs typeface="Helvetica" panose="020B0604020202020204" pitchFamily="34" charset="0"/>
              </a:rPr>
              <a:t>CUNY Accommodate</a:t>
            </a:r>
            <a:endParaRPr lang="en-US" sz="1800" dirty="0">
              <a:effectLst/>
              <a:latin typeface="Helvetica" panose="020B0604020202020204" pitchFamily="34" charset="0"/>
              <a:ea typeface="Calibri" panose="020F0502020204030204" pitchFamily="34" charset="0"/>
              <a:cs typeface="Helvetica" panose="020B0604020202020204" pitchFamily="34" charset="0"/>
            </a:endParaRPr>
          </a:p>
          <a:p>
            <a:pPr marL="0" marR="0">
              <a:spcBef>
                <a:spcPts val="0"/>
              </a:spcBef>
              <a:spcAft>
                <a:spcPts val="0"/>
              </a:spcAft>
            </a:pPr>
            <a:r>
              <a:rPr lang="en-US" dirty="0">
                <a:effectLst/>
                <a:latin typeface="Helvetica" panose="020B0604020202020204" pitchFamily="34" charset="0"/>
                <a:ea typeface="Calibri" panose="020F0502020204030204" pitchFamily="34" charset="0"/>
                <a:cs typeface="Helvetica" panose="020B0604020202020204" pitchFamily="34" charset="0"/>
              </a:rPr>
              <a:t> </a:t>
            </a:r>
          </a:p>
          <a:p>
            <a:pPr marR="0" lvl="0">
              <a:spcBef>
                <a:spcPts val="0"/>
              </a:spcBef>
              <a:spcAft>
                <a:spcPts val="600"/>
              </a:spcAft>
            </a:pPr>
            <a:r>
              <a:rPr lang="en-US" dirty="0">
                <a:latin typeface="Helvetica" panose="020B0604020202020204" pitchFamily="34" charset="0"/>
                <a:cs typeface="Helvetica" panose="020B0604020202020204" pitchFamily="34" charset="0"/>
              </a:rPr>
              <a:t>What Faculty Should Know</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Students must register with OSDA through CUNY Accommodate.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Students must submit semester requests before accommodation letters are sent to instructors.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Faculty should regularly review accommodation letters in CUNY Accommodate.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Faculty have the right to request and review an accommodation letter before providing accommodations.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If a student requests accommodations but does not have an accommodation letter, refer the student to OSDA.</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Accommodations are not retroactive.</a:t>
            </a:r>
          </a:p>
          <a:p>
            <a:pPr marR="0" lvl="0">
              <a:spcBef>
                <a:spcPts val="0"/>
              </a:spcBef>
              <a:spcAft>
                <a:spcPts val="600"/>
              </a:spcAft>
            </a:pPr>
            <a:r>
              <a:rPr lang="en-US" dirty="0">
                <a:latin typeface="Helvetica" panose="020B0604020202020204" pitchFamily="34" charset="0"/>
                <a:cs typeface="Helvetica" panose="020B0604020202020204" pitchFamily="34" charset="0"/>
              </a:rPr>
              <a:t>When in Doubt</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Contact OSDA before making decisions regarding accommodations.</a:t>
            </a:r>
          </a:p>
        </p:txBody>
      </p:sp>
      <p:pic>
        <p:nvPicPr>
          <p:cNvPr id="5" name="Picture 4" descr="Queens College Logo">
            <a:extLst>
              <a:ext uri="{FF2B5EF4-FFF2-40B4-BE49-F238E27FC236}">
                <a16:creationId xmlns:a16="http://schemas.microsoft.com/office/drawing/2014/main" id="{247B8F61-833E-0352-38E9-4064C17EAB6C}"/>
              </a:ext>
            </a:extLst>
          </p:cNvPr>
          <p:cNvPicPr>
            <a:picLocks noChangeAspect="1"/>
          </p:cNvPicPr>
          <p:nvPr/>
        </p:nvPicPr>
        <p:blipFill>
          <a:blip r:embed="rId3"/>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3853609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94D0E4-6031-B19A-C020-1751EACD9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9B2A0C-AEF1-2CD6-DE85-F0C3A27DF2EA}"/>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Syllabus</a:t>
            </a:r>
          </a:p>
        </p:txBody>
      </p:sp>
      <p:cxnSp>
        <p:nvCxnSpPr>
          <p:cNvPr id="10" name="Straight Connector 9">
            <a:extLst>
              <a:ext uri="{FF2B5EF4-FFF2-40B4-BE49-F238E27FC236}">
                <a16:creationId xmlns:a16="http://schemas.microsoft.com/office/drawing/2014/main" id="{9D879B1B-E538-24F0-98C6-9E77BC06E35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F1DED73-9CF7-62D0-2399-3F3B75DE5801}"/>
              </a:ext>
            </a:extLst>
          </p:cNvPr>
          <p:cNvSpPr txBox="1"/>
          <p:nvPr/>
        </p:nvSpPr>
        <p:spPr>
          <a:xfrm>
            <a:off x="367990" y="420419"/>
            <a:ext cx="11374244" cy="4462760"/>
          </a:xfrm>
          <a:prstGeom prst="rect">
            <a:avLst/>
          </a:prstGeom>
          <a:noFill/>
        </p:spPr>
        <p:txBody>
          <a:bodyPr wrap="square" rtlCol="0">
            <a:spAutoFit/>
          </a:bodyPr>
          <a:lstStyle/>
          <a:p>
            <a:pPr marL="0" marR="0">
              <a:spcBef>
                <a:spcPts val="0"/>
              </a:spcBef>
              <a:spcAft>
                <a:spcPts val="0"/>
              </a:spcAft>
            </a:pPr>
            <a:r>
              <a:rPr lang="en-US" sz="2000" b="1" dirty="0">
                <a:solidFill>
                  <a:srgbClr val="D4213A"/>
                </a:solidFill>
                <a:effectLst/>
                <a:latin typeface="Helvetica" panose="020B0604020202020204" pitchFamily="34" charset="0"/>
                <a:ea typeface="Calibri" panose="020F0502020204030204" pitchFamily="34" charset="0"/>
                <a:cs typeface="Helvetica" panose="020B0604020202020204" pitchFamily="34" charset="0"/>
              </a:rPr>
              <a:t>Syllabus</a:t>
            </a:r>
            <a:endParaRPr lang="en-US" sz="1800" dirty="0">
              <a:effectLst/>
              <a:latin typeface="Helvetica" panose="020B0604020202020204" pitchFamily="34" charset="0"/>
              <a:ea typeface="Calibri" panose="020F0502020204030204" pitchFamily="34" charset="0"/>
              <a:cs typeface="Helvetica" panose="020B0604020202020204" pitchFamily="34" charset="0"/>
            </a:endParaRPr>
          </a:p>
          <a:p>
            <a:pPr marL="0" marR="0">
              <a:spcBef>
                <a:spcPts val="0"/>
              </a:spcBef>
              <a:spcAft>
                <a:spcPts val="0"/>
              </a:spcAft>
            </a:pPr>
            <a:r>
              <a:rPr lang="en-US" dirty="0">
                <a:effectLst/>
                <a:latin typeface="Helvetica" panose="020B0604020202020204" pitchFamily="34" charset="0"/>
                <a:ea typeface="Calibri" panose="020F0502020204030204" pitchFamily="34" charset="0"/>
                <a:cs typeface="Helvetica" panose="020B0604020202020204" pitchFamily="34" charset="0"/>
              </a:rPr>
              <a:t> </a:t>
            </a:r>
          </a:p>
          <a:p>
            <a:pPr marR="0" lvl="0">
              <a:spcBef>
                <a:spcPts val="0"/>
              </a:spcBef>
              <a:spcAft>
                <a:spcPts val="600"/>
              </a:spcAft>
            </a:pPr>
            <a:r>
              <a:rPr lang="en-US" dirty="0">
                <a:latin typeface="Helvetica" panose="020B0604020202020204" pitchFamily="34" charset="0"/>
                <a:cs typeface="Helvetica" panose="020B0604020202020204" pitchFamily="34" charset="0"/>
              </a:rPr>
              <a:t>Recommended Statement</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“The Office for Students with Disabilities and Access (OSDA) is committed to supporting students with disabilities by providing reasonable accommodations to ensure equal access. If you need accommodations or are unsure if you qualify, please visit their website for further information. Accommodations are not retroactive, so you are encouraged to get registered sooner rather than later.</a:t>
            </a:r>
            <a:br>
              <a:rPr lang="en-US" dirty="0">
                <a:latin typeface="Helvetica" panose="020B0604020202020204" pitchFamily="34" charset="0"/>
                <a:cs typeface="Helvetica" panose="020B0604020202020204" pitchFamily="34" charset="0"/>
              </a:rPr>
            </a:br>
            <a:br>
              <a:rPr lang="en-US" dirty="0">
                <a:latin typeface="Helvetica" panose="020B0604020202020204" pitchFamily="34" charset="0"/>
                <a:cs typeface="Helvetica" panose="020B0604020202020204" pitchFamily="34" charset="0"/>
              </a:rPr>
            </a:br>
            <a:r>
              <a:rPr lang="en-US" dirty="0">
                <a:latin typeface="Helvetica" panose="020B0604020202020204" pitchFamily="34" charset="0"/>
                <a:cs typeface="Helvetica" panose="020B0604020202020204" pitchFamily="34" charset="0"/>
              </a:rPr>
              <a:t>OSDA Website Link: </a:t>
            </a:r>
            <a:r>
              <a:rPr lang="en-US" dirty="0">
                <a:latin typeface="Helvetica" panose="020B0604020202020204" pitchFamily="34" charset="0"/>
                <a:cs typeface="Helvetica" panose="020B0604020202020204" pitchFamily="34" charset="0"/>
                <a:hlinkClick r:id="rId3"/>
              </a:rPr>
              <a:t>https://www.qc.cuny.edu/</a:t>
            </a:r>
            <a:r>
              <a:rPr lang="en-US" dirty="0" err="1">
                <a:latin typeface="Helvetica" panose="020B0604020202020204" pitchFamily="34" charset="0"/>
                <a:cs typeface="Helvetica" panose="020B0604020202020204" pitchFamily="34" charset="0"/>
                <a:hlinkClick r:id="rId3"/>
              </a:rPr>
              <a:t>osda</a:t>
            </a:r>
            <a:r>
              <a:rPr lang="en-US" dirty="0">
                <a:latin typeface="Helvetica" panose="020B0604020202020204" pitchFamily="34" charset="0"/>
                <a:cs typeface="Helvetica" panose="020B0604020202020204" pitchFamily="34" charset="0"/>
              </a:rPr>
              <a:t>”</a:t>
            </a:r>
          </a:p>
          <a:p>
            <a:pPr marR="0" lvl="0">
              <a:spcBef>
                <a:spcPts val="0"/>
              </a:spcBef>
              <a:spcAft>
                <a:spcPts val="600"/>
              </a:spcAft>
            </a:pPr>
            <a:r>
              <a:rPr lang="en-US" dirty="0">
                <a:latin typeface="Helvetica" panose="020B0604020202020204" pitchFamily="34" charset="0"/>
                <a:cs typeface="Helvetica" panose="020B0604020202020204" pitchFamily="34" charset="0"/>
              </a:rPr>
              <a:t>Best Practice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Post your syllabus as early as possible.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Announce disability services during the first week of class.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Encourage students to register early if they may need accommodations.</a:t>
            </a:r>
          </a:p>
          <a:p>
            <a:pPr marL="800100" lvl="1" indent="-342900">
              <a:spcAft>
                <a:spcPts val="600"/>
              </a:spcAft>
              <a:buFont typeface="Symbol" pitchFamily="2" charset="2"/>
              <a:buChar char=""/>
            </a:pPr>
            <a:endParaRPr lang="en-US" dirty="0">
              <a:latin typeface="Helvetica" panose="020B0604020202020204" pitchFamily="34" charset="0"/>
              <a:cs typeface="Helvetica" panose="020B0604020202020204" pitchFamily="34" charset="0"/>
            </a:endParaRPr>
          </a:p>
        </p:txBody>
      </p:sp>
      <p:pic>
        <p:nvPicPr>
          <p:cNvPr id="5" name="Picture 4" descr="Queens College Logo">
            <a:extLst>
              <a:ext uri="{FF2B5EF4-FFF2-40B4-BE49-F238E27FC236}">
                <a16:creationId xmlns:a16="http://schemas.microsoft.com/office/drawing/2014/main" id="{A694238B-41AC-03D2-F628-61752228130D}"/>
              </a:ext>
            </a:extLst>
          </p:cNvPr>
          <p:cNvPicPr>
            <a:picLocks noChangeAspect="1"/>
          </p:cNvPicPr>
          <p:nvPr/>
        </p:nvPicPr>
        <p:blipFill>
          <a:blip r:embed="rId4"/>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2384310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2C7FE-EEE4-89A5-4297-113A5AE61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01B063-F8CF-DF64-05B9-1BE75A56EBA1}"/>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Accessibility</a:t>
            </a:r>
          </a:p>
        </p:txBody>
      </p:sp>
      <p:cxnSp>
        <p:nvCxnSpPr>
          <p:cNvPr id="10" name="Straight Connector 9">
            <a:extLst>
              <a:ext uri="{FF2B5EF4-FFF2-40B4-BE49-F238E27FC236}">
                <a16:creationId xmlns:a16="http://schemas.microsoft.com/office/drawing/2014/main" id="{58469A56-1352-D466-1530-9CAAB9EA4552}"/>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7323B0D3-6398-910C-1C04-6EBBC706E6E6}"/>
              </a:ext>
            </a:extLst>
          </p:cNvPr>
          <p:cNvSpPr txBox="1"/>
          <p:nvPr/>
        </p:nvSpPr>
        <p:spPr>
          <a:xfrm>
            <a:off x="367990" y="420419"/>
            <a:ext cx="11374244" cy="4847481"/>
          </a:xfrm>
          <a:prstGeom prst="rect">
            <a:avLst/>
          </a:prstGeom>
          <a:noFill/>
        </p:spPr>
        <p:txBody>
          <a:bodyPr wrap="square" rtlCol="0">
            <a:spAutoFit/>
          </a:bodyPr>
          <a:lstStyle/>
          <a:p>
            <a:pPr marL="0" marR="0">
              <a:spcBef>
                <a:spcPts val="0"/>
              </a:spcBef>
              <a:spcAft>
                <a:spcPts val="0"/>
              </a:spcAft>
            </a:pPr>
            <a:r>
              <a:rPr lang="en-US" sz="2000" b="1" dirty="0">
                <a:solidFill>
                  <a:srgbClr val="D4213A"/>
                </a:solidFill>
                <a:effectLst/>
                <a:latin typeface="Helvetica" panose="020B0604020202020204" pitchFamily="34" charset="0"/>
                <a:ea typeface="Calibri" panose="020F0502020204030204" pitchFamily="34" charset="0"/>
                <a:cs typeface="Helvetica" panose="020B0604020202020204" pitchFamily="34" charset="0"/>
              </a:rPr>
              <a:t>Accessibility</a:t>
            </a:r>
            <a:endParaRPr lang="en-US" sz="1800" dirty="0">
              <a:effectLst/>
              <a:latin typeface="Helvetica" panose="020B0604020202020204" pitchFamily="34" charset="0"/>
              <a:ea typeface="Calibri" panose="020F0502020204030204" pitchFamily="34" charset="0"/>
              <a:cs typeface="Helvetica" panose="020B0604020202020204" pitchFamily="34" charset="0"/>
            </a:endParaRPr>
          </a:p>
          <a:p>
            <a:pPr marL="0" marR="0">
              <a:spcBef>
                <a:spcPts val="0"/>
              </a:spcBef>
              <a:spcAft>
                <a:spcPts val="0"/>
              </a:spcAft>
            </a:pPr>
            <a:r>
              <a:rPr lang="en-US" dirty="0">
                <a:effectLst/>
                <a:latin typeface="Helvetica" panose="020B0604020202020204" pitchFamily="34" charset="0"/>
                <a:ea typeface="Calibri" panose="020F0502020204030204" pitchFamily="34" charset="0"/>
                <a:cs typeface="Helvetica" panose="020B0604020202020204" pitchFamily="34" charset="0"/>
              </a:rPr>
              <a:t> </a:t>
            </a:r>
          </a:p>
          <a:p>
            <a:pPr marR="0" lvl="0">
              <a:spcBef>
                <a:spcPts val="0"/>
              </a:spcBef>
              <a:spcAft>
                <a:spcPts val="600"/>
              </a:spcAft>
            </a:pPr>
            <a:r>
              <a:rPr lang="en-US" dirty="0">
                <a:latin typeface="Helvetica" panose="020B0604020202020204" pitchFamily="34" charset="0"/>
                <a:cs typeface="Helvetica" panose="020B0604020202020204" pitchFamily="34" charset="0"/>
              </a:rPr>
              <a:t>Creating an Accessible Environment</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Upload materials early</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Use properly formatted Word documents.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Create accessible PDFs.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Add alternative text to images.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Caption video content.</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Use heading styles and meaningful document structure.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Select accessible digital textbooks and learning materials.</a:t>
            </a:r>
          </a:p>
          <a:p>
            <a:pPr marR="0" lvl="0">
              <a:spcBef>
                <a:spcPts val="0"/>
              </a:spcBef>
              <a:spcAft>
                <a:spcPts val="600"/>
              </a:spcAft>
            </a:pPr>
            <a:r>
              <a:rPr lang="en-US" dirty="0">
                <a:latin typeface="Helvetica" panose="020B0604020202020204" pitchFamily="34" charset="0"/>
                <a:cs typeface="Helvetica" panose="020B0604020202020204" pitchFamily="34" charset="0"/>
              </a:rPr>
              <a:t>Accessibility Resources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hlinkClick r:id="rId3"/>
              </a:rPr>
              <a:t>CISTraining Technology Training Resources</a:t>
            </a:r>
            <a:endParaRPr lang="en-US" dirty="0">
              <a:latin typeface="Helvetica" panose="020B0604020202020204" pitchFamily="34" charset="0"/>
              <a:cs typeface="Helvetica" panose="020B0604020202020204" pitchFamily="34" charset="0"/>
            </a:endParaRP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hlinkClick r:id="rId4"/>
              </a:rPr>
              <a:t>OSDA: Accessibility Checklist &amp; Guidelines</a:t>
            </a:r>
            <a:endParaRPr lang="en-US" dirty="0">
              <a:latin typeface="Helvetica" panose="020B0604020202020204" pitchFamily="34" charset="0"/>
              <a:cs typeface="Helvetica" panose="020B0604020202020204" pitchFamily="34" charset="0"/>
            </a:endParaRP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hlinkClick r:id="rId5"/>
              </a:rPr>
              <a:t>Faculty Guide for Teaching Students with Disabilities</a:t>
            </a:r>
            <a:endParaRPr lang="en-US" dirty="0">
              <a:latin typeface="Helvetica" panose="020B0604020202020204" pitchFamily="34" charset="0"/>
              <a:cs typeface="Helvetica" panose="020B0604020202020204" pitchFamily="34" charset="0"/>
            </a:endParaRPr>
          </a:p>
        </p:txBody>
      </p:sp>
      <p:pic>
        <p:nvPicPr>
          <p:cNvPr id="5" name="Picture 4" descr="Queens College Logo">
            <a:extLst>
              <a:ext uri="{FF2B5EF4-FFF2-40B4-BE49-F238E27FC236}">
                <a16:creationId xmlns:a16="http://schemas.microsoft.com/office/drawing/2014/main" id="{6D8FF27F-B60A-FC4D-82E2-B4AA85F9282D}"/>
              </a:ext>
            </a:extLst>
          </p:cNvPr>
          <p:cNvPicPr>
            <a:picLocks noChangeAspect="1"/>
          </p:cNvPicPr>
          <p:nvPr/>
        </p:nvPicPr>
        <p:blipFill>
          <a:blip r:embed="rId6"/>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3204993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2E3D4A-4A57-5AD0-4A09-141BFA0F1C09}"/>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41C4426D-0575-C054-7A8A-79AD7C954A57}"/>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2" name="Title 1">
            <a:extLst>
              <a:ext uri="{FF2B5EF4-FFF2-40B4-BE49-F238E27FC236}">
                <a16:creationId xmlns:a16="http://schemas.microsoft.com/office/drawing/2014/main" id="{B7E3E7A3-D8B9-468F-C446-0F5E3871097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Accommodation Guidelines</a:t>
            </a:r>
          </a:p>
        </p:txBody>
      </p:sp>
      <p:sp>
        <p:nvSpPr>
          <p:cNvPr id="11" name="TextBox 10">
            <a:extLst>
              <a:ext uri="{FF2B5EF4-FFF2-40B4-BE49-F238E27FC236}">
                <a16:creationId xmlns:a16="http://schemas.microsoft.com/office/drawing/2014/main" id="{72142517-B3A5-C960-6E2D-8D2E41929E3F}"/>
              </a:ext>
            </a:extLst>
          </p:cNvPr>
          <p:cNvSpPr txBox="1"/>
          <p:nvPr/>
        </p:nvSpPr>
        <p:spPr>
          <a:xfrm>
            <a:off x="367990" y="420419"/>
            <a:ext cx="11374244" cy="5555367"/>
          </a:xfrm>
          <a:prstGeom prst="rect">
            <a:avLst/>
          </a:prstGeom>
          <a:noFill/>
        </p:spPr>
        <p:txBody>
          <a:bodyPr wrap="square" rtlCol="0">
            <a:spAutoFit/>
          </a:bodyPr>
          <a:lstStyle/>
          <a:p>
            <a:pPr marL="0" marR="0">
              <a:spcBef>
                <a:spcPts val="0"/>
              </a:spcBef>
              <a:spcAft>
                <a:spcPts val="0"/>
              </a:spcAft>
            </a:pPr>
            <a:r>
              <a:rPr lang="en-US" sz="2000" b="1" dirty="0">
                <a:solidFill>
                  <a:srgbClr val="D4213A"/>
                </a:solidFill>
                <a:effectLst/>
                <a:latin typeface="Helvetica" panose="020B0604020202020204" pitchFamily="34" charset="0"/>
                <a:ea typeface="Calibri" panose="020F0502020204030204" pitchFamily="34" charset="0"/>
                <a:cs typeface="Helvetica" panose="020B0604020202020204" pitchFamily="34" charset="0"/>
              </a:rPr>
              <a:t>Accommodation Guidelines</a:t>
            </a:r>
            <a:endParaRPr lang="en-US" sz="1800" dirty="0">
              <a:effectLst/>
              <a:latin typeface="Helvetica" panose="020B0604020202020204" pitchFamily="34" charset="0"/>
              <a:ea typeface="Calibri" panose="020F0502020204030204" pitchFamily="34" charset="0"/>
              <a:cs typeface="Helvetica" panose="020B0604020202020204" pitchFamily="34" charset="0"/>
            </a:endParaRPr>
          </a:p>
          <a:p>
            <a:pPr marL="0" marR="0">
              <a:spcBef>
                <a:spcPts val="0"/>
              </a:spcBef>
              <a:spcAft>
                <a:spcPts val="0"/>
              </a:spcAft>
            </a:pPr>
            <a:r>
              <a:rPr lang="en-US" dirty="0">
                <a:effectLst/>
                <a:latin typeface="Helvetica" panose="020B0604020202020204" pitchFamily="34" charset="0"/>
                <a:ea typeface="Calibri" panose="020F0502020204030204" pitchFamily="34" charset="0"/>
                <a:cs typeface="Helvetica" panose="020B0604020202020204" pitchFamily="34" charset="0"/>
              </a:rPr>
              <a:t> </a:t>
            </a:r>
          </a:p>
          <a:p>
            <a:pPr marR="0" lvl="0">
              <a:spcBef>
                <a:spcPts val="0"/>
              </a:spcBef>
              <a:spcAft>
                <a:spcPts val="600"/>
              </a:spcAft>
            </a:pPr>
            <a:r>
              <a:rPr lang="en-US" dirty="0">
                <a:latin typeface="Helvetica" panose="020B0604020202020204" pitchFamily="34" charset="0"/>
                <a:cs typeface="Helvetica" panose="020B0604020202020204" pitchFamily="34" charset="0"/>
              </a:rPr>
              <a:t>Accommodation Letters May Include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Extended testing time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Reduced-Distraction Testing</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Note-Taking/Recording Accommodations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Flexible Attendance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Alternative Format Materials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Assistive Technology</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Reading/Writing Software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Preferential Seating</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Accessible Furniture</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CART Captioning Services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ASL Interpreting Services</a:t>
            </a:r>
          </a:p>
          <a:p>
            <a:pPr marR="0" lvl="0">
              <a:spcBef>
                <a:spcPts val="0"/>
              </a:spcBef>
              <a:spcAft>
                <a:spcPts val="600"/>
              </a:spcAft>
            </a:pPr>
            <a:r>
              <a:rPr lang="en-US" dirty="0">
                <a:latin typeface="Helvetica" panose="020B0604020202020204" pitchFamily="34" charset="0"/>
                <a:cs typeface="Helvetica" panose="020B0604020202020204" pitchFamily="34" charset="0"/>
              </a:rPr>
              <a:t>Important Reminder</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Do not modify, deny, or negotiate accommodations independently.</a:t>
            </a:r>
          </a:p>
        </p:txBody>
      </p:sp>
      <p:pic>
        <p:nvPicPr>
          <p:cNvPr id="5" name="Picture 4" descr="Queens College Logo">
            <a:extLst>
              <a:ext uri="{FF2B5EF4-FFF2-40B4-BE49-F238E27FC236}">
                <a16:creationId xmlns:a16="http://schemas.microsoft.com/office/drawing/2014/main" id="{449D501B-24DF-B889-7796-D7A33A30BA89}"/>
              </a:ext>
            </a:extLst>
          </p:cNvPr>
          <p:cNvPicPr>
            <a:picLocks noChangeAspect="1"/>
          </p:cNvPicPr>
          <p:nvPr/>
        </p:nvPicPr>
        <p:blipFill>
          <a:blip r:embed="rId3"/>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2913790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2C230-FB8A-65E1-14A0-71CF10C021CC}"/>
            </a:ext>
          </a:extLst>
        </p:cNvPr>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AFF1ECE1-3FD6-F5C5-FA50-C8F3BBAF3FD4}"/>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2" name="Title 1">
            <a:extLst>
              <a:ext uri="{FF2B5EF4-FFF2-40B4-BE49-F238E27FC236}">
                <a16:creationId xmlns:a16="http://schemas.microsoft.com/office/drawing/2014/main" id="{6A3EC41A-B119-D9A8-1137-B17E30D1894F}"/>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Rights and Responsibilities</a:t>
            </a:r>
          </a:p>
        </p:txBody>
      </p:sp>
      <p:sp>
        <p:nvSpPr>
          <p:cNvPr id="11" name="TextBox 10">
            <a:extLst>
              <a:ext uri="{FF2B5EF4-FFF2-40B4-BE49-F238E27FC236}">
                <a16:creationId xmlns:a16="http://schemas.microsoft.com/office/drawing/2014/main" id="{44BD0D8A-D17A-35F2-BD62-770E648C1369}"/>
              </a:ext>
            </a:extLst>
          </p:cNvPr>
          <p:cNvSpPr txBox="1"/>
          <p:nvPr/>
        </p:nvSpPr>
        <p:spPr>
          <a:xfrm>
            <a:off x="367990" y="420419"/>
            <a:ext cx="11374244" cy="4847481"/>
          </a:xfrm>
          <a:prstGeom prst="rect">
            <a:avLst/>
          </a:prstGeom>
          <a:noFill/>
        </p:spPr>
        <p:txBody>
          <a:bodyPr wrap="square" rtlCol="0">
            <a:spAutoFit/>
          </a:bodyPr>
          <a:lstStyle/>
          <a:p>
            <a:pPr marL="0" marR="0">
              <a:spcBef>
                <a:spcPts val="0"/>
              </a:spcBef>
              <a:spcAft>
                <a:spcPts val="0"/>
              </a:spcAft>
            </a:pPr>
            <a:r>
              <a:rPr lang="en-US" sz="2000" b="1" dirty="0">
                <a:solidFill>
                  <a:srgbClr val="D4213A"/>
                </a:solidFill>
                <a:effectLst/>
                <a:latin typeface="Helvetica" panose="020B0604020202020204" pitchFamily="34" charset="0"/>
                <a:ea typeface="Calibri" panose="020F0502020204030204" pitchFamily="34" charset="0"/>
                <a:cs typeface="Helvetica" panose="020B0604020202020204" pitchFamily="34" charset="0"/>
              </a:rPr>
              <a:t>Rights and Responsibilities</a:t>
            </a:r>
            <a:endParaRPr lang="en-US" sz="1800" dirty="0">
              <a:effectLst/>
              <a:latin typeface="Helvetica" panose="020B0604020202020204" pitchFamily="34" charset="0"/>
              <a:ea typeface="Calibri" panose="020F0502020204030204" pitchFamily="34" charset="0"/>
              <a:cs typeface="Helvetica" panose="020B0604020202020204" pitchFamily="34" charset="0"/>
            </a:endParaRPr>
          </a:p>
          <a:p>
            <a:pPr marL="0" marR="0">
              <a:spcBef>
                <a:spcPts val="0"/>
              </a:spcBef>
              <a:spcAft>
                <a:spcPts val="0"/>
              </a:spcAft>
            </a:pPr>
            <a:r>
              <a:rPr lang="en-US" dirty="0">
                <a:effectLst/>
                <a:latin typeface="Helvetica" panose="020B0604020202020204" pitchFamily="34" charset="0"/>
                <a:ea typeface="Calibri" panose="020F0502020204030204" pitchFamily="34" charset="0"/>
                <a:cs typeface="Helvetica" panose="020B0604020202020204" pitchFamily="34" charset="0"/>
              </a:rPr>
              <a:t> </a:t>
            </a:r>
          </a:p>
          <a:p>
            <a:pPr marR="0" lvl="0">
              <a:spcBef>
                <a:spcPts val="0"/>
              </a:spcBef>
              <a:spcAft>
                <a:spcPts val="600"/>
              </a:spcAft>
            </a:pPr>
            <a:r>
              <a:rPr lang="en-US" dirty="0">
                <a:latin typeface="Helvetica" panose="020B0604020202020204" pitchFamily="34" charset="0"/>
                <a:cs typeface="Helvetica" panose="020B0604020202020204" pitchFamily="34" charset="0"/>
              </a:rPr>
              <a:t>Faculty Responsibilities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Review accommodation letters.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Implement approved accommodations.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Maintain confidentiality.</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Speak privately with students regarding accommodations.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Contact OSDA when concerns arise.</a:t>
            </a:r>
          </a:p>
          <a:p>
            <a:pPr marR="0" lvl="0">
              <a:spcBef>
                <a:spcPts val="0"/>
              </a:spcBef>
              <a:spcAft>
                <a:spcPts val="600"/>
              </a:spcAft>
            </a:pPr>
            <a:r>
              <a:rPr lang="en-US" dirty="0">
                <a:latin typeface="Helvetica" panose="020B0604020202020204" pitchFamily="34" charset="0"/>
                <a:cs typeface="Helvetica" panose="020B0604020202020204" pitchFamily="34" charset="0"/>
              </a:rPr>
              <a:t>Student Responsibilities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Register with OSDA.</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Request accommodation letters each semester.</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Follow OSDA procedures.</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Communicate with faculty in a timely manner.</a:t>
            </a:r>
          </a:p>
          <a:p>
            <a:pPr marL="800100" lvl="1" indent="-342900">
              <a:spcAft>
                <a:spcPts val="600"/>
              </a:spcAft>
              <a:buFont typeface="Symbol" pitchFamily="2" charset="2"/>
              <a:buChar char=""/>
            </a:pPr>
            <a:r>
              <a:rPr lang="en-US" dirty="0">
                <a:latin typeface="Helvetica" panose="020B0604020202020204" pitchFamily="34" charset="0"/>
                <a:cs typeface="Helvetica" panose="020B0604020202020204" pitchFamily="34" charset="0"/>
              </a:rPr>
              <a:t>Meet the same academic and conduct standards as all students.</a:t>
            </a:r>
          </a:p>
        </p:txBody>
      </p:sp>
      <p:pic>
        <p:nvPicPr>
          <p:cNvPr id="5" name="Picture 4" descr="Queens College Logo">
            <a:extLst>
              <a:ext uri="{FF2B5EF4-FFF2-40B4-BE49-F238E27FC236}">
                <a16:creationId xmlns:a16="http://schemas.microsoft.com/office/drawing/2014/main" id="{89D81EA4-C62D-1532-2943-6E89C88E9809}"/>
              </a:ext>
            </a:extLst>
          </p:cNvPr>
          <p:cNvPicPr>
            <a:picLocks noChangeAspect="1"/>
          </p:cNvPicPr>
          <p:nvPr/>
        </p:nvPicPr>
        <p:blipFill>
          <a:blip r:embed="rId3"/>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4159592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BA270-8808-D11D-5DE5-5A5B6EA1034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E8F82D1-BC31-12F9-C6B2-41B4EA36A2E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dirty="0"/>
              <a:t>Contact Us</a:t>
            </a:r>
          </a:p>
        </p:txBody>
      </p:sp>
      <p:cxnSp>
        <p:nvCxnSpPr>
          <p:cNvPr id="10" name="Straight Connector 9">
            <a:extLst>
              <a:ext uri="{FF2B5EF4-FFF2-40B4-BE49-F238E27FC236}">
                <a16:creationId xmlns:a16="http://schemas.microsoft.com/office/drawing/2014/main" id="{9BA23B90-B9F3-017B-2D1B-9CF9A09D14B8}"/>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33073B2D-BE82-F90C-3797-8EF0A223E996}"/>
              </a:ext>
            </a:extLst>
          </p:cNvPr>
          <p:cNvSpPr txBox="1"/>
          <p:nvPr/>
        </p:nvSpPr>
        <p:spPr>
          <a:xfrm>
            <a:off x="367991" y="487325"/>
            <a:ext cx="5553308" cy="5186035"/>
          </a:xfrm>
          <a:prstGeom prst="rect">
            <a:avLst/>
          </a:prstGeom>
          <a:noFill/>
        </p:spPr>
        <p:txBody>
          <a:bodyPr wrap="square" rtlCol="0">
            <a:spAutoFit/>
          </a:bodyPr>
          <a:lstStyle/>
          <a:p>
            <a:r>
              <a:rPr lang="en-US" sz="2000" b="1" dirty="0">
                <a:solidFill>
                  <a:srgbClr val="D4213A"/>
                </a:solidFill>
                <a:effectLst/>
                <a:latin typeface="Helvetica" pitchFamily="2" charset="0"/>
                <a:ea typeface="Calibri" panose="020F0502020204030204" pitchFamily="34" charset="0"/>
                <a:cs typeface="Calibri" panose="020F0502020204030204" pitchFamily="34" charset="0"/>
              </a:rPr>
              <a:t>Contact Us</a:t>
            </a:r>
            <a:endParaRPr lang="en-US" sz="2000" b="1" dirty="0">
              <a:solidFill>
                <a:srgbClr val="D4213A"/>
              </a:solidFill>
              <a:effectLst/>
              <a:latin typeface="Helvetica" pitchFamily="2" charset="0"/>
              <a:ea typeface="Calibri" panose="020F0502020204030204" pitchFamily="34" charset="0"/>
              <a:cs typeface="Arial" panose="020B0604020202020204" pitchFamily="34" charset="0"/>
            </a:endParaRPr>
          </a:p>
          <a:p>
            <a:pPr marL="0" marR="0">
              <a:spcBef>
                <a:spcPts val="0"/>
              </a:spcBef>
              <a:spcAft>
                <a:spcPts val="0"/>
              </a:spcAft>
            </a:pPr>
            <a:r>
              <a:rPr lang="en-US" sz="1800" dirty="0">
                <a:effectLst/>
                <a:latin typeface="Helvetica" pitchFamily="2" charset="0"/>
                <a:ea typeface="Calibri" panose="020F0502020204030204" pitchFamily="34" charset="0"/>
                <a:cs typeface="Calibri" panose="020F0502020204030204" pitchFamily="34" charset="0"/>
              </a:rPr>
              <a:t> </a:t>
            </a:r>
            <a:endParaRPr lang="en-US" sz="1800" dirty="0">
              <a:effectLst/>
              <a:latin typeface="Helvetica" pitchFamily="2" charset="0"/>
              <a:ea typeface="Calibri" panose="020F0502020204030204" pitchFamily="34" charset="0"/>
              <a:cs typeface="Arial" panose="020B0604020202020204" pitchFamily="34" charset="0"/>
            </a:endParaRPr>
          </a:p>
          <a:p>
            <a:pPr marR="0" lvl="0">
              <a:spcBef>
                <a:spcPts val="0"/>
              </a:spcBef>
              <a:spcAft>
                <a:spcPts val="600"/>
              </a:spcAft>
            </a:pPr>
            <a:r>
              <a:rPr lang="en-US" b="1" dirty="0">
                <a:latin typeface="Helvetica" pitchFamily="2" charset="0"/>
                <a:ea typeface="Calibri" panose="020F0502020204030204" pitchFamily="34" charset="0"/>
                <a:cs typeface="Calibri" panose="020F0502020204030204" pitchFamily="34" charset="0"/>
              </a:rPr>
              <a:t>Main Desk/Reception</a:t>
            </a:r>
            <a:endParaRPr lang="en-US" sz="1800" b="1" dirty="0">
              <a:effectLst/>
              <a:latin typeface="Helvetica" pitchFamily="2" charset="0"/>
              <a:ea typeface="Calibri" panose="020F0502020204030204" pitchFamily="34" charset="0"/>
              <a:cs typeface="Arial" panose="020B0604020202020204" pitchFamily="34" charset="0"/>
            </a:endParaRPr>
          </a:p>
          <a:p>
            <a:pPr fontAlgn="base"/>
            <a:endParaRPr lang="en-US" b="1" dirty="0">
              <a:latin typeface="Helvetica" pitchFamily="2" charset="0"/>
            </a:endParaRPr>
          </a:p>
          <a:p>
            <a:pPr fontAlgn="base"/>
            <a:r>
              <a:rPr lang="en-US" b="1" dirty="0">
                <a:latin typeface="Helvetica" pitchFamily="2" charset="0"/>
              </a:rPr>
              <a:t>Associate Director</a:t>
            </a:r>
            <a:r>
              <a:rPr lang="en-US" dirty="0">
                <a:latin typeface="Helvetica" pitchFamily="2" charset="0"/>
              </a:rPr>
              <a:t>: Wahidur Roni</a:t>
            </a:r>
          </a:p>
          <a:p>
            <a:pPr fontAlgn="base"/>
            <a:endParaRPr lang="en-US" b="1" dirty="0">
              <a:latin typeface="Helvetica" pitchFamily="2" charset="0"/>
            </a:endParaRPr>
          </a:p>
          <a:p>
            <a:pPr fontAlgn="base"/>
            <a:r>
              <a:rPr lang="en-US" b="1" dirty="0">
                <a:latin typeface="Helvetica" pitchFamily="2" charset="0"/>
              </a:rPr>
              <a:t>Location</a:t>
            </a:r>
            <a:r>
              <a:rPr lang="en-US" dirty="0">
                <a:latin typeface="Helvetica" pitchFamily="2" charset="0"/>
              </a:rPr>
              <a:t>: Kiely Hall 104</a:t>
            </a:r>
            <a:br>
              <a:rPr lang="en-US" dirty="0">
                <a:latin typeface="Helvetica" pitchFamily="2" charset="0"/>
              </a:rPr>
            </a:br>
            <a:r>
              <a:rPr lang="en-US" b="1" dirty="0">
                <a:latin typeface="Helvetica" pitchFamily="2" charset="0"/>
              </a:rPr>
              <a:t>Phone</a:t>
            </a:r>
            <a:r>
              <a:rPr lang="en-US" dirty="0">
                <a:latin typeface="Helvetica" pitchFamily="2" charset="0"/>
              </a:rPr>
              <a:t>: 718-997-5870</a:t>
            </a:r>
            <a:br>
              <a:rPr lang="en-US" dirty="0">
                <a:latin typeface="Helvetica" pitchFamily="2" charset="0"/>
              </a:rPr>
            </a:br>
            <a:r>
              <a:rPr lang="en-US" b="1" dirty="0">
                <a:latin typeface="Helvetica" pitchFamily="2" charset="0"/>
              </a:rPr>
              <a:t>Email</a:t>
            </a:r>
            <a:r>
              <a:rPr lang="en-US" dirty="0">
                <a:latin typeface="Helvetica" pitchFamily="2" charset="0"/>
              </a:rPr>
              <a:t>: </a:t>
            </a:r>
            <a:r>
              <a:rPr lang="en-US" u="sng" dirty="0">
                <a:latin typeface="Helvetica" pitchFamily="2" charset="0"/>
                <a:hlinkClick r:id="rId3"/>
              </a:rPr>
              <a:t>osda@qc.cuny.edu</a:t>
            </a:r>
            <a:endParaRPr lang="en-US" dirty="0">
              <a:latin typeface="Helvetica" pitchFamily="2" charset="0"/>
            </a:endParaRPr>
          </a:p>
          <a:p>
            <a:pPr fontAlgn="base"/>
            <a:endParaRPr lang="en-US" b="1" dirty="0">
              <a:latin typeface="Helvetica" pitchFamily="2" charset="0"/>
            </a:endParaRPr>
          </a:p>
          <a:p>
            <a:pPr fontAlgn="base"/>
            <a:r>
              <a:rPr lang="en-US" b="1" dirty="0">
                <a:latin typeface="Helvetica" pitchFamily="2" charset="0"/>
              </a:rPr>
              <a:t>Walk In Hours</a:t>
            </a:r>
            <a:r>
              <a:rPr lang="en-US" dirty="0">
                <a:latin typeface="Helvetica" pitchFamily="2" charset="0"/>
              </a:rPr>
              <a:t>: 11:00 AM – 2:00 PM</a:t>
            </a:r>
          </a:p>
          <a:p>
            <a:pPr fontAlgn="base"/>
            <a:endParaRPr lang="en-US" b="1" dirty="0">
              <a:latin typeface="Helvetica" pitchFamily="2" charset="0"/>
            </a:endParaRPr>
          </a:p>
          <a:p>
            <a:pPr fontAlgn="base"/>
            <a:r>
              <a:rPr lang="en-US" b="1" dirty="0">
                <a:latin typeface="Helvetica" pitchFamily="2" charset="0"/>
              </a:rPr>
              <a:t>Office Hours </a:t>
            </a:r>
            <a:r>
              <a:rPr lang="en-US" dirty="0">
                <a:latin typeface="Helvetica" pitchFamily="2" charset="0"/>
              </a:rPr>
              <a:t>(By appointment only):</a:t>
            </a:r>
            <a:br>
              <a:rPr lang="en-US" b="1" dirty="0">
                <a:latin typeface="Helvetica" pitchFamily="2" charset="0"/>
              </a:rPr>
            </a:br>
            <a:r>
              <a:rPr lang="en-US" dirty="0">
                <a:latin typeface="Helvetica" pitchFamily="2" charset="0"/>
              </a:rPr>
              <a:t>Monday – Thursday: 9:00 AM – 4:00 PM</a:t>
            </a:r>
            <a:br>
              <a:rPr lang="en-US" dirty="0">
                <a:latin typeface="Helvetica" pitchFamily="2" charset="0"/>
              </a:rPr>
            </a:br>
            <a:r>
              <a:rPr lang="en-US" dirty="0">
                <a:latin typeface="Helvetica" pitchFamily="2" charset="0"/>
              </a:rPr>
              <a:t>Friday: 9:00 AM – 4:00 PM</a:t>
            </a:r>
          </a:p>
          <a:p>
            <a:pPr fontAlgn="base"/>
            <a:r>
              <a:rPr lang="en-US" dirty="0">
                <a:latin typeface="Helvetica" pitchFamily="2" charset="0"/>
              </a:rPr>
              <a:t>** Summer and Winter hours are subject to change</a:t>
            </a:r>
            <a:r>
              <a:rPr lang="en-US" dirty="0"/>
              <a:t>.</a:t>
            </a:r>
          </a:p>
          <a:p>
            <a:endParaRPr lang="en-US" dirty="0"/>
          </a:p>
          <a:p>
            <a:pPr marR="0" lvl="0">
              <a:spcBef>
                <a:spcPts val="0"/>
              </a:spcBef>
              <a:spcAft>
                <a:spcPts val="600"/>
              </a:spcAft>
            </a:pPr>
            <a:r>
              <a:rPr lang="en-US" sz="1800" dirty="0">
                <a:effectLst/>
                <a:latin typeface="Helvetica" pitchFamily="2" charset="0"/>
                <a:ea typeface="Times New Roman" panose="02020603050405020304" pitchFamily="18" charset="0"/>
                <a:cs typeface="Calibri" panose="020F0502020204030204" pitchFamily="34" charset="0"/>
              </a:rPr>
              <a:t>  </a:t>
            </a:r>
            <a:endParaRPr lang="en-US" sz="1800" dirty="0">
              <a:effectLst/>
              <a:latin typeface="Helvetica" pitchFamily="2"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4B9B2D48-0F2B-D2C0-F973-42440F04C9A5}"/>
              </a:ext>
            </a:extLst>
          </p:cNvPr>
          <p:cNvSpPr txBox="1"/>
          <p:nvPr/>
        </p:nvSpPr>
        <p:spPr>
          <a:xfrm>
            <a:off x="6270704" y="486234"/>
            <a:ext cx="5656996" cy="5355312"/>
          </a:xfrm>
          <a:prstGeom prst="rect">
            <a:avLst/>
          </a:prstGeom>
          <a:noFill/>
        </p:spPr>
        <p:txBody>
          <a:bodyPr wrap="square" rtlCol="0">
            <a:spAutoFit/>
          </a:bodyPr>
          <a:lstStyle/>
          <a:p>
            <a:pPr marL="0" marR="0">
              <a:lnSpc>
                <a:spcPct val="150000"/>
              </a:lnSpc>
              <a:spcBef>
                <a:spcPts val="0"/>
              </a:spcBef>
              <a:spcAft>
                <a:spcPts val="0"/>
              </a:spcAft>
            </a:pPr>
            <a:endParaRPr lang="en-US" sz="1800" b="1" dirty="0">
              <a:effectLst/>
              <a:latin typeface="Helvetica" pitchFamily="2" charset="0"/>
              <a:ea typeface="Calibri" panose="020F0502020204030204" pitchFamily="34" charset="0"/>
              <a:cs typeface="Calibri" panose="020F0502020204030204" pitchFamily="34" charset="0"/>
            </a:endParaRPr>
          </a:p>
          <a:p>
            <a:pPr marL="0" marR="0">
              <a:lnSpc>
                <a:spcPct val="150000"/>
              </a:lnSpc>
              <a:spcBef>
                <a:spcPts val="0"/>
              </a:spcBef>
              <a:spcAft>
                <a:spcPts val="0"/>
              </a:spcAft>
            </a:pPr>
            <a:r>
              <a:rPr lang="en-US" b="1" dirty="0">
                <a:latin typeface="Helvetica" pitchFamily="2" charset="0"/>
                <a:ea typeface="Calibri" panose="020F0502020204030204" pitchFamily="34" charset="0"/>
                <a:cs typeface="Calibri" panose="020F0502020204030204" pitchFamily="34" charset="0"/>
              </a:rPr>
              <a:t>Assistive Technology Lab / Testing Center</a:t>
            </a:r>
            <a:endParaRPr lang="en-US" sz="1800" b="1" dirty="0">
              <a:effectLst/>
              <a:latin typeface="Helvetica" pitchFamily="2" charset="0"/>
              <a:ea typeface="Calibri" panose="020F0502020204030204" pitchFamily="34" charset="0"/>
              <a:cs typeface="Arial" panose="020B0604020202020204" pitchFamily="34" charset="0"/>
            </a:endParaRPr>
          </a:p>
          <a:p>
            <a:pPr fontAlgn="base"/>
            <a:endParaRPr lang="en-US" b="1" dirty="0">
              <a:latin typeface="Helvetica" pitchFamily="2" charset="0"/>
            </a:endParaRPr>
          </a:p>
          <a:p>
            <a:pPr fontAlgn="base"/>
            <a:r>
              <a:rPr lang="en-US" b="1" dirty="0">
                <a:latin typeface="Helvetica" pitchFamily="2" charset="0"/>
              </a:rPr>
              <a:t>Testing Coordinator</a:t>
            </a:r>
            <a:r>
              <a:rPr lang="en-US" dirty="0">
                <a:latin typeface="Helvetica" pitchFamily="2" charset="0"/>
              </a:rPr>
              <a:t>: Susan Oh</a:t>
            </a:r>
          </a:p>
          <a:p>
            <a:pPr fontAlgn="base"/>
            <a:endParaRPr lang="en-US" b="1" dirty="0">
              <a:latin typeface="Helvetica" pitchFamily="2" charset="0"/>
            </a:endParaRPr>
          </a:p>
          <a:p>
            <a:pPr fontAlgn="base"/>
            <a:r>
              <a:rPr lang="en-US" b="1" dirty="0">
                <a:latin typeface="Helvetica" pitchFamily="2" charset="0"/>
              </a:rPr>
              <a:t>Location</a:t>
            </a:r>
            <a:r>
              <a:rPr lang="en-US" dirty="0">
                <a:latin typeface="Helvetica" pitchFamily="2" charset="0"/>
              </a:rPr>
              <a:t>: Kiely Hall 220</a:t>
            </a:r>
            <a:br>
              <a:rPr lang="en-US" dirty="0">
                <a:latin typeface="Helvetica" pitchFamily="2" charset="0"/>
              </a:rPr>
            </a:br>
            <a:r>
              <a:rPr lang="en-US" b="1" dirty="0">
                <a:latin typeface="Helvetica" pitchFamily="2" charset="0"/>
              </a:rPr>
              <a:t>Phone</a:t>
            </a:r>
            <a:r>
              <a:rPr lang="en-US" dirty="0">
                <a:latin typeface="Helvetica" pitchFamily="2" charset="0"/>
              </a:rPr>
              <a:t>: 718-997-3775</a:t>
            </a:r>
            <a:br>
              <a:rPr lang="en-US" dirty="0">
                <a:latin typeface="Helvetica" pitchFamily="2" charset="0"/>
              </a:rPr>
            </a:br>
            <a:r>
              <a:rPr lang="en-US" b="1" dirty="0">
                <a:latin typeface="Helvetica" pitchFamily="2" charset="0"/>
              </a:rPr>
              <a:t>Email</a:t>
            </a:r>
            <a:r>
              <a:rPr lang="en-US" dirty="0">
                <a:latin typeface="Helvetica" pitchFamily="2" charset="0"/>
              </a:rPr>
              <a:t>: </a:t>
            </a:r>
            <a:r>
              <a:rPr lang="en-US" u="sng" dirty="0">
                <a:latin typeface="Helvetica" pitchFamily="2" charset="0"/>
                <a:hlinkClick r:id="rId3"/>
              </a:rPr>
              <a:t>osda.testing@qc.cuny.edu</a:t>
            </a:r>
            <a:endParaRPr lang="en-US" dirty="0">
              <a:latin typeface="Helvetica" pitchFamily="2" charset="0"/>
            </a:endParaRPr>
          </a:p>
          <a:p>
            <a:pPr fontAlgn="base"/>
            <a:r>
              <a:rPr lang="en-US" dirty="0">
                <a:latin typeface="Helvetica" pitchFamily="2" charset="0"/>
              </a:rPr>
              <a:t>** All tests are by appointment only</a:t>
            </a:r>
          </a:p>
          <a:p>
            <a:pPr fontAlgn="base"/>
            <a:endParaRPr lang="en-US" b="1" dirty="0">
              <a:latin typeface="Helvetica" pitchFamily="2" charset="0"/>
            </a:endParaRPr>
          </a:p>
          <a:p>
            <a:pPr fontAlgn="base"/>
            <a:r>
              <a:rPr lang="en-US" b="1" dirty="0">
                <a:latin typeface="Helvetica" pitchFamily="2" charset="0"/>
              </a:rPr>
              <a:t>Regular Testing Hours</a:t>
            </a:r>
            <a:r>
              <a:rPr lang="en-US" dirty="0">
                <a:latin typeface="Helvetica" pitchFamily="2" charset="0"/>
              </a:rPr>
              <a:t>:</a:t>
            </a:r>
            <a:br>
              <a:rPr lang="en-US" b="1" dirty="0">
                <a:latin typeface="Helvetica" pitchFamily="2" charset="0"/>
              </a:rPr>
            </a:br>
            <a:r>
              <a:rPr lang="en-US" dirty="0">
                <a:latin typeface="Helvetica" pitchFamily="2" charset="0"/>
              </a:rPr>
              <a:t>Monday – Thursday: 9:00 AM – 6:00 PM</a:t>
            </a:r>
            <a:br>
              <a:rPr lang="en-US" dirty="0">
                <a:latin typeface="Helvetica" pitchFamily="2" charset="0"/>
              </a:rPr>
            </a:br>
            <a:r>
              <a:rPr lang="en-US" dirty="0">
                <a:latin typeface="Helvetica" pitchFamily="2" charset="0"/>
              </a:rPr>
              <a:t>Friday: 9:00 AM – 4:00 PM</a:t>
            </a:r>
          </a:p>
          <a:p>
            <a:pPr fontAlgn="base"/>
            <a:endParaRPr lang="en-US" b="1" dirty="0">
              <a:latin typeface="Helvetica" pitchFamily="2" charset="0"/>
            </a:endParaRPr>
          </a:p>
          <a:p>
            <a:pPr fontAlgn="base"/>
            <a:r>
              <a:rPr lang="en-US" b="1" dirty="0">
                <a:latin typeface="Helvetica" pitchFamily="2" charset="0"/>
              </a:rPr>
              <a:t>Winter &amp; Summer Testing Hours</a:t>
            </a:r>
            <a:r>
              <a:rPr lang="en-US" dirty="0">
                <a:latin typeface="Helvetica" pitchFamily="2" charset="0"/>
              </a:rPr>
              <a:t>:</a:t>
            </a:r>
            <a:br>
              <a:rPr lang="en-US" b="1" dirty="0">
                <a:latin typeface="Helvetica" pitchFamily="2" charset="0"/>
              </a:rPr>
            </a:br>
            <a:r>
              <a:rPr lang="en-US" dirty="0">
                <a:latin typeface="Helvetica" pitchFamily="2" charset="0"/>
              </a:rPr>
              <a:t>Monday – Thursday: 9:00 AM – 5:00 PM</a:t>
            </a:r>
            <a:br>
              <a:rPr lang="en-US" dirty="0">
                <a:latin typeface="Helvetica" pitchFamily="2" charset="0"/>
              </a:rPr>
            </a:br>
            <a:r>
              <a:rPr lang="en-US" dirty="0">
                <a:latin typeface="Helvetica" pitchFamily="2" charset="0"/>
              </a:rPr>
              <a:t>Friday: 9:00 AM – 4:00 PM</a:t>
            </a:r>
          </a:p>
          <a:p>
            <a:pPr marL="342900" indent="-342900" fontAlgn="t">
              <a:buFont typeface="+mj-lt"/>
              <a:buAutoNum type="arabicPeriod"/>
            </a:pPr>
            <a:endParaRPr lang="en-US" dirty="0">
              <a:latin typeface="Helvetica" pitchFamily="2" charset="0"/>
            </a:endParaRPr>
          </a:p>
        </p:txBody>
      </p:sp>
      <p:pic>
        <p:nvPicPr>
          <p:cNvPr id="5" name="Picture 4" descr="Queens College Logo">
            <a:extLst>
              <a:ext uri="{FF2B5EF4-FFF2-40B4-BE49-F238E27FC236}">
                <a16:creationId xmlns:a16="http://schemas.microsoft.com/office/drawing/2014/main" id="{23F7DD72-3A58-46D8-BC14-1C7EF2D69A9A}"/>
              </a:ext>
            </a:extLst>
          </p:cNvPr>
          <p:cNvPicPr>
            <a:picLocks noChangeAspect="1"/>
          </p:cNvPicPr>
          <p:nvPr/>
        </p:nvPicPr>
        <p:blipFill>
          <a:blip r:embed="rId4"/>
          <a:stretch>
            <a:fillRect/>
          </a:stretch>
        </p:blipFill>
        <p:spPr>
          <a:xfrm>
            <a:off x="9790771" y="6091854"/>
            <a:ext cx="2136928" cy="550227"/>
          </a:xfrm>
          <a:prstGeom prst="rect">
            <a:avLst/>
          </a:prstGeom>
        </p:spPr>
      </p:pic>
      <p:cxnSp>
        <p:nvCxnSpPr>
          <p:cNvPr id="6" name="Straight Connector 5">
            <a:extLst>
              <a:ext uri="{FF2B5EF4-FFF2-40B4-BE49-F238E27FC236}">
                <a16:creationId xmlns:a16="http://schemas.microsoft.com/office/drawing/2014/main" id="{7D65D0AA-5B24-ECCB-A284-42B927DFCE54}"/>
              </a:ext>
              <a:ext uri="{C183D7F6-B498-43B3-948B-1728B52AA6E4}">
                <adec:decorative xmlns:adec="http://schemas.microsoft.com/office/drawing/2017/decorative" val="1"/>
              </a:ext>
            </a:extLst>
          </p:cNvPr>
          <p:cNvCxnSpPr/>
          <p:nvPr/>
        </p:nvCxnSpPr>
        <p:spPr>
          <a:xfrm>
            <a:off x="6096000" y="579863"/>
            <a:ext cx="0" cy="5118410"/>
          </a:xfrm>
          <a:prstGeom prst="line">
            <a:avLst/>
          </a:prstGeom>
          <a:ln>
            <a:solidFill>
              <a:srgbClr val="D4213A"/>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798272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ED20B-058A-09D3-9202-CFC22E1AF251}"/>
              </a:ext>
              <a:ext uri="{C183D7F6-B498-43B3-948B-1728B52AA6E4}">
                <adec:decorative xmlns:adec="http://schemas.microsoft.com/office/drawing/2017/decorative" val="1"/>
              </a:ext>
            </a:extLst>
          </p:cNvPr>
          <p:cNvSpPr/>
          <p:nvPr/>
        </p:nvSpPr>
        <p:spPr>
          <a:xfrm>
            <a:off x="0" y="0"/>
            <a:ext cx="12192000" cy="5553307"/>
          </a:xfrm>
          <a:prstGeom prst="rect">
            <a:avLst/>
          </a:prstGeom>
          <a:solidFill>
            <a:srgbClr val="D42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BBF7C3A5-7CD9-009B-B8B0-D0C7710CE9CD}"/>
              </a:ext>
            </a:extLst>
          </p:cNvPr>
          <p:cNvSpPr>
            <a:spLocks noGrp="1"/>
          </p:cNvSpPr>
          <p:nvPr>
            <p:ph type="title"/>
          </p:nvPr>
        </p:nvSpPr>
        <p:spPr>
          <a:xfrm>
            <a:off x="420418" y="619432"/>
            <a:ext cx="11232606" cy="4290512"/>
          </a:xfrm>
        </p:spPr>
        <p:txBody>
          <a:bodyPr>
            <a:normAutofit/>
          </a:bodyPr>
          <a:lstStyle/>
          <a:p>
            <a:pPr marL="0" marR="0" algn="ctr">
              <a:spcBef>
                <a:spcPts val="0"/>
              </a:spcBef>
              <a:spcAft>
                <a:spcPts val="0"/>
              </a:spcAft>
            </a:pPr>
            <a:r>
              <a:rPr lang="en-US" sz="3200" dirty="0">
                <a:solidFill>
                  <a:schemeClr val="bg1"/>
                </a:solidFill>
                <a:latin typeface="Helvetica" pitchFamily="2" charset="0"/>
                <a:ea typeface="Calibri" panose="020F0502020204030204" pitchFamily="34" charset="0"/>
                <a:cs typeface="ADLaM Display" panose="020F0502020204030204" pitchFamily="34" charset="0"/>
              </a:rPr>
              <a:t>Equal access and equal opportunity</a:t>
            </a:r>
            <a:endParaRPr lang="en-US" sz="3200" dirty="0">
              <a:solidFill>
                <a:schemeClr val="bg1"/>
              </a:solidFill>
              <a:effectLst/>
              <a:latin typeface="Helvetica" pitchFamily="2" charset="0"/>
              <a:ea typeface="Calibri" panose="020F0502020204030204" pitchFamily="34" charset="0"/>
              <a:cs typeface="ADLaM Display" panose="020F0502020204030204" pitchFamily="34" charset="0"/>
            </a:endParaRP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3"/>
          <a:stretch>
            <a:fillRect/>
          </a:stretch>
        </p:blipFill>
        <p:spPr>
          <a:xfrm>
            <a:off x="4748713" y="5823357"/>
            <a:ext cx="2746614" cy="707212"/>
          </a:xfrm>
          <a:prstGeom prst="rect">
            <a:avLst/>
          </a:prstGeom>
        </p:spPr>
      </p:pic>
    </p:spTree>
    <p:extLst>
      <p:ext uri="{BB962C8B-B14F-4D97-AF65-F5344CB8AC3E}">
        <p14:creationId xmlns:p14="http://schemas.microsoft.com/office/powerpoint/2010/main" val="3235778971"/>
      </p:ext>
    </p:extLst>
  </p:cSld>
  <p:clrMapOvr>
    <a:masterClrMapping/>
  </p:clrMapOvr>
</p:sld>
</file>

<file path=ppt/theme/theme1.xml><?xml version="1.0" encoding="utf-8"?>
<a:theme xmlns:a="http://schemas.openxmlformats.org/drawingml/2006/main" name="Office 2013 - 2022 Theme">
  <a:themeElements>
    <a:clrScheme name="QC Poerpoint Color Palett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843BCE2333FE346B7CED56697DF9A52" ma:contentTypeVersion="20" ma:contentTypeDescription="Create a new document." ma:contentTypeScope="" ma:versionID="9783e8ee27df9e6d96e815798df1b76a">
  <xsd:schema xmlns:xsd="http://www.w3.org/2001/XMLSchema" xmlns:xs="http://www.w3.org/2001/XMLSchema" xmlns:p="http://schemas.microsoft.com/office/2006/metadata/properties" xmlns:ns2="ad8db9e2-6599-41bd-a036-820a7a7939c2" xmlns:ns3="8b6edb8c-f666-4285-a91c-210e24145dc5" targetNamespace="http://schemas.microsoft.com/office/2006/metadata/properties" ma:root="true" ma:fieldsID="35c473f4cd7459e6af4a224df738f4ae" ns2:_="" ns3:_="">
    <xsd:import namespace="ad8db9e2-6599-41bd-a036-820a7a7939c2"/>
    <xsd:import namespace="8b6edb8c-f666-4285-a91c-210e24145d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8db9e2-6599-41bd-a036-820a7a7939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2597c87-0a2f-4bcb-98aa-a355c729041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6edb8c-f666-4285-a91c-210e24145dc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d78e41f-f65b-46a7-bb41-6a8e6322839a}" ma:internalName="TaxCatchAll" ma:showField="CatchAllData" ma:web="8b6edb8c-f666-4285-a91c-210e24145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d8db9e2-6599-41bd-a036-820a7a7939c2">
      <Terms xmlns="http://schemas.microsoft.com/office/infopath/2007/PartnerControls"/>
    </lcf76f155ced4ddcb4097134ff3c332f>
    <TaxCatchAll xmlns="8b6edb8c-f666-4285-a91c-210e24145dc5" xsi:nil="true"/>
  </documentManagement>
</p:properties>
</file>

<file path=customXml/itemProps1.xml><?xml version="1.0" encoding="utf-8"?>
<ds:datastoreItem xmlns:ds="http://schemas.openxmlformats.org/officeDocument/2006/customXml" ds:itemID="{3F020DEA-8FAC-4F21-A7C8-CE662F43EA59}">
  <ds:schemaRefs>
    <ds:schemaRef ds:uri="http://schemas.microsoft.com/sharepoint/v3/contenttype/forms"/>
  </ds:schemaRefs>
</ds:datastoreItem>
</file>

<file path=customXml/itemProps2.xml><?xml version="1.0" encoding="utf-8"?>
<ds:datastoreItem xmlns:ds="http://schemas.openxmlformats.org/officeDocument/2006/customXml" ds:itemID="{765B2B01-D2E0-4A8E-BDF1-36240D6261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8db9e2-6599-41bd-a036-820a7a7939c2"/>
    <ds:schemaRef ds:uri="8b6edb8c-f666-4285-a91c-210e24145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175668-7802-4F98-8E72-5326F94C53F3}">
  <ds:schemaRefs>
    <ds:schemaRef ds:uri="http://schemas.microsoft.com/office/2006/metadata/properties"/>
    <ds:schemaRef ds:uri="http://schemas.microsoft.com/office/infopath/2007/PartnerControls"/>
    <ds:schemaRef ds:uri="ad8db9e2-6599-41bd-a036-820a7a7939c2"/>
    <ds:schemaRef ds:uri="8b6edb8c-f666-4285-a91c-210e24145dc5"/>
  </ds:schemaRefs>
</ds:datastoreItem>
</file>

<file path=docMetadata/LabelInfo.xml><?xml version="1.0" encoding="utf-8"?>
<clbl:labelList xmlns:clbl="http://schemas.microsoft.com/office/2020/mipLabelMetadata">
  <clbl:label id="{fa1855b2-0a05-4494-a903-f3f23f3f98e0}" enabled="1" method="Standard" siteId="{6f60f0b3-5f06-4e09-9715-989dba8cc7d8}" removed="0"/>
</clbl:labelList>
</file>

<file path=docProps/app.xml><?xml version="1.0" encoding="utf-8"?>
<Properties xmlns="http://schemas.openxmlformats.org/officeDocument/2006/extended-properties" xmlns:vt="http://schemas.openxmlformats.org/officeDocument/2006/docPropsVTypes">
  <Template>Office 2013 - 2022 Theme</Template>
  <TotalTime>6611</TotalTime>
  <Words>677</Words>
  <Application>Microsoft Macintosh PowerPoint</Application>
  <PresentationFormat>Widescreen</PresentationFormat>
  <Paragraphs>110</Paragraphs>
  <Slides>9</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Helvetica</vt:lpstr>
      <vt:lpstr>Symbol</vt:lpstr>
      <vt:lpstr>Office 2013 - 2022 Theme</vt:lpstr>
      <vt:lpstr>CETLL Faculty Orientation   Office for Students with Disabilities and Access   August 28, 2026</vt:lpstr>
      <vt:lpstr>Our Mission</vt:lpstr>
      <vt:lpstr>CUNY Accommodate</vt:lpstr>
      <vt:lpstr>Syllabus</vt:lpstr>
      <vt:lpstr>Accessibility</vt:lpstr>
      <vt:lpstr>Accommodation Guidelines</vt:lpstr>
      <vt:lpstr>Rights and Responsibilities</vt:lpstr>
      <vt:lpstr>Contact Us</vt:lpstr>
      <vt:lpstr>Equal access and equal opportunity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Queens College-Navitas Partnership</dc:title>
  <dc:creator>George Hendrey</dc:creator>
  <cp:lastModifiedBy>Meagan Sullivan</cp:lastModifiedBy>
  <cp:revision>91</cp:revision>
  <cp:lastPrinted>2026-06-16T13:36:32Z</cp:lastPrinted>
  <dcterms:created xsi:type="dcterms:W3CDTF">2023-01-18T16:34:23Z</dcterms:created>
  <dcterms:modified xsi:type="dcterms:W3CDTF">2026-09-02T19:58:04Z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2023-01-31T16:25:25Z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6fab9734-1bc1-4029-886f-7956aed7877e</vt:lpwstr>
  </property>
  <property fmtid="{D5CDD505-2E9C-101B-9397-08002B2CF9AE}" pid="8" name="MSIP_Label_fa1855b2-0a05-4494-a903-f3f23f3f98e0_ContentBits">
    <vt:lpwstr>0</vt:lpwstr>
  </property>
  <property fmtid="{D5CDD505-2E9C-101B-9397-08002B2CF9AE}" pid="9" name="ContentTypeId">
    <vt:lpwstr>0x010100F843BCE2333FE346B7CED56697DF9A52</vt:lpwstr>
  </property>
</Properties>
</file>