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16"/>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73"/>
    <p:restoredTop sz="94658"/>
  </p:normalViewPr>
  <p:slideViewPr>
    <p:cSldViewPr snapToGrid="0">
      <p:cViewPr varScale="1">
        <p:scale>
          <a:sx n="160" d="100"/>
          <a:sy n="160" d="100"/>
        </p:scale>
        <p:origin x="968" y="17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f4053354aa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4053354aa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3f886b98bc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3f886b98bc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f4053354aa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3f4053354aa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f4053354aa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f4053354aa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f4053354aa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f4053354aa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f4053354aa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3f4053354aa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3f4053354aa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3f4053354aa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f4053354aa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f4053354aa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f4053354aa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f4053354aa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f4053354aa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f4053354aa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qc-cuny.libguides.com/az/databases"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qc.cuny.edu/library" TargetMode="External"/><Relationship Id="rId4" Type="http://schemas.openxmlformats.org/officeDocument/2006/relationships/hyperlink" Target="http://qc.illiad.oclc.org/illiad/logon.html"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qc-cuny.libguides.com/az/databases"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http://qc.cuny.edu/library/research/specialists"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hyperlink" Target="http://academicworks.cuny.edu" TargetMode="External"/><Relationship Id="rId4" Type="http://schemas.openxmlformats.org/officeDocument/2006/relationships/hyperlink" Target="https://qc-cuny.libguides.com/data-services"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qc.cuny.edu/library/instruction"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hyperlink" Target="http://qc.cuny.edu/library/reserves"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hyperlink" Target="https://qc-cuny.libguides.com/oer-ztc" TargetMode="External"/><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hyperlink" Target="https://www.qc.cuny.edu/library/music/music-services/music-library-vinyl-lp-collection/"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hyperlink" Target="https://www.qc.cuny.edu/library/music/"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qc.cuny.edu/library/archives/"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hyperlink" Target="https://www.qc.cuny.edu/library/makerspace/"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dirty="0"/>
              <a:t>Queens College Library</a:t>
            </a:r>
            <a:endParaRPr dirty="0"/>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dirty="0"/>
              <a:t>Information for Faculty</a:t>
            </a:r>
            <a:endParaRPr dirty="0"/>
          </a:p>
        </p:txBody>
      </p:sp>
      <p:pic>
        <p:nvPicPr>
          <p:cNvPr id="56" name="Google Shape;56;p13" descr="Skyline of New York City, including the Rosenthal Library"/>
          <p:cNvPicPr preferRelativeResize="0"/>
          <p:nvPr/>
        </p:nvPicPr>
        <p:blipFill>
          <a:blip r:embed="rId3">
            <a:alphaModFix/>
          </a:blip>
          <a:stretch>
            <a:fillRect/>
          </a:stretch>
        </p:blipFill>
        <p:spPr>
          <a:xfrm>
            <a:off x="105100" y="3721425"/>
            <a:ext cx="8933801" cy="14220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
        <p:cNvGrpSpPr/>
        <p:nvPr/>
      </p:nvGrpSpPr>
      <p:grpSpPr>
        <a:xfrm>
          <a:off x="0" y="0"/>
          <a:ext cx="0" cy="0"/>
          <a:chOff x="0" y="0"/>
          <a:chExt cx="0" cy="0"/>
        </a:xfrm>
      </p:grpSpPr>
      <p:sp>
        <p:nvSpPr>
          <p:cNvPr id="2" name="Title 1">
            <a:extLst>
              <a:ext uri="{FF2B5EF4-FFF2-40B4-BE49-F238E27FC236}">
                <a16:creationId xmlns:a16="http://schemas.microsoft.com/office/drawing/2014/main" id="{B1086B00-3736-5249-6F98-9B8707624753}"/>
              </a:ext>
            </a:extLst>
          </p:cNvPr>
          <p:cNvSpPr>
            <a:spLocks noGrp="1"/>
          </p:cNvSpPr>
          <p:nvPr>
            <p:ph type="ctrTitle"/>
          </p:nvPr>
        </p:nvSpPr>
        <p:spPr>
          <a:xfrm>
            <a:off x="311708" y="-2052600"/>
            <a:ext cx="8520600" cy="2052600"/>
          </a:xfrm>
        </p:spPr>
        <p:txBody>
          <a:bodyPr spcFirstLastPara="1" wrap="square" lIns="91425" tIns="91425" rIns="91425" bIns="91425" anchor="b" anchorCtr="0">
            <a:normAutofit/>
          </a:bodyPr>
          <a:lstStyle/>
          <a:p>
            <a:r>
              <a:rPr lang="en-US" dirty="0"/>
              <a:t>Welcome</a:t>
            </a:r>
          </a:p>
        </p:txBody>
      </p:sp>
      <p:sp>
        <p:nvSpPr>
          <p:cNvPr id="62" name="Google Shape;62;p14"/>
          <p:cNvSpPr txBox="1"/>
          <p:nvPr/>
        </p:nvSpPr>
        <p:spPr>
          <a:xfrm>
            <a:off x="5055400" y="925175"/>
            <a:ext cx="4088700" cy="4229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b="1">
                <a:solidFill>
                  <a:srgbClr val="FF0000"/>
                </a:solidFill>
              </a:rPr>
              <a:t>Welcome</a:t>
            </a:r>
            <a:endParaRPr sz="1100" b="1">
              <a:solidFill>
                <a:srgbClr val="FF0000"/>
              </a:solidFill>
            </a:endParaRPr>
          </a:p>
          <a:p>
            <a:pPr marL="0" lvl="0" indent="0" algn="l" rtl="0">
              <a:lnSpc>
                <a:spcPct val="115000"/>
              </a:lnSpc>
              <a:spcBef>
                <a:spcPts val="0"/>
              </a:spcBef>
              <a:spcAft>
                <a:spcPts val="0"/>
              </a:spcAft>
              <a:buNone/>
            </a:pPr>
            <a:endParaRPr sz="1100" b="1">
              <a:solidFill>
                <a:schemeClr val="dk1"/>
              </a:solidFill>
            </a:endParaRPr>
          </a:p>
          <a:p>
            <a:pPr marL="0" lvl="0" indent="0" algn="l" rtl="0">
              <a:lnSpc>
                <a:spcPct val="115000"/>
              </a:lnSpc>
              <a:spcBef>
                <a:spcPts val="0"/>
              </a:spcBef>
              <a:spcAft>
                <a:spcPts val="0"/>
              </a:spcAft>
              <a:buNone/>
            </a:pPr>
            <a:r>
              <a:rPr lang="en" sz="1100">
                <a:solidFill>
                  <a:schemeClr val="dk1"/>
                </a:solidFill>
              </a:rPr>
              <a:t>Queens College Library (QCL) had its first dedicated home when Klapper Library (now Klapper Hall) opened in 1955. The Library moved to its current location in 1988.</a:t>
            </a:r>
            <a:endParaRPr sz="11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100">
              <a:solidFill>
                <a:schemeClr val="dk1"/>
              </a:solidFill>
            </a:endParaRPr>
          </a:p>
          <a:p>
            <a:pPr marL="0" lvl="0" indent="0" algn="l" rtl="0">
              <a:lnSpc>
                <a:spcPct val="115000"/>
              </a:lnSpc>
              <a:spcBef>
                <a:spcPts val="0"/>
              </a:spcBef>
              <a:spcAft>
                <a:spcPts val="0"/>
              </a:spcAft>
              <a:buNone/>
            </a:pPr>
            <a:r>
              <a:rPr lang="en" sz="1100">
                <a:solidFill>
                  <a:schemeClr val="dk1"/>
                </a:solidFill>
              </a:rPr>
              <a:t>The library, a hub of student and faculty research, contains over 840,000 volumes, one million plus e-books, over 59,000 e-journals, and more than 86,000 streaming videos. </a:t>
            </a:r>
            <a:endParaRPr sz="1100">
              <a:solidFill>
                <a:schemeClr val="dk1"/>
              </a:solidFill>
            </a:endParaRPr>
          </a:p>
          <a:p>
            <a:pPr marL="0" lvl="0" indent="0" algn="l" rtl="0">
              <a:lnSpc>
                <a:spcPct val="115000"/>
              </a:lnSpc>
              <a:spcBef>
                <a:spcPts val="0"/>
              </a:spcBef>
              <a:spcAft>
                <a:spcPts val="0"/>
              </a:spcAft>
              <a:buNone/>
            </a:pPr>
            <a:endParaRPr sz="1100">
              <a:solidFill>
                <a:schemeClr val="dk1"/>
              </a:solidFill>
            </a:endParaRPr>
          </a:p>
          <a:p>
            <a:pPr marL="0" lvl="0" indent="0" algn="l" rtl="0">
              <a:lnSpc>
                <a:spcPct val="115000"/>
              </a:lnSpc>
              <a:spcBef>
                <a:spcPts val="0"/>
              </a:spcBef>
              <a:spcAft>
                <a:spcPts val="0"/>
              </a:spcAft>
              <a:buNone/>
            </a:pPr>
            <a:r>
              <a:rPr lang="en" sz="1100">
                <a:solidFill>
                  <a:schemeClr val="dk1"/>
                </a:solidFill>
              </a:rPr>
              <a:t>Library services include:</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 sz="1100">
                <a:solidFill>
                  <a:schemeClr val="dk1"/>
                </a:solidFill>
              </a:rPr>
              <a:t>Lending library materials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 sz="1100">
                <a:solidFill>
                  <a:schemeClr val="dk1"/>
                </a:solidFill>
              </a:rPr>
              <a:t>Research support</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 sz="1100">
                <a:solidFill>
                  <a:schemeClr val="dk1"/>
                </a:solidFill>
              </a:rPr>
              <a:t>Library instruction sessions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 sz="1100">
                <a:solidFill>
                  <a:schemeClr val="dk1"/>
                </a:solidFill>
              </a:rPr>
              <a:t>Teaching &amp; learning resources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 sz="1100">
                <a:solidFill>
                  <a:schemeClr val="dk1"/>
                </a:solidFill>
              </a:rPr>
              <a:t>Specialized resources</a:t>
            </a:r>
            <a:endParaRPr sz="1100">
              <a:solidFill>
                <a:schemeClr val="dk1"/>
              </a:solidFill>
            </a:endParaRPr>
          </a:p>
          <a:p>
            <a:pPr marL="0" lvl="0" indent="0" algn="l" rtl="0">
              <a:lnSpc>
                <a:spcPct val="115000"/>
              </a:lnSpc>
              <a:spcBef>
                <a:spcPts val="0"/>
              </a:spcBef>
              <a:spcAft>
                <a:spcPts val="0"/>
              </a:spcAft>
              <a:buNone/>
            </a:pPr>
            <a:endParaRPr sz="1100">
              <a:solidFill>
                <a:schemeClr val="dk1"/>
              </a:solidFill>
            </a:endParaRPr>
          </a:p>
          <a:p>
            <a:pPr marL="0" lvl="0" indent="0" algn="l" rtl="0">
              <a:spcBef>
                <a:spcPts val="0"/>
              </a:spcBef>
              <a:spcAft>
                <a:spcPts val="0"/>
              </a:spcAft>
              <a:buNone/>
            </a:pPr>
            <a:endParaRPr sz="1800">
              <a:solidFill>
                <a:schemeClr val="dk2"/>
              </a:solidFill>
            </a:endParaRPr>
          </a:p>
        </p:txBody>
      </p:sp>
      <p:pic>
        <p:nvPicPr>
          <p:cNvPr id="61" name="Google Shape;61;p14" descr="Rosenthal Library"/>
          <p:cNvPicPr preferRelativeResize="0"/>
          <p:nvPr/>
        </p:nvPicPr>
        <p:blipFill>
          <a:blip r:embed="rId3">
            <a:alphaModFix/>
          </a:blip>
          <a:stretch>
            <a:fillRect/>
          </a:stretch>
        </p:blipFill>
        <p:spPr>
          <a:xfrm>
            <a:off x="1" y="589250"/>
            <a:ext cx="5024950" cy="39649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6"/>
        <p:cNvGrpSpPr/>
        <p:nvPr/>
      </p:nvGrpSpPr>
      <p:grpSpPr>
        <a:xfrm>
          <a:off x="0" y="0"/>
          <a:ext cx="0" cy="0"/>
          <a:chOff x="0" y="0"/>
          <a:chExt cx="0" cy="0"/>
        </a:xfrm>
      </p:grpSpPr>
      <p:sp>
        <p:nvSpPr>
          <p:cNvPr id="2" name="Title 1">
            <a:extLst>
              <a:ext uri="{FF2B5EF4-FFF2-40B4-BE49-F238E27FC236}">
                <a16:creationId xmlns:a16="http://schemas.microsoft.com/office/drawing/2014/main" id="{0D65A8DD-9BFA-4B07-BE4C-EA4FFDD62AC9}"/>
              </a:ext>
            </a:extLst>
          </p:cNvPr>
          <p:cNvSpPr>
            <a:spLocks noGrp="1"/>
          </p:cNvSpPr>
          <p:nvPr>
            <p:ph type="ctrTitle"/>
          </p:nvPr>
        </p:nvSpPr>
        <p:spPr>
          <a:xfrm>
            <a:off x="311708" y="-2052600"/>
            <a:ext cx="8520600" cy="2052600"/>
          </a:xfrm>
        </p:spPr>
        <p:txBody>
          <a:bodyPr spcFirstLastPara="1" wrap="square" lIns="91425" tIns="91425" rIns="91425" bIns="91425" anchor="b" anchorCtr="0">
            <a:normAutofit/>
          </a:bodyPr>
          <a:lstStyle/>
          <a:p>
            <a:r>
              <a:rPr lang="en-US" dirty="0"/>
              <a:t>Borrowing</a:t>
            </a:r>
          </a:p>
        </p:txBody>
      </p:sp>
      <p:sp>
        <p:nvSpPr>
          <p:cNvPr id="67" name="Google Shape;67;p15"/>
          <p:cNvSpPr txBox="1"/>
          <p:nvPr/>
        </p:nvSpPr>
        <p:spPr>
          <a:xfrm>
            <a:off x="5055400" y="925175"/>
            <a:ext cx="4088700" cy="4229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b="1" dirty="0">
                <a:solidFill>
                  <a:srgbClr val="FF0000"/>
                </a:solidFill>
              </a:rPr>
              <a:t>Borrowing</a:t>
            </a:r>
            <a:endParaRPr sz="1100" b="1" dirty="0">
              <a:solidFill>
                <a:srgbClr val="FF0000"/>
              </a:solidFill>
            </a:endParaRPr>
          </a:p>
          <a:p>
            <a:pPr marL="0" lvl="0" indent="0" algn="l" rtl="0">
              <a:lnSpc>
                <a:spcPct val="115000"/>
              </a:lnSpc>
              <a:spcBef>
                <a:spcPts val="0"/>
              </a:spcBef>
              <a:spcAft>
                <a:spcPts val="0"/>
              </a:spcAft>
              <a:buNone/>
            </a:pPr>
            <a:endParaRPr sz="1100" b="1" dirty="0">
              <a:solidFill>
                <a:schemeClr val="dk1"/>
              </a:solidFill>
            </a:endParaRPr>
          </a:p>
          <a:p>
            <a:pPr marL="0" lvl="0" indent="0" algn="l" rtl="0">
              <a:lnSpc>
                <a:spcPct val="115000"/>
              </a:lnSpc>
              <a:spcBef>
                <a:spcPts val="0"/>
              </a:spcBef>
              <a:spcAft>
                <a:spcPts val="0"/>
              </a:spcAft>
              <a:buNone/>
            </a:pPr>
            <a:r>
              <a:rPr lang="en" sz="1100" dirty="0">
                <a:solidFill>
                  <a:schemeClr val="dk1"/>
                </a:solidFill>
              </a:rPr>
              <a:t>Queens College Library books, media items, and Course Reserve materials can be checked out from the Circulation/Borrowing Desk on the 3rd floor during normal service desk hours.</a:t>
            </a:r>
            <a:endParaRPr sz="1100" dirty="0">
              <a:solidFill>
                <a:schemeClr val="dk1"/>
              </a:solidFill>
            </a:endParaRPr>
          </a:p>
          <a:p>
            <a:pPr marL="0" lvl="0" indent="0" algn="l" rtl="0">
              <a:lnSpc>
                <a:spcPct val="115000"/>
              </a:lnSpc>
              <a:spcBef>
                <a:spcPts val="0"/>
              </a:spcBef>
              <a:spcAft>
                <a:spcPts val="0"/>
              </a:spcAft>
              <a:buNone/>
            </a:pPr>
            <a:endParaRPr sz="1100" dirty="0">
              <a:solidFill>
                <a:schemeClr val="dk1"/>
              </a:solidFill>
            </a:endParaRPr>
          </a:p>
          <a:p>
            <a:pPr marL="0" lvl="0" indent="0" algn="l" rtl="0">
              <a:lnSpc>
                <a:spcPct val="115000"/>
              </a:lnSpc>
              <a:spcBef>
                <a:spcPts val="0"/>
              </a:spcBef>
              <a:spcAft>
                <a:spcPts val="0"/>
              </a:spcAft>
              <a:buNone/>
            </a:pPr>
            <a:r>
              <a:rPr lang="en" sz="1100" b="1" dirty="0">
                <a:solidFill>
                  <a:schemeClr val="dk1"/>
                </a:solidFill>
              </a:rPr>
              <a:t>Databases</a:t>
            </a:r>
            <a:endParaRPr sz="1100" b="1" dirty="0">
              <a:solidFill>
                <a:schemeClr val="dk1"/>
              </a:solidFill>
            </a:endParaRPr>
          </a:p>
          <a:p>
            <a:pPr marL="0" lvl="0" indent="0" algn="l" rtl="0">
              <a:lnSpc>
                <a:spcPct val="115000"/>
              </a:lnSpc>
              <a:spcBef>
                <a:spcPts val="0"/>
              </a:spcBef>
              <a:spcAft>
                <a:spcPts val="0"/>
              </a:spcAft>
              <a:buNone/>
            </a:pPr>
            <a:r>
              <a:rPr lang="en" sz="1100" dirty="0">
                <a:solidFill>
                  <a:schemeClr val="dk1"/>
                </a:solidFill>
              </a:rPr>
              <a:t>225 databases to support research in every academic subject.</a:t>
            </a:r>
            <a:endParaRPr sz="1100" dirty="0">
              <a:solidFill>
                <a:schemeClr val="dk1"/>
              </a:solidFill>
            </a:endParaRPr>
          </a:p>
          <a:p>
            <a:pPr marL="0" lvl="0" indent="0" algn="l" rtl="0">
              <a:lnSpc>
                <a:spcPct val="115000"/>
              </a:lnSpc>
              <a:spcBef>
                <a:spcPts val="0"/>
              </a:spcBef>
              <a:spcAft>
                <a:spcPts val="0"/>
              </a:spcAft>
              <a:buNone/>
            </a:pPr>
            <a:r>
              <a:rPr lang="en" sz="1100" u="sng" dirty="0">
                <a:solidFill>
                  <a:schemeClr val="accent1">
                    <a:lumMod val="50000"/>
                  </a:schemeClr>
                </a:solidFill>
                <a:hlinkClick r:id="rId3">
                  <a:extLst>
                    <a:ext uri="{A12FA001-AC4F-418D-AE19-62706E023703}">
                      <ahyp:hlinkClr xmlns:ahyp="http://schemas.microsoft.com/office/drawing/2018/hyperlinkcolor" val="tx"/>
                    </a:ext>
                  </a:extLst>
                </a:hlinkClick>
              </a:rPr>
              <a:t>https://qc-cuny.libguides.com/az/databases</a:t>
            </a:r>
            <a:r>
              <a:rPr lang="en" sz="1100" dirty="0">
                <a:solidFill>
                  <a:schemeClr val="accent1">
                    <a:lumMod val="50000"/>
                  </a:schemeClr>
                </a:solidFill>
              </a:rPr>
              <a:t> </a:t>
            </a:r>
            <a:endParaRPr sz="1100" dirty="0">
              <a:solidFill>
                <a:schemeClr val="accent1">
                  <a:lumMod val="50000"/>
                </a:schemeClr>
              </a:solidFill>
            </a:endParaRPr>
          </a:p>
          <a:p>
            <a:pPr marL="0" lvl="0" indent="0" algn="l" rtl="0">
              <a:lnSpc>
                <a:spcPct val="115000"/>
              </a:lnSpc>
              <a:spcBef>
                <a:spcPts val="0"/>
              </a:spcBef>
              <a:spcAft>
                <a:spcPts val="0"/>
              </a:spcAft>
              <a:buNone/>
            </a:pPr>
            <a:endParaRPr sz="1100" b="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100" b="1" dirty="0">
                <a:solidFill>
                  <a:schemeClr val="dk1"/>
                </a:solidFill>
              </a:rPr>
              <a:t>Interlibrary Loan (ILL)</a:t>
            </a:r>
            <a:endParaRPr sz="1100" b="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100" dirty="0">
                <a:solidFill>
                  <a:schemeClr val="dk1"/>
                </a:solidFill>
              </a:rPr>
              <a:t>Request books, articles, and more from libraries nationwide.</a:t>
            </a:r>
            <a:endParaRPr sz="11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100" u="sng" dirty="0">
                <a:solidFill>
                  <a:schemeClr val="accent1">
                    <a:lumMod val="50000"/>
                  </a:schemeClr>
                </a:solidFill>
                <a:hlinkClick r:id="rId4">
                  <a:extLst>
                    <a:ext uri="{A12FA001-AC4F-418D-AE19-62706E023703}">
                      <ahyp:hlinkClr xmlns:ahyp="http://schemas.microsoft.com/office/drawing/2018/hyperlinkcolor" val="tx"/>
                    </a:ext>
                  </a:extLst>
                </a:hlinkClick>
              </a:rPr>
              <a:t>qc.illiad.oclc.org/illiad/logon.html</a:t>
            </a:r>
            <a:endParaRPr sz="1100" dirty="0">
              <a:solidFill>
                <a:schemeClr val="accent1">
                  <a:lumMod val="50000"/>
                </a:schemeClr>
              </a:solidFill>
            </a:endParaRPr>
          </a:p>
          <a:p>
            <a:pPr marL="0" lvl="0" indent="0" algn="l" rtl="0">
              <a:lnSpc>
                <a:spcPct val="115000"/>
              </a:lnSpc>
              <a:spcBef>
                <a:spcPts val="0"/>
              </a:spcBef>
              <a:spcAft>
                <a:spcPts val="0"/>
              </a:spcAft>
              <a:buClr>
                <a:schemeClr val="dk1"/>
              </a:buClr>
              <a:buSzPts val="1100"/>
              <a:buFont typeface="Arial"/>
              <a:buNone/>
            </a:pPr>
            <a:endParaRPr sz="11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100" b="1" dirty="0">
                <a:solidFill>
                  <a:schemeClr val="dk1"/>
                </a:solidFill>
              </a:rPr>
              <a:t>CUNY/SUNY Resource Sharing</a:t>
            </a:r>
            <a:endParaRPr sz="1100" b="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100" dirty="0">
                <a:solidFill>
                  <a:schemeClr val="dk1"/>
                </a:solidFill>
              </a:rPr>
              <a:t>Request and borrow physical books across CUNY &amp; SUNY</a:t>
            </a:r>
            <a:endParaRPr sz="11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100" u="sng" dirty="0">
                <a:solidFill>
                  <a:schemeClr val="accent1">
                    <a:lumMod val="50000"/>
                  </a:schemeClr>
                </a:solidFill>
                <a:hlinkClick r:id="rId5">
                  <a:extLst>
                    <a:ext uri="{A12FA001-AC4F-418D-AE19-62706E023703}">
                      <ahyp:hlinkClr xmlns:ahyp="http://schemas.microsoft.com/office/drawing/2018/hyperlinkcolor" val="tx"/>
                    </a:ext>
                  </a:extLst>
                </a:hlinkClick>
              </a:rPr>
              <a:t>qc.cuny.edu/library</a:t>
            </a:r>
            <a:endParaRPr sz="1100" dirty="0">
              <a:solidFill>
                <a:schemeClr val="accent1">
                  <a:lumMod val="50000"/>
                </a:schemeClr>
              </a:solidFill>
            </a:endParaRPr>
          </a:p>
          <a:p>
            <a:pPr marL="0" lvl="0" indent="0" algn="l" rtl="0">
              <a:spcBef>
                <a:spcPts val="0"/>
              </a:spcBef>
              <a:spcAft>
                <a:spcPts val="0"/>
              </a:spcAft>
              <a:buNone/>
            </a:pPr>
            <a:endParaRPr sz="1800" dirty="0">
              <a:solidFill>
                <a:schemeClr val="dk2"/>
              </a:solidFill>
            </a:endParaRPr>
          </a:p>
        </p:txBody>
      </p:sp>
      <p:pic>
        <p:nvPicPr>
          <p:cNvPr id="68" name="Google Shape;68;p15" descr="Lobby of the Rosenthal Library"/>
          <p:cNvPicPr preferRelativeResize="0"/>
          <p:nvPr/>
        </p:nvPicPr>
        <p:blipFill>
          <a:blip r:embed="rId6">
            <a:alphaModFix/>
          </a:blip>
          <a:stretch>
            <a:fillRect/>
          </a:stretch>
        </p:blipFill>
        <p:spPr>
          <a:xfrm>
            <a:off x="152400" y="152400"/>
            <a:ext cx="3624626" cy="48386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2"/>
        <p:cNvGrpSpPr/>
        <p:nvPr/>
      </p:nvGrpSpPr>
      <p:grpSpPr>
        <a:xfrm>
          <a:off x="0" y="0"/>
          <a:ext cx="0" cy="0"/>
          <a:chOff x="0" y="0"/>
          <a:chExt cx="0" cy="0"/>
        </a:xfrm>
      </p:grpSpPr>
      <p:sp>
        <p:nvSpPr>
          <p:cNvPr id="2" name="Title 1">
            <a:extLst>
              <a:ext uri="{FF2B5EF4-FFF2-40B4-BE49-F238E27FC236}">
                <a16:creationId xmlns:a16="http://schemas.microsoft.com/office/drawing/2014/main" id="{B58C14E8-F012-962A-26DB-36BB51ECF629}"/>
              </a:ext>
            </a:extLst>
          </p:cNvPr>
          <p:cNvSpPr>
            <a:spLocks noGrp="1"/>
          </p:cNvSpPr>
          <p:nvPr>
            <p:ph type="ctrTitle"/>
          </p:nvPr>
        </p:nvSpPr>
        <p:spPr>
          <a:xfrm>
            <a:off x="311708" y="-2052600"/>
            <a:ext cx="8520600" cy="2052600"/>
          </a:xfrm>
        </p:spPr>
        <p:txBody>
          <a:bodyPr spcFirstLastPara="1" wrap="square" lIns="91425" tIns="91425" rIns="91425" bIns="91425" anchor="b" anchorCtr="0">
            <a:normAutofit/>
          </a:bodyPr>
          <a:lstStyle/>
          <a:p>
            <a:r>
              <a:rPr lang="en-US" dirty="0"/>
              <a:t>Newspaper Access</a:t>
            </a:r>
          </a:p>
        </p:txBody>
      </p:sp>
      <p:sp>
        <p:nvSpPr>
          <p:cNvPr id="73" name="Google Shape;73;p16"/>
          <p:cNvSpPr txBox="1"/>
          <p:nvPr/>
        </p:nvSpPr>
        <p:spPr>
          <a:xfrm>
            <a:off x="5055300" y="380675"/>
            <a:ext cx="4088700" cy="4260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b="1" dirty="0">
                <a:solidFill>
                  <a:srgbClr val="FF0000"/>
                </a:solidFill>
              </a:rPr>
              <a:t>Newspaper Access</a:t>
            </a:r>
            <a:endParaRPr sz="1100" b="1" dirty="0">
              <a:solidFill>
                <a:srgbClr val="FF0000"/>
              </a:solidFill>
            </a:endParaRPr>
          </a:p>
          <a:p>
            <a:pPr marL="0" lvl="0" indent="0" algn="l" rtl="0">
              <a:lnSpc>
                <a:spcPct val="115000"/>
              </a:lnSpc>
              <a:spcBef>
                <a:spcPts val="0"/>
              </a:spcBef>
              <a:spcAft>
                <a:spcPts val="0"/>
              </a:spcAft>
              <a:buNone/>
            </a:pPr>
            <a:endParaRPr sz="1100" b="1" dirty="0">
              <a:solidFill>
                <a:schemeClr val="tx1"/>
              </a:solidFill>
            </a:endParaRPr>
          </a:p>
          <a:p>
            <a:pPr marL="0" lvl="0" indent="0" algn="l" rtl="0">
              <a:lnSpc>
                <a:spcPct val="115000"/>
              </a:lnSpc>
              <a:spcBef>
                <a:spcPts val="0"/>
              </a:spcBef>
              <a:spcAft>
                <a:spcPts val="0"/>
              </a:spcAft>
              <a:buNone/>
            </a:pPr>
            <a:r>
              <a:rPr lang="en" sz="1200" dirty="0">
                <a:solidFill>
                  <a:schemeClr val="tx1"/>
                </a:solidFill>
                <a:highlight>
                  <a:srgbClr val="FFFFFF"/>
                </a:highlight>
              </a:rPr>
              <a:t>All CUNY students and faculty are invited to claim their free subscriptions to The New York Times and The Wall Street Journal.</a:t>
            </a:r>
            <a:endParaRPr sz="1200" dirty="0">
              <a:solidFill>
                <a:schemeClr val="tx1"/>
              </a:solidFill>
              <a:highlight>
                <a:srgbClr val="FFFFFF"/>
              </a:highlight>
            </a:endParaRPr>
          </a:p>
          <a:p>
            <a:pPr marL="0" lvl="0" indent="0" algn="l" rtl="0">
              <a:lnSpc>
                <a:spcPct val="115000"/>
              </a:lnSpc>
              <a:spcBef>
                <a:spcPts val="0"/>
              </a:spcBef>
              <a:spcAft>
                <a:spcPts val="0"/>
              </a:spcAft>
              <a:buNone/>
            </a:pPr>
            <a:endParaRPr sz="1200" dirty="0">
              <a:solidFill>
                <a:schemeClr val="tx1"/>
              </a:solidFill>
              <a:highlight>
                <a:srgbClr val="FFFFFF"/>
              </a:highlight>
            </a:endParaRPr>
          </a:p>
          <a:p>
            <a:pPr marL="0" lvl="0" indent="0" algn="l" rtl="0">
              <a:lnSpc>
                <a:spcPct val="115000"/>
              </a:lnSpc>
              <a:spcBef>
                <a:spcPts val="0"/>
              </a:spcBef>
              <a:spcAft>
                <a:spcPts val="0"/>
              </a:spcAft>
              <a:buNone/>
            </a:pPr>
            <a:r>
              <a:rPr lang="en" sz="1200" dirty="0">
                <a:solidFill>
                  <a:schemeClr val="tx1"/>
                </a:solidFill>
                <a:highlight>
                  <a:srgbClr val="FFFFFF"/>
                </a:highlight>
              </a:rPr>
              <a:t>Register through links in the Databases:</a:t>
            </a:r>
            <a:endParaRPr sz="1200" dirty="0">
              <a:solidFill>
                <a:schemeClr val="tx1"/>
              </a:solidFill>
              <a:highlight>
                <a:srgbClr val="FFFFFF"/>
              </a:highlight>
            </a:endParaRPr>
          </a:p>
          <a:p>
            <a:pPr marL="0" lvl="0" indent="0" algn="l" rtl="0">
              <a:lnSpc>
                <a:spcPct val="115000"/>
              </a:lnSpc>
              <a:spcBef>
                <a:spcPts val="0"/>
              </a:spcBef>
              <a:spcAft>
                <a:spcPts val="0"/>
              </a:spcAft>
              <a:buNone/>
            </a:pPr>
            <a:r>
              <a:rPr lang="en" sz="1200" u="sng" dirty="0">
                <a:solidFill>
                  <a:schemeClr val="accent1">
                    <a:lumMod val="75000"/>
                  </a:schemeClr>
                </a:solidFill>
                <a:highlight>
                  <a:srgbClr val="FFFFFF"/>
                </a:highlight>
                <a:hlinkClick r:id="rId3">
                  <a:extLst>
                    <a:ext uri="{A12FA001-AC4F-418D-AE19-62706E023703}">
                      <ahyp:hlinkClr xmlns:ahyp="http://schemas.microsoft.com/office/drawing/2018/hyperlinkcolor" val="tx"/>
                    </a:ext>
                  </a:extLst>
                </a:hlinkClick>
              </a:rPr>
              <a:t>qc-cuny.libguides.com/az/databases</a:t>
            </a:r>
            <a:endParaRPr sz="1200" dirty="0">
              <a:solidFill>
                <a:schemeClr val="accent1">
                  <a:lumMod val="75000"/>
                </a:schemeClr>
              </a:solidFill>
              <a:highlight>
                <a:srgbClr val="FFFFFF"/>
              </a:highlight>
            </a:endParaRPr>
          </a:p>
          <a:p>
            <a:pPr marL="0" lvl="0" indent="0" algn="l" rtl="0">
              <a:lnSpc>
                <a:spcPct val="115000"/>
              </a:lnSpc>
              <a:spcBef>
                <a:spcPts val="0"/>
              </a:spcBef>
              <a:spcAft>
                <a:spcPts val="0"/>
              </a:spcAft>
              <a:buNone/>
            </a:pPr>
            <a:endParaRPr sz="1200" dirty="0">
              <a:solidFill>
                <a:schemeClr val="accent1">
                  <a:lumMod val="75000"/>
                </a:schemeClr>
              </a:solidFill>
              <a:highlight>
                <a:srgbClr val="FFFFFF"/>
              </a:highlight>
            </a:endParaRPr>
          </a:p>
        </p:txBody>
      </p:sp>
      <p:pic>
        <p:nvPicPr>
          <p:cNvPr id="75" name="Google Shape;75;p16" descr="The New York Times Logo"/>
          <p:cNvPicPr preferRelativeResize="0"/>
          <p:nvPr/>
        </p:nvPicPr>
        <p:blipFill>
          <a:blip r:embed="rId4">
            <a:alphaModFix/>
          </a:blip>
          <a:stretch>
            <a:fillRect/>
          </a:stretch>
        </p:blipFill>
        <p:spPr>
          <a:xfrm>
            <a:off x="0" y="1486100"/>
            <a:ext cx="5055300" cy="854401"/>
          </a:xfrm>
          <a:prstGeom prst="rect">
            <a:avLst/>
          </a:prstGeom>
          <a:noFill/>
          <a:ln>
            <a:noFill/>
          </a:ln>
        </p:spPr>
      </p:pic>
      <p:pic>
        <p:nvPicPr>
          <p:cNvPr id="74" name="Google Shape;74;p16" descr="The Wall Street Journal Logo"/>
          <p:cNvPicPr preferRelativeResize="0"/>
          <p:nvPr/>
        </p:nvPicPr>
        <p:blipFill>
          <a:blip r:embed="rId5">
            <a:alphaModFix/>
          </a:blip>
          <a:stretch>
            <a:fillRect/>
          </a:stretch>
        </p:blipFill>
        <p:spPr>
          <a:xfrm>
            <a:off x="0" y="2571752"/>
            <a:ext cx="5055300" cy="42970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2" name="Title 1">
            <a:extLst>
              <a:ext uri="{FF2B5EF4-FFF2-40B4-BE49-F238E27FC236}">
                <a16:creationId xmlns:a16="http://schemas.microsoft.com/office/drawing/2014/main" id="{400CE965-69F9-8565-27B1-42EE810D77DB}"/>
              </a:ext>
            </a:extLst>
          </p:cNvPr>
          <p:cNvSpPr>
            <a:spLocks noGrp="1"/>
          </p:cNvSpPr>
          <p:nvPr>
            <p:ph type="title"/>
          </p:nvPr>
        </p:nvSpPr>
        <p:spPr>
          <a:xfrm>
            <a:off x="311700" y="-572700"/>
            <a:ext cx="8520600" cy="572700"/>
          </a:xfrm>
        </p:spPr>
        <p:txBody>
          <a:bodyPr spcFirstLastPara="1" wrap="square" lIns="91425" tIns="91425" rIns="91425" bIns="91425" anchor="b" anchorCtr="0">
            <a:normAutofit fontScale="90000"/>
          </a:bodyPr>
          <a:lstStyle/>
          <a:p>
            <a:r>
              <a:rPr lang="en-US" dirty="0"/>
              <a:t>Advancing Your Research</a:t>
            </a:r>
          </a:p>
        </p:txBody>
      </p:sp>
      <p:sp>
        <p:nvSpPr>
          <p:cNvPr id="81" name="Google Shape;81;p17"/>
          <p:cNvSpPr txBox="1"/>
          <p:nvPr/>
        </p:nvSpPr>
        <p:spPr>
          <a:xfrm>
            <a:off x="5055400" y="0"/>
            <a:ext cx="4088700" cy="5154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100" b="1" dirty="0">
                <a:solidFill>
                  <a:srgbClr val="FF0000"/>
                </a:solidFill>
              </a:rPr>
              <a:t>Advancing Your Research</a:t>
            </a:r>
            <a:endParaRPr sz="1100" b="1" dirty="0">
              <a:solidFill>
                <a:srgbClr val="FF0000"/>
              </a:solidFill>
            </a:endParaRPr>
          </a:p>
          <a:p>
            <a:pPr marL="0" lvl="0" indent="0" algn="l" rtl="0">
              <a:lnSpc>
                <a:spcPct val="115000"/>
              </a:lnSpc>
              <a:spcBef>
                <a:spcPts val="0"/>
              </a:spcBef>
              <a:spcAft>
                <a:spcPts val="0"/>
              </a:spcAft>
              <a:buNone/>
            </a:pPr>
            <a:endParaRPr sz="1100" b="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100" b="1" dirty="0">
                <a:solidFill>
                  <a:schemeClr val="dk1"/>
                </a:solidFill>
              </a:rPr>
              <a:t>One-on-One Consultations</a:t>
            </a:r>
            <a:endParaRPr sz="1100" b="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100" dirty="0">
                <a:solidFill>
                  <a:schemeClr val="dk1"/>
                </a:solidFill>
              </a:rPr>
              <a:t>Schedule a personalized session with a librarian to develop effective search strategies and find resources. Walk-in research consultations are available next to the Borrowing Desk. Online support is available 24/7 on the Ask Us! widget.</a:t>
            </a:r>
            <a:endParaRPr sz="1100" dirty="0">
              <a:solidFill>
                <a:schemeClr val="dk1"/>
              </a:solidFill>
            </a:endParaRPr>
          </a:p>
          <a:p>
            <a:pPr marL="0" lvl="0" indent="0" algn="l" rtl="0">
              <a:lnSpc>
                <a:spcPct val="115000"/>
              </a:lnSpc>
              <a:spcBef>
                <a:spcPts val="0"/>
              </a:spcBef>
              <a:spcAft>
                <a:spcPts val="0"/>
              </a:spcAft>
              <a:buNone/>
            </a:pPr>
            <a:r>
              <a:rPr lang="en" sz="1100" u="sng" dirty="0">
                <a:solidFill>
                  <a:schemeClr val="accent1">
                    <a:lumMod val="50000"/>
                  </a:schemeClr>
                </a:solidFill>
                <a:hlinkClick r:id="rId3">
                  <a:extLst>
                    <a:ext uri="{A12FA001-AC4F-418D-AE19-62706E023703}">
                      <ahyp:hlinkClr xmlns:ahyp="http://schemas.microsoft.com/office/drawing/2018/hyperlinkcolor" val="tx"/>
                    </a:ext>
                  </a:extLst>
                </a:hlinkClick>
              </a:rPr>
              <a:t>qc.cuny.edu/library/research/specialists</a:t>
            </a:r>
            <a:endParaRPr sz="1100" dirty="0">
              <a:solidFill>
                <a:schemeClr val="accent1">
                  <a:lumMod val="50000"/>
                </a:schemeClr>
              </a:solidFill>
            </a:endParaRPr>
          </a:p>
          <a:p>
            <a:pPr marL="0" lvl="0" indent="0" algn="l" rtl="0">
              <a:lnSpc>
                <a:spcPct val="115000"/>
              </a:lnSpc>
              <a:spcBef>
                <a:spcPts val="0"/>
              </a:spcBef>
              <a:spcAft>
                <a:spcPts val="0"/>
              </a:spcAft>
              <a:buClr>
                <a:schemeClr val="dk1"/>
              </a:buClr>
              <a:buSzPts val="1100"/>
              <a:buFont typeface="Arial"/>
              <a:buNone/>
            </a:pPr>
            <a:endParaRPr sz="11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100" b="1" dirty="0">
                <a:solidFill>
                  <a:schemeClr val="dk1"/>
                </a:solidFill>
              </a:rPr>
              <a:t>Research Data Management</a:t>
            </a:r>
            <a:endParaRPr sz="1100" b="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100" dirty="0">
                <a:solidFill>
                  <a:schemeClr val="dk1"/>
                </a:solidFill>
              </a:rPr>
              <a:t>Get support in managing, organizing, and analyzing your research data with popular data analysis tools. We also offer in-class data literacy instruction and hands-on data analytics and management workshops.</a:t>
            </a:r>
            <a:endParaRPr sz="1100" dirty="0">
              <a:solidFill>
                <a:schemeClr val="dk1"/>
              </a:solidFill>
            </a:endParaRPr>
          </a:p>
          <a:p>
            <a:pPr marL="0" lvl="0" indent="0" algn="l" rtl="0">
              <a:lnSpc>
                <a:spcPct val="115000"/>
              </a:lnSpc>
              <a:spcBef>
                <a:spcPts val="0"/>
              </a:spcBef>
              <a:spcAft>
                <a:spcPts val="0"/>
              </a:spcAft>
              <a:buNone/>
            </a:pPr>
            <a:r>
              <a:rPr lang="en" sz="1100" u="sng" dirty="0">
                <a:solidFill>
                  <a:schemeClr val="accent1">
                    <a:lumMod val="50000"/>
                  </a:schemeClr>
                </a:solidFill>
                <a:hlinkClick r:id="rId4">
                  <a:extLst>
                    <a:ext uri="{A12FA001-AC4F-418D-AE19-62706E023703}">
                      <ahyp:hlinkClr xmlns:ahyp="http://schemas.microsoft.com/office/drawing/2018/hyperlinkcolor" val="tx"/>
                    </a:ext>
                  </a:extLst>
                </a:hlinkClick>
              </a:rPr>
              <a:t>https://qc-cuny.libguides.com/data-services</a:t>
            </a:r>
            <a:r>
              <a:rPr lang="en" sz="1100" dirty="0">
                <a:solidFill>
                  <a:schemeClr val="accent1">
                    <a:lumMod val="50000"/>
                  </a:schemeClr>
                </a:solidFill>
              </a:rPr>
              <a:t> </a:t>
            </a:r>
            <a:endParaRPr sz="1100" dirty="0">
              <a:solidFill>
                <a:schemeClr val="accent1">
                  <a:lumMod val="50000"/>
                </a:schemeClr>
              </a:solidFill>
            </a:endParaRPr>
          </a:p>
          <a:p>
            <a:pPr marL="0" lvl="0" indent="0" algn="l" rtl="0">
              <a:lnSpc>
                <a:spcPct val="115000"/>
              </a:lnSpc>
              <a:spcBef>
                <a:spcPts val="0"/>
              </a:spcBef>
              <a:spcAft>
                <a:spcPts val="0"/>
              </a:spcAft>
              <a:buClr>
                <a:schemeClr val="dk1"/>
              </a:buClr>
              <a:buSzPts val="1100"/>
              <a:buFont typeface="Arial"/>
              <a:buNone/>
            </a:pPr>
            <a:endParaRPr sz="11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100" b="1" dirty="0">
                <a:solidFill>
                  <a:schemeClr val="dk1"/>
                </a:solidFill>
              </a:rPr>
              <a:t>CUNY Academic Works</a:t>
            </a:r>
            <a:endParaRPr sz="1100" b="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100" dirty="0">
                <a:solidFill>
                  <a:schemeClr val="dk1"/>
                </a:solidFill>
              </a:rPr>
              <a:t>CUNY’s institutional repository hosts your scholarly and pedagogical materials, making them discoverable and available to a wider audience.</a:t>
            </a:r>
            <a:endParaRPr sz="1100" dirty="0">
              <a:solidFill>
                <a:schemeClr val="dk1"/>
              </a:solidFill>
            </a:endParaRPr>
          </a:p>
          <a:p>
            <a:pPr marL="0" lvl="0" indent="0" algn="l" rtl="0">
              <a:lnSpc>
                <a:spcPct val="115000"/>
              </a:lnSpc>
              <a:spcBef>
                <a:spcPts val="0"/>
              </a:spcBef>
              <a:spcAft>
                <a:spcPts val="0"/>
              </a:spcAft>
              <a:buNone/>
            </a:pPr>
            <a:r>
              <a:rPr lang="en" sz="1100" u="sng" dirty="0">
                <a:solidFill>
                  <a:schemeClr val="accent1">
                    <a:lumMod val="50000"/>
                  </a:schemeClr>
                </a:solidFill>
                <a:hlinkClick r:id="rId5">
                  <a:extLst>
                    <a:ext uri="{A12FA001-AC4F-418D-AE19-62706E023703}">
                      <ahyp:hlinkClr xmlns:ahyp="http://schemas.microsoft.com/office/drawing/2018/hyperlinkcolor" val="tx"/>
                    </a:ext>
                  </a:extLst>
                </a:hlinkClick>
              </a:rPr>
              <a:t>academicworks.cuny.edu</a:t>
            </a:r>
            <a:endParaRPr sz="1100" dirty="0">
              <a:solidFill>
                <a:schemeClr val="accent1">
                  <a:lumMod val="50000"/>
                </a:schemeClr>
              </a:solidFill>
            </a:endParaRPr>
          </a:p>
          <a:p>
            <a:pPr marL="0" lvl="0" indent="0" algn="l" rtl="0">
              <a:lnSpc>
                <a:spcPct val="115000"/>
              </a:lnSpc>
              <a:spcBef>
                <a:spcPts val="0"/>
              </a:spcBef>
              <a:spcAft>
                <a:spcPts val="0"/>
              </a:spcAft>
              <a:buClr>
                <a:schemeClr val="dk1"/>
              </a:buClr>
              <a:buSzPts val="1100"/>
              <a:buFont typeface="Arial"/>
              <a:buNone/>
            </a:pPr>
            <a:endParaRPr sz="1100" dirty="0">
              <a:solidFill>
                <a:schemeClr val="dk1"/>
              </a:solidFill>
            </a:endParaRPr>
          </a:p>
          <a:p>
            <a:pPr marL="0" lvl="0" indent="0" algn="l" rtl="0">
              <a:spcBef>
                <a:spcPts val="0"/>
              </a:spcBef>
              <a:spcAft>
                <a:spcPts val="0"/>
              </a:spcAft>
              <a:buNone/>
            </a:pPr>
            <a:endParaRPr sz="1800" dirty="0">
              <a:solidFill>
                <a:schemeClr val="dk2"/>
              </a:solidFill>
            </a:endParaRPr>
          </a:p>
        </p:txBody>
      </p:sp>
      <p:pic>
        <p:nvPicPr>
          <p:cNvPr id="80" name="Google Shape;80;p17" descr="A person reading a newspaper, which reads, “Knowlegde is power!”"/>
          <p:cNvPicPr preferRelativeResize="0"/>
          <p:nvPr/>
        </p:nvPicPr>
        <p:blipFill>
          <a:blip r:embed="rId6">
            <a:alphaModFix/>
          </a:blip>
          <a:stretch>
            <a:fillRect/>
          </a:stretch>
        </p:blipFill>
        <p:spPr>
          <a:xfrm>
            <a:off x="0" y="851550"/>
            <a:ext cx="5033351" cy="3440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5"/>
        <p:cNvGrpSpPr/>
        <p:nvPr/>
      </p:nvGrpSpPr>
      <p:grpSpPr>
        <a:xfrm>
          <a:off x="0" y="0"/>
          <a:ext cx="0" cy="0"/>
          <a:chOff x="0" y="0"/>
          <a:chExt cx="0" cy="0"/>
        </a:xfrm>
      </p:grpSpPr>
      <p:sp>
        <p:nvSpPr>
          <p:cNvPr id="2" name="Title 1">
            <a:extLst>
              <a:ext uri="{FF2B5EF4-FFF2-40B4-BE49-F238E27FC236}">
                <a16:creationId xmlns:a16="http://schemas.microsoft.com/office/drawing/2014/main" id="{5603A0FE-7594-F109-AA99-473B4E091E80}"/>
              </a:ext>
            </a:extLst>
          </p:cNvPr>
          <p:cNvSpPr>
            <a:spLocks noGrp="1"/>
          </p:cNvSpPr>
          <p:nvPr>
            <p:ph type="ctrTitle"/>
          </p:nvPr>
        </p:nvSpPr>
        <p:spPr>
          <a:xfrm>
            <a:off x="311708" y="-2052600"/>
            <a:ext cx="8520600" cy="2052600"/>
          </a:xfrm>
        </p:spPr>
        <p:txBody>
          <a:bodyPr spcFirstLastPara="1" wrap="square" lIns="91425" tIns="91425" rIns="91425" bIns="91425" anchor="b" anchorCtr="0">
            <a:normAutofit/>
          </a:bodyPr>
          <a:lstStyle/>
          <a:p>
            <a:r>
              <a:rPr lang="en-US" dirty="0"/>
              <a:t>Library Research Instruction</a:t>
            </a:r>
          </a:p>
        </p:txBody>
      </p:sp>
      <p:sp>
        <p:nvSpPr>
          <p:cNvPr id="86" name="Google Shape;86;p18"/>
          <p:cNvSpPr txBox="1"/>
          <p:nvPr/>
        </p:nvSpPr>
        <p:spPr>
          <a:xfrm>
            <a:off x="5055300" y="380675"/>
            <a:ext cx="4088700" cy="4260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b="1" dirty="0">
                <a:solidFill>
                  <a:srgbClr val="FF0000"/>
                </a:solidFill>
              </a:rPr>
              <a:t>Library Research Instruction</a:t>
            </a:r>
            <a:endParaRPr sz="1100" b="1" dirty="0">
              <a:solidFill>
                <a:srgbClr val="FF0000"/>
              </a:solidFill>
            </a:endParaRPr>
          </a:p>
          <a:p>
            <a:pPr marL="0" lvl="0" indent="0" algn="l" rtl="0">
              <a:lnSpc>
                <a:spcPct val="115000"/>
              </a:lnSpc>
              <a:spcBef>
                <a:spcPts val="0"/>
              </a:spcBef>
              <a:spcAft>
                <a:spcPts val="0"/>
              </a:spcAft>
              <a:buNone/>
            </a:pPr>
            <a:endParaRPr sz="1100" b="1" dirty="0">
              <a:solidFill>
                <a:schemeClr val="dk1"/>
              </a:solidFill>
            </a:endParaRPr>
          </a:p>
          <a:p>
            <a:pPr marL="0" lvl="0" indent="0" algn="l" rtl="0">
              <a:lnSpc>
                <a:spcPct val="115000"/>
              </a:lnSpc>
              <a:spcBef>
                <a:spcPts val="0"/>
              </a:spcBef>
              <a:spcAft>
                <a:spcPts val="0"/>
              </a:spcAft>
              <a:buNone/>
            </a:pPr>
            <a:r>
              <a:rPr lang="en" sz="1200" dirty="0">
                <a:solidFill>
                  <a:schemeClr val="dk1"/>
                </a:solidFill>
                <a:highlight>
                  <a:srgbClr val="FFFFFF"/>
                </a:highlight>
              </a:rPr>
              <a:t>Partner with our librarians to design a custom workshop that teaches your students to become more confident and critical researchers.</a:t>
            </a:r>
            <a:endParaRPr sz="1200" dirty="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highlight>
                <a:srgbClr val="FFFFFF"/>
              </a:highlight>
            </a:endParaRPr>
          </a:p>
          <a:p>
            <a:pPr marL="0" lvl="0" indent="0" algn="l" rtl="0">
              <a:lnSpc>
                <a:spcPct val="115000"/>
              </a:lnSpc>
              <a:spcBef>
                <a:spcPts val="0"/>
              </a:spcBef>
              <a:spcAft>
                <a:spcPts val="0"/>
              </a:spcAft>
              <a:buNone/>
            </a:pPr>
            <a:r>
              <a:rPr lang="en" sz="1200" dirty="0">
                <a:solidFill>
                  <a:schemeClr val="dk1"/>
                </a:solidFill>
                <a:highlight>
                  <a:srgbClr val="FFFFFF"/>
                </a:highlight>
              </a:rPr>
              <a:t>We host sessions in the library, on Zoom, or with asynchronous materials.</a:t>
            </a:r>
            <a:endParaRPr sz="1200" dirty="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highlight>
                  <a:srgbClr val="FFFFFF"/>
                </a:highlight>
              </a:rPr>
              <a:t>Introduction to library research and information literacy.</a:t>
            </a:r>
            <a:endParaRPr sz="1200" dirty="0">
              <a:solidFill>
                <a:schemeClr val="dk1"/>
              </a:solidFill>
              <a:highlight>
                <a:srgbClr val="FFFFFF"/>
              </a:highlight>
            </a:endParaRPr>
          </a:p>
          <a:p>
            <a:pPr marL="0" lvl="0" indent="0" algn="l" rtl="0">
              <a:lnSpc>
                <a:spcPct val="115000"/>
              </a:lnSpc>
              <a:spcBef>
                <a:spcPts val="0"/>
              </a:spcBef>
              <a:spcAft>
                <a:spcPts val="0"/>
              </a:spcAft>
              <a:buNone/>
            </a:pPr>
            <a:r>
              <a:rPr lang="en" sz="1200" dirty="0">
                <a:solidFill>
                  <a:schemeClr val="dk1"/>
                </a:solidFill>
                <a:highlight>
                  <a:srgbClr val="FFFFFF"/>
                </a:highlight>
              </a:rPr>
              <a:t>Key resources and research methods in a specific discipline.</a:t>
            </a:r>
            <a:endParaRPr sz="1200" dirty="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highlight>
                <a:srgbClr val="FFFFFF"/>
              </a:highlight>
            </a:endParaRPr>
          </a:p>
          <a:p>
            <a:pPr marL="0" lvl="0" indent="0" algn="l" rtl="0">
              <a:lnSpc>
                <a:spcPct val="115000"/>
              </a:lnSpc>
              <a:spcBef>
                <a:spcPts val="0"/>
              </a:spcBef>
              <a:spcAft>
                <a:spcPts val="0"/>
              </a:spcAft>
              <a:buNone/>
            </a:pPr>
            <a:r>
              <a:rPr lang="en" sz="1200" dirty="0">
                <a:solidFill>
                  <a:schemeClr val="dk1"/>
                </a:solidFill>
                <a:highlight>
                  <a:srgbClr val="FFFFFF"/>
                </a:highlight>
              </a:rPr>
              <a:t>Analyze and visualize data.</a:t>
            </a:r>
            <a:endParaRPr sz="1200" dirty="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highlight>
                <a:srgbClr val="FFFFFF"/>
              </a:highlight>
            </a:endParaRPr>
          </a:p>
          <a:p>
            <a:pPr marL="0" lvl="0" indent="0" algn="l" rtl="0">
              <a:lnSpc>
                <a:spcPct val="115000"/>
              </a:lnSpc>
              <a:spcBef>
                <a:spcPts val="0"/>
              </a:spcBef>
              <a:spcAft>
                <a:spcPts val="0"/>
              </a:spcAft>
              <a:buNone/>
            </a:pPr>
            <a:r>
              <a:rPr lang="en" sz="1200" dirty="0">
                <a:solidFill>
                  <a:schemeClr val="dk1"/>
                </a:solidFill>
                <a:highlight>
                  <a:srgbClr val="FFFFFF"/>
                </a:highlight>
              </a:rPr>
              <a:t>Primary source research with the library’s Special Collections &amp; Archives.</a:t>
            </a:r>
            <a:endParaRPr sz="1200" dirty="0">
              <a:solidFill>
                <a:schemeClr val="dk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highlight>
                <a:srgbClr val="FFFFFF"/>
              </a:highlight>
            </a:endParaRPr>
          </a:p>
          <a:p>
            <a:pPr marL="0" lvl="0" indent="0" algn="l" rtl="0">
              <a:lnSpc>
                <a:spcPct val="115000"/>
              </a:lnSpc>
              <a:spcBef>
                <a:spcPts val="0"/>
              </a:spcBef>
              <a:spcAft>
                <a:spcPts val="0"/>
              </a:spcAft>
              <a:buNone/>
            </a:pPr>
            <a:r>
              <a:rPr lang="en" sz="1200" u="sng" dirty="0">
                <a:solidFill>
                  <a:schemeClr val="accent1">
                    <a:lumMod val="50000"/>
                  </a:schemeClr>
                </a:solidFill>
                <a:highlight>
                  <a:srgbClr val="FFFFFF"/>
                </a:highlight>
                <a:hlinkClick r:id="rId3">
                  <a:extLst>
                    <a:ext uri="{A12FA001-AC4F-418D-AE19-62706E023703}">
                      <ahyp:hlinkClr xmlns:ahyp="http://schemas.microsoft.com/office/drawing/2018/hyperlinkcolor" val="tx"/>
                    </a:ext>
                  </a:extLst>
                </a:hlinkClick>
              </a:rPr>
              <a:t>qc.cuny.edu/library/instruction</a:t>
            </a:r>
            <a:endParaRPr sz="1200" dirty="0">
              <a:solidFill>
                <a:schemeClr val="accent1">
                  <a:lumMod val="50000"/>
                </a:schemeClr>
              </a:solidFill>
              <a:highlight>
                <a:srgbClr val="FFFFFF"/>
              </a:highlight>
            </a:endParaRPr>
          </a:p>
          <a:p>
            <a:pPr marL="0" lvl="0" indent="0" algn="l" rtl="0">
              <a:lnSpc>
                <a:spcPct val="115000"/>
              </a:lnSpc>
              <a:spcBef>
                <a:spcPts val="0"/>
              </a:spcBef>
              <a:spcAft>
                <a:spcPts val="0"/>
              </a:spcAft>
              <a:buNone/>
            </a:pPr>
            <a:endParaRPr sz="1200" dirty="0">
              <a:solidFill>
                <a:schemeClr val="dk1"/>
              </a:solidFill>
              <a:highlight>
                <a:srgbClr val="FFFFFF"/>
              </a:highlight>
            </a:endParaRPr>
          </a:p>
          <a:p>
            <a:pPr marL="0" lvl="0" indent="0" algn="l" rtl="0">
              <a:lnSpc>
                <a:spcPct val="115000"/>
              </a:lnSpc>
              <a:spcBef>
                <a:spcPts val="0"/>
              </a:spcBef>
              <a:spcAft>
                <a:spcPts val="0"/>
              </a:spcAft>
              <a:buNone/>
            </a:pPr>
            <a:endParaRPr sz="1200" dirty="0">
              <a:solidFill>
                <a:srgbClr val="020202"/>
              </a:solidFill>
              <a:highlight>
                <a:srgbClr val="FFFFFF"/>
              </a:highlight>
            </a:endParaRPr>
          </a:p>
          <a:p>
            <a:pPr marL="0" lvl="0" indent="0" algn="l" rtl="0">
              <a:lnSpc>
                <a:spcPct val="115000"/>
              </a:lnSpc>
              <a:spcBef>
                <a:spcPts val="800"/>
              </a:spcBef>
              <a:spcAft>
                <a:spcPts val="0"/>
              </a:spcAft>
              <a:buNone/>
            </a:pPr>
            <a:endParaRPr sz="1100" dirty="0">
              <a:solidFill>
                <a:schemeClr val="dk1"/>
              </a:solidFill>
            </a:endParaRPr>
          </a:p>
          <a:p>
            <a:pPr marL="0" lvl="0" indent="0" algn="l" rtl="0">
              <a:lnSpc>
                <a:spcPct val="115000"/>
              </a:lnSpc>
              <a:spcBef>
                <a:spcPts val="800"/>
              </a:spcBef>
              <a:spcAft>
                <a:spcPts val="0"/>
              </a:spcAft>
              <a:buNone/>
            </a:pPr>
            <a:endParaRPr sz="1100" dirty="0">
              <a:solidFill>
                <a:schemeClr val="dk1"/>
              </a:solidFill>
            </a:endParaRPr>
          </a:p>
          <a:p>
            <a:pPr marL="0" lvl="0" indent="0" algn="l" rtl="0">
              <a:spcBef>
                <a:spcPts val="0"/>
              </a:spcBef>
              <a:spcAft>
                <a:spcPts val="0"/>
              </a:spcAft>
              <a:buNone/>
            </a:pPr>
            <a:endParaRPr sz="1800" dirty="0">
              <a:solidFill>
                <a:schemeClr val="dk2"/>
              </a:solidFill>
            </a:endParaRPr>
          </a:p>
        </p:txBody>
      </p:sp>
      <p:pic>
        <p:nvPicPr>
          <p:cNvPr id="87" name="Google Shape;87;p18" descr="Students studying in the Rosenthal Library"/>
          <p:cNvPicPr preferRelativeResize="0"/>
          <p:nvPr/>
        </p:nvPicPr>
        <p:blipFill>
          <a:blip r:embed="rId4">
            <a:alphaModFix/>
          </a:blip>
          <a:stretch>
            <a:fillRect/>
          </a:stretch>
        </p:blipFill>
        <p:spPr>
          <a:xfrm>
            <a:off x="0" y="196500"/>
            <a:ext cx="4750502" cy="475050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1"/>
        <p:cNvGrpSpPr/>
        <p:nvPr/>
      </p:nvGrpSpPr>
      <p:grpSpPr>
        <a:xfrm>
          <a:off x="0" y="0"/>
          <a:ext cx="0" cy="0"/>
          <a:chOff x="0" y="0"/>
          <a:chExt cx="0" cy="0"/>
        </a:xfrm>
      </p:grpSpPr>
      <p:sp>
        <p:nvSpPr>
          <p:cNvPr id="2" name="Title 1">
            <a:extLst>
              <a:ext uri="{FF2B5EF4-FFF2-40B4-BE49-F238E27FC236}">
                <a16:creationId xmlns:a16="http://schemas.microsoft.com/office/drawing/2014/main" id="{761655CB-C8C3-44FF-B210-C5023A860579}"/>
              </a:ext>
            </a:extLst>
          </p:cNvPr>
          <p:cNvSpPr>
            <a:spLocks noGrp="1"/>
          </p:cNvSpPr>
          <p:nvPr>
            <p:ph type="ctrTitle"/>
          </p:nvPr>
        </p:nvSpPr>
        <p:spPr>
          <a:xfrm>
            <a:off x="311708" y="-2052600"/>
            <a:ext cx="8520600" cy="2052600"/>
          </a:xfrm>
        </p:spPr>
        <p:txBody>
          <a:bodyPr spcFirstLastPara="1" wrap="square" lIns="91425" tIns="91425" rIns="91425" bIns="91425" anchor="b" anchorCtr="0">
            <a:normAutofit/>
          </a:bodyPr>
          <a:lstStyle/>
          <a:p>
            <a:r>
              <a:rPr lang="en-US" dirty="0"/>
              <a:t>Course Reserves</a:t>
            </a:r>
          </a:p>
        </p:txBody>
      </p:sp>
      <p:sp>
        <p:nvSpPr>
          <p:cNvPr id="92" name="Google Shape;92;p19"/>
          <p:cNvSpPr txBox="1"/>
          <p:nvPr/>
        </p:nvSpPr>
        <p:spPr>
          <a:xfrm>
            <a:off x="5055400" y="894575"/>
            <a:ext cx="4088700" cy="4260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100" b="1" dirty="0">
                <a:solidFill>
                  <a:srgbClr val="FF0000"/>
                </a:solidFill>
              </a:rPr>
              <a:t>Course Reserves: </a:t>
            </a:r>
            <a:endParaRPr sz="1100" b="1" dirty="0">
              <a:solidFill>
                <a:srgbClr val="FF0000"/>
              </a:solidFill>
            </a:endParaRPr>
          </a:p>
          <a:p>
            <a:pPr marL="0" lvl="0" indent="0" algn="l" rtl="0">
              <a:lnSpc>
                <a:spcPct val="115000"/>
              </a:lnSpc>
              <a:spcBef>
                <a:spcPts val="0"/>
              </a:spcBef>
              <a:spcAft>
                <a:spcPts val="0"/>
              </a:spcAft>
              <a:buNone/>
            </a:pPr>
            <a:r>
              <a:rPr lang="en" sz="1100" b="1" dirty="0">
                <a:solidFill>
                  <a:srgbClr val="FF0000"/>
                </a:solidFill>
              </a:rPr>
              <a:t>Required Reading Made Easy</a:t>
            </a:r>
            <a:endParaRPr sz="1100" b="1" dirty="0">
              <a:solidFill>
                <a:srgbClr val="FF0000"/>
              </a:solidFill>
            </a:endParaRPr>
          </a:p>
          <a:p>
            <a:pPr marL="0" lvl="0" indent="0" algn="l" rtl="0">
              <a:lnSpc>
                <a:spcPct val="115000"/>
              </a:lnSpc>
              <a:spcBef>
                <a:spcPts val="0"/>
              </a:spcBef>
              <a:spcAft>
                <a:spcPts val="0"/>
              </a:spcAft>
              <a:buClr>
                <a:schemeClr val="dk1"/>
              </a:buClr>
              <a:buSzPts val="1100"/>
              <a:buFont typeface="Arial"/>
              <a:buNone/>
            </a:pPr>
            <a:endParaRPr sz="1100" b="1" dirty="0">
              <a:solidFill>
                <a:srgbClr val="FF0000"/>
              </a:solidFill>
            </a:endParaRPr>
          </a:p>
          <a:p>
            <a:pPr marL="0" lvl="0" indent="0" algn="l" rtl="0">
              <a:lnSpc>
                <a:spcPct val="115000"/>
              </a:lnSpc>
              <a:spcBef>
                <a:spcPts val="0"/>
              </a:spcBef>
              <a:spcAft>
                <a:spcPts val="0"/>
              </a:spcAft>
              <a:buNone/>
            </a:pPr>
            <a:r>
              <a:rPr lang="en" sz="1100" dirty="0">
                <a:solidFill>
                  <a:schemeClr val="dk1"/>
                </a:solidFill>
              </a:rPr>
              <a:t>At the request of an instructor, the library's Course Reserves unit purchases required course materials and creates a dedicated e-reserves site for each course, making it easy to share books, e-books, articles, and physical or streaming video with your students. Scanning services are available within the bounds of copyright. We also post journal articles, instructor materials, as well as student papers (with the student’s permission).</a:t>
            </a:r>
            <a:endParaRPr sz="1100"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100" dirty="0">
              <a:solidFill>
                <a:schemeClr val="dk1"/>
              </a:solidFill>
            </a:endParaRPr>
          </a:p>
          <a:p>
            <a:pPr marL="0" lvl="0" indent="0" algn="l" rtl="0">
              <a:lnSpc>
                <a:spcPct val="115000"/>
              </a:lnSpc>
              <a:spcBef>
                <a:spcPts val="0"/>
              </a:spcBef>
              <a:spcAft>
                <a:spcPts val="0"/>
              </a:spcAft>
              <a:buNone/>
            </a:pPr>
            <a:r>
              <a:rPr lang="en" sz="1100" u="sng" dirty="0">
                <a:solidFill>
                  <a:schemeClr val="accent1">
                    <a:lumMod val="50000"/>
                  </a:schemeClr>
                </a:solidFill>
                <a:hlinkClick r:id="rId3">
                  <a:extLst>
                    <a:ext uri="{A12FA001-AC4F-418D-AE19-62706E023703}">
                      <ahyp:hlinkClr xmlns:ahyp="http://schemas.microsoft.com/office/drawing/2018/hyperlinkcolor" val="tx"/>
                    </a:ext>
                  </a:extLst>
                </a:hlinkClick>
              </a:rPr>
              <a:t>qc.cuny.edu/library/reserves</a:t>
            </a:r>
            <a:endParaRPr sz="1100" dirty="0">
              <a:solidFill>
                <a:schemeClr val="accent1">
                  <a:lumMod val="50000"/>
                </a:schemeClr>
              </a:solidFill>
            </a:endParaRPr>
          </a:p>
          <a:p>
            <a:pPr marL="0" lvl="0" indent="0" algn="l" rtl="0">
              <a:lnSpc>
                <a:spcPct val="115000"/>
              </a:lnSpc>
              <a:spcBef>
                <a:spcPts val="0"/>
              </a:spcBef>
              <a:spcAft>
                <a:spcPts val="0"/>
              </a:spcAft>
              <a:buClr>
                <a:schemeClr val="dk1"/>
              </a:buClr>
              <a:buSzPts val="1100"/>
              <a:buFont typeface="Arial"/>
              <a:buNone/>
            </a:pPr>
            <a:endParaRPr sz="1100" dirty="0">
              <a:solidFill>
                <a:schemeClr val="dk1"/>
              </a:solidFill>
            </a:endParaRPr>
          </a:p>
          <a:p>
            <a:pPr marL="0" lvl="0" indent="0" algn="l" rtl="0">
              <a:spcBef>
                <a:spcPts val="0"/>
              </a:spcBef>
              <a:spcAft>
                <a:spcPts val="0"/>
              </a:spcAft>
              <a:buNone/>
            </a:pPr>
            <a:endParaRPr sz="1100" b="1" dirty="0">
              <a:solidFill>
                <a:srgbClr val="FF0000"/>
              </a:solidFill>
            </a:endParaRPr>
          </a:p>
        </p:txBody>
      </p:sp>
      <p:pic>
        <p:nvPicPr>
          <p:cNvPr id="93" name="Google Shape;93;p19" descr="a stack of books with the Queens College Library stamp on the textblocks"/>
          <p:cNvPicPr preferRelativeResize="0"/>
          <p:nvPr/>
        </p:nvPicPr>
        <p:blipFill>
          <a:blip r:embed="rId4">
            <a:alphaModFix/>
          </a:blip>
          <a:stretch>
            <a:fillRect/>
          </a:stretch>
        </p:blipFill>
        <p:spPr>
          <a:xfrm>
            <a:off x="152400" y="152400"/>
            <a:ext cx="4024648" cy="48387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7"/>
        <p:cNvGrpSpPr/>
        <p:nvPr/>
      </p:nvGrpSpPr>
      <p:grpSpPr>
        <a:xfrm>
          <a:off x="0" y="0"/>
          <a:ext cx="0" cy="0"/>
          <a:chOff x="0" y="0"/>
          <a:chExt cx="0" cy="0"/>
        </a:xfrm>
      </p:grpSpPr>
      <p:sp>
        <p:nvSpPr>
          <p:cNvPr id="2" name="Title 1">
            <a:extLst>
              <a:ext uri="{FF2B5EF4-FFF2-40B4-BE49-F238E27FC236}">
                <a16:creationId xmlns:a16="http://schemas.microsoft.com/office/drawing/2014/main" id="{A80B0C44-1BB5-9AD5-488D-1A1820DF96B8}"/>
              </a:ext>
            </a:extLst>
          </p:cNvPr>
          <p:cNvSpPr>
            <a:spLocks noGrp="1"/>
          </p:cNvSpPr>
          <p:nvPr>
            <p:ph type="ctrTitle"/>
          </p:nvPr>
        </p:nvSpPr>
        <p:spPr>
          <a:xfrm>
            <a:off x="311708" y="-2052600"/>
            <a:ext cx="8520600" cy="2052600"/>
          </a:xfrm>
        </p:spPr>
        <p:txBody>
          <a:bodyPr spcFirstLastPara="1" wrap="square" lIns="91425" tIns="91425" rIns="91425" bIns="91425" anchor="b" anchorCtr="0">
            <a:normAutofit/>
          </a:bodyPr>
          <a:lstStyle/>
          <a:p>
            <a:r>
              <a:rPr lang="en-US" dirty="0"/>
              <a:t>OER and ZTC</a:t>
            </a:r>
          </a:p>
        </p:txBody>
      </p:sp>
      <p:sp>
        <p:nvSpPr>
          <p:cNvPr id="99" name="Google Shape;99;p20"/>
          <p:cNvSpPr txBox="1"/>
          <p:nvPr/>
        </p:nvSpPr>
        <p:spPr>
          <a:xfrm>
            <a:off x="5055300" y="380675"/>
            <a:ext cx="4088700" cy="4260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b="1" dirty="0">
                <a:solidFill>
                  <a:srgbClr val="FF0000"/>
                </a:solidFill>
              </a:rPr>
              <a:t>Open Educational Resources &amp; Zero Textbook Cost</a:t>
            </a:r>
            <a:endParaRPr sz="1100" b="1" dirty="0">
              <a:solidFill>
                <a:srgbClr val="FF0000"/>
              </a:solidFill>
            </a:endParaRPr>
          </a:p>
          <a:p>
            <a:pPr marL="0" lvl="0" indent="0" algn="l" rtl="0">
              <a:lnSpc>
                <a:spcPct val="115000"/>
              </a:lnSpc>
              <a:spcBef>
                <a:spcPts val="0"/>
              </a:spcBef>
              <a:spcAft>
                <a:spcPts val="0"/>
              </a:spcAft>
              <a:buNone/>
            </a:pPr>
            <a:endParaRPr sz="1100" dirty="0">
              <a:solidFill>
                <a:schemeClr val="dk1"/>
              </a:solidFill>
            </a:endParaRPr>
          </a:p>
          <a:p>
            <a:pPr marL="0" lvl="0" indent="0" algn="l" rtl="0">
              <a:lnSpc>
                <a:spcPct val="115000"/>
              </a:lnSpc>
              <a:spcBef>
                <a:spcPts val="0"/>
              </a:spcBef>
              <a:spcAft>
                <a:spcPts val="0"/>
              </a:spcAft>
              <a:buNone/>
            </a:pPr>
            <a:r>
              <a:rPr lang="en" sz="1100" dirty="0">
                <a:solidFill>
                  <a:schemeClr val="dk1"/>
                </a:solidFill>
              </a:rPr>
              <a:t>The cost of textbooks can be a steep barrier to academic success. Students who cannot afford expensive textbooks report going into debt, choosing between books and other necessities, registering for fewer classes, or trying to make do without required texts. These patterns can lead to increased time to degree and lower graduation rates.</a:t>
            </a:r>
            <a:endParaRPr sz="1100" dirty="0">
              <a:solidFill>
                <a:schemeClr val="dk1"/>
              </a:solidFill>
            </a:endParaRPr>
          </a:p>
          <a:p>
            <a:pPr marL="0" lvl="0" indent="0" algn="l" rtl="0">
              <a:lnSpc>
                <a:spcPct val="115000"/>
              </a:lnSpc>
              <a:spcBef>
                <a:spcPts val="0"/>
              </a:spcBef>
              <a:spcAft>
                <a:spcPts val="0"/>
              </a:spcAft>
              <a:buNone/>
            </a:pPr>
            <a:endParaRPr sz="1100" dirty="0">
              <a:solidFill>
                <a:schemeClr val="dk1"/>
              </a:solidFill>
            </a:endParaRPr>
          </a:p>
          <a:p>
            <a:pPr marL="0" lvl="0" indent="0" algn="l" rtl="0">
              <a:lnSpc>
                <a:spcPct val="115000"/>
              </a:lnSpc>
              <a:spcBef>
                <a:spcPts val="0"/>
              </a:spcBef>
              <a:spcAft>
                <a:spcPts val="0"/>
              </a:spcAft>
              <a:buNone/>
            </a:pPr>
            <a:r>
              <a:rPr lang="en" sz="1100" dirty="0">
                <a:solidFill>
                  <a:schemeClr val="dk1"/>
                </a:solidFill>
              </a:rPr>
              <a:t>The OER Initiative and Faculty Fellowship Program offer training and funding for faculty to develop and use openly licensed and zero-textbook-cost materials.</a:t>
            </a:r>
            <a:endParaRPr sz="1100" dirty="0">
              <a:solidFill>
                <a:schemeClr val="dk1"/>
              </a:solidFill>
            </a:endParaRPr>
          </a:p>
          <a:p>
            <a:pPr marL="0" lvl="0" indent="0" algn="l" rtl="0">
              <a:lnSpc>
                <a:spcPct val="115000"/>
              </a:lnSpc>
              <a:spcBef>
                <a:spcPts val="0"/>
              </a:spcBef>
              <a:spcAft>
                <a:spcPts val="0"/>
              </a:spcAft>
              <a:buNone/>
            </a:pPr>
            <a:endParaRPr sz="1100" dirty="0">
              <a:solidFill>
                <a:schemeClr val="dk1"/>
              </a:solidFill>
            </a:endParaRPr>
          </a:p>
          <a:p>
            <a:pPr marL="0" lvl="0" indent="0" algn="l" rtl="0">
              <a:lnSpc>
                <a:spcPct val="115000"/>
              </a:lnSpc>
              <a:spcBef>
                <a:spcPts val="0"/>
              </a:spcBef>
              <a:spcAft>
                <a:spcPts val="0"/>
              </a:spcAft>
              <a:buNone/>
            </a:pPr>
            <a:r>
              <a:rPr lang="en" sz="1100" dirty="0">
                <a:solidFill>
                  <a:schemeClr val="dk1"/>
                </a:solidFill>
              </a:rPr>
              <a:t>Since 2018, QC faculty have created nearly 200 resources, saving our students nearly $3 million in textbook fees.</a:t>
            </a:r>
            <a:endParaRPr sz="1100" dirty="0">
              <a:solidFill>
                <a:schemeClr val="dk1"/>
              </a:solidFill>
            </a:endParaRPr>
          </a:p>
          <a:p>
            <a:pPr marL="0" lvl="0" indent="0" algn="l" rtl="0">
              <a:lnSpc>
                <a:spcPct val="115000"/>
              </a:lnSpc>
              <a:spcBef>
                <a:spcPts val="0"/>
              </a:spcBef>
              <a:spcAft>
                <a:spcPts val="0"/>
              </a:spcAft>
              <a:buNone/>
            </a:pPr>
            <a:endParaRPr sz="1100" dirty="0">
              <a:solidFill>
                <a:schemeClr val="dk1"/>
              </a:solidFill>
            </a:endParaRPr>
          </a:p>
          <a:p>
            <a:pPr marL="0" lvl="0" indent="0" algn="l" rtl="0">
              <a:lnSpc>
                <a:spcPct val="115000"/>
              </a:lnSpc>
              <a:spcBef>
                <a:spcPts val="0"/>
              </a:spcBef>
              <a:spcAft>
                <a:spcPts val="0"/>
              </a:spcAft>
              <a:buNone/>
            </a:pPr>
            <a:r>
              <a:rPr lang="en" sz="1100" u="sng" dirty="0">
                <a:solidFill>
                  <a:schemeClr val="accent1">
                    <a:lumMod val="50000"/>
                  </a:schemeClr>
                </a:solidFill>
                <a:hlinkClick r:id="rId3">
                  <a:extLst>
                    <a:ext uri="{A12FA001-AC4F-418D-AE19-62706E023703}">
                      <ahyp:hlinkClr xmlns:ahyp="http://schemas.microsoft.com/office/drawing/2018/hyperlinkcolor" val="tx"/>
                    </a:ext>
                  </a:extLst>
                </a:hlinkClick>
              </a:rPr>
              <a:t>https://qc-cuny.libguides.com/oer-ztc</a:t>
            </a:r>
            <a:endParaRPr sz="1100" dirty="0">
              <a:solidFill>
                <a:schemeClr val="accent1">
                  <a:lumMod val="50000"/>
                </a:schemeClr>
              </a:solidFill>
            </a:endParaRPr>
          </a:p>
          <a:p>
            <a:pPr marL="0" lvl="0" indent="0" algn="l" rtl="0">
              <a:lnSpc>
                <a:spcPct val="115000"/>
              </a:lnSpc>
              <a:spcBef>
                <a:spcPts val="0"/>
              </a:spcBef>
              <a:spcAft>
                <a:spcPts val="0"/>
              </a:spcAft>
              <a:buNone/>
            </a:pPr>
            <a:endParaRPr sz="1100" dirty="0">
              <a:solidFill>
                <a:schemeClr val="dk1"/>
              </a:solidFill>
            </a:endParaRPr>
          </a:p>
          <a:p>
            <a:pPr marL="0" lvl="0" indent="0" algn="l" rtl="0">
              <a:spcBef>
                <a:spcPts val="0"/>
              </a:spcBef>
              <a:spcAft>
                <a:spcPts val="0"/>
              </a:spcAft>
              <a:buNone/>
            </a:pPr>
            <a:endParaRPr sz="1800" dirty="0">
              <a:solidFill>
                <a:schemeClr val="dk2"/>
              </a:solidFill>
            </a:endParaRPr>
          </a:p>
        </p:txBody>
      </p:sp>
      <p:pic>
        <p:nvPicPr>
          <p:cNvPr id="98" name="Google Shape;98;p20" descr="Cover of “writing about literature” course text for English 130 at CUNY Queens College."/>
          <p:cNvPicPr preferRelativeResize="0"/>
          <p:nvPr/>
        </p:nvPicPr>
        <p:blipFill>
          <a:blip r:embed="rId4">
            <a:alphaModFix/>
          </a:blip>
          <a:stretch>
            <a:fillRect/>
          </a:stretch>
        </p:blipFill>
        <p:spPr>
          <a:xfrm>
            <a:off x="2260099" y="405250"/>
            <a:ext cx="2311901" cy="2992201"/>
          </a:xfrm>
          <a:prstGeom prst="rect">
            <a:avLst/>
          </a:prstGeom>
          <a:noFill/>
          <a:ln>
            <a:noFill/>
          </a:ln>
        </p:spPr>
      </p:pic>
      <p:pic>
        <p:nvPicPr>
          <p:cNvPr id="100" name="Google Shape;100;p20" descr="Cover of “Introduction to Planetary Geology” textbook."/>
          <p:cNvPicPr preferRelativeResize="0"/>
          <p:nvPr/>
        </p:nvPicPr>
        <p:blipFill>
          <a:blip r:embed="rId5">
            <a:alphaModFix/>
          </a:blip>
          <a:stretch>
            <a:fillRect/>
          </a:stretch>
        </p:blipFill>
        <p:spPr>
          <a:xfrm rot="239999">
            <a:off x="152400" y="86316"/>
            <a:ext cx="2468526" cy="3162802"/>
          </a:xfrm>
          <a:prstGeom prst="rect">
            <a:avLst/>
          </a:prstGeom>
          <a:noFill/>
          <a:ln>
            <a:noFill/>
          </a:ln>
        </p:spPr>
      </p:pic>
      <p:pic>
        <p:nvPicPr>
          <p:cNvPr id="101" name="Google Shape;101;p20" descr="Cover of “Pame!: Modern Greek for Beginners” course text."/>
          <p:cNvPicPr preferRelativeResize="0"/>
          <p:nvPr/>
        </p:nvPicPr>
        <p:blipFill>
          <a:blip r:embed="rId6">
            <a:alphaModFix/>
          </a:blip>
          <a:stretch>
            <a:fillRect/>
          </a:stretch>
        </p:blipFill>
        <p:spPr>
          <a:xfrm>
            <a:off x="625414" y="2941825"/>
            <a:ext cx="3702951" cy="1977649"/>
          </a:xfrm>
          <a:prstGeom prst="rect">
            <a:avLst/>
          </a:prstGeom>
          <a:noFill/>
          <a:ln>
            <a:noFill/>
          </a:ln>
        </p:spPr>
      </p:pic>
      <p:pic>
        <p:nvPicPr>
          <p:cNvPr id="102" name="Google Shape;102;p20" descr="handheld paper fan which reads, “I’m a Queens College Fan.”"/>
          <p:cNvPicPr preferRelativeResize="0"/>
          <p:nvPr/>
        </p:nvPicPr>
        <p:blipFill>
          <a:blip r:embed="rId7">
            <a:alphaModFix/>
          </a:blip>
          <a:stretch>
            <a:fillRect/>
          </a:stretch>
        </p:blipFill>
        <p:spPr>
          <a:xfrm>
            <a:off x="3853075" y="70150"/>
            <a:ext cx="1202225" cy="12744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6"/>
        <p:cNvGrpSpPr/>
        <p:nvPr/>
      </p:nvGrpSpPr>
      <p:grpSpPr>
        <a:xfrm>
          <a:off x="0" y="0"/>
          <a:ext cx="0" cy="0"/>
          <a:chOff x="0" y="0"/>
          <a:chExt cx="0" cy="0"/>
        </a:xfrm>
      </p:grpSpPr>
      <p:sp>
        <p:nvSpPr>
          <p:cNvPr id="2" name="Title 1">
            <a:extLst>
              <a:ext uri="{FF2B5EF4-FFF2-40B4-BE49-F238E27FC236}">
                <a16:creationId xmlns:a16="http://schemas.microsoft.com/office/drawing/2014/main" id="{F2A0C6C6-83F8-6AB6-85A9-A95672F0674A}"/>
              </a:ext>
            </a:extLst>
          </p:cNvPr>
          <p:cNvSpPr>
            <a:spLocks noGrp="1"/>
          </p:cNvSpPr>
          <p:nvPr>
            <p:ph type="ctrTitle"/>
          </p:nvPr>
        </p:nvSpPr>
        <p:spPr>
          <a:xfrm>
            <a:off x="311708" y="-2052600"/>
            <a:ext cx="8520600" cy="2052600"/>
          </a:xfrm>
        </p:spPr>
        <p:txBody>
          <a:bodyPr spcFirstLastPara="1" wrap="square" lIns="91425" tIns="91425" rIns="91425" bIns="91425" anchor="b" anchorCtr="0">
            <a:normAutofit/>
          </a:bodyPr>
          <a:lstStyle/>
          <a:p>
            <a:r>
              <a:rPr lang="en-US" dirty="0"/>
              <a:t>Music Library</a:t>
            </a:r>
          </a:p>
        </p:txBody>
      </p:sp>
      <p:sp>
        <p:nvSpPr>
          <p:cNvPr id="107" name="Google Shape;107;p21"/>
          <p:cNvSpPr txBox="1"/>
          <p:nvPr/>
        </p:nvSpPr>
        <p:spPr>
          <a:xfrm>
            <a:off x="5055400" y="894575"/>
            <a:ext cx="4088700" cy="4260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b="1" dirty="0">
                <a:solidFill>
                  <a:srgbClr val="FF0000"/>
                </a:solidFill>
              </a:rPr>
              <a:t>Music Library</a:t>
            </a:r>
            <a:endParaRPr sz="1100" b="1" dirty="0">
              <a:solidFill>
                <a:srgbClr val="FF0000"/>
              </a:solidFill>
            </a:endParaRPr>
          </a:p>
          <a:p>
            <a:pPr marL="0" lvl="0" indent="0" algn="l" rtl="0">
              <a:lnSpc>
                <a:spcPct val="115000"/>
              </a:lnSpc>
              <a:spcBef>
                <a:spcPts val="0"/>
              </a:spcBef>
              <a:spcAft>
                <a:spcPts val="0"/>
              </a:spcAft>
              <a:buNone/>
            </a:pPr>
            <a:endParaRPr sz="1100" b="1" dirty="0">
              <a:solidFill>
                <a:schemeClr val="dk1"/>
              </a:solidFill>
            </a:endParaRPr>
          </a:p>
          <a:p>
            <a:pPr marL="0" lvl="0" indent="0" algn="l" rtl="0">
              <a:lnSpc>
                <a:spcPct val="115000"/>
              </a:lnSpc>
              <a:spcBef>
                <a:spcPts val="0"/>
              </a:spcBef>
              <a:spcAft>
                <a:spcPts val="0"/>
              </a:spcAft>
              <a:buNone/>
            </a:pPr>
            <a:r>
              <a:rPr lang="en" sz="1200" dirty="0">
                <a:solidFill>
                  <a:schemeClr val="dk1"/>
                </a:solidFill>
                <a:highlight>
                  <a:srgbClr val="FFFFFF"/>
                </a:highlight>
              </a:rPr>
              <a:t>The Rorick Music Library, located in the Music Building, is the largest of its kind in CUNY and holds all of QC’s music-related materials, including books, scores, and audio recordings (LPs &amp; CDs), and a large </a:t>
            </a:r>
            <a:r>
              <a:rPr lang="en" sz="1200" u="sng" dirty="0">
                <a:solidFill>
                  <a:schemeClr val="accent1">
                    <a:lumMod val="50000"/>
                  </a:schemeClr>
                </a:solidFill>
                <a:highlight>
                  <a:srgbClr val="FFFFFF"/>
                </a:highlight>
                <a:hlinkClick r:id="rId3">
                  <a:extLst>
                    <a:ext uri="{A12FA001-AC4F-418D-AE19-62706E023703}">
                      <ahyp:hlinkClr xmlns:ahyp="http://schemas.microsoft.com/office/drawing/2018/hyperlinkcolor" val="tx"/>
                    </a:ext>
                  </a:extLst>
                </a:hlinkClick>
              </a:rPr>
              <a:t>Vinyl LP Collection</a:t>
            </a:r>
            <a:r>
              <a:rPr lang="en" sz="1200" dirty="0">
                <a:solidFill>
                  <a:schemeClr val="accent1">
                    <a:lumMod val="50000"/>
                  </a:schemeClr>
                </a:solidFill>
                <a:highlight>
                  <a:srgbClr val="FFFFFF"/>
                </a:highlight>
              </a:rPr>
              <a:t>.</a:t>
            </a:r>
            <a:endParaRPr sz="1200" dirty="0">
              <a:solidFill>
                <a:schemeClr val="accent1">
                  <a:lumMod val="50000"/>
                </a:schemeClr>
              </a:solidFill>
              <a:highlight>
                <a:srgbClr val="FFFFFF"/>
              </a:highlight>
            </a:endParaRPr>
          </a:p>
          <a:p>
            <a:pPr marL="0" lvl="0" indent="0" algn="l" rtl="0">
              <a:lnSpc>
                <a:spcPct val="115000"/>
              </a:lnSpc>
              <a:spcBef>
                <a:spcPts val="800"/>
              </a:spcBef>
              <a:spcAft>
                <a:spcPts val="0"/>
              </a:spcAft>
              <a:buNone/>
            </a:pPr>
            <a:r>
              <a:rPr lang="en" sz="1200" dirty="0">
                <a:solidFill>
                  <a:schemeClr val="dk1"/>
                </a:solidFill>
                <a:highlight>
                  <a:srgbClr val="FFFFFF"/>
                </a:highlight>
              </a:rPr>
              <a:t>A large seating area, two study rooms, and a media lab with computers and turntables make it a great place to get work done and engage with music in multiple ways.</a:t>
            </a:r>
            <a:endParaRPr sz="1200" dirty="0">
              <a:solidFill>
                <a:schemeClr val="dk1"/>
              </a:solidFill>
              <a:highlight>
                <a:srgbClr val="FFFFFF"/>
              </a:highlight>
            </a:endParaRPr>
          </a:p>
          <a:p>
            <a:pPr marL="0" lvl="0" indent="0" algn="l" rtl="0">
              <a:lnSpc>
                <a:spcPct val="115000"/>
              </a:lnSpc>
              <a:spcBef>
                <a:spcPts val="800"/>
              </a:spcBef>
              <a:spcAft>
                <a:spcPts val="0"/>
              </a:spcAft>
              <a:buNone/>
            </a:pPr>
            <a:r>
              <a:rPr lang="en" sz="1200" dirty="0">
                <a:solidFill>
                  <a:schemeClr val="dk1"/>
                </a:solidFill>
                <a:highlight>
                  <a:srgbClr val="FFFFFF"/>
                </a:highlight>
              </a:rPr>
              <a:t>Research assistance in the performing arts and workshops on the use of audio gear can be scheduled with the music librarian. </a:t>
            </a:r>
            <a:r>
              <a:rPr lang="en" sz="1200" dirty="0">
                <a:solidFill>
                  <a:schemeClr val="dk1"/>
                </a:solidFill>
                <a:highlight>
                  <a:srgbClr val="C6C6C6"/>
                </a:highlight>
              </a:rPr>
              <a:t> </a:t>
            </a:r>
            <a:endParaRPr sz="1200" dirty="0">
              <a:solidFill>
                <a:schemeClr val="dk1"/>
              </a:solidFill>
              <a:highlight>
                <a:srgbClr val="C6C6C6"/>
              </a:highlight>
            </a:endParaRPr>
          </a:p>
          <a:p>
            <a:pPr marL="0" lvl="0" indent="0" algn="l" rtl="0">
              <a:lnSpc>
                <a:spcPct val="115000"/>
              </a:lnSpc>
              <a:spcBef>
                <a:spcPts val="800"/>
              </a:spcBef>
              <a:spcAft>
                <a:spcPts val="0"/>
              </a:spcAft>
              <a:buNone/>
            </a:pPr>
            <a:r>
              <a:rPr lang="en" sz="1200" u="sng" dirty="0">
                <a:solidFill>
                  <a:schemeClr val="accent1">
                    <a:lumMod val="50000"/>
                  </a:schemeClr>
                </a:solidFill>
                <a:highlight>
                  <a:srgbClr val="FFFFFF"/>
                </a:highlight>
                <a:hlinkClick r:id="rId4">
                  <a:extLst>
                    <a:ext uri="{A12FA001-AC4F-418D-AE19-62706E023703}">
                      <ahyp:hlinkClr xmlns:ahyp="http://schemas.microsoft.com/office/drawing/2018/hyperlinkcolor" val="tx"/>
                    </a:ext>
                  </a:extLst>
                </a:hlinkClick>
              </a:rPr>
              <a:t>https://www.qc.cuny.edu/library/music/</a:t>
            </a:r>
            <a:r>
              <a:rPr lang="en" sz="1200" dirty="0">
                <a:solidFill>
                  <a:schemeClr val="accent1">
                    <a:lumMod val="50000"/>
                  </a:schemeClr>
                </a:solidFill>
                <a:highlight>
                  <a:srgbClr val="C6C6C6"/>
                </a:highlight>
              </a:rPr>
              <a:t> </a:t>
            </a:r>
            <a:endParaRPr sz="1200" dirty="0">
              <a:solidFill>
                <a:schemeClr val="accent1">
                  <a:lumMod val="50000"/>
                </a:schemeClr>
              </a:solidFill>
              <a:highlight>
                <a:srgbClr val="C6C6C6"/>
              </a:highlight>
            </a:endParaRPr>
          </a:p>
          <a:p>
            <a:pPr marL="0" lvl="0" indent="0" algn="l" rtl="0">
              <a:lnSpc>
                <a:spcPct val="115000"/>
              </a:lnSpc>
              <a:spcBef>
                <a:spcPts val="800"/>
              </a:spcBef>
              <a:spcAft>
                <a:spcPts val="0"/>
              </a:spcAft>
              <a:buNone/>
            </a:pPr>
            <a:endParaRPr sz="1100" dirty="0">
              <a:solidFill>
                <a:schemeClr val="dk1"/>
              </a:solidFill>
            </a:endParaRPr>
          </a:p>
          <a:p>
            <a:pPr marL="0" lvl="0" indent="0" algn="l" rtl="0">
              <a:lnSpc>
                <a:spcPct val="115000"/>
              </a:lnSpc>
              <a:spcBef>
                <a:spcPts val="800"/>
              </a:spcBef>
              <a:spcAft>
                <a:spcPts val="0"/>
              </a:spcAft>
              <a:buNone/>
            </a:pPr>
            <a:endParaRPr sz="1100" dirty="0">
              <a:solidFill>
                <a:schemeClr val="dk1"/>
              </a:solidFill>
            </a:endParaRPr>
          </a:p>
          <a:p>
            <a:pPr marL="0" lvl="0" indent="0" algn="l" rtl="0">
              <a:spcBef>
                <a:spcPts val="0"/>
              </a:spcBef>
              <a:spcAft>
                <a:spcPts val="0"/>
              </a:spcAft>
              <a:buNone/>
            </a:pPr>
            <a:endParaRPr sz="1800" dirty="0">
              <a:solidFill>
                <a:schemeClr val="dk2"/>
              </a:solidFill>
            </a:endParaRPr>
          </a:p>
        </p:txBody>
      </p:sp>
      <p:pic>
        <p:nvPicPr>
          <p:cNvPr id="108" name="Google Shape;108;p21" descr="A student playing the keyboard in the QC Music Library."/>
          <p:cNvPicPr preferRelativeResize="0"/>
          <p:nvPr/>
        </p:nvPicPr>
        <p:blipFill>
          <a:blip r:embed="rId5">
            <a:alphaModFix/>
          </a:blip>
          <a:stretch>
            <a:fillRect/>
          </a:stretch>
        </p:blipFill>
        <p:spPr>
          <a:xfrm>
            <a:off x="0" y="239550"/>
            <a:ext cx="4664400" cy="4664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2"/>
        <p:cNvGrpSpPr/>
        <p:nvPr/>
      </p:nvGrpSpPr>
      <p:grpSpPr>
        <a:xfrm>
          <a:off x="0" y="0"/>
          <a:ext cx="0" cy="0"/>
          <a:chOff x="0" y="0"/>
          <a:chExt cx="0" cy="0"/>
        </a:xfrm>
      </p:grpSpPr>
      <p:sp>
        <p:nvSpPr>
          <p:cNvPr id="2" name="Title 1">
            <a:extLst>
              <a:ext uri="{FF2B5EF4-FFF2-40B4-BE49-F238E27FC236}">
                <a16:creationId xmlns:a16="http://schemas.microsoft.com/office/drawing/2014/main" id="{E8280680-C3BF-E81C-C584-45B3C00A003F}"/>
              </a:ext>
            </a:extLst>
          </p:cNvPr>
          <p:cNvSpPr>
            <a:spLocks noGrp="1"/>
          </p:cNvSpPr>
          <p:nvPr>
            <p:ph type="ctrTitle"/>
          </p:nvPr>
        </p:nvSpPr>
        <p:spPr>
          <a:xfrm>
            <a:off x="311708" y="-2052600"/>
            <a:ext cx="8520600" cy="2052600"/>
          </a:xfrm>
        </p:spPr>
        <p:txBody>
          <a:bodyPr spcFirstLastPara="1" wrap="square" lIns="91425" tIns="91425" rIns="91425" bIns="91425" anchor="b" anchorCtr="0">
            <a:normAutofit/>
          </a:bodyPr>
          <a:lstStyle/>
          <a:p>
            <a:r>
              <a:rPr lang="en-US" dirty="0"/>
              <a:t>Special Collections and Archives</a:t>
            </a:r>
          </a:p>
        </p:txBody>
      </p:sp>
      <p:sp>
        <p:nvSpPr>
          <p:cNvPr id="113" name="Google Shape;113;p22"/>
          <p:cNvSpPr txBox="1"/>
          <p:nvPr/>
        </p:nvSpPr>
        <p:spPr>
          <a:xfrm>
            <a:off x="5055400" y="936175"/>
            <a:ext cx="4088700" cy="421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b="1" dirty="0">
                <a:solidFill>
                  <a:srgbClr val="FF0000"/>
                </a:solidFill>
              </a:rPr>
              <a:t>Special Collections &amp; Archives</a:t>
            </a:r>
            <a:endParaRPr sz="1100" b="1" dirty="0">
              <a:solidFill>
                <a:srgbClr val="FF0000"/>
              </a:solidFill>
            </a:endParaRPr>
          </a:p>
          <a:p>
            <a:pPr marL="0" lvl="0" indent="0" algn="l" rtl="0">
              <a:lnSpc>
                <a:spcPct val="115000"/>
              </a:lnSpc>
              <a:spcBef>
                <a:spcPts val="0"/>
              </a:spcBef>
              <a:spcAft>
                <a:spcPts val="0"/>
              </a:spcAft>
              <a:buNone/>
            </a:pPr>
            <a:endParaRPr sz="1100" b="1" dirty="0">
              <a:solidFill>
                <a:schemeClr val="dk1"/>
              </a:solidFill>
            </a:endParaRPr>
          </a:p>
          <a:p>
            <a:pPr marL="0" lvl="0" indent="0" algn="l" rtl="0">
              <a:lnSpc>
                <a:spcPct val="115000"/>
              </a:lnSpc>
              <a:spcBef>
                <a:spcPts val="0"/>
              </a:spcBef>
              <a:spcAft>
                <a:spcPts val="0"/>
              </a:spcAft>
              <a:buNone/>
            </a:pPr>
            <a:r>
              <a:rPr lang="en" sz="1100" dirty="0">
                <a:solidFill>
                  <a:schemeClr val="dk1"/>
                </a:solidFill>
              </a:rPr>
              <a:t>Queens College Special Collections and Archives (SCA) is the repository for over 4,000 linear feet of college records, special collections, and rare books.</a:t>
            </a:r>
            <a:endParaRPr sz="1100" dirty="0">
              <a:solidFill>
                <a:schemeClr val="dk1"/>
              </a:solidFill>
            </a:endParaRPr>
          </a:p>
          <a:p>
            <a:pPr marL="0" lvl="0" indent="0" algn="l" rtl="0">
              <a:lnSpc>
                <a:spcPct val="115000"/>
              </a:lnSpc>
              <a:spcBef>
                <a:spcPts val="0"/>
              </a:spcBef>
              <a:spcAft>
                <a:spcPts val="0"/>
              </a:spcAft>
              <a:buNone/>
            </a:pPr>
            <a:endParaRPr sz="1100" dirty="0">
              <a:solidFill>
                <a:schemeClr val="dk1"/>
              </a:solidFill>
            </a:endParaRPr>
          </a:p>
          <a:p>
            <a:pPr marL="0" lvl="0" indent="0" algn="l" rtl="0">
              <a:lnSpc>
                <a:spcPct val="115000"/>
              </a:lnSpc>
              <a:spcBef>
                <a:spcPts val="0"/>
              </a:spcBef>
              <a:spcAft>
                <a:spcPts val="0"/>
              </a:spcAft>
              <a:buNone/>
            </a:pPr>
            <a:r>
              <a:rPr lang="en" sz="1100" dirty="0">
                <a:solidFill>
                  <a:schemeClr val="dk1"/>
                </a:solidFill>
              </a:rPr>
              <a:t>Our mission is to collect, preserve, and provide access to special collections and archives for discovery, teaching, scholarship, creativity and critical thinking.</a:t>
            </a:r>
            <a:endParaRPr sz="1100" dirty="0">
              <a:solidFill>
                <a:schemeClr val="dk1"/>
              </a:solidFill>
            </a:endParaRPr>
          </a:p>
          <a:p>
            <a:pPr marL="0" lvl="0" indent="0" algn="l" rtl="0">
              <a:lnSpc>
                <a:spcPct val="115000"/>
              </a:lnSpc>
              <a:spcBef>
                <a:spcPts val="0"/>
              </a:spcBef>
              <a:spcAft>
                <a:spcPts val="0"/>
              </a:spcAft>
              <a:buNone/>
            </a:pPr>
            <a:endParaRPr sz="1100" dirty="0">
              <a:solidFill>
                <a:schemeClr val="dk1"/>
              </a:solidFill>
            </a:endParaRPr>
          </a:p>
          <a:p>
            <a:pPr marL="0" lvl="0" indent="0" algn="l" rtl="0">
              <a:lnSpc>
                <a:spcPct val="115000"/>
              </a:lnSpc>
              <a:spcBef>
                <a:spcPts val="0"/>
              </a:spcBef>
              <a:spcAft>
                <a:spcPts val="0"/>
              </a:spcAft>
              <a:buNone/>
            </a:pPr>
            <a:r>
              <a:rPr lang="en" sz="1100" dirty="0">
                <a:solidFill>
                  <a:schemeClr val="dk1"/>
                </a:solidFill>
              </a:rPr>
              <a:t>Our priority is the safekeeping of the historical and cultural record of Queens College. Additional collecting areas – civil rights, social justice, politics, and music and the arts – reflect areas of excellence in our institution and among our faculty, staff, students, and alumni.</a:t>
            </a:r>
            <a:endParaRPr sz="1100" dirty="0">
              <a:solidFill>
                <a:schemeClr val="dk1"/>
              </a:solidFill>
            </a:endParaRPr>
          </a:p>
          <a:p>
            <a:pPr marL="0" lvl="0" indent="0" algn="l" rtl="0">
              <a:lnSpc>
                <a:spcPct val="115000"/>
              </a:lnSpc>
              <a:spcBef>
                <a:spcPts val="0"/>
              </a:spcBef>
              <a:spcAft>
                <a:spcPts val="0"/>
              </a:spcAft>
              <a:buNone/>
            </a:pPr>
            <a:endParaRPr sz="1100" dirty="0">
              <a:solidFill>
                <a:schemeClr val="dk1"/>
              </a:solidFill>
            </a:endParaRPr>
          </a:p>
          <a:p>
            <a:pPr marL="0" lvl="0" indent="0" algn="l" rtl="0">
              <a:lnSpc>
                <a:spcPct val="115000"/>
              </a:lnSpc>
              <a:spcBef>
                <a:spcPts val="0"/>
              </a:spcBef>
              <a:spcAft>
                <a:spcPts val="0"/>
              </a:spcAft>
              <a:buNone/>
            </a:pPr>
            <a:r>
              <a:rPr lang="en" sz="1200" u="sng" dirty="0">
                <a:solidFill>
                  <a:schemeClr val="accent1">
                    <a:lumMod val="50000"/>
                  </a:schemeClr>
                </a:solidFill>
                <a:highlight>
                  <a:srgbClr val="FFFFFF"/>
                </a:highlight>
                <a:hlinkClick r:id="rId3">
                  <a:extLst>
                    <a:ext uri="{A12FA001-AC4F-418D-AE19-62706E023703}">
                      <ahyp:hlinkClr xmlns:ahyp="http://schemas.microsoft.com/office/drawing/2018/hyperlinkcolor" val="tx"/>
                    </a:ext>
                  </a:extLst>
                </a:hlinkClick>
              </a:rPr>
              <a:t>https://www.qc.cuny.edu/library/archives/</a:t>
            </a:r>
            <a:endParaRPr sz="1100" dirty="0">
              <a:solidFill>
                <a:schemeClr val="accent1">
                  <a:lumMod val="50000"/>
                </a:schemeClr>
              </a:solidFill>
            </a:endParaRPr>
          </a:p>
          <a:p>
            <a:pPr marL="0" lvl="0" indent="0" algn="l" rtl="0">
              <a:lnSpc>
                <a:spcPct val="115000"/>
              </a:lnSpc>
              <a:spcBef>
                <a:spcPts val="0"/>
              </a:spcBef>
              <a:spcAft>
                <a:spcPts val="0"/>
              </a:spcAft>
              <a:buNone/>
            </a:pPr>
            <a:endParaRPr sz="1100" dirty="0">
              <a:solidFill>
                <a:schemeClr val="dk1"/>
              </a:solidFill>
            </a:endParaRPr>
          </a:p>
          <a:p>
            <a:pPr marL="0" lvl="0" indent="0" algn="l" rtl="0">
              <a:spcBef>
                <a:spcPts val="0"/>
              </a:spcBef>
              <a:spcAft>
                <a:spcPts val="0"/>
              </a:spcAft>
              <a:buNone/>
            </a:pPr>
            <a:endParaRPr sz="1800" dirty="0">
              <a:solidFill>
                <a:schemeClr val="dk2"/>
              </a:solidFill>
            </a:endParaRPr>
          </a:p>
        </p:txBody>
      </p:sp>
      <p:pic>
        <p:nvPicPr>
          <p:cNvPr id="114" name="Google Shape;114;p22" descr="Students doing research in the QC Archives."/>
          <p:cNvPicPr preferRelativeResize="0"/>
          <p:nvPr/>
        </p:nvPicPr>
        <p:blipFill>
          <a:blip r:embed="rId4">
            <a:alphaModFix/>
          </a:blip>
          <a:stretch>
            <a:fillRect/>
          </a:stretch>
        </p:blipFill>
        <p:spPr>
          <a:xfrm>
            <a:off x="0" y="883244"/>
            <a:ext cx="5055400" cy="337700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8"/>
        <p:cNvGrpSpPr/>
        <p:nvPr/>
      </p:nvGrpSpPr>
      <p:grpSpPr>
        <a:xfrm>
          <a:off x="0" y="0"/>
          <a:ext cx="0" cy="0"/>
          <a:chOff x="0" y="0"/>
          <a:chExt cx="0" cy="0"/>
        </a:xfrm>
      </p:grpSpPr>
      <p:sp>
        <p:nvSpPr>
          <p:cNvPr id="2" name="Title 1">
            <a:extLst>
              <a:ext uri="{FF2B5EF4-FFF2-40B4-BE49-F238E27FC236}">
                <a16:creationId xmlns:a16="http://schemas.microsoft.com/office/drawing/2014/main" id="{FF5EB58C-28FF-7E04-F004-811DD02C12C0}"/>
              </a:ext>
            </a:extLst>
          </p:cNvPr>
          <p:cNvSpPr>
            <a:spLocks noGrp="1"/>
          </p:cNvSpPr>
          <p:nvPr>
            <p:ph type="ctrTitle"/>
          </p:nvPr>
        </p:nvSpPr>
        <p:spPr>
          <a:xfrm>
            <a:off x="311708" y="-2052600"/>
            <a:ext cx="8520600" cy="2052600"/>
          </a:xfrm>
        </p:spPr>
        <p:txBody>
          <a:bodyPr spcFirstLastPara="1" wrap="square" lIns="91425" tIns="91425" rIns="91425" bIns="91425" anchor="b" anchorCtr="0">
            <a:normAutofit/>
          </a:bodyPr>
          <a:lstStyle/>
          <a:p>
            <a:r>
              <a:rPr lang="en-US" dirty="0"/>
              <a:t>Makerspace</a:t>
            </a:r>
          </a:p>
        </p:txBody>
      </p:sp>
      <p:sp>
        <p:nvSpPr>
          <p:cNvPr id="119" name="Google Shape;119;p23"/>
          <p:cNvSpPr txBox="1"/>
          <p:nvPr/>
        </p:nvSpPr>
        <p:spPr>
          <a:xfrm>
            <a:off x="5055400" y="894575"/>
            <a:ext cx="4088700" cy="4260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b="1" dirty="0">
                <a:solidFill>
                  <a:srgbClr val="FF0000"/>
                </a:solidFill>
              </a:rPr>
              <a:t>Makerspace</a:t>
            </a:r>
            <a:endParaRPr sz="1100" b="1" dirty="0">
              <a:solidFill>
                <a:srgbClr val="FF0000"/>
              </a:solidFill>
            </a:endParaRPr>
          </a:p>
          <a:p>
            <a:pPr marL="0" lvl="0" indent="0" algn="l" rtl="0">
              <a:lnSpc>
                <a:spcPct val="115000"/>
              </a:lnSpc>
              <a:spcBef>
                <a:spcPts val="0"/>
              </a:spcBef>
              <a:spcAft>
                <a:spcPts val="0"/>
              </a:spcAft>
              <a:buNone/>
            </a:pPr>
            <a:endParaRPr sz="1100" b="1" dirty="0">
              <a:solidFill>
                <a:schemeClr val="dk1"/>
              </a:solidFill>
            </a:endParaRPr>
          </a:p>
          <a:p>
            <a:pPr marL="0" lvl="0" indent="0" algn="l" rtl="0">
              <a:lnSpc>
                <a:spcPct val="115000"/>
              </a:lnSpc>
              <a:spcBef>
                <a:spcPts val="0"/>
              </a:spcBef>
              <a:spcAft>
                <a:spcPts val="0"/>
              </a:spcAft>
              <a:buNone/>
            </a:pPr>
            <a:r>
              <a:rPr lang="en" sz="1200" dirty="0">
                <a:solidFill>
                  <a:schemeClr val="dk1"/>
                </a:solidFill>
                <a:highlight>
                  <a:srgbClr val="FFFFFF"/>
                </a:highlight>
              </a:rPr>
              <a:t>Located on the 1st Floor of the Rosenthal Library, the Makerspace is  place for all to tinker, craft, make, design, and learn.</a:t>
            </a:r>
            <a:endParaRPr sz="1200" dirty="0">
              <a:solidFill>
                <a:schemeClr val="dk1"/>
              </a:solidFill>
              <a:highlight>
                <a:srgbClr val="FFFFFF"/>
              </a:highlight>
            </a:endParaRPr>
          </a:p>
          <a:p>
            <a:pPr marL="457200" lvl="0" indent="-304800" algn="l" rtl="0">
              <a:lnSpc>
                <a:spcPct val="115000"/>
              </a:lnSpc>
              <a:spcBef>
                <a:spcPts val="800"/>
              </a:spcBef>
              <a:spcAft>
                <a:spcPts val="0"/>
              </a:spcAft>
              <a:buClr>
                <a:schemeClr val="dk1"/>
              </a:buClr>
              <a:buSzPts val="1200"/>
              <a:buChar char="●"/>
            </a:pPr>
            <a:r>
              <a:rPr lang="en" sz="1200" dirty="0">
                <a:solidFill>
                  <a:schemeClr val="dk1"/>
                </a:solidFill>
                <a:highlight>
                  <a:srgbClr val="FFFFFF"/>
                </a:highlight>
              </a:rPr>
              <a:t>3D Printing</a:t>
            </a:r>
            <a:endParaRPr sz="1200" dirty="0">
              <a:solidFill>
                <a:srgbClr val="020202"/>
              </a:solidFill>
              <a:highlight>
                <a:srgbClr val="FFFFFF"/>
              </a:highlight>
            </a:endParaRPr>
          </a:p>
          <a:p>
            <a:pPr marL="457200" lvl="0" indent="-304800" algn="l" rtl="0">
              <a:lnSpc>
                <a:spcPct val="115000"/>
              </a:lnSpc>
              <a:spcBef>
                <a:spcPts val="0"/>
              </a:spcBef>
              <a:spcAft>
                <a:spcPts val="0"/>
              </a:spcAft>
              <a:buClr>
                <a:srgbClr val="020202"/>
              </a:buClr>
              <a:buSzPts val="1200"/>
              <a:buChar char="●"/>
            </a:pPr>
            <a:r>
              <a:rPr lang="en" sz="1200" dirty="0">
                <a:solidFill>
                  <a:srgbClr val="020202"/>
                </a:solidFill>
                <a:highlight>
                  <a:srgbClr val="FFFFFF"/>
                </a:highlight>
              </a:rPr>
              <a:t>Plotter</a:t>
            </a:r>
            <a:endParaRPr sz="1200" dirty="0">
              <a:solidFill>
                <a:srgbClr val="020202"/>
              </a:solidFill>
              <a:highlight>
                <a:srgbClr val="FFFFFF"/>
              </a:highlight>
            </a:endParaRPr>
          </a:p>
          <a:p>
            <a:pPr marL="457200" lvl="0" indent="-304800" algn="l" rtl="0">
              <a:lnSpc>
                <a:spcPct val="115000"/>
              </a:lnSpc>
              <a:spcBef>
                <a:spcPts val="0"/>
              </a:spcBef>
              <a:spcAft>
                <a:spcPts val="0"/>
              </a:spcAft>
              <a:buClr>
                <a:srgbClr val="020202"/>
              </a:buClr>
              <a:buSzPts val="1200"/>
              <a:buChar char="●"/>
            </a:pPr>
            <a:r>
              <a:rPr lang="en" sz="1200" dirty="0">
                <a:solidFill>
                  <a:srgbClr val="020202"/>
                </a:solidFill>
                <a:highlight>
                  <a:srgbClr val="FFFFFF"/>
                </a:highlight>
              </a:rPr>
              <a:t>Electronics equipment and assembly</a:t>
            </a:r>
            <a:endParaRPr sz="1200" dirty="0">
              <a:solidFill>
                <a:srgbClr val="020202"/>
              </a:solidFill>
              <a:highlight>
                <a:srgbClr val="FFFFFF"/>
              </a:highlight>
            </a:endParaRPr>
          </a:p>
          <a:p>
            <a:pPr marL="457200" lvl="0" indent="-304800" algn="l" rtl="0">
              <a:lnSpc>
                <a:spcPct val="115000"/>
              </a:lnSpc>
              <a:spcBef>
                <a:spcPts val="0"/>
              </a:spcBef>
              <a:spcAft>
                <a:spcPts val="0"/>
              </a:spcAft>
              <a:buClr>
                <a:srgbClr val="020202"/>
              </a:buClr>
              <a:buSzPts val="1200"/>
              <a:buChar char="●"/>
            </a:pPr>
            <a:r>
              <a:rPr lang="en" sz="1200" dirty="0">
                <a:solidFill>
                  <a:srgbClr val="020202"/>
                </a:solidFill>
                <a:highlight>
                  <a:srgbClr val="FFFFFF"/>
                </a:highlight>
              </a:rPr>
              <a:t>Sewing and embroidery machines</a:t>
            </a:r>
            <a:endParaRPr sz="1200" dirty="0">
              <a:solidFill>
                <a:srgbClr val="020202"/>
              </a:solidFill>
              <a:highlight>
                <a:srgbClr val="FFFFFF"/>
              </a:highlight>
            </a:endParaRPr>
          </a:p>
          <a:p>
            <a:pPr marL="457200" lvl="0" indent="-304800" algn="l" rtl="0">
              <a:lnSpc>
                <a:spcPct val="115000"/>
              </a:lnSpc>
              <a:spcBef>
                <a:spcPts val="0"/>
              </a:spcBef>
              <a:spcAft>
                <a:spcPts val="0"/>
              </a:spcAft>
              <a:buClr>
                <a:srgbClr val="020202"/>
              </a:buClr>
              <a:buSzPts val="1200"/>
              <a:buChar char="●"/>
            </a:pPr>
            <a:r>
              <a:rPr lang="en" sz="1200" dirty="0">
                <a:solidFill>
                  <a:srgbClr val="020202"/>
                </a:solidFill>
                <a:highlight>
                  <a:srgbClr val="FFFFFF"/>
                </a:highlight>
              </a:rPr>
              <a:t>Shop facilities</a:t>
            </a:r>
            <a:endParaRPr sz="1200" dirty="0">
              <a:solidFill>
                <a:srgbClr val="020202"/>
              </a:solidFill>
              <a:highlight>
                <a:srgbClr val="FFFFFF"/>
              </a:highlight>
            </a:endParaRPr>
          </a:p>
          <a:p>
            <a:pPr marL="457200" lvl="0" indent="-304800" algn="l" rtl="0">
              <a:lnSpc>
                <a:spcPct val="115000"/>
              </a:lnSpc>
              <a:spcBef>
                <a:spcPts val="0"/>
              </a:spcBef>
              <a:spcAft>
                <a:spcPts val="0"/>
              </a:spcAft>
              <a:buClr>
                <a:srgbClr val="020202"/>
              </a:buClr>
              <a:buSzPts val="1200"/>
              <a:buChar char="●"/>
            </a:pPr>
            <a:r>
              <a:rPr lang="en" sz="1200" dirty="0">
                <a:solidFill>
                  <a:srgbClr val="020202"/>
                </a:solidFill>
                <a:highlight>
                  <a:srgbClr val="FFFFFF"/>
                </a:highlight>
              </a:rPr>
              <a:t>Design PCs</a:t>
            </a:r>
            <a:endParaRPr sz="1200" dirty="0">
              <a:solidFill>
                <a:srgbClr val="020202"/>
              </a:solidFill>
              <a:highlight>
                <a:srgbClr val="FFFFFF"/>
              </a:highlight>
            </a:endParaRPr>
          </a:p>
          <a:p>
            <a:pPr marL="0" lvl="0" indent="0" algn="l" rtl="0">
              <a:lnSpc>
                <a:spcPct val="115000"/>
              </a:lnSpc>
              <a:spcBef>
                <a:spcPts val="800"/>
              </a:spcBef>
              <a:spcAft>
                <a:spcPts val="0"/>
              </a:spcAft>
              <a:buNone/>
            </a:pPr>
            <a:r>
              <a:rPr lang="en" sz="1200" dirty="0">
                <a:solidFill>
                  <a:srgbClr val="020202"/>
                </a:solidFill>
                <a:highlight>
                  <a:srgbClr val="FFFFFF"/>
                </a:highlight>
              </a:rPr>
              <a:t>Orientation required for all new users.</a:t>
            </a:r>
            <a:endParaRPr sz="1200" dirty="0">
              <a:solidFill>
                <a:srgbClr val="020202"/>
              </a:solidFill>
              <a:highlight>
                <a:srgbClr val="FFFFFF"/>
              </a:highlight>
            </a:endParaRPr>
          </a:p>
          <a:p>
            <a:pPr marL="0" lvl="0" indent="0" algn="l" rtl="0">
              <a:lnSpc>
                <a:spcPct val="115000"/>
              </a:lnSpc>
              <a:spcBef>
                <a:spcPts val="800"/>
              </a:spcBef>
              <a:spcAft>
                <a:spcPts val="0"/>
              </a:spcAft>
              <a:buNone/>
            </a:pPr>
            <a:r>
              <a:rPr lang="en" sz="1200" dirty="0">
                <a:solidFill>
                  <a:srgbClr val="020202"/>
                </a:solidFill>
                <a:highlight>
                  <a:srgbClr val="FFFFFF"/>
                </a:highlight>
              </a:rPr>
              <a:t>QC Faculty can request a class orientation, instruction, or brief tour of the QC Makerspace.</a:t>
            </a:r>
            <a:endParaRPr sz="1200" dirty="0">
              <a:solidFill>
                <a:srgbClr val="020202"/>
              </a:solidFill>
              <a:highlight>
                <a:srgbClr val="FFFFFF"/>
              </a:highlight>
            </a:endParaRPr>
          </a:p>
          <a:p>
            <a:pPr marL="0" lvl="0" indent="0" algn="l" rtl="0">
              <a:lnSpc>
                <a:spcPct val="115000"/>
              </a:lnSpc>
              <a:spcBef>
                <a:spcPts val="800"/>
              </a:spcBef>
              <a:spcAft>
                <a:spcPts val="0"/>
              </a:spcAft>
              <a:buNone/>
            </a:pPr>
            <a:r>
              <a:rPr lang="en" sz="1200" u="sng" dirty="0">
                <a:solidFill>
                  <a:schemeClr val="accent1">
                    <a:lumMod val="50000"/>
                  </a:schemeClr>
                </a:solidFill>
                <a:highlight>
                  <a:srgbClr val="FFFFFF"/>
                </a:highlight>
                <a:hlinkClick r:id="rId3">
                  <a:extLst>
                    <a:ext uri="{A12FA001-AC4F-418D-AE19-62706E023703}">
                      <ahyp:hlinkClr xmlns:ahyp="http://schemas.microsoft.com/office/drawing/2018/hyperlinkcolor" val="tx"/>
                    </a:ext>
                  </a:extLst>
                </a:hlinkClick>
              </a:rPr>
              <a:t>https://www.qc.cuny.edu/library/makerspace/</a:t>
            </a:r>
            <a:endParaRPr sz="1200" dirty="0">
              <a:solidFill>
                <a:schemeClr val="accent1">
                  <a:lumMod val="50000"/>
                </a:schemeClr>
              </a:solidFill>
              <a:highlight>
                <a:srgbClr val="FFFFFF"/>
              </a:highlight>
            </a:endParaRPr>
          </a:p>
          <a:p>
            <a:pPr marL="0" lvl="0" indent="0" algn="l" rtl="0">
              <a:lnSpc>
                <a:spcPct val="115000"/>
              </a:lnSpc>
              <a:spcBef>
                <a:spcPts val="800"/>
              </a:spcBef>
              <a:spcAft>
                <a:spcPts val="0"/>
              </a:spcAft>
              <a:buNone/>
            </a:pPr>
            <a:endParaRPr sz="1200" dirty="0">
              <a:solidFill>
                <a:srgbClr val="020202"/>
              </a:solidFill>
              <a:highlight>
                <a:srgbClr val="FFFFFF"/>
              </a:highlight>
            </a:endParaRPr>
          </a:p>
          <a:p>
            <a:pPr marL="0" lvl="0" indent="0" algn="l" rtl="0">
              <a:lnSpc>
                <a:spcPct val="115000"/>
              </a:lnSpc>
              <a:spcBef>
                <a:spcPts val="800"/>
              </a:spcBef>
              <a:spcAft>
                <a:spcPts val="0"/>
              </a:spcAft>
              <a:buNone/>
            </a:pPr>
            <a:endParaRPr sz="1100" dirty="0">
              <a:solidFill>
                <a:schemeClr val="dk1"/>
              </a:solidFill>
            </a:endParaRPr>
          </a:p>
          <a:p>
            <a:pPr marL="0" lvl="0" indent="0" algn="l" rtl="0">
              <a:lnSpc>
                <a:spcPct val="115000"/>
              </a:lnSpc>
              <a:spcBef>
                <a:spcPts val="800"/>
              </a:spcBef>
              <a:spcAft>
                <a:spcPts val="0"/>
              </a:spcAft>
              <a:buNone/>
            </a:pPr>
            <a:endParaRPr sz="1100" dirty="0">
              <a:solidFill>
                <a:schemeClr val="dk1"/>
              </a:solidFill>
            </a:endParaRPr>
          </a:p>
          <a:p>
            <a:pPr marL="0" lvl="0" indent="0" algn="l" rtl="0">
              <a:spcBef>
                <a:spcPts val="0"/>
              </a:spcBef>
              <a:spcAft>
                <a:spcPts val="0"/>
              </a:spcAft>
              <a:buNone/>
            </a:pPr>
            <a:endParaRPr sz="1800" dirty="0">
              <a:solidFill>
                <a:schemeClr val="dk2"/>
              </a:solidFill>
            </a:endParaRPr>
          </a:p>
        </p:txBody>
      </p:sp>
      <p:pic>
        <p:nvPicPr>
          <p:cNvPr id="120" name="Google Shape;120;p23" descr="Student utilizing equipment in the QC Makerspace."/>
          <p:cNvPicPr preferRelativeResize="0"/>
          <p:nvPr/>
        </p:nvPicPr>
        <p:blipFill>
          <a:blip r:embed="rId4">
            <a:alphaModFix/>
          </a:blip>
          <a:stretch>
            <a:fillRect/>
          </a:stretch>
        </p:blipFill>
        <p:spPr>
          <a:xfrm>
            <a:off x="0" y="58624"/>
            <a:ext cx="5011327" cy="502625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d8db9e2-6599-41bd-a036-820a7a7939c2">
      <Terms xmlns="http://schemas.microsoft.com/office/infopath/2007/PartnerControls"/>
    </lcf76f155ced4ddcb4097134ff3c332f>
    <TaxCatchAll xmlns="8b6edb8c-f666-4285-a91c-210e24145dc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843BCE2333FE346B7CED56697DF9A52" ma:contentTypeVersion="20" ma:contentTypeDescription="Create a new document." ma:contentTypeScope="" ma:versionID="9783e8ee27df9e6d96e815798df1b76a">
  <xsd:schema xmlns:xsd="http://www.w3.org/2001/XMLSchema" xmlns:xs="http://www.w3.org/2001/XMLSchema" xmlns:p="http://schemas.microsoft.com/office/2006/metadata/properties" xmlns:ns2="ad8db9e2-6599-41bd-a036-820a7a7939c2" xmlns:ns3="8b6edb8c-f666-4285-a91c-210e24145dc5" targetNamespace="http://schemas.microsoft.com/office/2006/metadata/properties" ma:root="true" ma:fieldsID="35c473f4cd7459e6af4a224df738f4ae" ns2:_="" ns3:_="">
    <xsd:import namespace="ad8db9e2-6599-41bd-a036-820a7a7939c2"/>
    <xsd:import namespace="8b6edb8c-f666-4285-a91c-210e24145dc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8db9e2-6599-41bd-a036-820a7a7939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2597c87-0a2f-4bcb-98aa-a355c729041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b6edb8c-f666-4285-a91c-210e24145dc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d78e41f-f65b-46a7-bb41-6a8e6322839a}" ma:internalName="TaxCatchAll" ma:showField="CatchAllData" ma:web="8b6edb8c-f666-4285-a91c-210e24145dc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07D580-AAC1-47CD-85FA-7E4C0C6EE3D6}">
  <ds:schemaRefs>
    <ds:schemaRef ds:uri="http://schemas.microsoft.com/office/2006/metadata/properties"/>
    <ds:schemaRef ds:uri="http://schemas.microsoft.com/office/infopath/2007/PartnerControls"/>
    <ds:schemaRef ds:uri="ad8db9e2-6599-41bd-a036-820a7a7939c2"/>
    <ds:schemaRef ds:uri="8b6edb8c-f666-4285-a91c-210e24145dc5"/>
  </ds:schemaRefs>
</ds:datastoreItem>
</file>

<file path=customXml/itemProps2.xml><?xml version="1.0" encoding="utf-8"?>
<ds:datastoreItem xmlns:ds="http://schemas.openxmlformats.org/officeDocument/2006/customXml" ds:itemID="{7DA5DEAA-20B9-43A5-88DE-DC9F84FF770E}">
  <ds:schemaRefs>
    <ds:schemaRef ds:uri="http://schemas.microsoft.com/sharepoint/v3/contenttype/forms"/>
  </ds:schemaRefs>
</ds:datastoreItem>
</file>

<file path=customXml/itemProps3.xml><?xml version="1.0" encoding="utf-8"?>
<ds:datastoreItem xmlns:ds="http://schemas.openxmlformats.org/officeDocument/2006/customXml" ds:itemID="{CABC6704-B9C7-47EB-9937-058F7AAD14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d8db9e2-6599-41bd-a036-820a7a7939c2"/>
    <ds:schemaRef ds:uri="8b6edb8c-f666-4285-a91c-210e24145d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1007</Words>
  <Application>Microsoft Macintosh PowerPoint</Application>
  <PresentationFormat>On-screen Show (16:9)</PresentationFormat>
  <Paragraphs>120</Paragraphs>
  <Slides>11</Slides>
  <Notes>11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11</vt:i4>
      </vt:variant>
    </vt:vector>
  </HeadingPairs>
  <TitlesOfParts>
    <vt:vector size="13" baseType="lpstr">
      <vt:lpstr>Arial</vt:lpstr>
      <vt:lpstr>Simple Light</vt:lpstr>
      <vt:lpstr>Queens College Library</vt:lpstr>
      <vt:lpstr>Welcome</vt:lpstr>
      <vt:lpstr>Borrowing</vt:lpstr>
      <vt:lpstr>Newspaper Access</vt:lpstr>
      <vt:lpstr>Advancing Your Research</vt:lpstr>
      <vt:lpstr>Library Research Instruction</vt:lpstr>
      <vt:lpstr>Course Reserves</vt:lpstr>
      <vt:lpstr>OER and ZTC</vt:lpstr>
      <vt:lpstr>Music Library</vt:lpstr>
      <vt:lpstr>Special Collections and Archives</vt:lpstr>
      <vt:lpstr>Makerspace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Meagan Sullivan</cp:lastModifiedBy>
  <cp:revision>1</cp:revision>
  <dcterms:modified xsi:type="dcterms:W3CDTF">2026-09-02T19:53:31Z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0x010100F843BCE2333FE346B7CED56697DF9A52</vt:lpwstr>
  </property>
</Properties>
</file>