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23_2BC9F080.xml" ContentType="application/vnd.ms-powerpoint.comments+xml"/>
  <Override PartName="/ppt/notesSlides/notesSlide7.xml" ContentType="application/vnd.openxmlformats-officedocument.presentationml.notesSlide+xml"/>
  <Override PartName="/ppt/comments/modernComment_107_8D691DB7.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14_BFA9DAB4.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3"/>
  </p:notesMasterIdLst>
  <p:sldIdLst>
    <p:sldId id="256" r:id="rId5"/>
    <p:sldId id="282" r:id="rId6"/>
    <p:sldId id="283" r:id="rId7"/>
    <p:sldId id="292" r:id="rId8"/>
    <p:sldId id="284" r:id="rId9"/>
    <p:sldId id="291" r:id="rId10"/>
    <p:sldId id="263" r:id="rId11"/>
    <p:sldId id="301" r:id="rId12"/>
    <p:sldId id="273" r:id="rId13"/>
    <p:sldId id="274" r:id="rId14"/>
    <p:sldId id="300" r:id="rId15"/>
    <p:sldId id="275" r:id="rId16"/>
    <p:sldId id="276" r:id="rId17"/>
    <p:sldId id="278" r:id="rId18"/>
    <p:sldId id="279" r:id="rId19"/>
    <p:sldId id="269" r:id="rId20"/>
    <p:sldId id="302" r:id="rId21"/>
    <p:sldId id="293" r:id="rId22"/>
  </p:sldIdLst>
  <p:sldSz cx="9144000" cy="5143500" type="screen16x9"/>
  <p:notesSz cx="6858000" cy="9144000"/>
  <p:embeddedFontLst>
    <p:embeddedFont>
      <p:font typeface="League Spartan" pitchFamily="2" charset="77"/>
      <p:regular r:id="rId24"/>
      <p:bold r:id="rId25"/>
    </p:embeddedFont>
    <p:embeddedFont>
      <p:font typeface="Montserrat" pitchFamily="2" charset="77"/>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CACF46-0D1F-7181-C7AC-BF55364853EB}" name="Erica Doran" initials="ED" userId="6c8438c57453df1e" providerId="Windows Live"/>
  <p188:author id="{BDBEC294-70BB-9397-515F-8165645FDDB8}" name="Benjamin Van Dyne" initials="BD" userId="S::bvandyne@pscmail.org::9261e89d-6658-4749-8abe-0f631f312c36" providerId="AD"/>
  <p188:author id="{0966E29A-0650-98CE-048F-3788377D96EE}" name="Thandi Farley" initials="TF" userId="S::tfarley@pscmail.org::191ef95c-9dc7-4b79-8dae-ec1cff0ebe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97DE"/>
    <a:srgbClr val="4C87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E925B-CFA8-F34C-7A58-EE7384272119}" v="10" dt="2026-08-20T17:56:06.599"/>
    <p1510:client id="{61B7A18F-5153-BF5E-C624-D5FC7F3545BD}" v="346" dt="2026-08-20T17:48:58.288"/>
    <p1510:client id="{84333634-3C8E-98D2-F6CA-0E4D179FF74A}" v="48" dt="2026-08-20T15:12:05.253"/>
    <p1510:client id="{A9BB1BB6-40E4-6C25-797D-21AD6B7051DC}" v="4" dt="2026-08-20T18:05:02.730"/>
    <p1510:client id="{D30367FF-49E5-3BFB-7CD4-1C0E0EA4F5D6}" v="3285" dt="2026-08-19T19:48:19.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6" autoAdjust="0"/>
    <p:restoredTop sz="94658"/>
  </p:normalViewPr>
  <p:slideViewPr>
    <p:cSldViewPr snapToGrid="0">
      <p:cViewPr varScale="1">
        <p:scale>
          <a:sx n="140" d="100"/>
          <a:sy n="140" d="100"/>
        </p:scale>
        <p:origin x="216" y="5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theme" Target="theme/theme1.xml"/><Relationship Id="rId8" Type="http://schemas.openxmlformats.org/officeDocument/2006/relationships/slide" Target="slides/slide4.xml"/></Relationships>
</file>

<file path=ppt/comments/modernComment_107_8D691DB7.xml><?xml version="1.0" encoding="utf-8"?>
<p188:cmLst xmlns:a="http://schemas.openxmlformats.org/drawingml/2006/main" xmlns:r="http://schemas.openxmlformats.org/officeDocument/2006/relationships" xmlns:p188="http://schemas.microsoft.com/office/powerpoint/2018/8/main">
  <p188:cm id="{E752D933-6D1D-4078-8A96-7E4D09C5DCFE}" authorId="{0966E29A-0650-98CE-048F-3788377D96EE}" created="2026-08-20T17:52:40.576">
    <ac:txMkLst xmlns:ac="http://schemas.microsoft.com/office/drawing/2013/main/command">
      <pc:docMk xmlns:pc="http://schemas.microsoft.com/office/powerpoint/2013/main/command"/>
      <pc:sldMk xmlns:pc="http://schemas.microsoft.com/office/powerpoint/2013/main/command" cId="2372476343" sldId="263"/>
      <ac:spMk id="67" creationId="{3CB31EE3-1CAB-D021-5B9A-506505E173B5}"/>
      <ac:txMk cp="46" len="41">
        <ac:context len="469" hash="490118410"/>
      </ac:txMk>
    </ac:txMkLst>
    <p188:pos x="5052896" y="676042"/>
    <p188:txBody>
      <a:bodyPr/>
      <a:lstStyle/>
      <a:p>
        <a:r>
          <a:rPr lang="en-US"/>
          <a:t>love this framing!</a:t>
        </a:r>
      </a:p>
    </p188:txBody>
  </p188:cm>
  <p188:cm id="{877843A8-4F29-42B8-B6A4-056F5CEA072B}" authorId="{0966E29A-0650-98CE-048F-3788377D96EE}" created="2026-08-20T17:53:13.718">
    <ac:txMkLst xmlns:ac="http://schemas.microsoft.com/office/drawing/2013/main/command">
      <pc:docMk xmlns:pc="http://schemas.microsoft.com/office/powerpoint/2013/main/command"/>
      <pc:sldMk xmlns:pc="http://schemas.microsoft.com/office/powerpoint/2013/main/command" cId="2372476343" sldId="263"/>
      <ac:spMk id="67" creationId="{3CB31EE3-1CAB-D021-5B9A-506505E173B5}"/>
      <ac:txMk cp="454" len="13">
        <ac:context len="469" hash="490118410"/>
      </ac:txMk>
    </ac:txMkLst>
    <p188:pos x="6112262" y="2857500"/>
    <p188:txBody>
      <a:bodyPr/>
      <a:lstStyle/>
      <a:p>
        <a:r>
          <a:rPr lang="en-US"/>
          <a:t>right on</a:t>
        </a:r>
      </a:p>
    </p188:txBody>
  </p188:cm>
</p188:cmLst>
</file>

<file path=ppt/comments/modernComment_114_BFA9DAB4.xml><?xml version="1.0" encoding="utf-8"?>
<p188:cmLst xmlns:a="http://schemas.openxmlformats.org/drawingml/2006/main" xmlns:r="http://schemas.openxmlformats.org/officeDocument/2006/relationships" xmlns:p188="http://schemas.microsoft.com/office/powerpoint/2018/8/main">
  <p188:cm id="{104E8B34-A332-4F64-8BC6-703168CF46A0}" authorId="{0966E29A-0650-98CE-048F-3788377D96EE}" created="2026-08-20T17:56:06.599">
    <ac:txMkLst xmlns:ac="http://schemas.microsoft.com/office/drawing/2013/main/command">
      <pc:docMk xmlns:pc="http://schemas.microsoft.com/office/powerpoint/2013/main/command"/>
      <pc:sldMk xmlns:pc="http://schemas.microsoft.com/office/powerpoint/2013/main/command" cId="3215579828" sldId="276"/>
      <ac:spMk id="67" creationId="{EB550C6E-ED88-A699-4402-AA5CCB5F8B71}"/>
      <ac:txMk cp="312" len="36">
        <ac:context len="377" hash="3927407564"/>
      </ac:txMk>
    </ac:txMkLst>
    <p188:pos x="1561170" y="2836591"/>
    <p188:txBody>
      <a:bodyPr/>
      <a:lstStyle/>
      <a:p>
        <a:r>
          <a:rPr lang="en-US"/>
          <a:t>https://psc-cuny.org/issues/environmental-health-and-safety/</a:t>
        </a:r>
      </a:p>
    </p188:txBody>
    <p188:extLst>
      <p:ext xmlns:p="http://schemas.openxmlformats.org/presentationml/2006/main" uri="{57CB4572-C831-44C2-8A1C-0ADB6CCDFE69}">
        <p223:reactions xmlns:p223="http://schemas.microsoft.com/office/powerpoint/2022/03/main">
          <p223:rxn type="👍">
            <p223:instance time="2026-08-20T18:03:56.947" authorId="{BDBEC294-70BB-9397-515F-8165645FDDB8}"/>
          </p223:rxn>
        </p223:reactions>
      </p:ext>
    </p188:extLst>
  </p188:cm>
</p188:cmLst>
</file>

<file path=ppt/comments/modernComment_123_2BC9F080.xml><?xml version="1.0" encoding="utf-8"?>
<p188:cmLst xmlns:a="http://schemas.openxmlformats.org/drawingml/2006/main" xmlns:r="http://schemas.openxmlformats.org/officeDocument/2006/relationships" xmlns:p188="http://schemas.microsoft.com/office/powerpoint/2018/8/main">
  <p188:cm id="{3158A3EA-4B83-4C5F-806A-A73183779C89}" authorId="{0966E29A-0650-98CE-048F-3788377D96EE}" created="2026-08-20T17:50:47.056">
    <ac:txMkLst xmlns:ac="http://schemas.microsoft.com/office/drawing/2013/main/command">
      <pc:docMk xmlns:pc="http://schemas.microsoft.com/office/powerpoint/2013/main/command"/>
      <pc:sldMk xmlns:pc="http://schemas.microsoft.com/office/powerpoint/2013/main/command" cId="734654592" sldId="291"/>
      <ac:spMk id="66" creationId="{84CAD0DA-0A39-DC48-362F-165B104ACF9F}"/>
      <ac:txMk cp="20">
        <ac:context len="21" hash="3654785962"/>
      </ac:txMk>
    </ac:txMkLst>
    <p188:pos x="5715000" y="292719"/>
    <p188:replyLst>
      <p188:reply id="{F17EC589-2F7F-4567-A048-CA8C8484CADC}" authorId="{BDBEC294-70BB-9397-515F-8165645FDDB8}" created="2026-08-20T18:05:02.730">
        <p188:txBody>
          <a:bodyPr/>
          <a:lstStyle/>
          <a:p>
            <a:r>
              <a:rPr lang="en-US"/>
              <a:t>I have no strong feelings on this; I think it may be a comms question about whether we are going whole-hog on the re-branding?</a:t>
            </a:r>
          </a:p>
        </p188:txBody>
      </p188:reply>
    </p188:replyLst>
    <p188:txBody>
      <a:bodyPr/>
      <a:lstStyle/>
      <a:p>
        <a:r>
          <a:rPr lang="en-US"/>
          <a:t>do we want to explain that COPE stands for Committee On Political Education? I feel that naming Political Education is helpful when I make the ask, though now it's called something else. Personally, I still think it could be useful! But what do you all think?</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6AAD0479-5CDE-A19A-0F2F-697526456D0D}"/>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C9207046-BF94-3514-CE93-79D480E381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4758F0E2-322B-F93C-F1B3-4DFCE5BC12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713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E9CB8E09-E470-CF5B-B85D-54C705C7169A}"/>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0F9EBEA2-D7FC-3B91-4A7A-9F42ED84F2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1FD1F9BB-8764-3EFA-D754-C96AD6D9F6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63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7F2C6F34-DC59-D6ED-022F-D76316997B94}"/>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9FEE2090-B297-D955-CE4F-DD45517E9D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58CCECCA-E27B-161C-50B1-4428F81BC7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5597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69DE1863-520D-B1AA-82F1-F3E05B2D09F0}"/>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01D0A15C-821F-067C-B636-793772D01A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F2BEF88C-DCF5-0061-0128-4074143D93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4725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0E4A356F-6ECB-3D18-A890-5C6D4E70E0DB}"/>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230EA3BB-0FA8-7CB9-47CF-683C44B0E9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6608B098-A4EA-9692-C13A-2328614F02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522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83C8A1CA-1C07-01DD-B625-43BFF0B78BF6}"/>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31636E22-2FAA-013A-816A-1B0F4CB45F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82A1EE14-C4DB-8DC2-3D5F-D667A40E07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5088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D59C6CBF-8A56-603C-E2F6-FE6E2FE578C2}"/>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9124988C-3AB3-6997-1F27-DE60017E38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17305F01-9E5D-AADB-7E23-E390317816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4906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4BBFAE8F-4643-1938-B248-01C41F6757A0}"/>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8DD79E99-900B-C8ED-E648-C2AA56C0FF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C9BB5BE6-BAD2-E5AD-2250-9A7F863527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4198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DF54D4DE-80F0-C48D-8825-C4AEAFCD0802}"/>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6E0EBF77-01CF-C1D2-B6F6-628F443532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80877CA1-D48F-31ED-B8AB-0A4A162F27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6296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71E58E5F-C29B-5015-9527-032F200CC9F0}"/>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E762F600-C43A-D76E-F682-9A14C0A47D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018276BC-581E-05C0-7624-5CD8ACD19F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1559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3C898ACA-CD1A-5CC9-B0B7-46D4A5AA002D}"/>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311488D4-D401-EBBB-35A6-95CB08949F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DB66A767-CFDD-7540-3829-20FA291837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848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F4502A96-BE26-A13B-34A4-28BE804B6BFA}"/>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2D46EBC3-EC10-2061-BB47-5F04593B8D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191A8F68-35EE-E6B2-F0C4-A24C221E3E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9435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5CFE072B-C2E1-378C-A691-FE8534A9B4BD}"/>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74548F49-A5AF-C1F5-92DC-E966270798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3D235ABB-CFE0-3F69-3FEB-D30A526416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456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6B22FF10-D72D-6526-CD2C-E6D56ECF26AF}"/>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4A138C88-4B05-C3ED-514F-255A252FBD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B92C6866-9687-1102-4A9D-DA251D5A66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6866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B3B4770A-7724-10F8-8315-96AF75B3A92C}"/>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723EF6B6-7232-FAC6-2592-04E90D2F72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B3D403E3-72AD-2702-1A45-AFD9920AB6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8873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1AFAB425-DE4C-39F7-13C4-CA52B8AD4A81}"/>
            </a:ext>
          </a:extLst>
        </p:cNvPr>
        <p:cNvGrpSpPr/>
        <p:nvPr/>
      </p:nvGrpSpPr>
      <p:grpSpPr>
        <a:xfrm>
          <a:off x="0" y="0"/>
          <a:ext cx="0" cy="0"/>
          <a:chOff x="0" y="0"/>
          <a:chExt cx="0" cy="0"/>
        </a:xfrm>
      </p:grpSpPr>
      <p:sp>
        <p:nvSpPr>
          <p:cNvPr id="87" name="Google Shape;87;g3cfe07acbc3_0_36:notes">
            <a:extLst>
              <a:ext uri="{FF2B5EF4-FFF2-40B4-BE49-F238E27FC236}">
                <a16:creationId xmlns:a16="http://schemas.microsoft.com/office/drawing/2014/main" id="{4762EF3E-BD52-2613-2450-B30919EFAF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cfe07acbc3_0_36:notes">
            <a:extLst>
              <a:ext uri="{FF2B5EF4-FFF2-40B4-BE49-F238E27FC236}">
                <a16:creationId xmlns:a16="http://schemas.microsoft.com/office/drawing/2014/main" id="{85883FA7-01D9-7E14-D370-380C5144FE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0806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357FB093-D541-E0E3-A179-65FF501E2BB8}"/>
            </a:ext>
          </a:extLst>
        </p:cNvPr>
        <p:cNvGrpSpPr/>
        <p:nvPr/>
      </p:nvGrpSpPr>
      <p:grpSpPr>
        <a:xfrm>
          <a:off x="0" y="0"/>
          <a:ext cx="0" cy="0"/>
          <a:chOff x="0" y="0"/>
          <a:chExt cx="0" cy="0"/>
        </a:xfrm>
      </p:grpSpPr>
      <p:sp>
        <p:nvSpPr>
          <p:cNvPr id="63" name="Google Shape;63;g3cfe07acbc3_0_0:notes">
            <a:extLst>
              <a:ext uri="{FF2B5EF4-FFF2-40B4-BE49-F238E27FC236}">
                <a16:creationId xmlns:a16="http://schemas.microsoft.com/office/drawing/2014/main" id="{316F8F16-2FA2-15C3-96C6-66D0D027A4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cfe07acbc3_0_0:notes">
            <a:extLst>
              <a:ext uri="{FF2B5EF4-FFF2-40B4-BE49-F238E27FC236}">
                <a16:creationId xmlns:a16="http://schemas.microsoft.com/office/drawing/2014/main" id="{17320F6B-E299-9FDE-43B6-3D614BB51A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64093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SC Generic" type="title">
  <p:cSld name="TITLE">
    <p:bg>
      <p:bgPr>
        <a:solidFill>
          <a:srgbClr val="D61C1F"/>
        </a:solid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233000" y="563344"/>
            <a:ext cx="78705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5200"/>
              <a:buFont typeface="Bevan"/>
              <a:buNone/>
              <a:defRPr sz="5200">
                <a:solidFill>
                  <a:schemeClr val="lt1"/>
                </a:solidFill>
                <a:latin typeface="Bevan"/>
                <a:ea typeface="Bevan"/>
                <a:cs typeface="Bevan"/>
                <a:sym typeface="Bevan"/>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311700" y="2609744"/>
            <a:ext cx="77919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5" name="Google Shape;15;p2"/>
          <p:cNvSpPr/>
          <p:nvPr/>
        </p:nvSpPr>
        <p:spPr>
          <a:xfrm>
            <a:off x="8379775" y="-103550"/>
            <a:ext cx="975300" cy="5333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Montserrat"/>
              <a:ea typeface="Montserrat"/>
              <a:cs typeface="Montserrat"/>
              <a:sym typeface="Montserrat"/>
            </a:endParaRPr>
          </a:p>
        </p:txBody>
      </p:sp>
      <p:sp>
        <p:nvSpPr>
          <p:cNvPr id="16" name="Google Shape;16;p2"/>
          <p:cNvSpPr/>
          <p:nvPr/>
        </p:nvSpPr>
        <p:spPr>
          <a:xfrm>
            <a:off x="241650" y="4012975"/>
            <a:ext cx="1156500" cy="1044000"/>
          </a:xfrm>
          <a:prstGeom prst="rect">
            <a:avLst/>
          </a:prstGeom>
          <a:solidFill>
            <a:srgbClr val="D61C1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pic>
        <p:nvPicPr>
          <p:cNvPr id="17" name="Google Shape;17;p2" title="RF Zoom Background (1).png"/>
          <p:cNvPicPr preferRelativeResize="0"/>
          <p:nvPr/>
        </p:nvPicPr>
        <p:blipFill rotWithShape="1">
          <a:blip r:embed="rId2">
            <a:alphaModFix/>
          </a:blip>
          <a:srcRect t="69798" r="8358"/>
          <a:stretch/>
        </p:blipFill>
        <p:spPr>
          <a:xfrm>
            <a:off x="0" y="3598735"/>
            <a:ext cx="8379776" cy="15534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500550" y="11322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5"/>
          <p:cNvSpPr txBox="1">
            <a:spLocks noGrp="1"/>
          </p:cNvSpPr>
          <p:nvPr>
            <p:ph type="body" idx="1"/>
          </p:nvPr>
        </p:nvSpPr>
        <p:spPr>
          <a:xfrm>
            <a:off x="241650" y="1152475"/>
            <a:ext cx="37554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486158" y="1152475"/>
            <a:ext cx="37554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1002100" y="1311300"/>
            <a:ext cx="32094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League Spartan"/>
              <a:buNone/>
              <a:defRPr sz="2800" b="1">
                <a:solidFill>
                  <a:schemeClr val="dk1"/>
                </a:solidFill>
                <a:latin typeface="League Spartan"/>
                <a:ea typeface="League Spartan"/>
                <a:cs typeface="League Spartan"/>
                <a:sym typeface="League Spartan"/>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500550" y="11322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title="PSC logo_Web2017.jpg"/>
          <p:cNvPicPr preferRelativeResize="0"/>
          <p:nvPr/>
        </p:nvPicPr>
        <p:blipFill>
          <a:blip r:embed="rId11">
            <a:alphaModFix/>
          </a:blip>
          <a:stretch>
            <a:fillRect/>
          </a:stretch>
        </p:blipFill>
        <p:spPr>
          <a:xfrm>
            <a:off x="311700" y="4151029"/>
            <a:ext cx="1012100" cy="804625"/>
          </a:xfrm>
          <a:prstGeom prst="rect">
            <a:avLst/>
          </a:prstGeom>
          <a:noFill/>
          <a:ln>
            <a:noFill/>
          </a:ln>
        </p:spPr>
      </p:pic>
      <p:sp>
        <p:nvSpPr>
          <p:cNvPr id="10" name="Google Shape;10;p1"/>
          <p:cNvSpPr/>
          <p:nvPr/>
        </p:nvSpPr>
        <p:spPr>
          <a:xfrm>
            <a:off x="8397025" y="0"/>
            <a:ext cx="819900" cy="5195400"/>
          </a:xfrm>
          <a:prstGeom prst="rect">
            <a:avLst/>
          </a:prstGeom>
          <a:solidFill>
            <a:srgbClr val="D61C1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23_2BC9F080.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07_8D691DB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14_BFA9DAB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qcpsc.chapter@gmail.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233000" y="563344"/>
            <a:ext cx="7870500" cy="1692650"/>
          </a:xfrm>
          <a:prstGeom prst="rect">
            <a:avLst/>
          </a:prstGeom>
        </p:spPr>
        <p:txBody>
          <a:bodyPr spcFirstLastPara="1" wrap="square" lIns="91425" tIns="91425" rIns="91425" bIns="91425" anchor="b" anchorCtr="0">
            <a:normAutofit/>
          </a:bodyPr>
          <a:lstStyle/>
          <a:p>
            <a:r>
              <a:rPr lang="en" sz="4000" dirty="0"/>
              <a:t>Welcome to PSC-CUNY</a:t>
            </a:r>
            <a:br>
              <a:rPr lang="en" sz="4000" dirty="0"/>
            </a:br>
            <a:r>
              <a:rPr lang="en" sz="4000" dirty="0"/>
              <a:t>Queens College Chapter</a:t>
            </a:r>
          </a:p>
        </p:txBody>
      </p:sp>
      <p:sp>
        <p:nvSpPr>
          <p:cNvPr id="61" name="Google Shape;61;p13"/>
          <p:cNvSpPr txBox="1">
            <a:spLocks noGrp="1"/>
          </p:cNvSpPr>
          <p:nvPr>
            <p:ph type="subTitle" idx="1"/>
          </p:nvPr>
        </p:nvSpPr>
        <p:spPr>
          <a:xfrm>
            <a:off x="311700" y="2256109"/>
            <a:ext cx="7791900" cy="792600"/>
          </a:xfrm>
          <a:prstGeom prst="rect">
            <a:avLst/>
          </a:prstGeom>
        </p:spPr>
        <p:txBody>
          <a:bodyPr spcFirstLastPara="1" wrap="square" lIns="91425" tIns="91425" rIns="91425" bIns="91425" anchor="t" anchorCtr="0">
            <a:normAutofit fontScale="85000" lnSpcReduction="20000"/>
          </a:bodyPr>
          <a:lstStyle/>
          <a:p>
            <a:pPr marL="0" indent="0"/>
            <a:r>
              <a:rPr lang="en"/>
              <a:t>Professional Staff Congress-CUNY</a:t>
            </a:r>
            <a:endParaRPr lang="en-US"/>
          </a:p>
          <a:p>
            <a:pPr marL="0" indent="0"/>
            <a:r>
              <a:rPr lang="en"/>
              <a:t>AAUP/AFT Local 2334 • NYSUT • AFL-CIO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67CA5A00-52FC-880E-C9E8-C23A2B8A5B21}"/>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CCBB67AF-1F11-38DF-442A-6EC084BA16E2}"/>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PSC-CUNY: The Basics</a:t>
            </a:r>
            <a:endParaRPr lang="en-US"/>
          </a:p>
        </p:txBody>
      </p:sp>
      <p:sp>
        <p:nvSpPr>
          <p:cNvPr id="67" name="Google Shape;67;p14">
            <a:extLst>
              <a:ext uri="{FF2B5EF4-FFF2-40B4-BE49-F238E27FC236}">
                <a16:creationId xmlns:a16="http://schemas.microsoft.com/office/drawing/2014/main" id="{6585540B-91DC-9DDB-0D7E-D17E6689AF9A}"/>
              </a:ext>
            </a:extLst>
          </p:cNvPr>
          <p:cNvSpPr txBox="1">
            <a:spLocks noGrp="1"/>
          </p:cNvSpPr>
          <p:nvPr>
            <p:ph type="body" idx="1"/>
          </p:nvPr>
        </p:nvSpPr>
        <p:spPr>
          <a:xfrm>
            <a:off x="500550" y="1132275"/>
            <a:ext cx="7685595" cy="3416400"/>
          </a:xfrm>
          <a:prstGeom prst="rect">
            <a:avLst/>
          </a:prstGeom>
        </p:spPr>
        <p:txBody>
          <a:bodyPr spcFirstLastPara="1" wrap="square" lIns="91425" tIns="91425" rIns="91425" bIns="91425" anchor="t" anchorCtr="0">
            <a:normAutofit fontScale="92500"/>
          </a:bodyPr>
          <a:lstStyle/>
          <a:p>
            <a:pPr marL="285750" indent="-285750">
              <a:lnSpc>
                <a:spcPct val="114999"/>
              </a:lnSpc>
              <a:spcAft>
                <a:spcPts val="1200"/>
              </a:spcAft>
              <a:buFont typeface="Arial"/>
              <a:buChar char="•"/>
            </a:pPr>
            <a:r>
              <a:rPr lang="en"/>
              <a:t>30,000 staff and faculty in a variety of job titles across 26 campuses/work units</a:t>
            </a:r>
          </a:p>
          <a:p>
            <a:pPr marL="285750" indent="-285750">
              <a:lnSpc>
                <a:spcPct val="114999"/>
              </a:lnSpc>
              <a:spcAft>
                <a:spcPts val="1200"/>
              </a:spcAft>
              <a:buFont typeface="Arial"/>
              <a:buChar char="•"/>
            </a:pPr>
            <a:r>
              <a:rPr lang="en"/>
              <a:t>Campus chapter and union-wide leadership elected by members</a:t>
            </a:r>
          </a:p>
          <a:p>
            <a:pPr marL="285750" indent="-285750">
              <a:lnSpc>
                <a:spcPct val="114999"/>
              </a:lnSpc>
              <a:spcAft>
                <a:spcPts val="1200"/>
              </a:spcAft>
              <a:buFont typeface="Arial"/>
              <a:buChar char="•"/>
            </a:pPr>
            <a:r>
              <a:rPr lang="en"/>
              <a:t>A collective bargaining agreement (CBA) shaped by member concerns, fought for by member organizing, </a:t>
            </a:r>
            <a:r>
              <a:rPr lang="en" err="1"/>
              <a:t>ratifie</a:t>
            </a:r>
            <a:r>
              <a:rPr lang="en"/>
              <a:t>d by a vote of members, and enforced by member vigilance in the </a:t>
            </a:r>
            <a:r>
              <a:rPr lang="en" err="1"/>
              <a:t>workplac</a:t>
            </a:r>
            <a:r>
              <a:rPr lang="en"/>
              <a:t>e</a:t>
            </a:r>
          </a:p>
          <a:p>
            <a:pPr marL="285750" indent="-285750">
              <a:lnSpc>
                <a:spcPct val="114999"/>
              </a:lnSpc>
              <a:spcAft>
                <a:spcPts val="1200"/>
              </a:spcAft>
              <a:buFont typeface="Arial"/>
              <a:buChar char="•"/>
            </a:pPr>
            <a:r>
              <a:rPr lang="en"/>
              <a:t>A shared pool of resources to sustain that fight, funded by members' dues</a:t>
            </a:r>
          </a:p>
        </p:txBody>
      </p:sp>
    </p:spTree>
    <p:extLst>
      <p:ext uri="{BB962C8B-B14F-4D97-AF65-F5344CB8AC3E}">
        <p14:creationId xmlns:p14="http://schemas.microsoft.com/office/powerpoint/2010/main" val="1977524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F740C6A-0F62-9D02-F1AC-0BB1E32CC09B}"/>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4B834234-494C-3FAF-51B8-C42C90659D02}"/>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PSC-CUNY: Structures</a:t>
            </a:r>
            <a:endParaRPr lang="en-US"/>
          </a:p>
        </p:txBody>
      </p:sp>
      <p:sp>
        <p:nvSpPr>
          <p:cNvPr id="67" name="Google Shape;67;p14">
            <a:extLst>
              <a:ext uri="{FF2B5EF4-FFF2-40B4-BE49-F238E27FC236}">
                <a16:creationId xmlns:a16="http://schemas.microsoft.com/office/drawing/2014/main" id="{9D7C9816-A29D-11A0-AF54-BC0603F648E9}"/>
              </a:ext>
            </a:extLst>
          </p:cNvPr>
          <p:cNvSpPr txBox="1">
            <a:spLocks noGrp="1"/>
          </p:cNvSpPr>
          <p:nvPr>
            <p:ph type="body" idx="1"/>
          </p:nvPr>
        </p:nvSpPr>
        <p:spPr>
          <a:xfrm>
            <a:off x="500550" y="993347"/>
            <a:ext cx="7726660" cy="3555328"/>
          </a:xfrm>
          <a:prstGeom prst="rect">
            <a:avLst/>
          </a:prstGeom>
        </p:spPr>
        <p:txBody>
          <a:bodyPr spcFirstLastPara="1" wrap="square" lIns="91425" tIns="91425" rIns="91425" bIns="91425" anchor="t" anchorCtr="0">
            <a:normAutofit/>
          </a:bodyPr>
          <a:lstStyle/>
          <a:p>
            <a:pPr marL="0" indent="0">
              <a:lnSpc>
                <a:spcPct val="114999"/>
              </a:lnSpc>
              <a:spcAft>
                <a:spcPts val="1200"/>
              </a:spcAft>
              <a:buNone/>
            </a:pPr>
            <a:r>
              <a:rPr lang="en"/>
              <a:t>Membership (you!): </a:t>
            </a:r>
            <a:r>
              <a:rPr lang="en" sz="1200"/>
              <a:t>votes on contract and union leaders, and takes action to solve workplace problems,  locally in the workplace and at larger scales</a:t>
            </a:r>
          </a:p>
          <a:p>
            <a:pPr marL="0" indent="0">
              <a:lnSpc>
                <a:spcPct val="114999"/>
              </a:lnSpc>
              <a:spcAft>
                <a:spcPts val="1200"/>
              </a:spcAft>
              <a:buNone/>
            </a:pPr>
            <a:r>
              <a:rPr lang="en"/>
              <a:t>Chapter leaders: </a:t>
            </a:r>
            <a:r>
              <a:rPr lang="en" sz="1200"/>
              <a:t>chairs and </a:t>
            </a:r>
            <a:r>
              <a:rPr lang="en" sz="1200" err="1"/>
              <a:t>executiv</a:t>
            </a:r>
            <a:r>
              <a:rPr lang="en" sz="1200"/>
              <a:t>e committees set direction for the chapters, which are organized for faculty by campus, with job-title chapters for HEOs and CLTs  </a:t>
            </a:r>
          </a:p>
          <a:p>
            <a:pPr marL="0" indent="0">
              <a:lnSpc>
                <a:spcPct val="114999"/>
              </a:lnSpc>
              <a:spcAft>
                <a:spcPts val="1200"/>
              </a:spcAft>
              <a:buNone/>
            </a:pPr>
            <a:r>
              <a:rPr lang="en"/>
              <a:t>Delegate Assembly</a:t>
            </a:r>
            <a:r>
              <a:rPr lang="en" sz="1900"/>
              <a:t>: </a:t>
            </a:r>
            <a:r>
              <a:rPr lang="en" sz="1200"/>
              <a:t>sets policy for the union and bring concerns from chapter membership to the system-wide union </a:t>
            </a:r>
          </a:p>
          <a:p>
            <a:pPr marL="0" indent="0">
              <a:lnSpc>
                <a:spcPct val="114999"/>
              </a:lnSpc>
              <a:spcAft>
                <a:spcPts val="1200"/>
              </a:spcAft>
              <a:buNone/>
            </a:pPr>
            <a:r>
              <a:rPr lang="en"/>
              <a:t>Executive Council: </a:t>
            </a:r>
            <a:r>
              <a:rPr lang="en" sz="1200"/>
              <a:t>recommend policies and directions to the Delegate Assembly</a:t>
            </a:r>
          </a:p>
          <a:p>
            <a:pPr marL="0" indent="0">
              <a:lnSpc>
                <a:spcPct val="114999"/>
              </a:lnSpc>
              <a:spcAft>
                <a:spcPts val="1200"/>
              </a:spcAft>
              <a:buNone/>
            </a:pPr>
            <a:r>
              <a:rPr lang="en"/>
              <a:t>Principal Officers: </a:t>
            </a:r>
            <a:r>
              <a:rPr lang="en" sz="1200"/>
              <a:t>lead day-to-day administration of the union and overall strategy</a:t>
            </a:r>
          </a:p>
        </p:txBody>
      </p:sp>
    </p:spTree>
    <p:extLst>
      <p:ext uri="{BB962C8B-B14F-4D97-AF65-F5344CB8AC3E}">
        <p14:creationId xmlns:p14="http://schemas.microsoft.com/office/powerpoint/2010/main" val="1321503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A8880010-12EC-CD63-3292-6EAE47DEC682}"/>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F10A4B7F-9B7A-EFAC-AECF-E8B99D370F62}"/>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PSC-CUNY: (Some) Other Union Bodies</a:t>
            </a:r>
            <a:endParaRPr lang="en-US"/>
          </a:p>
        </p:txBody>
      </p:sp>
      <p:sp>
        <p:nvSpPr>
          <p:cNvPr id="67" name="Google Shape;67;p14">
            <a:extLst>
              <a:ext uri="{FF2B5EF4-FFF2-40B4-BE49-F238E27FC236}">
                <a16:creationId xmlns:a16="http://schemas.microsoft.com/office/drawing/2014/main" id="{DC6B01BE-BAC9-F56A-BD40-7FBF20953A35}"/>
              </a:ext>
            </a:extLst>
          </p:cNvPr>
          <p:cNvSpPr txBox="1">
            <a:spLocks noGrp="1"/>
          </p:cNvSpPr>
          <p:nvPr>
            <p:ph type="body" idx="1"/>
          </p:nvPr>
        </p:nvSpPr>
        <p:spPr>
          <a:xfrm>
            <a:off x="500550" y="961168"/>
            <a:ext cx="7726660" cy="3471154"/>
          </a:xfrm>
          <a:prstGeom prst="rect">
            <a:avLst/>
          </a:prstGeom>
        </p:spPr>
        <p:txBody>
          <a:bodyPr spcFirstLastPara="1" wrap="square" lIns="91425" tIns="91425" rIns="91425" bIns="91425" anchor="t" anchorCtr="0">
            <a:normAutofit fontScale="92500" lnSpcReduction="20000"/>
          </a:bodyPr>
          <a:lstStyle/>
          <a:p>
            <a:pPr marL="285750" indent="-285750">
              <a:lnSpc>
                <a:spcPct val="114999"/>
              </a:lnSpc>
              <a:spcAft>
                <a:spcPts val="1200"/>
              </a:spcAft>
              <a:buFont typeface="Arial,Sans-Serif"/>
              <a:buChar char="•"/>
            </a:pPr>
            <a:r>
              <a:rPr lang="en" dirty="0"/>
              <a:t>BIPOC Committee</a:t>
            </a:r>
            <a:endParaRPr lang="en-US" dirty="0"/>
          </a:p>
          <a:p>
            <a:pPr marL="285750" indent="-285750">
              <a:lnSpc>
                <a:spcPct val="114999"/>
              </a:lnSpc>
              <a:spcAft>
                <a:spcPts val="1200"/>
              </a:spcAft>
              <a:buFont typeface="Arial,Sans-Serif"/>
              <a:buChar char="•"/>
            </a:pPr>
            <a:r>
              <a:rPr lang="en" dirty="0"/>
              <a:t>Defending Research Working Group</a:t>
            </a:r>
            <a:endParaRPr lang="en-US" dirty="0"/>
          </a:p>
          <a:p>
            <a:pPr marL="285750" indent="-285750">
              <a:lnSpc>
                <a:spcPct val="114999"/>
              </a:lnSpc>
              <a:spcAft>
                <a:spcPts val="1200"/>
              </a:spcAft>
              <a:buFont typeface="Arial,Sans-Serif"/>
              <a:buChar char="•"/>
            </a:pPr>
            <a:r>
              <a:rPr lang="en" dirty="0"/>
              <a:t>Committee for Adjuncts and Part-Timers</a:t>
            </a:r>
            <a:endParaRPr lang="en-US" dirty="0"/>
          </a:p>
          <a:p>
            <a:pPr marL="285750" indent="-285750">
              <a:lnSpc>
                <a:spcPct val="114999"/>
              </a:lnSpc>
              <a:spcAft>
                <a:spcPts val="1200"/>
              </a:spcAft>
              <a:buFont typeface="Arial,Sans-Serif"/>
              <a:buChar char="•"/>
            </a:pPr>
            <a:r>
              <a:rPr lang="en" dirty="0"/>
              <a:t>Environmental Justice Committee</a:t>
            </a:r>
          </a:p>
          <a:p>
            <a:pPr marL="285750" indent="-285750">
              <a:lnSpc>
                <a:spcPct val="114999"/>
              </a:lnSpc>
              <a:spcAft>
                <a:spcPts val="1200"/>
              </a:spcAft>
              <a:buFont typeface="Arial"/>
              <a:buChar char="•"/>
            </a:pPr>
            <a:r>
              <a:rPr lang="en" dirty="0"/>
              <a:t>Health and Safety Committee</a:t>
            </a:r>
          </a:p>
          <a:p>
            <a:pPr marL="285750" indent="-285750">
              <a:lnSpc>
                <a:spcPct val="114999"/>
              </a:lnSpc>
              <a:spcAft>
                <a:spcPts val="1200"/>
              </a:spcAft>
              <a:buFont typeface="Arial,Sans-Serif"/>
              <a:buChar char="•"/>
            </a:pPr>
            <a:r>
              <a:rPr lang="en" sz="1700" dirty="0"/>
              <a:t>Immigrant Solidarity Working Group</a:t>
            </a:r>
            <a:endParaRPr lang="en-US" sz="1700" dirty="0"/>
          </a:p>
          <a:p>
            <a:pPr marL="0" indent="0">
              <a:lnSpc>
                <a:spcPct val="114999"/>
              </a:lnSpc>
              <a:spcAft>
                <a:spcPts val="1200"/>
              </a:spcAft>
              <a:buNone/>
            </a:pPr>
            <a:r>
              <a:rPr lang="en" dirty="0"/>
              <a:t>There are others! Look through </a:t>
            </a:r>
            <a:r>
              <a:rPr lang="en" u="sng" dirty="0"/>
              <a:t>psc-cuny.org/aboutus/whoweare</a:t>
            </a:r>
            <a:r>
              <a:rPr lang="en" dirty="0"/>
              <a:t> for more, and be in touch with your campus chapter chair (i.e., ME!) or  organizer (Sam) to get plugged in.</a:t>
            </a:r>
          </a:p>
        </p:txBody>
      </p:sp>
    </p:spTree>
    <p:extLst>
      <p:ext uri="{BB962C8B-B14F-4D97-AF65-F5344CB8AC3E}">
        <p14:creationId xmlns:p14="http://schemas.microsoft.com/office/powerpoint/2010/main" val="3697307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3F48CDDF-9B51-0F2C-ED76-364B98F470D5}"/>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1138EF9A-E324-7664-1973-AD8DF616649A}"/>
              </a:ext>
            </a:extLst>
          </p:cNvPr>
          <p:cNvSpPr txBox="1">
            <a:spLocks noGrp="1"/>
          </p:cNvSpPr>
          <p:nvPr>
            <p:ph type="title"/>
          </p:nvPr>
        </p:nvSpPr>
        <p:spPr>
          <a:xfrm>
            <a:off x="311700" y="275692"/>
            <a:ext cx="8520600" cy="579756"/>
          </a:xfrm>
          <a:prstGeom prst="rect">
            <a:avLst/>
          </a:prstGeom>
        </p:spPr>
        <p:txBody>
          <a:bodyPr spcFirstLastPara="1" wrap="square" lIns="91425" tIns="91425" rIns="91425" bIns="91425" anchor="t" anchorCtr="0">
            <a:normAutofit fontScale="90000"/>
          </a:bodyPr>
          <a:lstStyle/>
          <a:p>
            <a:r>
              <a:rPr lang="en"/>
              <a:t>PSC-CUNY: Affiliations</a:t>
            </a:r>
          </a:p>
        </p:txBody>
      </p:sp>
      <p:sp>
        <p:nvSpPr>
          <p:cNvPr id="67" name="Google Shape;67;p14">
            <a:extLst>
              <a:ext uri="{FF2B5EF4-FFF2-40B4-BE49-F238E27FC236}">
                <a16:creationId xmlns:a16="http://schemas.microsoft.com/office/drawing/2014/main" id="{169768EE-89DF-54EB-C14D-C4BDAC541F4D}"/>
              </a:ext>
            </a:extLst>
          </p:cNvPr>
          <p:cNvSpPr txBox="1">
            <a:spLocks noGrp="1"/>
          </p:cNvSpPr>
          <p:nvPr>
            <p:ph type="body" idx="1"/>
          </p:nvPr>
        </p:nvSpPr>
        <p:spPr>
          <a:xfrm>
            <a:off x="1525443" y="874749"/>
            <a:ext cx="6640169" cy="3673926"/>
          </a:xfrm>
          <a:prstGeom prst="rect">
            <a:avLst/>
          </a:prstGeom>
        </p:spPr>
        <p:txBody>
          <a:bodyPr spcFirstLastPara="1" wrap="square" lIns="91425" tIns="91425" rIns="91425" bIns="91425" anchor="t" anchorCtr="0">
            <a:normAutofit/>
          </a:bodyPr>
          <a:lstStyle/>
          <a:p>
            <a:pPr marL="0" indent="0">
              <a:lnSpc>
                <a:spcPct val="114999"/>
              </a:lnSpc>
              <a:spcAft>
                <a:spcPts val="1200"/>
              </a:spcAft>
              <a:buNone/>
            </a:pPr>
            <a:r>
              <a:rPr lang="en" b="1" dirty="0"/>
              <a:t>NYSUT </a:t>
            </a:r>
            <a:r>
              <a:rPr lang="en" dirty="0"/>
              <a:t>(New York State United Teachers; affiliated with the AFT)</a:t>
            </a:r>
            <a:endParaRPr lang="en-US" dirty="0"/>
          </a:p>
          <a:p>
            <a:pPr marL="0" indent="0">
              <a:lnSpc>
                <a:spcPct val="114999"/>
              </a:lnSpc>
              <a:spcAft>
                <a:spcPts val="1200"/>
              </a:spcAft>
              <a:buNone/>
            </a:pPr>
            <a:r>
              <a:rPr lang="en" b="1" dirty="0"/>
              <a:t>AAUP </a:t>
            </a:r>
            <a:r>
              <a:rPr lang="en" dirty="0"/>
              <a:t>(American Association of University Professors; also affiliated with AFT)</a:t>
            </a:r>
          </a:p>
          <a:p>
            <a:pPr marL="0" indent="0">
              <a:lnSpc>
                <a:spcPct val="114999"/>
              </a:lnSpc>
              <a:spcAft>
                <a:spcPts val="1200"/>
              </a:spcAft>
              <a:buNone/>
            </a:pPr>
            <a:r>
              <a:rPr lang="en" b="1" dirty="0"/>
              <a:t>AFT </a:t>
            </a:r>
            <a:r>
              <a:rPr lang="en" dirty="0"/>
              <a:t>(American Federation of Teachers; affiliated with the AFL-CIO. We're AFT Local 2334)</a:t>
            </a:r>
          </a:p>
          <a:p>
            <a:pPr marL="0" indent="0">
              <a:lnSpc>
                <a:spcPct val="114999"/>
              </a:lnSpc>
              <a:spcAft>
                <a:spcPts val="1200"/>
              </a:spcAft>
              <a:buNone/>
            </a:pPr>
            <a:r>
              <a:rPr lang="en" b="1" dirty="0"/>
              <a:t>AFL-CIO</a:t>
            </a:r>
            <a:r>
              <a:rPr lang="en" dirty="0"/>
              <a:t> (American Federation of Labor-Congress of Industrial Organizations; the main U.S. umbrella organization of unions)</a:t>
            </a:r>
          </a:p>
        </p:txBody>
      </p:sp>
      <p:pic>
        <p:nvPicPr>
          <p:cNvPr id="2" name="Picture 1" descr="AFL-CIO - Wikipedia">
            <a:extLst>
              <a:ext uri="{FF2B5EF4-FFF2-40B4-BE49-F238E27FC236}">
                <a16:creationId xmlns:a16="http://schemas.microsoft.com/office/drawing/2014/main" id="{4EBF7E02-F984-7D6B-1243-8066223035D0}"/>
              </a:ext>
            </a:extLst>
          </p:cNvPr>
          <p:cNvPicPr>
            <a:picLocks noChangeAspect="1"/>
          </p:cNvPicPr>
          <p:nvPr/>
        </p:nvPicPr>
        <p:blipFill>
          <a:blip r:embed="rId3"/>
          <a:stretch>
            <a:fillRect/>
          </a:stretch>
        </p:blipFill>
        <p:spPr>
          <a:xfrm>
            <a:off x="714552" y="3328635"/>
            <a:ext cx="696437" cy="698169"/>
          </a:xfrm>
          <a:prstGeom prst="rect">
            <a:avLst/>
          </a:prstGeom>
        </p:spPr>
      </p:pic>
      <p:pic>
        <p:nvPicPr>
          <p:cNvPr id="3" name="Picture 2" descr="American Federation of Teachers - Wikipedia">
            <a:extLst>
              <a:ext uri="{FF2B5EF4-FFF2-40B4-BE49-F238E27FC236}">
                <a16:creationId xmlns:a16="http://schemas.microsoft.com/office/drawing/2014/main" id="{62919AB2-F4D0-8FE1-AF57-3F9B4A75546E}"/>
              </a:ext>
            </a:extLst>
          </p:cNvPr>
          <p:cNvPicPr>
            <a:picLocks noChangeAspect="1"/>
          </p:cNvPicPr>
          <p:nvPr/>
        </p:nvPicPr>
        <p:blipFill>
          <a:blip r:embed="rId4"/>
          <a:stretch>
            <a:fillRect/>
          </a:stretch>
        </p:blipFill>
        <p:spPr>
          <a:xfrm>
            <a:off x="848607" y="2570162"/>
            <a:ext cx="684037" cy="676981"/>
          </a:xfrm>
          <a:prstGeom prst="rect">
            <a:avLst/>
          </a:prstGeom>
        </p:spPr>
      </p:pic>
      <p:pic>
        <p:nvPicPr>
          <p:cNvPr id="4" name="Picture 3" descr="About the AAUP | AAUP">
            <a:extLst>
              <a:ext uri="{FF2B5EF4-FFF2-40B4-BE49-F238E27FC236}">
                <a16:creationId xmlns:a16="http://schemas.microsoft.com/office/drawing/2014/main" id="{1AA91386-0DBA-8D1E-3C68-35FEC739157F}"/>
              </a:ext>
            </a:extLst>
          </p:cNvPr>
          <p:cNvPicPr>
            <a:picLocks noChangeAspect="1"/>
          </p:cNvPicPr>
          <p:nvPr/>
        </p:nvPicPr>
        <p:blipFill>
          <a:blip r:embed="rId5"/>
          <a:stretch>
            <a:fillRect/>
          </a:stretch>
        </p:blipFill>
        <p:spPr>
          <a:xfrm>
            <a:off x="557918" y="1822803"/>
            <a:ext cx="969082" cy="527757"/>
          </a:xfrm>
          <a:prstGeom prst="rect">
            <a:avLst/>
          </a:prstGeom>
        </p:spPr>
      </p:pic>
      <p:pic>
        <p:nvPicPr>
          <p:cNvPr id="5" name="Picture 4" descr="New York State United Teachers - Wikipedia">
            <a:extLst>
              <a:ext uri="{FF2B5EF4-FFF2-40B4-BE49-F238E27FC236}">
                <a16:creationId xmlns:a16="http://schemas.microsoft.com/office/drawing/2014/main" id="{55829944-188C-86FA-1CA6-2A25247D9C48}"/>
              </a:ext>
            </a:extLst>
          </p:cNvPr>
          <p:cNvPicPr>
            <a:picLocks noChangeAspect="1"/>
          </p:cNvPicPr>
          <p:nvPr/>
        </p:nvPicPr>
        <p:blipFill>
          <a:blip r:embed="rId6"/>
          <a:stretch>
            <a:fillRect/>
          </a:stretch>
        </p:blipFill>
        <p:spPr>
          <a:xfrm>
            <a:off x="557565" y="1011062"/>
            <a:ext cx="955675" cy="510822"/>
          </a:xfrm>
          <a:prstGeom prst="rect">
            <a:avLst/>
          </a:prstGeom>
        </p:spPr>
      </p:pic>
    </p:spTree>
    <p:extLst>
      <p:ext uri="{BB962C8B-B14F-4D97-AF65-F5344CB8AC3E}">
        <p14:creationId xmlns:p14="http://schemas.microsoft.com/office/powerpoint/2010/main" val="307138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20650284-B410-9FEC-9C1F-796B93473A5A}"/>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84CAD0DA-0A39-DC48-362F-165B104ACF9F}"/>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dirty="0"/>
              <a:t>PSC-CUNY Action Fund</a:t>
            </a:r>
            <a:endParaRPr lang="en-US" dirty="0"/>
          </a:p>
        </p:txBody>
      </p:sp>
      <p:sp>
        <p:nvSpPr>
          <p:cNvPr id="67" name="Google Shape;67;p14">
            <a:extLst>
              <a:ext uri="{FF2B5EF4-FFF2-40B4-BE49-F238E27FC236}">
                <a16:creationId xmlns:a16="http://schemas.microsoft.com/office/drawing/2014/main" id="{8FF00AE5-0EC9-B8EC-D366-B50167F198F4}"/>
              </a:ext>
            </a:extLst>
          </p:cNvPr>
          <p:cNvSpPr txBox="1">
            <a:spLocks noGrp="1"/>
          </p:cNvSpPr>
          <p:nvPr>
            <p:ph type="body" idx="1"/>
          </p:nvPr>
        </p:nvSpPr>
        <p:spPr>
          <a:xfrm>
            <a:off x="500550" y="1132275"/>
            <a:ext cx="7726660" cy="3037506"/>
          </a:xfrm>
          <a:prstGeom prst="rect">
            <a:avLst/>
          </a:prstGeom>
        </p:spPr>
        <p:txBody>
          <a:bodyPr spcFirstLastPara="1" wrap="square" lIns="91425" tIns="91425" rIns="91425" bIns="91425" anchor="t" anchorCtr="0">
            <a:normAutofit fontScale="92500" lnSpcReduction="10000"/>
          </a:bodyPr>
          <a:lstStyle/>
          <a:p>
            <a:pPr marL="285750" indent="-285750">
              <a:lnSpc>
                <a:spcPct val="114999"/>
              </a:lnSpc>
              <a:spcAft>
                <a:spcPts val="1200"/>
              </a:spcAft>
              <a:buFont typeface="Arial"/>
              <a:buChar char="•"/>
            </a:pPr>
            <a:r>
              <a:rPr lang="en"/>
              <a:t>Sometimes your shared interests are advanced by </a:t>
            </a:r>
            <a:r>
              <a:rPr lang="en-US"/>
              <a:t>direct engagement in electoral politics. The Action Fund is a separate pot of funds for this purpose, which members also support.</a:t>
            </a:r>
          </a:p>
          <a:p>
            <a:pPr marL="285750" indent="-285750">
              <a:lnSpc>
                <a:spcPct val="114999"/>
              </a:lnSpc>
              <a:spcAft>
                <a:spcPts val="1200"/>
              </a:spcAft>
              <a:buFont typeface="Arial"/>
              <a:buChar char="•"/>
            </a:pPr>
            <a:r>
              <a:rPr lang="en-US"/>
              <a:t>One example of the Action Fund's work: PSC was the first union to endorse Mayor Mamdani in his primary election and to mobilize members to ensure union-friendly leadership in City Hall. That means that in contract negotiations you will face a boss that you helped elect, and pays off for members in agenda items like universal child care.</a:t>
            </a:r>
          </a:p>
        </p:txBody>
      </p:sp>
    </p:spTree>
    <p:extLst>
      <p:ext uri="{BB962C8B-B14F-4D97-AF65-F5344CB8AC3E}">
        <p14:creationId xmlns:p14="http://schemas.microsoft.com/office/powerpoint/2010/main" val="734654592"/>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51F8AC5B-CF25-136A-C7E0-9CC04E2D6837}"/>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7F17FBC4-3958-84BB-DDF7-72B850017943}"/>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dirty="0"/>
              <a:t>Some important info about </a:t>
            </a:r>
            <a:r>
              <a:rPr lang="en" u="sng" dirty="0"/>
              <a:t>your</a:t>
            </a:r>
            <a:r>
              <a:rPr lang="en" dirty="0"/>
              <a:t> contract</a:t>
            </a:r>
            <a:endParaRPr lang="en-US" dirty="0"/>
          </a:p>
        </p:txBody>
      </p:sp>
      <p:sp>
        <p:nvSpPr>
          <p:cNvPr id="67" name="Google Shape;67;p14">
            <a:extLst>
              <a:ext uri="{FF2B5EF4-FFF2-40B4-BE49-F238E27FC236}">
                <a16:creationId xmlns:a16="http://schemas.microsoft.com/office/drawing/2014/main" id="{3CB31EE3-1CAB-D021-5B9A-506505E173B5}"/>
              </a:ext>
            </a:extLst>
          </p:cNvPr>
          <p:cNvSpPr txBox="1">
            <a:spLocks noGrp="1"/>
          </p:cNvSpPr>
          <p:nvPr>
            <p:ph type="body" idx="1"/>
          </p:nvPr>
        </p:nvSpPr>
        <p:spPr>
          <a:xfrm>
            <a:off x="500550" y="1029610"/>
            <a:ext cx="7639670" cy="3416400"/>
          </a:xfrm>
          <a:prstGeom prst="rect">
            <a:avLst/>
          </a:prstGeom>
        </p:spPr>
        <p:txBody>
          <a:bodyPr spcFirstLastPara="1" wrap="square" lIns="91425" tIns="91425" rIns="91425" bIns="91425" anchor="t" anchorCtr="0">
            <a:normAutofit lnSpcReduction="10000"/>
          </a:bodyPr>
          <a:lstStyle/>
          <a:p>
            <a:pPr marL="285750" indent="-285750">
              <a:lnSpc>
                <a:spcPct val="114999"/>
              </a:lnSpc>
              <a:spcAft>
                <a:spcPts val="1200"/>
              </a:spcAft>
              <a:buFont typeface="Arial"/>
              <a:buChar char="•"/>
            </a:pPr>
            <a:r>
              <a:rPr lang="en"/>
              <a:t>It governs the basic conditions of your work.</a:t>
            </a:r>
          </a:p>
          <a:p>
            <a:pPr marL="285750" indent="-285750">
              <a:lnSpc>
                <a:spcPct val="114999"/>
              </a:lnSpc>
              <a:spcAft>
                <a:spcPts val="1200"/>
              </a:spcAft>
              <a:buFont typeface="Arial"/>
              <a:buChar char="•"/>
            </a:pPr>
            <a:r>
              <a:rPr lang="en"/>
              <a:t>Now that you are here it belongs to you. As it comes up for renegotiation in the next year, making it better and preventing management from making it worse doesn't fall to anyone else.</a:t>
            </a:r>
          </a:p>
          <a:p>
            <a:pPr marL="285750" indent="-285750">
              <a:lnSpc>
                <a:spcPct val="114999"/>
              </a:lnSpc>
              <a:spcAft>
                <a:spcPts val="1200"/>
              </a:spcAft>
              <a:buFont typeface="Arial"/>
              <a:buChar char="•"/>
            </a:pPr>
            <a:r>
              <a:rPr lang="en"/>
              <a:t>The officers and other leadership of the union are great—and they cannot do anything to maintain or improve your working conditions just by having the right ideas. </a:t>
            </a:r>
            <a:r>
              <a:rPr lang="en" u="sng"/>
              <a:t>The contract will be fought for by you and your coworkers, or not at all.</a:t>
            </a:r>
          </a:p>
        </p:txBody>
      </p:sp>
    </p:spTree>
    <p:extLst>
      <p:ext uri="{BB962C8B-B14F-4D97-AF65-F5344CB8AC3E}">
        <p14:creationId xmlns:p14="http://schemas.microsoft.com/office/powerpoint/2010/main" val="2372476343"/>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2E192B73-E822-3BCD-387B-67DC8FC1E360}"/>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4C2E7D78-D227-87A2-056F-F6ABB18B1410}"/>
              </a:ext>
            </a:extLst>
          </p:cNvPr>
          <p:cNvSpPr txBox="1">
            <a:spLocks noGrp="1"/>
          </p:cNvSpPr>
          <p:nvPr>
            <p:ph type="title"/>
          </p:nvPr>
        </p:nvSpPr>
        <p:spPr>
          <a:xfrm>
            <a:off x="311700" y="187850"/>
            <a:ext cx="8520600" cy="829875"/>
          </a:xfrm>
          <a:prstGeom prst="rect">
            <a:avLst/>
          </a:prstGeom>
        </p:spPr>
        <p:txBody>
          <a:bodyPr spcFirstLastPara="1" wrap="square" lIns="91425" tIns="91425" rIns="91425" bIns="91425" anchor="t" anchorCtr="0">
            <a:normAutofit/>
          </a:bodyPr>
          <a:lstStyle/>
          <a:p>
            <a:r>
              <a:rPr lang="en" dirty="0"/>
              <a:t>Examples of big wins in past contract fights</a:t>
            </a:r>
          </a:p>
        </p:txBody>
      </p:sp>
      <p:sp>
        <p:nvSpPr>
          <p:cNvPr id="67" name="Google Shape;67;p14">
            <a:extLst>
              <a:ext uri="{FF2B5EF4-FFF2-40B4-BE49-F238E27FC236}">
                <a16:creationId xmlns:a16="http://schemas.microsoft.com/office/drawing/2014/main" id="{7D31CA3E-C682-903E-0062-466A86F0773D}"/>
              </a:ext>
            </a:extLst>
          </p:cNvPr>
          <p:cNvSpPr txBox="1">
            <a:spLocks noGrp="1"/>
          </p:cNvSpPr>
          <p:nvPr>
            <p:ph type="body" idx="1"/>
          </p:nvPr>
        </p:nvSpPr>
        <p:spPr>
          <a:xfrm>
            <a:off x="243375" y="674258"/>
            <a:ext cx="8107660" cy="3436267"/>
          </a:xfrm>
          <a:prstGeom prst="rect">
            <a:avLst/>
          </a:prstGeom>
        </p:spPr>
        <p:txBody>
          <a:bodyPr spcFirstLastPara="1" wrap="square" lIns="91425" tIns="91425" rIns="91425" bIns="91425" anchor="t" anchorCtr="0">
            <a:normAutofit fontScale="92500" lnSpcReduction="10000"/>
          </a:bodyPr>
          <a:lstStyle/>
          <a:p>
            <a:pPr marL="114300" indent="0">
              <a:lnSpc>
                <a:spcPct val="114999"/>
              </a:lnSpc>
              <a:buNone/>
            </a:pPr>
            <a:r>
              <a:rPr lang="en" sz="1700">
                <a:latin typeface="monserrat"/>
                <a:cs typeface="Arial"/>
              </a:rPr>
              <a:t>We won't go through these individually—but it's a lot!</a:t>
            </a:r>
          </a:p>
          <a:p>
            <a:pPr>
              <a:lnSpc>
                <a:spcPct val="114999"/>
              </a:lnSpc>
            </a:pPr>
            <a:endParaRPr lang="en" sz="1100">
              <a:latin typeface="monserrat"/>
              <a:cs typeface="Arial"/>
            </a:endParaRPr>
          </a:p>
          <a:p>
            <a:pPr>
              <a:lnSpc>
                <a:spcPct val="114999"/>
              </a:lnSpc>
            </a:pPr>
            <a:r>
              <a:rPr lang="en" sz="1100">
                <a:latin typeface="monserrat"/>
                <a:cs typeface="Arial"/>
              </a:rPr>
              <a:t>Restructured pay for teaching adjuncts and added paid office hours </a:t>
            </a:r>
            <a:endParaRPr lang="en-US">
              <a:latin typeface="monserrat"/>
            </a:endParaRPr>
          </a:p>
          <a:p>
            <a:pPr>
              <a:lnSpc>
                <a:spcPct val="114999"/>
              </a:lnSpc>
            </a:pPr>
            <a:r>
              <a:rPr lang="en" sz="1100">
                <a:latin typeface="monserrat"/>
                <a:cs typeface="Arial"/>
              </a:rPr>
              <a:t>Expanded graduate employee health insurance funding and tuition waivers </a:t>
            </a:r>
            <a:endParaRPr lang="en">
              <a:latin typeface="monserrat"/>
            </a:endParaRPr>
          </a:p>
          <a:p>
            <a:pPr>
              <a:lnSpc>
                <a:spcPct val="114999"/>
              </a:lnSpc>
            </a:pPr>
            <a:r>
              <a:rPr lang="en" sz="1100">
                <a:latin typeface="monserrat"/>
                <a:cs typeface="Arial"/>
              </a:rPr>
              <a:t>Increased Welfare Fund funding, supporting further benefit enhancements </a:t>
            </a:r>
            <a:endParaRPr lang="en">
              <a:latin typeface="monserrat"/>
            </a:endParaRPr>
          </a:p>
          <a:p>
            <a:pPr>
              <a:lnSpc>
                <a:spcPct val="114999"/>
              </a:lnSpc>
            </a:pPr>
            <a:r>
              <a:rPr lang="en" sz="1100">
                <a:latin typeface="monserrat"/>
                <a:cs typeface="Arial"/>
              </a:rPr>
              <a:t>Doubled travel funds under the 2017-23 contract </a:t>
            </a:r>
            <a:endParaRPr lang="en">
              <a:latin typeface="monserrat"/>
            </a:endParaRPr>
          </a:p>
          <a:p>
            <a:pPr>
              <a:lnSpc>
                <a:spcPct val="114999"/>
              </a:lnSpc>
            </a:pPr>
            <a:r>
              <a:rPr lang="en" sz="1100">
                <a:latin typeface="monserrat"/>
                <a:cs typeface="Arial"/>
              </a:rPr>
              <a:t>Negotiated a three-credit reduction in teaching load for full-time faculty </a:t>
            </a:r>
            <a:endParaRPr lang="en">
              <a:latin typeface="monserrat"/>
            </a:endParaRPr>
          </a:p>
          <a:p>
            <a:pPr>
              <a:lnSpc>
                <a:spcPct val="114999"/>
              </a:lnSpc>
            </a:pPr>
            <a:r>
              <a:rPr lang="en" sz="1100">
                <a:latin typeface="monserrat"/>
                <a:cs typeface="Arial"/>
              </a:rPr>
              <a:t>Achieved the first multiyear appointments for teaching adjuncts at CUNY, including a provision for guaranteed income. </a:t>
            </a:r>
            <a:endParaRPr lang="en">
              <a:latin typeface="monserrat"/>
            </a:endParaRPr>
          </a:p>
          <a:p>
            <a:pPr>
              <a:lnSpc>
                <a:spcPct val="114999"/>
              </a:lnSpc>
            </a:pPr>
            <a:r>
              <a:rPr lang="en" sz="1100">
                <a:latin typeface="monserrat"/>
                <a:cs typeface="Arial"/>
              </a:rPr>
              <a:t>Secured full and ongoing funding for Adjunct Health Insurance. </a:t>
            </a:r>
            <a:endParaRPr lang="en">
              <a:latin typeface="monserrat"/>
            </a:endParaRPr>
          </a:p>
          <a:p>
            <a:pPr>
              <a:lnSpc>
                <a:spcPct val="114999"/>
              </a:lnSpc>
            </a:pPr>
            <a:r>
              <a:rPr lang="en" sz="1100">
                <a:latin typeface="monserrat"/>
                <a:cs typeface="Arial"/>
              </a:rPr>
              <a:t>Increased sabbatical pay from 50 percent to 80 percent. </a:t>
            </a:r>
            <a:endParaRPr lang="en">
              <a:latin typeface="monserrat"/>
            </a:endParaRPr>
          </a:p>
          <a:p>
            <a:pPr>
              <a:lnSpc>
                <a:spcPct val="114999"/>
              </a:lnSpc>
            </a:pPr>
            <a:r>
              <a:rPr lang="en" sz="1100">
                <a:latin typeface="monserrat"/>
                <a:cs typeface="Arial"/>
              </a:rPr>
              <a:t>Expanded PSC-CUNY grants under faculty control. </a:t>
            </a:r>
            <a:endParaRPr lang="en">
              <a:latin typeface="monserrat"/>
            </a:endParaRPr>
          </a:p>
          <a:p>
            <a:pPr>
              <a:lnSpc>
                <a:spcPct val="114999"/>
              </a:lnSpc>
            </a:pPr>
            <a:r>
              <a:rPr lang="en" sz="1100">
                <a:latin typeface="monserrat"/>
                <a:cs typeface="Arial"/>
              </a:rPr>
              <a:t>Enhanced enforcement of the HEO workweek against the abuse of arbitrary overtime. </a:t>
            </a:r>
            <a:endParaRPr lang="en">
              <a:latin typeface="monserrat"/>
            </a:endParaRPr>
          </a:p>
          <a:p>
            <a:pPr>
              <a:lnSpc>
                <a:spcPct val="114999"/>
              </a:lnSpc>
            </a:pPr>
            <a:r>
              <a:rPr lang="en" sz="1100">
                <a:latin typeface="monserrat"/>
                <a:cs typeface="Arial"/>
              </a:rPr>
              <a:t>Won full-paid reassigned time for research for junior faculty. </a:t>
            </a:r>
            <a:endParaRPr lang="en">
              <a:latin typeface="monserrat"/>
            </a:endParaRPr>
          </a:p>
          <a:p>
            <a:pPr>
              <a:lnSpc>
                <a:spcPct val="114999"/>
              </a:lnSpc>
            </a:pPr>
            <a:r>
              <a:rPr lang="en" sz="1100">
                <a:latin typeface="monserrat"/>
                <a:cs typeface="Arial"/>
              </a:rPr>
              <a:t>Implemented a dedicated sick leave agreement. </a:t>
            </a:r>
            <a:endParaRPr lang="en">
              <a:latin typeface="monserrat"/>
            </a:endParaRPr>
          </a:p>
          <a:p>
            <a:pPr>
              <a:lnSpc>
                <a:spcPct val="114999"/>
              </a:lnSpc>
            </a:pPr>
            <a:r>
              <a:rPr lang="en" sz="1100">
                <a:latin typeface="monserrat"/>
                <a:cs typeface="Arial"/>
              </a:rPr>
              <a:t>Won the first paid parental leave benefit for public employees in New York State. </a:t>
            </a:r>
            <a:endParaRPr lang="en">
              <a:latin typeface="monserrat"/>
            </a:endParaRPr>
          </a:p>
          <a:p>
            <a:pPr>
              <a:lnSpc>
                <a:spcPct val="114999"/>
              </a:lnSpc>
            </a:pPr>
            <a:r>
              <a:rPr lang="en" sz="1100">
                <a:latin typeface="monserrat"/>
                <a:cs typeface="Arial"/>
              </a:rPr>
              <a:t>Enhanced member benefits for dental, vision and hearing care, and restored the finances of the Welfare Fund.. </a:t>
            </a:r>
            <a:endParaRPr lang="en">
              <a:latin typeface="monserrat"/>
            </a:endParaRPr>
          </a:p>
          <a:p>
            <a:pPr>
              <a:lnSpc>
                <a:spcPct val="114999"/>
              </a:lnSpc>
            </a:pPr>
            <a:r>
              <a:rPr lang="en" sz="1100">
                <a:latin typeface="monserrat"/>
                <a:cs typeface="Arial"/>
              </a:rPr>
              <a:t>Played key role in securing graduate employee health insurance from NY state. </a:t>
            </a:r>
            <a:endParaRPr lang="en">
              <a:latin typeface="monserrat"/>
            </a:endParaRPr>
          </a:p>
          <a:p>
            <a:pPr>
              <a:lnSpc>
                <a:spcPct val="114999"/>
              </a:lnSpc>
            </a:pPr>
            <a:r>
              <a:rPr lang="en" sz="1100">
                <a:latin typeface="monserrat"/>
                <a:cs typeface="Arial"/>
              </a:rPr>
              <a:t>Won salary differential for CLTs with advanced degrees. </a:t>
            </a:r>
            <a:endParaRPr lang="en">
              <a:latin typeface="monserrat"/>
            </a:endParaRPr>
          </a:p>
        </p:txBody>
      </p:sp>
    </p:spTree>
    <p:extLst>
      <p:ext uri="{BB962C8B-B14F-4D97-AF65-F5344CB8AC3E}">
        <p14:creationId xmlns:p14="http://schemas.microsoft.com/office/powerpoint/2010/main" val="2431983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7EC8211-62C2-A073-2F24-A36C2D12F2DA}"/>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ED7D433F-CC85-8F32-2E42-5A318B7C4873}"/>
              </a:ext>
            </a:extLst>
          </p:cNvPr>
          <p:cNvSpPr txBox="1">
            <a:spLocks noGrp="1"/>
          </p:cNvSpPr>
          <p:nvPr>
            <p:ph type="title"/>
          </p:nvPr>
        </p:nvSpPr>
        <p:spPr>
          <a:xfrm>
            <a:off x="311700" y="206900"/>
            <a:ext cx="8520600" cy="572700"/>
          </a:xfrm>
          <a:prstGeom prst="rect">
            <a:avLst/>
          </a:prstGeom>
        </p:spPr>
        <p:txBody>
          <a:bodyPr spcFirstLastPara="1" wrap="square" lIns="91425" tIns="91425" rIns="91425" bIns="91425" anchor="t" anchorCtr="0">
            <a:normAutofit fontScale="90000"/>
          </a:bodyPr>
          <a:lstStyle/>
          <a:p>
            <a:r>
              <a:rPr lang="en"/>
              <a:t>Key contract elements: Wages</a:t>
            </a:r>
            <a:endParaRPr lang="en-US"/>
          </a:p>
        </p:txBody>
      </p:sp>
      <p:sp>
        <p:nvSpPr>
          <p:cNvPr id="67" name="Google Shape;67;p14">
            <a:extLst>
              <a:ext uri="{FF2B5EF4-FFF2-40B4-BE49-F238E27FC236}">
                <a16:creationId xmlns:a16="http://schemas.microsoft.com/office/drawing/2014/main" id="{E52FF7D5-4243-6701-F475-8A92ECACCE9A}"/>
              </a:ext>
            </a:extLst>
          </p:cNvPr>
          <p:cNvSpPr txBox="1">
            <a:spLocks noGrp="1"/>
          </p:cNvSpPr>
          <p:nvPr>
            <p:ph type="body" idx="1"/>
          </p:nvPr>
        </p:nvSpPr>
        <p:spPr>
          <a:xfrm>
            <a:off x="500550" y="794138"/>
            <a:ext cx="7639670" cy="3516412"/>
          </a:xfrm>
          <a:prstGeom prst="rect">
            <a:avLst/>
          </a:prstGeom>
        </p:spPr>
        <p:txBody>
          <a:bodyPr spcFirstLastPara="1" wrap="square" lIns="91425" tIns="91425" rIns="91425" bIns="91425" anchor="t" anchorCtr="0">
            <a:normAutofit/>
          </a:bodyPr>
          <a:lstStyle/>
          <a:p>
            <a:pPr marL="285750" indent="-285750">
              <a:lnSpc>
                <a:spcPct val="114999"/>
              </a:lnSpc>
              <a:spcAft>
                <a:spcPts val="1200"/>
              </a:spcAft>
              <a:buFont typeface="Arial"/>
              <a:buChar char="•"/>
            </a:pPr>
            <a:r>
              <a:rPr lang="en" dirty="0"/>
              <a:t>Over the four-year life of the current contract full-time workers can expect a 13.4% average raise and part-time workers can expect a 29% average raise. (Since we're halfway through the contract, some of those raises are already reflected in your pay.)</a:t>
            </a:r>
          </a:p>
          <a:p>
            <a:pPr marL="285750" indent="-285750">
              <a:lnSpc>
                <a:spcPct val="114999"/>
              </a:lnSpc>
              <a:spcAft>
                <a:spcPts val="1200"/>
              </a:spcAft>
              <a:buFont typeface="Arial,Sans-Serif"/>
              <a:buChar char="•"/>
            </a:pPr>
            <a:r>
              <a:rPr lang="en" dirty="0"/>
              <a:t>There is a raise scheduled for most job titles on September 1, 2026 (in 3 days!).</a:t>
            </a:r>
          </a:p>
          <a:p>
            <a:pPr marL="285750" indent="-285750">
              <a:lnSpc>
                <a:spcPct val="114999"/>
              </a:lnSpc>
              <a:spcAft>
                <a:spcPts val="1200"/>
              </a:spcAft>
              <a:buFont typeface="Arial,Sans-Serif"/>
              <a:buChar char="•"/>
            </a:pPr>
            <a:r>
              <a:rPr lang="en" dirty="0"/>
              <a:t>For what you specifically can expect in your job title, you can look through </a:t>
            </a:r>
            <a:r>
              <a:rPr lang="en" b="1" u="sng" dirty="0"/>
              <a:t>bit.ly/469xP9f</a:t>
            </a:r>
          </a:p>
        </p:txBody>
      </p:sp>
    </p:spTree>
    <p:extLst>
      <p:ext uri="{BB962C8B-B14F-4D97-AF65-F5344CB8AC3E}">
        <p14:creationId xmlns:p14="http://schemas.microsoft.com/office/powerpoint/2010/main" val="1858754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6AFF9D6D-D18E-AC22-86B7-B681C484CB61}"/>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DF10C9A4-2E7E-041D-3CD6-1AF5A6AB9812}"/>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Key contract elements: Healthcare</a:t>
            </a:r>
            <a:endParaRPr lang="en-US"/>
          </a:p>
        </p:txBody>
      </p:sp>
      <p:sp>
        <p:nvSpPr>
          <p:cNvPr id="5" name="Google Shape;67;p14">
            <a:extLst>
              <a:ext uri="{FF2B5EF4-FFF2-40B4-BE49-F238E27FC236}">
                <a16:creationId xmlns:a16="http://schemas.microsoft.com/office/drawing/2014/main" id="{50B09B15-134B-462F-13E0-74645AD26305}"/>
              </a:ext>
            </a:extLst>
          </p:cNvPr>
          <p:cNvSpPr txBox="1">
            <a:spLocks/>
          </p:cNvSpPr>
          <p:nvPr/>
        </p:nvSpPr>
        <p:spPr>
          <a:xfrm>
            <a:off x="500550" y="1026189"/>
            <a:ext cx="7639670" cy="352248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9pPr>
          </a:lstStyle>
          <a:p>
            <a:pPr marL="285750" indent="-285750">
              <a:lnSpc>
                <a:spcPct val="114999"/>
              </a:lnSpc>
              <a:spcAft>
                <a:spcPts val="1200"/>
              </a:spcAft>
              <a:buFont typeface="Arial"/>
              <a:buChar char="•"/>
            </a:pPr>
            <a:r>
              <a:rPr lang="en" b="1"/>
              <a:t>Adjuncts </a:t>
            </a:r>
            <a:r>
              <a:rPr lang="en"/>
              <a:t>in their third semester or later are likely eligible for health benefits if they teach at least two classes or work 15 hours per week.</a:t>
            </a:r>
            <a:endParaRPr lang="en">
              <a:highlight>
                <a:srgbClr val="FFFF00"/>
              </a:highlight>
            </a:endParaRPr>
          </a:p>
          <a:p>
            <a:pPr marL="285750" indent="-285750">
              <a:lnSpc>
                <a:spcPct val="114999"/>
              </a:lnSpc>
              <a:spcAft>
                <a:spcPts val="1200"/>
              </a:spcAft>
              <a:buFont typeface="Arial"/>
              <a:buChar char="•"/>
            </a:pPr>
            <a:r>
              <a:rPr lang="en" b="1"/>
              <a:t>Full-time faculty and staff</a:t>
            </a:r>
            <a:r>
              <a:rPr lang="en"/>
              <a:t> are eligible for insurance right away as long as their position is expected to last for more than six months.</a:t>
            </a:r>
            <a:endParaRPr lang="en">
              <a:highlight>
                <a:srgbClr val="FFFF00"/>
              </a:highlight>
            </a:endParaRPr>
          </a:p>
          <a:p>
            <a:pPr marL="285750" indent="-285750">
              <a:lnSpc>
                <a:spcPct val="114999"/>
              </a:lnSpc>
              <a:spcAft>
                <a:spcPts val="1200"/>
              </a:spcAft>
              <a:buFont typeface="Arial"/>
              <a:buChar char="•"/>
            </a:pPr>
            <a:r>
              <a:rPr lang="en"/>
              <a:t>HR will give you more of these details.</a:t>
            </a:r>
          </a:p>
        </p:txBody>
      </p:sp>
    </p:spTree>
    <p:extLst>
      <p:ext uri="{BB962C8B-B14F-4D97-AF65-F5344CB8AC3E}">
        <p14:creationId xmlns:p14="http://schemas.microsoft.com/office/powerpoint/2010/main" val="663191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6C2BBBFD-6DFF-98D2-8E9B-0A9A4F9F22AD}"/>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E56D970B-FEC3-3D20-3515-4C56AABCDC8A}"/>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dirty="0"/>
              <a:t>Key contract elements: Healthcare continued</a:t>
            </a:r>
            <a:endParaRPr lang="en-US" dirty="0"/>
          </a:p>
        </p:txBody>
      </p:sp>
      <p:sp>
        <p:nvSpPr>
          <p:cNvPr id="5" name="Google Shape;67;p14">
            <a:extLst>
              <a:ext uri="{FF2B5EF4-FFF2-40B4-BE49-F238E27FC236}">
                <a16:creationId xmlns:a16="http://schemas.microsoft.com/office/drawing/2014/main" id="{9F59D114-5524-BF7A-F215-AA741CA0CDF7}"/>
              </a:ext>
            </a:extLst>
          </p:cNvPr>
          <p:cNvSpPr txBox="1">
            <a:spLocks/>
          </p:cNvSpPr>
          <p:nvPr/>
        </p:nvSpPr>
        <p:spPr>
          <a:xfrm>
            <a:off x="500550" y="1132275"/>
            <a:ext cx="763967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9pPr>
          </a:lstStyle>
          <a:p>
            <a:pPr marL="285750" indent="-285750">
              <a:lnSpc>
                <a:spcPct val="114999"/>
              </a:lnSpc>
              <a:spcAft>
                <a:spcPts val="1200"/>
              </a:spcAft>
              <a:buFont typeface="Arial"/>
              <a:buChar char="•"/>
            </a:pPr>
            <a:r>
              <a:rPr lang="en" dirty="0"/>
              <a:t>PSC members are also eligible for some other benefits (like vision, dental, prescription and other kinds of coverage) through the PSC Welfare Fund. You and your co-workers have won multi-million-dollar contributions to this fund from CUNY in your contract.</a:t>
            </a:r>
          </a:p>
          <a:p>
            <a:pPr marL="285750" indent="-285750">
              <a:lnSpc>
                <a:spcPct val="114999"/>
              </a:lnSpc>
              <a:spcAft>
                <a:spcPts val="1200"/>
              </a:spcAft>
              <a:buFont typeface="Arial"/>
              <a:buChar char="•"/>
            </a:pPr>
            <a:endParaRPr lang="en" dirty="0"/>
          </a:p>
          <a:p>
            <a:pPr marL="0" indent="0" algn="ctr">
              <a:lnSpc>
                <a:spcPct val="114999"/>
              </a:lnSpc>
              <a:spcAft>
                <a:spcPts val="1200"/>
              </a:spcAft>
              <a:buNone/>
            </a:pPr>
            <a:r>
              <a:rPr lang="en" b="1" dirty="0"/>
              <a:t>PSC CUNY Welfare Fund:</a:t>
            </a:r>
          </a:p>
          <a:p>
            <a:pPr marL="0" indent="0" algn="ctr">
              <a:lnSpc>
                <a:spcPct val="114999"/>
              </a:lnSpc>
              <a:spcAft>
                <a:spcPts val="1200"/>
              </a:spcAft>
              <a:buNone/>
            </a:pPr>
            <a:r>
              <a:rPr lang="en" u="sng" dirty="0"/>
              <a:t>psccunywf.org</a:t>
            </a:r>
          </a:p>
        </p:txBody>
      </p:sp>
    </p:spTree>
    <p:extLst>
      <p:ext uri="{BB962C8B-B14F-4D97-AF65-F5344CB8AC3E}">
        <p14:creationId xmlns:p14="http://schemas.microsoft.com/office/powerpoint/2010/main" val="3372135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DE306EA7-4254-ECDF-A562-CB8BF7DD44D8}"/>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D3D2B330-ACAE-8992-499A-8C9644B5E8C8}"/>
              </a:ext>
            </a:extLst>
          </p:cNvPr>
          <p:cNvSpPr txBox="1">
            <a:spLocks noGrp="1"/>
          </p:cNvSpPr>
          <p:nvPr>
            <p:ph type="title"/>
          </p:nvPr>
        </p:nvSpPr>
        <p:spPr>
          <a:xfrm>
            <a:off x="311700" y="251842"/>
            <a:ext cx="8520600" cy="572700"/>
          </a:xfrm>
          <a:prstGeom prst="rect">
            <a:avLst/>
          </a:prstGeom>
        </p:spPr>
        <p:txBody>
          <a:bodyPr spcFirstLastPara="1" wrap="square" lIns="91425" tIns="91425" rIns="91425" bIns="91425" anchor="t" anchorCtr="0">
            <a:normAutofit fontScale="90000"/>
          </a:bodyPr>
          <a:lstStyle/>
          <a:p>
            <a:r>
              <a:rPr lang="en"/>
              <a:t>Key contract elements: Pension</a:t>
            </a:r>
            <a:endParaRPr lang="en-US"/>
          </a:p>
        </p:txBody>
      </p:sp>
      <p:sp>
        <p:nvSpPr>
          <p:cNvPr id="67" name="Google Shape;67;p14">
            <a:extLst>
              <a:ext uri="{FF2B5EF4-FFF2-40B4-BE49-F238E27FC236}">
                <a16:creationId xmlns:a16="http://schemas.microsoft.com/office/drawing/2014/main" id="{1DAF20B9-D0E2-A4B0-C8DA-0B43FFA82242}"/>
              </a:ext>
            </a:extLst>
          </p:cNvPr>
          <p:cNvSpPr txBox="1">
            <a:spLocks noGrp="1"/>
          </p:cNvSpPr>
          <p:nvPr>
            <p:ph type="body" idx="1"/>
          </p:nvPr>
        </p:nvSpPr>
        <p:spPr>
          <a:xfrm>
            <a:off x="500550" y="1132275"/>
            <a:ext cx="7639670" cy="3013936"/>
          </a:xfrm>
          <a:prstGeom prst="rect">
            <a:avLst/>
          </a:prstGeom>
        </p:spPr>
        <p:txBody>
          <a:bodyPr spcFirstLastPara="1" wrap="square" lIns="91425" tIns="91425" rIns="91425" bIns="91425" anchor="t" anchorCtr="0">
            <a:normAutofit fontScale="92500" lnSpcReduction="10000"/>
          </a:bodyPr>
          <a:lstStyle/>
          <a:p>
            <a:pPr marL="400050" indent="-285750">
              <a:lnSpc>
                <a:spcPct val="114999"/>
              </a:lnSpc>
            </a:pPr>
            <a:r>
              <a:rPr lang="en"/>
              <a:t>Members of PSC have fought for decades alongside other unions' members to maintain strong pension benefits.</a:t>
            </a:r>
            <a:endParaRPr lang="en-US"/>
          </a:p>
          <a:p>
            <a:pPr marL="400050" indent="-285750">
              <a:lnSpc>
                <a:spcPct val="114999"/>
              </a:lnSpc>
            </a:pPr>
            <a:endParaRPr lang="en"/>
          </a:p>
          <a:p>
            <a:pPr marL="400050" indent="-285750">
              <a:lnSpc>
                <a:spcPct val="114999"/>
              </a:lnSpc>
            </a:pPr>
            <a:r>
              <a:rPr lang="en" b="1"/>
              <a:t>Full-time faculty and staff </a:t>
            </a:r>
            <a:r>
              <a:rPr lang="en"/>
              <a:t>must participate in one of two retirement programs: the defined-benefit Teachers' Retirement System (TRS) or the defined-contribution. You'll be asked to choose one.</a:t>
            </a:r>
          </a:p>
          <a:p>
            <a:pPr marL="400050" indent="-285750">
              <a:lnSpc>
                <a:spcPct val="114999"/>
              </a:lnSpc>
            </a:pPr>
            <a:endParaRPr lang="en"/>
          </a:p>
          <a:p>
            <a:pPr marL="400050" indent="-285750">
              <a:lnSpc>
                <a:spcPct val="114999"/>
              </a:lnSpc>
            </a:pPr>
            <a:r>
              <a:rPr lang="en" b="1"/>
              <a:t>Part-time faculty and staff </a:t>
            </a:r>
            <a:r>
              <a:rPr lang="en"/>
              <a:t>may participate in TRS, but it is optional and you must apply through HR.</a:t>
            </a:r>
          </a:p>
        </p:txBody>
      </p:sp>
    </p:spTree>
    <p:extLst>
      <p:ext uri="{BB962C8B-B14F-4D97-AF65-F5344CB8AC3E}">
        <p14:creationId xmlns:p14="http://schemas.microsoft.com/office/powerpoint/2010/main" val="3396358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BD206CE-4288-DE91-8D46-54B1562B7701}"/>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3E16EDB5-3B12-E796-1068-438898A8A1E6}"/>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Key contract elements: Health and Safety</a:t>
            </a:r>
            <a:endParaRPr lang="en-US"/>
          </a:p>
        </p:txBody>
      </p:sp>
      <p:sp>
        <p:nvSpPr>
          <p:cNvPr id="67" name="Google Shape;67;p14">
            <a:extLst>
              <a:ext uri="{FF2B5EF4-FFF2-40B4-BE49-F238E27FC236}">
                <a16:creationId xmlns:a16="http://schemas.microsoft.com/office/drawing/2014/main" id="{EB550C6E-ED88-A699-4402-AA5CCB5F8B71}"/>
              </a:ext>
            </a:extLst>
          </p:cNvPr>
          <p:cNvSpPr txBox="1">
            <a:spLocks noGrp="1"/>
          </p:cNvSpPr>
          <p:nvPr>
            <p:ph type="body" idx="1"/>
          </p:nvPr>
        </p:nvSpPr>
        <p:spPr>
          <a:xfrm>
            <a:off x="500550" y="1009078"/>
            <a:ext cx="7639670" cy="3320580"/>
          </a:xfrm>
          <a:prstGeom prst="rect">
            <a:avLst/>
          </a:prstGeom>
        </p:spPr>
        <p:txBody>
          <a:bodyPr spcFirstLastPara="1" wrap="square" lIns="91425" tIns="91425" rIns="91425" bIns="91425" anchor="t" anchorCtr="0">
            <a:normAutofit lnSpcReduction="10000"/>
          </a:bodyPr>
          <a:lstStyle/>
          <a:p>
            <a:pPr marL="114300" indent="0">
              <a:lnSpc>
                <a:spcPct val="114999"/>
              </a:lnSpc>
              <a:buNone/>
            </a:pPr>
            <a:r>
              <a:rPr lang="en"/>
              <a:t>Your union contract guarantees a workplace free of hazards to your health and safety. This can include a wide variety of problems, including (but not limited to):</a:t>
            </a:r>
          </a:p>
          <a:p>
            <a:pPr marL="400050" indent="-285750">
              <a:lnSpc>
                <a:spcPct val="114999"/>
              </a:lnSpc>
            </a:pPr>
            <a:r>
              <a:rPr lang="en"/>
              <a:t>Poor maintenance of  lab equipment</a:t>
            </a:r>
          </a:p>
          <a:p>
            <a:pPr marL="400050" indent="-285750">
              <a:lnSpc>
                <a:spcPct val="114999"/>
              </a:lnSpc>
            </a:pPr>
            <a:r>
              <a:rPr lang="en"/>
              <a:t>Mold in classroom or office ceiling tiles</a:t>
            </a:r>
          </a:p>
          <a:p>
            <a:pPr marL="400050" indent="-285750">
              <a:lnSpc>
                <a:spcPct val="114999"/>
              </a:lnSpc>
            </a:pPr>
            <a:r>
              <a:rPr lang="en"/>
              <a:t>Excessive cold or heat</a:t>
            </a:r>
          </a:p>
          <a:p>
            <a:pPr marL="400050" indent="-285750">
              <a:lnSpc>
                <a:spcPct val="114999"/>
              </a:lnSpc>
            </a:pPr>
            <a:r>
              <a:rPr lang="en"/>
              <a:t>Workplace violence</a:t>
            </a:r>
          </a:p>
          <a:p>
            <a:pPr marL="400050" indent="-285750">
              <a:lnSpc>
                <a:spcPct val="114999"/>
              </a:lnSpc>
            </a:pPr>
            <a:endParaRPr lang="en"/>
          </a:p>
          <a:p>
            <a:pPr marL="114300" indent="0">
              <a:lnSpc>
                <a:spcPct val="114999"/>
              </a:lnSpc>
              <a:buNone/>
            </a:pPr>
            <a:r>
              <a:rPr lang="en"/>
              <a:t>Each CUNY campus has a joint PSC/CUNY Health and Safety Committee to address these problems.</a:t>
            </a:r>
          </a:p>
          <a:p>
            <a:pPr marL="285750" indent="-285750">
              <a:lnSpc>
                <a:spcPct val="114999"/>
              </a:lnSpc>
              <a:spcAft>
                <a:spcPts val="1200"/>
              </a:spcAft>
            </a:pPr>
            <a:endParaRPr lang="en"/>
          </a:p>
        </p:txBody>
      </p:sp>
    </p:spTree>
    <p:extLst>
      <p:ext uri="{BB962C8B-B14F-4D97-AF65-F5344CB8AC3E}">
        <p14:creationId xmlns:p14="http://schemas.microsoft.com/office/powerpoint/2010/main" val="321557982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6B3D5ACC-1815-29FD-D789-2CA28AB77E95}"/>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A790B997-1387-8951-4159-EF43E9922030}"/>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Key contract elements: Weingarten Rights</a:t>
            </a:r>
          </a:p>
        </p:txBody>
      </p:sp>
      <p:sp>
        <p:nvSpPr>
          <p:cNvPr id="67" name="Google Shape;67;p14">
            <a:extLst>
              <a:ext uri="{FF2B5EF4-FFF2-40B4-BE49-F238E27FC236}">
                <a16:creationId xmlns:a16="http://schemas.microsoft.com/office/drawing/2014/main" id="{9D6EDBFC-F462-91BF-B694-009DAA97CA8A}"/>
              </a:ext>
            </a:extLst>
          </p:cNvPr>
          <p:cNvSpPr txBox="1">
            <a:spLocks noGrp="1"/>
          </p:cNvSpPr>
          <p:nvPr>
            <p:ph type="body" idx="1"/>
          </p:nvPr>
        </p:nvSpPr>
        <p:spPr>
          <a:xfrm>
            <a:off x="500550" y="1132275"/>
            <a:ext cx="7639670" cy="3416400"/>
          </a:xfrm>
          <a:prstGeom prst="rect">
            <a:avLst/>
          </a:prstGeom>
        </p:spPr>
        <p:txBody>
          <a:bodyPr spcFirstLastPara="1" wrap="square" lIns="91425" tIns="91425" rIns="91425" bIns="91425" anchor="t" anchorCtr="0">
            <a:normAutofit fontScale="85000" lnSpcReduction="10000"/>
          </a:bodyPr>
          <a:lstStyle/>
          <a:p>
            <a:pPr marL="285750" indent="-285750">
              <a:lnSpc>
                <a:spcPct val="114999"/>
              </a:lnSpc>
              <a:spcAft>
                <a:spcPts val="1200"/>
              </a:spcAft>
              <a:buFont typeface="Arial"/>
              <a:buChar char="•"/>
            </a:pPr>
            <a:r>
              <a:rPr lang="en" dirty="0"/>
              <a:t>In a unionized workplace, all members of the bargaining unit have the right to a union representative in any meeting where they reasonably expect that discipline, termination, or a meaningful change in their working conditions </a:t>
            </a:r>
            <a:r>
              <a:rPr lang="en" u="sng" dirty="0"/>
              <a:t>may</a:t>
            </a:r>
            <a:r>
              <a:rPr lang="en" dirty="0"/>
              <a:t> be an outcome of the meeting.</a:t>
            </a:r>
          </a:p>
          <a:p>
            <a:pPr marL="285750" indent="-285750">
              <a:lnSpc>
                <a:spcPct val="114999"/>
              </a:lnSpc>
              <a:spcAft>
                <a:spcPts val="1200"/>
              </a:spcAft>
              <a:buFont typeface="Arial"/>
              <a:buChar char="•"/>
            </a:pPr>
            <a:r>
              <a:rPr lang="en" dirty="0"/>
              <a:t>You can stop a meeting if you realize that it's that sort of meeting, and it must be delayed until a union rep is available.</a:t>
            </a:r>
          </a:p>
          <a:p>
            <a:pPr marL="285750" indent="-285750">
              <a:lnSpc>
                <a:spcPct val="114999"/>
              </a:lnSpc>
              <a:spcAft>
                <a:spcPts val="1200"/>
              </a:spcAft>
              <a:buFont typeface="Arial"/>
              <a:buChar char="•"/>
            </a:pPr>
            <a:r>
              <a:rPr lang="en" dirty="0"/>
              <a:t>It is ALWAYS better to have a rep and not need them than the other way around.</a:t>
            </a:r>
          </a:p>
          <a:p>
            <a:pPr marL="285750" indent="-285750">
              <a:lnSpc>
                <a:spcPct val="114999"/>
              </a:lnSpc>
              <a:spcAft>
                <a:spcPts val="1200"/>
              </a:spcAft>
              <a:buFont typeface="Arial,Sans-Serif"/>
              <a:buChar char="•"/>
            </a:pPr>
            <a:r>
              <a:rPr lang="en" dirty="0"/>
              <a:t>Contact your chapter chair (qcpsc.chapter@gmail.com) with questions or if you would like representation. </a:t>
            </a:r>
          </a:p>
          <a:p>
            <a:pPr marL="285750" indent="-285750">
              <a:lnSpc>
                <a:spcPct val="114999"/>
              </a:lnSpc>
              <a:spcAft>
                <a:spcPts val="1200"/>
              </a:spcAft>
              <a:buFont typeface="Arial"/>
              <a:buChar char="•"/>
            </a:pPr>
            <a:endParaRPr lang="en" dirty="0"/>
          </a:p>
        </p:txBody>
      </p:sp>
    </p:spTree>
    <p:extLst>
      <p:ext uri="{BB962C8B-B14F-4D97-AF65-F5344CB8AC3E}">
        <p14:creationId xmlns:p14="http://schemas.microsoft.com/office/powerpoint/2010/main" val="3989173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291EAD9-DA94-995B-69C1-FBC6C2D2CC77}"/>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81A5BA17-C7B7-EA50-FE7C-C67C3F6F3371}"/>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en"/>
              <a:t>What if something in the contract is being violated?</a:t>
            </a:r>
            <a:endParaRPr lang="en-US"/>
          </a:p>
        </p:txBody>
      </p:sp>
      <p:sp>
        <p:nvSpPr>
          <p:cNvPr id="67" name="Google Shape;67;p14">
            <a:extLst>
              <a:ext uri="{FF2B5EF4-FFF2-40B4-BE49-F238E27FC236}">
                <a16:creationId xmlns:a16="http://schemas.microsoft.com/office/drawing/2014/main" id="{286C02FF-BAB5-6B87-20B1-4DFFADC497C1}"/>
              </a:ext>
            </a:extLst>
          </p:cNvPr>
          <p:cNvSpPr txBox="1">
            <a:spLocks noGrp="1"/>
          </p:cNvSpPr>
          <p:nvPr>
            <p:ph type="body" idx="1"/>
          </p:nvPr>
        </p:nvSpPr>
        <p:spPr>
          <a:xfrm>
            <a:off x="500550" y="939671"/>
            <a:ext cx="7639670" cy="3609004"/>
          </a:xfrm>
          <a:prstGeom prst="rect">
            <a:avLst/>
          </a:prstGeom>
        </p:spPr>
        <p:txBody>
          <a:bodyPr spcFirstLastPara="1" wrap="square" lIns="91425" tIns="91425" rIns="91425" bIns="91425" anchor="t" anchorCtr="0">
            <a:normAutofit lnSpcReduction="10000"/>
          </a:bodyPr>
          <a:lstStyle/>
          <a:p>
            <a:pPr marL="285750" indent="-285750">
              <a:lnSpc>
                <a:spcPct val="114999"/>
              </a:lnSpc>
              <a:spcAft>
                <a:spcPts val="1200"/>
              </a:spcAft>
              <a:buFont typeface="Arial"/>
              <a:buChar char="•"/>
            </a:pPr>
            <a:r>
              <a:rPr lang="en" b="1" dirty="0"/>
              <a:t>Tell somebody:</a:t>
            </a:r>
            <a:r>
              <a:rPr lang="en" dirty="0"/>
              <a:t> your campus chapter leadership, the campus PSC organizer, your grievance counselor (Alyson Cole for FT/Stan Wine for PT). Ideally, tell all three, so you can strategize together and identify patterns of problems.</a:t>
            </a:r>
          </a:p>
          <a:p>
            <a:pPr marL="285750" indent="-285750">
              <a:lnSpc>
                <a:spcPct val="114999"/>
              </a:lnSpc>
              <a:spcAft>
                <a:spcPts val="1200"/>
              </a:spcAft>
              <a:buFont typeface="Arial"/>
              <a:buChar char="•"/>
            </a:pPr>
            <a:r>
              <a:rPr lang="en" dirty="0"/>
              <a:t>Some things become a "grievance," which is the name for a formal complaint about a contract violation. The contract outlines a process for resolving these.</a:t>
            </a:r>
          </a:p>
          <a:p>
            <a:pPr marL="285750" indent="-285750">
              <a:lnSpc>
                <a:spcPct val="114999"/>
              </a:lnSpc>
              <a:spcAft>
                <a:spcPts val="1200"/>
              </a:spcAft>
              <a:buFont typeface="Arial"/>
              <a:buChar char="•"/>
            </a:pPr>
            <a:r>
              <a:rPr lang="en" dirty="0"/>
              <a:t>Some things aren't a grievance. That doesn't mean they're ok, it just means you and your coworkers will need to fight for them in a different way.</a:t>
            </a:r>
          </a:p>
        </p:txBody>
      </p:sp>
    </p:spTree>
    <p:extLst>
      <p:ext uri="{BB962C8B-B14F-4D97-AF65-F5344CB8AC3E}">
        <p14:creationId xmlns:p14="http://schemas.microsoft.com/office/powerpoint/2010/main" val="416087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168F1D1-F131-FC6C-1BD4-102814B71F64}"/>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4681A014-D164-F132-DC99-83296B13FD13}"/>
              </a:ext>
            </a:extLst>
          </p:cNvPr>
          <p:cNvSpPr txBox="1">
            <a:spLocks noGrp="1"/>
          </p:cNvSpPr>
          <p:nvPr>
            <p:ph type="title"/>
          </p:nvPr>
        </p:nvSpPr>
        <p:spPr>
          <a:xfrm>
            <a:off x="311700" y="259171"/>
            <a:ext cx="8520600" cy="572700"/>
          </a:xfrm>
          <a:prstGeom prst="rect">
            <a:avLst/>
          </a:prstGeom>
        </p:spPr>
        <p:txBody>
          <a:bodyPr spcFirstLastPara="1" wrap="square" lIns="91425" tIns="91425" rIns="91425" bIns="91425" anchor="t" anchorCtr="0">
            <a:normAutofit fontScale="90000"/>
          </a:bodyPr>
          <a:lstStyle/>
          <a:p>
            <a:r>
              <a:rPr lang="en" dirty="0"/>
              <a:t>Building power in a union workplace</a:t>
            </a:r>
          </a:p>
        </p:txBody>
      </p:sp>
      <p:sp>
        <p:nvSpPr>
          <p:cNvPr id="67" name="Google Shape;67;p14">
            <a:extLst>
              <a:ext uri="{FF2B5EF4-FFF2-40B4-BE49-F238E27FC236}">
                <a16:creationId xmlns:a16="http://schemas.microsoft.com/office/drawing/2014/main" id="{AF16AE55-BCBE-8B74-2C4A-4F15E3418201}"/>
              </a:ext>
            </a:extLst>
          </p:cNvPr>
          <p:cNvSpPr txBox="1">
            <a:spLocks noGrp="1"/>
          </p:cNvSpPr>
          <p:nvPr>
            <p:ph type="body" idx="1"/>
          </p:nvPr>
        </p:nvSpPr>
        <p:spPr>
          <a:xfrm>
            <a:off x="448511" y="863550"/>
            <a:ext cx="7778598" cy="3416400"/>
          </a:xfrm>
          <a:prstGeom prst="rect">
            <a:avLst/>
          </a:prstGeom>
        </p:spPr>
        <p:txBody>
          <a:bodyPr spcFirstLastPara="1" wrap="square" lIns="91425" tIns="91425" rIns="91425" bIns="91425" anchor="t" anchorCtr="0">
            <a:normAutofit fontScale="92500" lnSpcReduction="20000"/>
          </a:bodyPr>
          <a:lstStyle/>
          <a:p>
            <a:pPr marL="0" indent="0">
              <a:lnSpc>
                <a:spcPct val="114999"/>
              </a:lnSpc>
              <a:spcAft>
                <a:spcPts val="1200"/>
              </a:spcAft>
              <a:buNone/>
            </a:pPr>
            <a:r>
              <a:rPr lang="en" dirty="0"/>
              <a:t>Being in a union workplace means that we expect things of each other, as well as the administration, because we know that's the only way to win the things we need.</a:t>
            </a:r>
          </a:p>
          <a:p>
            <a:pPr marL="0" indent="0">
              <a:lnSpc>
                <a:spcPct val="114999"/>
              </a:lnSpc>
              <a:spcAft>
                <a:spcPts val="1200"/>
              </a:spcAft>
              <a:buNone/>
            </a:pPr>
            <a:r>
              <a:rPr lang="en" dirty="0"/>
              <a:t>So what should we expect of one another?</a:t>
            </a:r>
          </a:p>
          <a:p>
            <a:pPr marL="285750" indent="-285750">
              <a:lnSpc>
                <a:spcPct val="114999"/>
              </a:lnSpc>
              <a:spcAft>
                <a:spcPts val="1200"/>
              </a:spcAft>
              <a:buFont typeface="Arial"/>
              <a:buChar char="•"/>
            </a:pPr>
            <a:r>
              <a:rPr lang="en" dirty="0"/>
              <a:t>Join the union and, ideally, the Action Fund.</a:t>
            </a:r>
          </a:p>
          <a:p>
            <a:pPr marL="285750" indent="-285750">
              <a:lnSpc>
                <a:spcPct val="114999"/>
              </a:lnSpc>
              <a:spcAft>
                <a:spcPts val="1200"/>
              </a:spcAft>
              <a:buFont typeface="Arial"/>
              <a:buChar char="•"/>
            </a:pPr>
            <a:r>
              <a:rPr lang="en" dirty="0"/>
              <a:t>Dues are deducted from your paycheck (1% for part-time employees, 1.05% for full-time employees)</a:t>
            </a:r>
          </a:p>
          <a:p>
            <a:pPr marL="285750" indent="-285750">
              <a:lnSpc>
                <a:spcPct val="114999"/>
              </a:lnSpc>
              <a:spcAft>
                <a:spcPts val="1200"/>
              </a:spcAft>
              <a:buFont typeface="Arial"/>
              <a:buChar char="•"/>
            </a:pPr>
            <a:r>
              <a:rPr lang="en" dirty="0"/>
              <a:t>Show up with your coworkers to fight for your contract, to solve problems on your campus, and to build the power necessary to shape your workplace into the best it can possibly be</a:t>
            </a:r>
          </a:p>
          <a:p>
            <a:pPr marL="285750" indent="-285750">
              <a:lnSpc>
                <a:spcPct val="114999"/>
              </a:lnSpc>
              <a:spcAft>
                <a:spcPts val="1200"/>
              </a:spcAft>
              <a:buFont typeface="Arial"/>
              <a:buChar char="•"/>
            </a:pPr>
            <a:endParaRPr lang="en" dirty="0"/>
          </a:p>
        </p:txBody>
      </p:sp>
    </p:spTree>
    <p:extLst>
      <p:ext uri="{BB962C8B-B14F-4D97-AF65-F5344CB8AC3E}">
        <p14:creationId xmlns:p14="http://schemas.microsoft.com/office/powerpoint/2010/main" val="4087522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0389CF7D-5D0C-1DDF-8423-ED7065320529}"/>
            </a:ext>
          </a:extLst>
        </p:cNvPr>
        <p:cNvGrpSpPr/>
        <p:nvPr/>
      </p:nvGrpSpPr>
      <p:grpSpPr>
        <a:xfrm>
          <a:off x="0" y="0"/>
          <a:ext cx="0" cy="0"/>
          <a:chOff x="0" y="0"/>
          <a:chExt cx="0" cy="0"/>
        </a:xfrm>
      </p:grpSpPr>
      <p:sp>
        <p:nvSpPr>
          <p:cNvPr id="90" name="Google Shape;90;p18">
            <a:extLst>
              <a:ext uri="{FF2B5EF4-FFF2-40B4-BE49-F238E27FC236}">
                <a16:creationId xmlns:a16="http://schemas.microsoft.com/office/drawing/2014/main" id="{5475001C-13BB-3FDA-EC08-EBC14AEC2ECE}"/>
              </a:ext>
            </a:extLst>
          </p:cNvPr>
          <p:cNvSpPr txBox="1">
            <a:spLocks noGrp="1"/>
          </p:cNvSpPr>
          <p:nvPr>
            <p:ph type="title"/>
          </p:nvPr>
        </p:nvSpPr>
        <p:spPr>
          <a:xfrm>
            <a:off x="235500" y="73550"/>
            <a:ext cx="8520600" cy="572700"/>
          </a:xfrm>
          <a:prstGeom prst="rect">
            <a:avLst/>
          </a:prstGeom>
        </p:spPr>
        <p:txBody>
          <a:bodyPr spcFirstLastPara="1" wrap="square" lIns="91425" tIns="91425" rIns="91425" bIns="91425" anchor="t" anchorCtr="0">
            <a:normAutofit fontScale="90000"/>
          </a:bodyPr>
          <a:lstStyle/>
          <a:p>
            <a:r>
              <a:rPr lang="en-US"/>
              <a:t>Before you leave, make sure you:</a:t>
            </a:r>
          </a:p>
        </p:txBody>
      </p:sp>
      <p:sp>
        <p:nvSpPr>
          <p:cNvPr id="91" name="Google Shape;91;p18">
            <a:extLst>
              <a:ext uri="{FF2B5EF4-FFF2-40B4-BE49-F238E27FC236}">
                <a16:creationId xmlns:a16="http://schemas.microsoft.com/office/drawing/2014/main" id="{D7A6F2F4-A2F8-61D9-C85E-A38FFB24B9B3}"/>
              </a:ext>
            </a:extLst>
          </p:cNvPr>
          <p:cNvSpPr txBox="1">
            <a:spLocks noGrp="1"/>
          </p:cNvSpPr>
          <p:nvPr>
            <p:ph type="body" idx="1"/>
          </p:nvPr>
        </p:nvSpPr>
        <p:spPr>
          <a:xfrm>
            <a:off x="238613" y="656025"/>
            <a:ext cx="8706337" cy="1539975"/>
          </a:xfrm>
          <a:prstGeom prst="rect">
            <a:avLst/>
          </a:prstGeom>
        </p:spPr>
        <p:txBody>
          <a:bodyPr spcFirstLastPara="1" wrap="square" lIns="91425" tIns="91425" rIns="91425" bIns="91425" anchor="t" anchorCtr="0">
            <a:normAutofit lnSpcReduction="10000"/>
          </a:bodyPr>
          <a:lstStyle/>
          <a:p>
            <a:pPr marL="285750" indent="-285750">
              <a:lnSpc>
                <a:spcPct val="114999"/>
              </a:lnSpc>
              <a:spcAft>
                <a:spcPts val="1200"/>
              </a:spcAft>
              <a:buFont typeface="Arial,Sans-Serif"/>
              <a:buChar char="•"/>
            </a:pPr>
            <a:r>
              <a:rPr lang="en-US" dirty="0"/>
              <a:t>Signed in</a:t>
            </a:r>
          </a:p>
          <a:p>
            <a:pPr marL="285750" indent="-285750">
              <a:lnSpc>
                <a:spcPct val="114999"/>
              </a:lnSpc>
              <a:spcAft>
                <a:spcPts val="1200"/>
              </a:spcAft>
              <a:buFont typeface="Arial,Sans-Serif"/>
              <a:buChar char="•"/>
            </a:pPr>
            <a:r>
              <a:rPr lang="en-US" dirty="0"/>
              <a:t>Turned in your membership/Action Fund form</a:t>
            </a:r>
          </a:p>
          <a:p>
            <a:pPr marL="285750" indent="-285750">
              <a:lnSpc>
                <a:spcPct val="114999"/>
              </a:lnSpc>
              <a:spcAft>
                <a:spcPts val="1200"/>
              </a:spcAft>
              <a:buFont typeface="Arial,Sans-Serif"/>
              <a:buChar char="•"/>
            </a:pPr>
            <a:r>
              <a:rPr lang="en-US" dirty="0"/>
              <a:t>Got the handouts/folder of materials appropriate for your title</a:t>
            </a:r>
          </a:p>
        </p:txBody>
      </p:sp>
      <p:sp>
        <p:nvSpPr>
          <p:cNvPr id="3" name="Google Shape;90;p18">
            <a:extLst>
              <a:ext uri="{FF2B5EF4-FFF2-40B4-BE49-F238E27FC236}">
                <a16:creationId xmlns:a16="http://schemas.microsoft.com/office/drawing/2014/main" id="{FC274B98-BA51-7A46-B31B-584FB81F3183}"/>
              </a:ext>
            </a:extLst>
          </p:cNvPr>
          <p:cNvSpPr txBox="1">
            <a:spLocks/>
          </p:cNvSpPr>
          <p:nvPr/>
        </p:nvSpPr>
        <p:spPr>
          <a:xfrm>
            <a:off x="235500" y="2202388"/>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League Spartan"/>
              <a:buNone/>
              <a:defRPr sz="2800" b="1" i="0" u="none" strike="noStrike" cap="none">
                <a:solidFill>
                  <a:schemeClr val="dk1"/>
                </a:solidFill>
                <a:latin typeface="League Spartan"/>
                <a:ea typeface="League Spartan"/>
                <a:cs typeface="League Spartan"/>
                <a:sym typeface="League Sparta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a:t>Your chapter's leadership and staff:</a:t>
            </a:r>
          </a:p>
        </p:txBody>
      </p:sp>
      <p:sp>
        <p:nvSpPr>
          <p:cNvPr id="5" name="Google Shape;91;p18">
            <a:extLst>
              <a:ext uri="{FF2B5EF4-FFF2-40B4-BE49-F238E27FC236}">
                <a16:creationId xmlns:a16="http://schemas.microsoft.com/office/drawing/2014/main" id="{A92DA99D-7DAC-257F-5425-654AF657E0C8}"/>
              </a:ext>
            </a:extLst>
          </p:cNvPr>
          <p:cNvSpPr txBox="1">
            <a:spLocks/>
          </p:cNvSpPr>
          <p:nvPr/>
        </p:nvSpPr>
        <p:spPr>
          <a:xfrm>
            <a:off x="548175" y="2846775"/>
            <a:ext cx="7387125" cy="1720950"/>
          </a:xfrm>
          <a:prstGeom prst="rect">
            <a:avLst/>
          </a:prstGeom>
          <a:noFill/>
          <a:ln>
            <a:noFill/>
          </a:ln>
        </p:spPr>
        <p:txBody>
          <a:bodyPr spcFirstLastPara="1" wrap="square" lIns="91425" tIns="91425" rIns="91425" bIns="91425" anchor="t" anchorCtr="0">
            <a:normAutofit fontScale="925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9pPr>
          </a:lstStyle>
          <a:p>
            <a:pPr marL="0" indent="0">
              <a:spcAft>
                <a:spcPts val="1200"/>
              </a:spcAft>
              <a:buNone/>
            </a:pPr>
            <a:r>
              <a:rPr lang="en-US" dirty="0"/>
              <a:t>Chapter Chair:	Erica Doran (</a:t>
            </a:r>
            <a:r>
              <a:rPr lang="en-US" dirty="0">
                <a:hlinkClick r:id="rId3"/>
              </a:rPr>
              <a:t>qcpsc.chapter@gmail.com</a:t>
            </a:r>
            <a:r>
              <a:rPr lang="en-US" dirty="0"/>
              <a:t>)</a:t>
            </a:r>
          </a:p>
          <a:p>
            <a:pPr marL="0" indent="0">
              <a:spcAft>
                <a:spcPts val="1200"/>
              </a:spcAft>
              <a:buNone/>
            </a:pPr>
            <a:r>
              <a:rPr lang="en-US" dirty="0"/>
              <a:t>Chapter’s Union Organizer: Sam </a:t>
            </a:r>
            <a:r>
              <a:rPr lang="en-US" dirty="0" err="1"/>
              <a:t>Rasiotis</a:t>
            </a:r>
            <a:r>
              <a:rPr lang="en-US" dirty="0"/>
              <a:t>(srasiotis@pscmail.org)</a:t>
            </a:r>
          </a:p>
          <a:p>
            <a:pPr marL="0" indent="0">
              <a:spcAft>
                <a:spcPts val="1200"/>
              </a:spcAft>
              <a:buNone/>
            </a:pPr>
            <a:r>
              <a:rPr lang="en-US" dirty="0"/>
              <a:t>Our website: https://queenschapter.commons.gc.cuny.edu/</a:t>
            </a:r>
          </a:p>
        </p:txBody>
      </p:sp>
    </p:spTree>
    <p:extLst>
      <p:ext uri="{BB962C8B-B14F-4D97-AF65-F5344CB8AC3E}">
        <p14:creationId xmlns:p14="http://schemas.microsoft.com/office/powerpoint/2010/main" val="358647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5F7D1438-698F-FDC6-E756-BA8395826A72}"/>
            </a:ext>
          </a:extLst>
        </p:cNvPr>
        <p:cNvGrpSpPr/>
        <p:nvPr/>
      </p:nvGrpSpPr>
      <p:grpSpPr>
        <a:xfrm>
          <a:off x="0" y="0"/>
          <a:ext cx="0" cy="0"/>
          <a:chOff x="0" y="0"/>
          <a:chExt cx="0" cy="0"/>
        </a:xfrm>
      </p:grpSpPr>
      <p:sp>
        <p:nvSpPr>
          <p:cNvPr id="66" name="Google Shape;66;p14">
            <a:extLst>
              <a:ext uri="{FF2B5EF4-FFF2-40B4-BE49-F238E27FC236}">
                <a16:creationId xmlns:a16="http://schemas.microsoft.com/office/drawing/2014/main" id="{55994790-5401-6553-F15E-E58ADA1EA805}"/>
              </a:ext>
            </a:extLst>
          </p:cNvPr>
          <p:cNvSpPr txBox="1">
            <a:spLocks noGrp="1"/>
          </p:cNvSpPr>
          <p:nvPr>
            <p:ph type="title"/>
          </p:nvPr>
        </p:nvSpPr>
        <p:spPr>
          <a:xfrm>
            <a:off x="311700" y="445025"/>
            <a:ext cx="7377600" cy="2782552"/>
          </a:xfrm>
          <a:prstGeom prst="rect">
            <a:avLst/>
          </a:prstGeom>
        </p:spPr>
        <p:txBody>
          <a:bodyPr spcFirstLastPara="1" wrap="square" lIns="91425" tIns="91425" rIns="91425" bIns="91425" anchor="t" anchorCtr="0">
            <a:normAutofit/>
          </a:bodyPr>
          <a:lstStyle/>
          <a:p>
            <a:pPr algn="ctr"/>
            <a:br>
              <a:rPr lang="en" sz="4400"/>
            </a:br>
            <a:br>
              <a:rPr lang="en" sz="4400"/>
            </a:br>
            <a:r>
              <a:rPr lang="en" sz="4400"/>
              <a:t>Questions?</a:t>
            </a:r>
          </a:p>
        </p:txBody>
      </p:sp>
    </p:spTree>
    <p:extLst>
      <p:ext uri="{BB962C8B-B14F-4D97-AF65-F5344CB8AC3E}">
        <p14:creationId xmlns:p14="http://schemas.microsoft.com/office/powerpoint/2010/main" val="1422602531"/>
      </p:ext>
    </p:extLst>
  </p:cSld>
  <p:clrMapOvr>
    <a:masterClrMapping/>
  </p:clrMapOvr>
</p:sld>
</file>

<file path=ppt/theme/theme1.xml><?xml version="1.0" encoding="utf-8"?>
<a:theme xmlns:a="http://schemas.openxmlformats.org/drawingml/2006/main" name="PSC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43BCE2333FE346B7CED56697DF9A52" ma:contentTypeVersion="20" ma:contentTypeDescription="Create a new document." ma:contentTypeScope="" ma:versionID="9783e8ee27df9e6d96e815798df1b76a">
  <xsd:schema xmlns:xsd="http://www.w3.org/2001/XMLSchema" xmlns:xs="http://www.w3.org/2001/XMLSchema" xmlns:p="http://schemas.microsoft.com/office/2006/metadata/properties" xmlns:ns2="ad8db9e2-6599-41bd-a036-820a7a7939c2" xmlns:ns3="8b6edb8c-f666-4285-a91c-210e24145dc5" targetNamespace="http://schemas.microsoft.com/office/2006/metadata/properties" ma:root="true" ma:fieldsID="35c473f4cd7459e6af4a224df738f4ae" ns2:_="" ns3:_="">
    <xsd:import namespace="ad8db9e2-6599-41bd-a036-820a7a7939c2"/>
    <xsd:import namespace="8b6edb8c-f666-4285-a91c-210e24145d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db9e2-6599-41bd-a036-820a7a7939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597c87-0a2f-4bcb-98aa-a355c72904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6edb8c-f666-4285-a91c-210e24145dc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d78e41f-f65b-46a7-bb41-6a8e6322839a}" ma:internalName="TaxCatchAll" ma:showField="CatchAllData" ma:web="8b6edb8c-f666-4285-a91c-210e24145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d8db9e2-6599-41bd-a036-820a7a7939c2">
      <Terms xmlns="http://schemas.microsoft.com/office/infopath/2007/PartnerControls"/>
    </lcf76f155ced4ddcb4097134ff3c332f>
    <TaxCatchAll xmlns="8b6edb8c-f666-4285-a91c-210e24145dc5" xsi:nil="true"/>
  </documentManagement>
</p:properties>
</file>

<file path=customXml/itemProps1.xml><?xml version="1.0" encoding="utf-8"?>
<ds:datastoreItem xmlns:ds="http://schemas.openxmlformats.org/officeDocument/2006/customXml" ds:itemID="{6B57A588-774D-49A8-A6F6-1E84BA6B11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db9e2-6599-41bd-a036-820a7a7939c2"/>
    <ds:schemaRef ds:uri="8b6edb8c-f666-4285-a91c-210e2414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ED45A8-DDF8-484B-A6B0-2AD4856BCBAF}">
  <ds:schemaRefs>
    <ds:schemaRef ds:uri="http://schemas.microsoft.com/sharepoint/v3/contenttype/forms"/>
  </ds:schemaRefs>
</ds:datastoreItem>
</file>

<file path=customXml/itemProps3.xml><?xml version="1.0" encoding="utf-8"?>
<ds:datastoreItem xmlns:ds="http://schemas.openxmlformats.org/officeDocument/2006/customXml" ds:itemID="{EF226BED-5569-47FE-9A11-1CB4D4C5FB49}">
  <ds:schemaRefs>
    <ds:schemaRef ds:uri="6da0728d-d2d6-4f28-920a-8fc5a4c778aa"/>
    <ds:schemaRef ds:uri="http://schemas.microsoft.com/office/2006/metadata/properties"/>
    <ds:schemaRef ds:uri="http://schemas.microsoft.com/office/infopath/2007/PartnerControls"/>
    <ds:schemaRef ds:uri="ad8db9e2-6599-41bd-a036-820a7a7939c2"/>
    <ds:schemaRef ds:uri="8b6edb8c-f666-4285-a91c-210e24145dc5"/>
  </ds:schemaRefs>
</ds:datastoreItem>
</file>

<file path=docProps/app.xml><?xml version="1.0" encoding="utf-8"?>
<Properties xmlns="http://schemas.openxmlformats.org/officeDocument/2006/extended-properties" xmlns:vt="http://schemas.openxmlformats.org/officeDocument/2006/docPropsVTypes">
  <TotalTime>65</TotalTime>
  <Words>1519</Words>
  <Application>Microsoft Macintosh PowerPoint</Application>
  <PresentationFormat>On-screen Show (16:9)</PresentationFormat>
  <Paragraphs>104</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Bevan</vt:lpstr>
      <vt:lpstr>Arial</vt:lpstr>
      <vt:lpstr>Montserrat</vt:lpstr>
      <vt:lpstr>League Spartan</vt:lpstr>
      <vt:lpstr>monserrat</vt:lpstr>
      <vt:lpstr>Arial,Sans-Serif</vt:lpstr>
      <vt:lpstr>PSC Theme</vt:lpstr>
      <vt:lpstr>Welcome to PSC-CUNY Queens College Chapter</vt:lpstr>
      <vt:lpstr>PSC-CUNY: The Basics</vt:lpstr>
      <vt:lpstr>PSC-CUNY: Structures</vt:lpstr>
      <vt:lpstr>PSC-CUNY: (Some) Other Union Bodies</vt:lpstr>
      <vt:lpstr>PSC-CUNY: Affiliations</vt:lpstr>
      <vt:lpstr>PSC-CUNY Action Fund</vt:lpstr>
      <vt:lpstr>Some important info about your contract</vt:lpstr>
      <vt:lpstr>Examples of big wins in past contract fights</vt:lpstr>
      <vt:lpstr>Key contract elements: Wages</vt:lpstr>
      <vt:lpstr>Key contract elements: Healthcare</vt:lpstr>
      <vt:lpstr>Key contract elements: Healthcare continued</vt:lpstr>
      <vt:lpstr>Key contract elements: Pension</vt:lpstr>
      <vt:lpstr>Key contract elements: Health and Safety</vt:lpstr>
      <vt:lpstr>Key contract elements: Weingarten Rights</vt:lpstr>
      <vt:lpstr>What if something in the contract is being violated?</vt:lpstr>
      <vt:lpstr>Building power in a union workplace</vt:lpstr>
      <vt:lpstr>Before you leave, make sure you:</vt:lpstr>
      <vt:lpst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Erica Doran</dc:creator>
  <cp:lastModifiedBy>Meagan Sullivan</cp:lastModifiedBy>
  <cp:revision>5</cp:revision>
  <dcterms:modified xsi:type="dcterms:W3CDTF">2026-09-02T19:21:55Z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0x010100F843BCE2333FE346B7CED56697DF9A52</vt:lpwstr>
  </property>
</Properties>
</file>