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0"/>
  </p:notesMasterIdLst>
  <p:sldIdLst>
    <p:sldId id="299" r:id="rId5"/>
    <p:sldId id="303" r:id="rId6"/>
    <p:sldId id="307" r:id="rId7"/>
    <p:sldId id="340" r:id="rId8"/>
    <p:sldId id="321" r:id="rId9"/>
    <p:sldId id="337" r:id="rId10"/>
    <p:sldId id="338" r:id="rId11"/>
    <p:sldId id="336" r:id="rId12"/>
    <p:sldId id="319" r:id="rId13"/>
    <p:sldId id="327" r:id="rId14"/>
    <p:sldId id="320" r:id="rId15"/>
    <p:sldId id="335" r:id="rId16"/>
    <p:sldId id="322" r:id="rId17"/>
    <p:sldId id="339" r:id="rId18"/>
    <p:sldId id="305"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EA8E842-1AD4-CA81-1F85-4C3AAE8309A0}" name="Ivan-Scott Lee" initials="IL" userId="S::Ivan-scott.Lee57@login.cuny.edu::de4e3f3f-1fec-4dd7-85e5-aed8d0e2a5ff" providerId="AD"/>
  <p188:author id="{230A2359-4E7A-5E2A-B9EE-C7FA7C301546}" name="Allan Edmond" initials="AE" userId="S::allan.edmond73@login.cuny.edu::c2ed37dd-6226-4f1d-8395-331c464a0e77" providerId="AD"/>
  <p188:author id="{9224696F-CBCA-AD6D-77EE-697AE65D6A71}" name="Lin Reed" initials="LR" userId="S::Lin.Reed@navitas.com::2c65b5a5-9250-4157-85d5-0187e18fd81c" providerId="AD"/>
  <p188:author id="{F1AB68A9-72E3-B2B6-2BD0-A09D393D189E}" name="Allan Edmond" initials="" userId="S::Allan.Edmond73@login.cuny.edu::c2ed37dd-6226-4f1d-8395-331c464a0e7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213A"/>
    <a:srgbClr val="D5213A"/>
    <a:srgbClr val="FFC000"/>
    <a:srgbClr val="FFFF00"/>
    <a:srgbClr val="00B050"/>
    <a:srgbClr val="702FA0"/>
    <a:srgbClr val="00B0F0"/>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76FAC8-3E0F-BEEA-0842-6C6D9A5E5DCC}" v="40" dt="2026-08-26T12:12:41.285"/>
    <p1510:client id="{757D11E6-4882-CAB5-137B-B1E522C3C7B9}" v="3" dt="2026-08-27T16:53:17.469"/>
    <p1510:client id="{B905DEAA-2621-6EA0-C33E-EF8D3FB279D5}" v="1" dt="2026-08-26T16:46:20.502"/>
    <p1510:client id="{D6938493-41F9-B4BD-A082-E88A42117524}" v="16" dt="2026-08-26T19:18:15.4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outlineView">
  <p:normalViewPr showOutlineIcons="0">
    <p:restoredLeft sz="34583"/>
    <p:restoredTop sz="86438"/>
  </p:normalViewPr>
  <p:slideViewPr>
    <p:cSldViewPr snapToGrid="0">
      <p:cViewPr varScale="1">
        <p:scale>
          <a:sx n="83" d="100"/>
          <a:sy n="83" d="100"/>
        </p:scale>
        <p:origin x="240" y="75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C78867-C4A5-8C4D-A2C9-726038558BF1}" type="datetimeFigureOut">
              <a:rPr lang="en-US" smtClean="0"/>
              <a:t>9/2/26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23F52-E5A4-3445-B5F8-B55186FDB066}" type="slidenum">
              <a:rPr lang="en-US" smtClean="0"/>
              <a:t>‹#›</a:t>
            </a:fld>
            <a:endParaRPr lang="en-US"/>
          </a:p>
        </p:txBody>
      </p:sp>
    </p:spTree>
    <p:extLst>
      <p:ext uri="{BB962C8B-B14F-4D97-AF65-F5344CB8AC3E}">
        <p14:creationId xmlns:p14="http://schemas.microsoft.com/office/powerpoint/2010/main" val="1613782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a:t>
            </a:fld>
            <a:endParaRPr lang="en-US"/>
          </a:p>
        </p:txBody>
      </p:sp>
    </p:spTree>
    <p:extLst>
      <p:ext uri="{BB962C8B-B14F-4D97-AF65-F5344CB8AC3E}">
        <p14:creationId xmlns:p14="http://schemas.microsoft.com/office/powerpoint/2010/main" val="40954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2</a:t>
            </a:fld>
            <a:endParaRPr lang="en-US"/>
          </a:p>
        </p:txBody>
      </p:sp>
    </p:spTree>
    <p:extLst>
      <p:ext uri="{BB962C8B-B14F-4D97-AF65-F5344CB8AC3E}">
        <p14:creationId xmlns:p14="http://schemas.microsoft.com/office/powerpoint/2010/main" val="17812177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3</a:t>
            </a:fld>
            <a:endParaRPr lang="en-US"/>
          </a:p>
        </p:txBody>
      </p:sp>
    </p:spTree>
    <p:extLst>
      <p:ext uri="{BB962C8B-B14F-4D97-AF65-F5344CB8AC3E}">
        <p14:creationId xmlns:p14="http://schemas.microsoft.com/office/powerpoint/2010/main" val="1956045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4</a:t>
            </a:fld>
            <a:endParaRPr lang="en-US"/>
          </a:p>
        </p:txBody>
      </p:sp>
    </p:spTree>
    <p:extLst>
      <p:ext uri="{BB962C8B-B14F-4D97-AF65-F5344CB8AC3E}">
        <p14:creationId xmlns:p14="http://schemas.microsoft.com/office/powerpoint/2010/main" val="2678571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5</a:t>
            </a:fld>
            <a:endParaRPr lang="en-US"/>
          </a:p>
        </p:txBody>
      </p:sp>
    </p:spTree>
    <p:extLst>
      <p:ext uri="{BB962C8B-B14F-4D97-AF65-F5344CB8AC3E}">
        <p14:creationId xmlns:p14="http://schemas.microsoft.com/office/powerpoint/2010/main" val="3853220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6</a:t>
            </a:fld>
            <a:endParaRPr lang="en-US"/>
          </a:p>
        </p:txBody>
      </p:sp>
    </p:spTree>
    <p:extLst>
      <p:ext uri="{BB962C8B-B14F-4D97-AF65-F5344CB8AC3E}">
        <p14:creationId xmlns:p14="http://schemas.microsoft.com/office/powerpoint/2010/main" val="1396555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7</a:t>
            </a:fld>
            <a:endParaRPr lang="en-US"/>
          </a:p>
        </p:txBody>
      </p:sp>
    </p:spTree>
    <p:extLst>
      <p:ext uri="{BB962C8B-B14F-4D97-AF65-F5344CB8AC3E}">
        <p14:creationId xmlns:p14="http://schemas.microsoft.com/office/powerpoint/2010/main" val="1066976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8</a:t>
            </a:fld>
            <a:endParaRPr lang="en-US"/>
          </a:p>
        </p:txBody>
      </p:sp>
    </p:spTree>
    <p:extLst>
      <p:ext uri="{BB962C8B-B14F-4D97-AF65-F5344CB8AC3E}">
        <p14:creationId xmlns:p14="http://schemas.microsoft.com/office/powerpoint/2010/main" val="3894205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9</a:t>
            </a:fld>
            <a:endParaRPr lang="en-US"/>
          </a:p>
        </p:txBody>
      </p:sp>
    </p:spTree>
    <p:extLst>
      <p:ext uri="{BB962C8B-B14F-4D97-AF65-F5344CB8AC3E}">
        <p14:creationId xmlns:p14="http://schemas.microsoft.com/office/powerpoint/2010/main" val="33500878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10</a:t>
            </a:fld>
            <a:endParaRPr lang="en-US"/>
          </a:p>
        </p:txBody>
      </p:sp>
    </p:spTree>
    <p:extLst>
      <p:ext uri="{BB962C8B-B14F-4D97-AF65-F5344CB8AC3E}">
        <p14:creationId xmlns:p14="http://schemas.microsoft.com/office/powerpoint/2010/main" val="309311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11</a:t>
            </a:fld>
            <a:endParaRPr lang="en-US"/>
          </a:p>
        </p:txBody>
      </p:sp>
    </p:spTree>
    <p:extLst>
      <p:ext uri="{BB962C8B-B14F-4D97-AF65-F5344CB8AC3E}">
        <p14:creationId xmlns:p14="http://schemas.microsoft.com/office/powerpoint/2010/main" val="1124759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12</a:t>
            </a:fld>
            <a:endParaRPr lang="en-US"/>
          </a:p>
        </p:txBody>
      </p:sp>
    </p:spTree>
    <p:extLst>
      <p:ext uri="{BB962C8B-B14F-4D97-AF65-F5344CB8AC3E}">
        <p14:creationId xmlns:p14="http://schemas.microsoft.com/office/powerpoint/2010/main" val="29281334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13</a:t>
            </a:fld>
            <a:endParaRPr lang="en-US"/>
          </a:p>
        </p:txBody>
      </p:sp>
    </p:spTree>
    <p:extLst>
      <p:ext uri="{BB962C8B-B14F-4D97-AF65-F5344CB8AC3E}">
        <p14:creationId xmlns:p14="http://schemas.microsoft.com/office/powerpoint/2010/main" val="8170788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14</a:t>
            </a:fld>
            <a:endParaRPr lang="en-US"/>
          </a:p>
        </p:txBody>
      </p:sp>
    </p:spTree>
    <p:extLst>
      <p:ext uri="{BB962C8B-B14F-4D97-AF65-F5344CB8AC3E}">
        <p14:creationId xmlns:p14="http://schemas.microsoft.com/office/powerpoint/2010/main" val="31368051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723F52-E5A4-3445-B5F8-B55186FDB066}" type="slidenum">
              <a:rPr lang="en-US" smtClean="0"/>
              <a:t>15</a:t>
            </a:fld>
            <a:endParaRPr lang="en-US"/>
          </a:p>
        </p:txBody>
      </p:sp>
    </p:spTree>
    <p:extLst>
      <p:ext uri="{BB962C8B-B14F-4D97-AF65-F5344CB8AC3E}">
        <p14:creationId xmlns:p14="http://schemas.microsoft.com/office/powerpoint/2010/main" val="42545886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pic>
        <p:nvPicPr>
          <p:cNvPr id="7" name="Picture 6">
            <a:extLst>
              <a:ext uri="{FF2B5EF4-FFF2-40B4-BE49-F238E27FC236}">
                <a16:creationId xmlns:a16="http://schemas.microsoft.com/office/drawing/2014/main" id="{5E4BCF49-83B2-431C-7BAB-424DA6B85C06}"/>
              </a:ext>
            </a:extLst>
          </p:cNvPr>
          <p:cNvPicPr>
            <a:picLocks noChangeAspect="1"/>
          </p:cNvPicPr>
          <p:nvPr userDrawn="1"/>
        </p:nvPicPr>
        <p:blipFill>
          <a:blip r:embed="rId2"/>
          <a:stretch>
            <a:fillRect/>
          </a:stretch>
        </p:blipFill>
        <p:spPr>
          <a:xfrm>
            <a:off x="152400" y="161241"/>
            <a:ext cx="3134490" cy="869047"/>
          </a:xfrm>
          <a:prstGeom prst="rect">
            <a:avLst/>
          </a:prstGeom>
        </p:spPr>
      </p:pic>
    </p:spTree>
    <p:extLst>
      <p:ext uri="{BB962C8B-B14F-4D97-AF65-F5344CB8AC3E}">
        <p14:creationId xmlns:p14="http://schemas.microsoft.com/office/powerpoint/2010/main" val="3867576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231050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14438235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DFED5B5-0A8B-064C-A0CB-DC587B6C59B9}"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2991403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DFED5B5-0A8B-064C-A0CB-DC587B6C59B9}" type="datetimeFigureOut">
              <a:rPr lang="en-US" smtClean="0"/>
              <a:t>9/2/26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6161465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DFED5B5-0A8B-064C-A0CB-DC587B6C59B9}" type="datetimeFigureOut">
              <a:rPr lang="en-US" smtClean="0"/>
              <a:t>9/2/26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1137982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FED5B5-0A8B-064C-A0CB-DC587B6C59B9}" type="datetimeFigureOut">
              <a:rPr lang="en-US" smtClean="0"/>
              <a:t>9/2/26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3470564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FED5B5-0A8B-064C-A0CB-DC587B6C59B9}"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1230521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DFED5B5-0A8B-064C-A0CB-DC587B6C59B9}"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4183667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374515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DFED5B5-0A8B-064C-A0CB-DC587B6C59B9}"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9EF3E7-B06D-4543-B95A-92324873FDC2}" type="slidenum">
              <a:rPr lang="en-US" smtClean="0"/>
              <a:t>‹#›</a:t>
            </a:fld>
            <a:endParaRPr lang="en-US"/>
          </a:p>
        </p:txBody>
      </p:sp>
    </p:spTree>
    <p:extLst>
      <p:ext uri="{BB962C8B-B14F-4D97-AF65-F5344CB8AC3E}">
        <p14:creationId xmlns:p14="http://schemas.microsoft.com/office/powerpoint/2010/main" val="40939878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FED5B5-0A8B-064C-A0CB-DC587B6C59B9}" type="datetimeFigureOut">
              <a:rPr lang="en-US" smtClean="0"/>
              <a:t>9/2/26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9EF3E7-B06D-4543-B95A-92324873FDC2}" type="slidenum">
              <a:rPr lang="en-US" smtClean="0"/>
              <a:t>‹#›</a:t>
            </a:fld>
            <a:endParaRPr lang="en-US"/>
          </a:p>
        </p:txBody>
      </p:sp>
    </p:spTree>
    <p:extLst>
      <p:ext uri="{BB962C8B-B14F-4D97-AF65-F5344CB8AC3E}">
        <p14:creationId xmlns:p14="http://schemas.microsoft.com/office/powerpoint/2010/main" val="31142723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hyperlink" Target="http://www.qc.cuny.edu/" TargetMode="Externa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hyperlink" Target="http://www.qc.cuny.edu/" TargetMode="Externa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qc.cuny.edu/academics/oh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hyperlink" Target="http://www.qccuny.mywconline.com" TargetMode="External"/><Relationship Id="rId4" Type="http://schemas.openxmlformats.org/officeDocument/2006/relationships/hyperlink" Target="http://www.qc.cuny.edu/academics/wc/"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www.qc.cuny.edu/fye" TargetMode="Externa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jpeg"/><Relationship Id="rId7" Type="http://schemas.openxmlformats.org/officeDocument/2006/relationships/hyperlink" Target="https://www.instagram.com/qclearningcommon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qclc.mywconline.com/" TargetMode="External"/><Relationship Id="rId11" Type="http://schemas.openxmlformats.org/officeDocument/2006/relationships/image" Target="../media/image16.jpeg"/><Relationship Id="rId5" Type="http://schemas.openxmlformats.org/officeDocument/2006/relationships/hyperlink" Target="https://www.qc.cuny.edu/academics/qclc/" TargetMode="External"/><Relationship Id="rId10" Type="http://schemas.openxmlformats.org/officeDocument/2006/relationships/hyperlink" Target="mailto:LCommons@qc.cuny.edu" TargetMode="External"/><Relationship Id="rId4" Type="http://schemas.openxmlformats.org/officeDocument/2006/relationships/image" Target="../media/image13.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hyperlink" Target="https://www.qc.cuny.edu/transfer/"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18.jpeg"/><Relationship Id="rId7" Type="http://schemas.openxmlformats.org/officeDocument/2006/relationships/hyperlink" Target="https://www.qc.cuny.edu/aac/"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mailto:advising@qc.cuny.edu" TargetMode="External"/><Relationship Id="rId5" Type="http://schemas.openxmlformats.org/officeDocument/2006/relationships/image" Target="../media/image19.jpeg"/><Relationship Id="rId4" Type="http://schemas.openxmlformats.org/officeDocument/2006/relationships/hyperlink" Target="https://www.qc.cuny.edu/navigat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qc.cuny.edu/care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hyperlink" Target="mailto:experientialeducation@qc.cuny.edu" TargetMode="External"/><Relationship Id="rId4" Type="http://schemas.openxmlformats.org/officeDocument/2006/relationships/hyperlink" Target="https://www.qc.cuny.edu/transfer/"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mailto:klipsitz@qc.cuny.edu"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hyperlink" Target="https://www.qc.cuny.edu/academics/pre-law/" TargetMode="Externa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hyperlink" Target="https://www.qc.cuny.edu/academics/hpas/"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ED20B-058A-09D3-9202-CFC22E1AF251}"/>
              </a:ext>
              <a:ext uri="{C183D7F6-B498-43B3-948B-1728B52AA6E4}">
                <adec:decorative xmlns:adec="http://schemas.microsoft.com/office/drawing/2017/decorative" val="1"/>
              </a:ext>
            </a:extLst>
          </p:cNvPr>
          <p:cNvSpPr/>
          <p:nvPr/>
        </p:nvSpPr>
        <p:spPr>
          <a:xfrm>
            <a:off x="0" y="0"/>
            <a:ext cx="12192000" cy="5553307"/>
          </a:xfrm>
          <a:prstGeom prst="rect">
            <a:avLst/>
          </a:prstGeom>
          <a:solidFill>
            <a:srgbClr val="D42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BBF7C3A5-7CD9-009B-B8B0-D0C7710CE9CD}"/>
              </a:ext>
            </a:extLst>
          </p:cNvPr>
          <p:cNvSpPr>
            <a:spLocks noGrp="1"/>
          </p:cNvSpPr>
          <p:nvPr>
            <p:ph type="title"/>
          </p:nvPr>
        </p:nvSpPr>
        <p:spPr>
          <a:xfrm>
            <a:off x="420418" y="468352"/>
            <a:ext cx="11328996" cy="4616604"/>
          </a:xfrm>
        </p:spPr>
        <p:txBody>
          <a:bodyPr>
            <a:normAutofit/>
          </a:bodyPr>
          <a:lstStyle/>
          <a:p>
            <a:pPr marL="0" marR="0" algn="ctr">
              <a:spcBef>
                <a:spcPts val="0"/>
              </a:spcBef>
              <a:spcAft>
                <a:spcPts val="0"/>
              </a:spcAft>
            </a:pPr>
            <a:br>
              <a:rPr lang="en-US" sz="3200" dirty="0">
                <a:effectLst/>
                <a:latin typeface="Helvetica" pitchFamily="2" charset="0"/>
                <a:ea typeface="Calibri" panose="020F0502020204030204" pitchFamily="34" charset="0"/>
                <a:cs typeface="ADLaM Display" panose="020F0502020204030204" pitchFamily="34" charset="0"/>
              </a:rPr>
            </a:br>
            <a:br>
              <a:rPr lang="en-US" sz="3200" dirty="0">
                <a:effectLst/>
                <a:latin typeface="Helvetica" pitchFamily="2" charset="0"/>
                <a:ea typeface="Calibri" panose="020F0502020204030204" pitchFamily="34" charset="0"/>
                <a:cs typeface="ADLaM Display" panose="020F0502020204030204" pitchFamily="34" charset="0"/>
              </a:rPr>
            </a:br>
            <a:r>
              <a:rPr lang="en-US" sz="3200" b="1" dirty="0">
                <a:solidFill>
                  <a:schemeClr val="bg1"/>
                </a:solidFill>
                <a:latin typeface="Helvetica"/>
                <a:ea typeface="Calibri"/>
                <a:cs typeface="ADLaM Display"/>
              </a:rPr>
              <a:t>Office of Innovation and Student Success</a:t>
            </a:r>
            <a:br>
              <a:rPr lang="en-US" sz="3200" dirty="0">
                <a:effectLst/>
                <a:latin typeface="Helvetica" pitchFamily="2" charset="0"/>
                <a:ea typeface="Calibri" panose="020F0502020204030204" pitchFamily="34" charset="0"/>
                <a:cs typeface="ADLaM Display" panose="020F0502020204030204" pitchFamily="34" charset="0"/>
              </a:rPr>
            </a:br>
            <a:br>
              <a:rPr lang="en-US" sz="3200" dirty="0">
                <a:effectLst/>
                <a:latin typeface="Helvetica" pitchFamily="2" charset="0"/>
                <a:ea typeface="Calibri" panose="020F0502020204030204" pitchFamily="34" charset="0"/>
                <a:cs typeface="ADLaM Display" panose="020F0502020204030204" pitchFamily="34" charset="0"/>
              </a:rPr>
            </a:br>
            <a:br>
              <a:rPr lang="en-US" sz="2800" dirty="0">
                <a:effectLst/>
                <a:latin typeface="Helvetica" pitchFamily="2" charset="0"/>
                <a:ea typeface="Calibri" panose="020F0502020204030204" pitchFamily="34" charset="0"/>
                <a:cs typeface="ADLaM Display" panose="020F0502020204030204" pitchFamily="34" charset="0"/>
              </a:rPr>
            </a:br>
            <a:endParaRPr lang="en-US" sz="2800" dirty="0">
              <a:solidFill>
                <a:schemeClr val="bg1"/>
              </a:solidFill>
              <a:effectLst/>
              <a:latin typeface="Helvetica" pitchFamily="2" charset="0"/>
              <a:ea typeface="Calibri" panose="020F0502020204030204" pitchFamily="34" charset="0"/>
              <a:cs typeface="ADLaM Display" panose="020F0502020204030204" pitchFamily="34" charset="0"/>
            </a:endParaRP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3"/>
          <a:stretch>
            <a:fillRect/>
          </a:stretch>
        </p:blipFill>
        <p:spPr>
          <a:xfrm>
            <a:off x="4748713" y="5823357"/>
            <a:ext cx="2746614" cy="707212"/>
          </a:xfrm>
          <a:prstGeom prst="rect">
            <a:avLst/>
          </a:prstGeom>
        </p:spPr>
      </p:pic>
    </p:spTree>
    <p:extLst>
      <p:ext uri="{BB962C8B-B14F-4D97-AF65-F5344CB8AC3E}">
        <p14:creationId xmlns:p14="http://schemas.microsoft.com/office/powerpoint/2010/main" val="1410714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itle 10">
            <a:extLst>
              <a:ext uri="{FF2B5EF4-FFF2-40B4-BE49-F238E27FC236}">
                <a16:creationId xmlns:a16="http://schemas.microsoft.com/office/drawing/2014/main" id="{29B8D647-C914-A7F7-13EA-69FB96A13194}"/>
              </a:ext>
            </a:extLst>
          </p:cNvPr>
          <p:cNvSpPr txBox="1">
            <a:spLocks noGrp="1"/>
          </p:cNvSpPr>
          <p:nvPr>
            <p:ph type="title" idx="4294967295"/>
          </p:nvPr>
        </p:nvSpPr>
        <p:spPr>
          <a:xfrm>
            <a:off x="367990" y="420419"/>
            <a:ext cx="5921297" cy="10156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4213A"/>
                </a:solidFill>
                <a:effectLst/>
                <a:uLnTx/>
                <a:uFillTx/>
                <a:latin typeface="Helvetica"/>
                <a:ea typeface="Times New Roman" panose="02020603050405020304" pitchFamily="18" charset="0"/>
                <a:cs typeface="Calibri"/>
              </a:rPr>
              <a:t>Ahmad Sims, EdD.</a:t>
            </a:r>
            <a:br>
              <a:rPr kumimoji="0" lang="en-US" sz="2000" b="1" i="0" u="none" strike="noStrike" kern="1200" cap="none" spc="0" normalizeH="0" baseline="0" noProof="0" dirty="0">
                <a:ln>
                  <a:noFill/>
                </a:ln>
                <a:solidFill>
                  <a:schemeClr val="tx1"/>
                </a:solidFill>
                <a:effectLst/>
                <a:uLnTx/>
                <a:uFillTx/>
                <a:latin typeface="Helvetica" pitchFamily="2" charset="0"/>
                <a:ea typeface="Times New Roman" panose="02020603050405020304" pitchFamily="18" charset="0"/>
                <a:cs typeface="Calibri" panose="020F0502020204030204" pitchFamily="34" charset="0"/>
              </a:rPr>
            </a:br>
            <a:r>
              <a:rPr kumimoji="0" lang="en-US" sz="2000" b="1" i="0" u="none" strike="noStrike" kern="1200" cap="none" spc="0" normalizeH="0" baseline="0" noProof="0" dirty="0">
                <a:ln>
                  <a:noFill/>
                </a:ln>
                <a:solidFill>
                  <a:schemeClr val="tx1"/>
                </a:solidFill>
                <a:effectLst/>
                <a:uLnTx/>
                <a:uFillTx/>
                <a:latin typeface="Helvetica"/>
                <a:ea typeface="Times New Roman" panose="02020603050405020304" pitchFamily="18" charset="0"/>
                <a:cs typeface="Calibri"/>
              </a:rPr>
              <a:t>Associate Provost for Innovation &amp; Student Success</a:t>
            </a:r>
            <a:endParaRPr kumimoji="0" lang="en-US" sz="1800" b="0" i="0" u="none" strike="noStrike" kern="1200" cap="none" spc="0" normalizeH="0" baseline="0" noProof="0" dirty="0">
              <a:ln>
                <a:noFill/>
              </a:ln>
              <a:solidFill>
                <a:schemeClr val="tx1"/>
              </a:solidFill>
              <a:effectLst/>
              <a:uLnTx/>
              <a:uFillTx/>
              <a:latin typeface="Helvetica" pitchFamily="2" charset="0"/>
              <a:ea typeface="Calibri" panose="020F0502020204030204" pitchFamily="34" charset="0"/>
              <a:cs typeface="Calibri"/>
            </a:endParaRPr>
          </a:p>
        </p:txBody>
      </p:sp>
      <p:pic>
        <p:nvPicPr>
          <p:cNvPr id="3" name="Picture 2" descr="Ahmad Sims, EdD.">
            <a:extLst>
              <a:ext uri="{FF2B5EF4-FFF2-40B4-BE49-F238E27FC236}">
                <a16:creationId xmlns:a16="http://schemas.microsoft.com/office/drawing/2014/main" id="{5AE1E66A-9B6C-CECA-B4FA-5238DF150763}"/>
              </a:ext>
            </a:extLst>
          </p:cNvPr>
          <p:cNvPicPr>
            <a:picLocks noChangeAspect="1"/>
          </p:cNvPicPr>
          <p:nvPr/>
        </p:nvPicPr>
        <p:blipFill>
          <a:blip r:embed="rId3"/>
          <a:stretch>
            <a:fillRect/>
          </a:stretch>
        </p:blipFill>
        <p:spPr>
          <a:xfrm>
            <a:off x="370313" y="1622967"/>
            <a:ext cx="3032203" cy="3621359"/>
          </a:xfrm>
          <a:prstGeom prst="rect">
            <a:avLst/>
          </a:prstGeom>
        </p:spPr>
      </p:pic>
      <p:pic>
        <p:nvPicPr>
          <p:cNvPr id="12" name="Picture 11" descr="QC Quad, clock tower in the distance">
            <a:extLst>
              <a:ext uri="{FF2B5EF4-FFF2-40B4-BE49-F238E27FC236}">
                <a16:creationId xmlns:a16="http://schemas.microsoft.com/office/drawing/2014/main" id="{47A8E1FB-C19A-1A34-7D78-5BCC3C6A54B4}"/>
              </a:ext>
            </a:extLst>
          </p:cNvPr>
          <p:cNvPicPr>
            <a:picLocks noChangeAspect="1"/>
          </p:cNvPicPr>
          <p:nvPr/>
        </p:nvPicPr>
        <p:blipFill>
          <a:blip r:embed="rId4"/>
          <a:stretch>
            <a:fillRect/>
          </a:stretch>
        </p:blipFill>
        <p:spPr>
          <a:xfrm>
            <a:off x="6590370" y="409267"/>
            <a:ext cx="5337329" cy="5346484"/>
          </a:xfrm>
          <a:prstGeom prst="rect">
            <a:avLst/>
          </a:prstGeom>
        </p:spPr>
      </p:pic>
      <p:sp>
        <p:nvSpPr>
          <p:cNvPr id="2" name="TextBox 1">
            <a:extLst>
              <a:ext uri="{FF2B5EF4-FFF2-40B4-BE49-F238E27FC236}">
                <a16:creationId xmlns:a16="http://schemas.microsoft.com/office/drawing/2014/main" id="{FACD8094-F45E-E559-AB39-1F888D022C35}"/>
              </a:ext>
            </a:extLst>
          </p:cNvPr>
          <p:cNvSpPr txBox="1"/>
          <p:nvPr/>
        </p:nvSpPr>
        <p:spPr>
          <a:xfrm>
            <a:off x="367990" y="6182301"/>
            <a:ext cx="8151542" cy="369332"/>
          </a:xfrm>
          <a:prstGeom prst="rect">
            <a:avLst/>
          </a:prstGeom>
          <a:noFill/>
        </p:spPr>
        <p:txBody>
          <a:bodyPr wrap="square" rtlCol="0">
            <a:spAutoFit/>
          </a:bodyPr>
          <a:lstStyle/>
          <a:p>
            <a:r>
              <a:rPr lang="en-US">
                <a:latin typeface="Helvetica" pitchFamily="2" charset="0"/>
                <a:hlinkClick r:id="rId5"/>
              </a:rPr>
              <a:t>www.qc.cuny.edu/</a:t>
            </a:r>
            <a:r>
              <a:rPr lang="en-US">
                <a:latin typeface="Helvetica" pitchFamily="2" charset="0"/>
              </a:rPr>
              <a:t> (URL is optional)</a:t>
            </a: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6"/>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11848203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9B8D647-C914-A7F7-13EA-69FB96A13194}"/>
              </a:ext>
            </a:extLst>
          </p:cNvPr>
          <p:cNvSpPr txBox="1">
            <a:spLocks noGrp="1"/>
          </p:cNvSpPr>
          <p:nvPr>
            <p:ph type="title" idx="4294967295"/>
          </p:nvPr>
        </p:nvSpPr>
        <p:spPr>
          <a:xfrm>
            <a:off x="367990" y="420419"/>
            <a:ext cx="5921297" cy="1200329"/>
          </a:xfrm>
          <a:prstGeom prst="rect">
            <a:avLst/>
          </a:prstGeom>
          <a:noFill/>
          <a:ln>
            <a:noFill/>
            <a:prstDash/>
          </a:ln>
          <a:effectLst/>
        </p:spPr>
        <p:txBody>
          <a:bodyPr rot="0" spcFirstLastPara="0" vertOverflow="overflow" horzOverflow="overflow" vert="horz" wrap="square" lIns="91440" tIns="0" rIns="91440" bIns="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4213A"/>
                </a:solidFill>
                <a:effectLst/>
                <a:uLnTx/>
                <a:uFillTx/>
                <a:latin typeface="Helvetica" pitchFamily="2" charset="0"/>
                <a:ea typeface="Calibri" panose="020F0502020204030204" pitchFamily="34" charset="0"/>
                <a:cs typeface="Calibri" panose="020F0502020204030204" pitchFamily="34" charset="0"/>
              </a:rPr>
              <a:t>Melissa Faulkner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Helvetica" pitchFamily="2" charset="0"/>
                <a:ea typeface="Calibri" panose="020F0502020204030204" pitchFamily="34" charset="0"/>
                <a:cs typeface="Calibri" panose="020F0502020204030204" pitchFamily="34" charset="0"/>
              </a:rPr>
              <a:t>Executive Director, Student Success &amp; Career Outcomes</a:t>
            </a:r>
            <a:endParaRPr kumimoji="0" lang="en-US" sz="2000" b="1" i="0" u="none" strike="noStrike" kern="1200" cap="none" spc="0" normalizeH="0" baseline="0" noProof="0" dirty="0">
              <a:ln>
                <a:noFill/>
              </a:ln>
              <a:solidFill>
                <a:schemeClr val="tx1"/>
              </a:solidFill>
              <a:effectLst/>
              <a:uLnTx/>
              <a:uFillTx/>
              <a:latin typeface="Helvetica" pitchFamily="2"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Helvetica" pitchFamily="2" charset="0"/>
              <a:ea typeface="Calibri" panose="020F0502020204030204" pitchFamily="34" charset="0"/>
              <a:cs typeface="Arial" panose="020B0604020202020204" pitchFamily="34" charset="0"/>
            </a:endParaRPr>
          </a:p>
        </p:txBody>
      </p:sp>
      <p:pic>
        <p:nvPicPr>
          <p:cNvPr id="3" name="Picture 2" descr="Melissa Faulkner">
            <a:extLst>
              <a:ext uri="{FF2B5EF4-FFF2-40B4-BE49-F238E27FC236}">
                <a16:creationId xmlns:a16="http://schemas.microsoft.com/office/drawing/2014/main" id="{3318FE0A-E971-A7A2-FF65-DF284A6591DA}"/>
              </a:ext>
            </a:extLst>
          </p:cNvPr>
          <p:cNvPicPr>
            <a:picLocks noChangeAspect="1"/>
          </p:cNvPicPr>
          <p:nvPr/>
        </p:nvPicPr>
        <p:blipFill>
          <a:blip r:embed="rId3"/>
          <a:stretch>
            <a:fillRect/>
          </a:stretch>
        </p:blipFill>
        <p:spPr>
          <a:xfrm>
            <a:off x="606348" y="1927070"/>
            <a:ext cx="2857500" cy="2762250"/>
          </a:xfrm>
          <a:prstGeom prst="rect">
            <a:avLst/>
          </a:prstGeom>
        </p:spPr>
      </p:pic>
      <p:pic>
        <p:nvPicPr>
          <p:cNvPr id="8" name="Picture 7" descr="A group of faculty posing for a photo">
            <a:extLst>
              <a:ext uri="{FF2B5EF4-FFF2-40B4-BE49-F238E27FC236}">
                <a16:creationId xmlns:a16="http://schemas.microsoft.com/office/drawing/2014/main" id="{C36A011C-A458-07CA-23FD-7C2E216FABB1}"/>
              </a:ext>
            </a:extLst>
          </p:cNvPr>
          <p:cNvPicPr>
            <a:picLocks noChangeAspect="1"/>
          </p:cNvPicPr>
          <p:nvPr/>
        </p:nvPicPr>
        <p:blipFill>
          <a:blip r:embed="rId4"/>
          <a:stretch>
            <a:fillRect/>
          </a:stretch>
        </p:blipFill>
        <p:spPr>
          <a:xfrm>
            <a:off x="6697137" y="502848"/>
            <a:ext cx="5230562" cy="2236065"/>
          </a:xfrm>
          <a:prstGeom prst="rect">
            <a:avLst/>
          </a:prstGeom>
        </p:spPr>
      </p:pic>
      <p:sp>
        <p:nvSpPr>
          <p:cNvPr id="2" name="TextBox 1">
            <a:extLst>
              <a:ext uri="{FF2B5EF4-FFF2-40B4-BE49-F238E27FC236}">
                <a16:creationId xmlns:a16="http://schemas.microsoft.com/office/drawing/2014/main" id="{1F08A0AF-A163-E321-9142-7B245BA4C7A6}"/>
              </a:ext>
            </a:extLst>
          </p:cNvPr>
          <p:cNvSpPr txBox="1"/>
          <p:nvPr/>
        </p:nvSpPr>
        <p:spPr>
          <a:xfrm>
            <a:off x="367990" y="6182301"/>
            <a:ext cx="8151542" cy="369332"/>
          </a:xfrm>
          <a:prstGeom prst="rect">
            <a:avLst/>
          </a:prstGeom>
          <a:noFill/>
        </p:spPr>
        <p:txBody>
          <a:bodyPr wrap="square" rtlCol="0">
            <a:spAutoFit/>
          </a:bodyPr>
          <a:lstStyle/>
          <a:p>
            <a:r>
              <a:rPr lang="en-US">
                <a:latin typeface="Helvetica" pitchFamily="2" charset="0"/>
                <a:hlinkClick r:id="rId5"/>
              </a:rPr>
              <a:t>www.qc.cuny.edu/</a:t>
            </a:r>
            <a:r>
              <a:rPr lang="en-US">
                <a:latin typeface="Helvetica" pitchFamily="2" charset="0"/>
              </a:rPr>
              <a:t> (URL is optional)</a:t>
            </a: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6"/>
          <a:stretch>
            <a:fillRect/>
          </a:stretch>
        </p:blipFill>
        <p:spPr>
          <a:xfrm>
            <a:off x="9790771" y="6091854"/>
            <a:ext cx="2136928" cy="550227"/>
          </a:xfrm>
          <a:prstGeom prst="rect">
            <a:avLst/>
          </a:prstGeom>
        </p:spPr>
      </p:pic>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437993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EDDCC-B844-1449-890D-92F0ADD980E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F4E47DB-AAE6-2DE4-A65E-B8432E96A881}"/>
              </a:ext>
              <a:ext uri="{C183D7F6-B498-43B3-948B-1728B52AA6E4}">
                <adec:decorative xmlns:adec="http://schemas.microsoft.com/office/drawing/2017/decorative" val="1"/>
              </a:ext>
            </a:extLst>
          </p:cNvPr>
          <p:cNvSpPr/>
          <p:nvPr/>
        </p:nvSpPr>
        <p:spPr>
          <a:xfrm>
            <a:off x="0" y="0"/>
            <a:ext cx="12192000" cy="5553307"/>
          </a:xfrm>
          <a:prstGeom prst="rect">
            <a:avLst/>
          </a:prstGeom>
          <a:solidFill>
            <a:srgbClr val="D42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EDB198A6-F4AF-425C-29DF-7342080D7F22}"/>
              </a:ext>
            </a:extLst>
          </p:cNvPr>
          <p:cNvSpPr>
            <a:spLocks noGrp="1"/>
          </p:cNvSpPr>
          <p:nvPr>
            <p:ph type="title"/>
          </p:nvPr>
        </p:nvSpPr>
        <p:spPr>
          <a:xfrm>
            <a:off x="420418" y="468352"/>
            <a:ext cx="11328996" cy="4616604"/>
          </a:xfrm>
        </p:spPr>
        <p:txBody>
          <a:bodyPr>
            <a:normAutofit/>
          </a:bodyPr>
          <a:lstStyle/>
          <a:p>
            <a:pPr algn="ctr">
              <a:spcBef>
                <a:spcPts val="0"/>
              </a:spcBef>
            </a:pPr>
            <a:br>
              <a:rPr lang="en-US" sz="3200" dirty="0">
                <a:effectLst/>
                <a:latin typeface="Helvetica" pitchFamily="2" charset="0"/>
                <a:ea typeface="Calibri" panose="020F0502020204030204" pitchFamily="34" charset="0"/>
                <a:cs typeface="ADLaM Display" panose="020F0502020204030204" pitchFamily="34" charset="0"/>
              </a:rPr>
            </a:br>
            <a:br>
              <a:rPr lang="en-US" sz="3200" dirty="0">
                <a:effectLst/>
                <a:latin typeface="Helvetica" pitchFamily="2" charset="0"/>
                <a:ea typeface="Calibri" panose="020F0502020204030204" pitchFamily="34" charset="0"/>
                <a:cs typeface="ADLaM Display" panose="020F0502020204030204" pitchFamily="34" charset="0"/>
              </a:rPr>
            </a:br>
            <a:r>
              <a:rPr lang="en-US" sz="3200" b="1" dirty="0">
                <a:solidFill>
                  <a:schemeClr val="bg1"/>
                </a:solidFill>
                <a:latin typeface="Helvetica"/>
                <a:ea typeface="Calibri"/>
                <a:cs typeface="ADLaM Display"/>
              </a:rPr>
              <a:t>Student Success Areas</a:t>
            </a:r>
            <a:br>
              <a:rPr lang="en-US" sz="3200" dirty="0">
                <a:effectLst/>
                <a:latin typeface="Helvetica" pitchFamily="2" charset="0"/>
                <a:ea typeface="Calibri" panose="020F0502020204030204" pitchFamily="34" charset="0"/>
                <a:cs typeface="ADLaM Display" panose="020F0502020204030204" pitchFamily="34" charset="0"/>
              </a:rPr>
            </a:br>
            <a:br>
              <a:rPr lang="en-US" sz="2800" dirty="0">
                <a:effectLst/>
                <a:latin typeface="Helvetica" pitchFamily="2" charset="0"/>
                <a:ea typeface="Calibri" panose="020F0502020204030204" pitchFamily="34" charset="0"/>
                <a:cs typeface="ADLaM Display" panose="020F0502020204030204" pitchFamily="34" charset="0"/>
              </a:rPr>
            </a:br>
            <a:endParaRPr lang="en-US" sz="2800" dirty="0">
              <a:solidFill>
                <a:schemeClr val="bg1"/>
              </a:solidFill>
              <a:effectLst/>
              <a:latin typeface="Helvetica" pitchFamily="2" charset="0"/>
              <a:ea typeface="Calibri" panose="020F0502020204030204" pitchFamily="34" charset="0"/>
              <a:cs typeface="ADLaM Display" panose="020F0502020204030204" pitchFamily="34" charset="0"/>
            </a:endParaRPr>
          </a:p>
        </p:txBody>
      </p:sp>
      <p:pic>
        <p:nvPicPr>
          <p:cNvPr id="5" name="Picture 4" descr="Queens College Logo">
            <a:extLst>
              <a:ext uri="{FF2B5EF4-FFF2-40B4-BE49-F238E27FC236}">
                <a16:creationId xmlns:a16="http://schemas.microsoft.com/office/drawing/2014/main" id="{4243FE8A-7695-E35A-4BC5-63D4BB756FDC}"/>
              </a:ext>
            </a:extLst>
          </p:cNvPr>
          <p:cNvPicPr>
            <a:picLocks noChangeAspect="1"/>
          </p:cNvPicPr>
          <p:nvPr/>
        </p:nvPicPr>
        <p:blipFill>
          <a:blip r:embed="rId3"/>
          <a:stretch>
            <a:fillRect/>
          </a:stretch>
        </p:blipFill>
        <p:spPr>
          <a:xfrm>
            <a:off x="4748713" y="5823357"/>
            <a:ext cx="2746614" cy="707212"/>
          </a:xfrm>
          <a:prstGeom prst="rect">
            <a:avLst/>
          </a:prstGeom>
        </p:spPr>
      </p:pic>
    </p:spTree>
    <p:extLst>
      <p:ext uri="{BB962C8B-B14F-4D97-AF65-F5344CB8AC3E}">
        <p14:creationId xmlns:p14="http://schemas.microsoft.com/office/powerpoint/2010/main" val="3280283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3563B2F-DA0D-8190-A9EC-CD89476BC528}"/>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solidFill>
                  <a:srgbClr val="D4213A"/>
                </a:solidFill>
                <a:latin typeface="Helvetica" pitchFamily="2" charset="0"/>
                <a:ea typeface="Calibri" panose="020F0502020204030204" pitchFamily="34" charset="0"/>
                <a:cs typeface="Calibri" panose="020F0502020204030204" pitchFamily="34" charset="0"/>
              </a:rPr>
              <a:t>Honors &amp; Scholarships</a:t>
            </a:r>
            <a:endParaRPr lang="en-US" dirty="0"/>
          </a:p>
        </p:txBody>
      </p:sp>
      <p:sp>
        <p:nvSpPr>
          <p:cNvPr id="11" name="TextBox 10">
            <a:extLst>
              <a:ext uri="{FF2B5EF4-FFF2-40B4-BE49-F238E27FC236}">
                <a16:creationId xmlns:a16="http://schemas.microsoft.com/office/drawing/2014/main" id="{29B8D647-C914-A7F7-13EA-69FB96A13194}"/>
              </a:ext>
            </a:extLst>
          </p:cNvPr>
          <p:cNvSpPr txBox="1"/>
          <p:nvPr/>
        </p:nvSpPr>
        <p:spPr>
          <a:xfrm>
            <a:off x="367991" y="487325"/>
            <a:ext cx="5553308" cy="5678478"/>
          </a:xfrm>
          <a:prstGeom prst="rect">
            <a:avLst/>
          </a:prstGeom>
          <a:noFill/>
        </p:spPr>
        <p:txBody>
          <a:bodyPr wrap="square" lIns="91440" tIns="45720" rIns="91440" bIns="45720" rtlCol="0" anchor="t">
            <a:spAutoFit/>
          </a:bodyPr>
          <a:lstStyle/>
          <a:p>
            <a:r>
              <a:rPr lang="en-US" sz="2000" b="1" dirty="0">
                <a:solidFill>
                  <a:srgbClr val="D4213A"/>
                </a:solidFill>
                <a:latin typeface="Helvetica" pitchFamily="2" charset="0"/>
                <a:ea typeface="Calibri" panose="020F0502020204030204" pitchFamily="34" charset="0"/>
                <a:cs typeface="Calibri" panose="020F0502020204030204" pitchFamily="34" charset="0"/>
              </a:rPr>
              <a:t>Honors &amp; Scholarships</a:t>
            </a:r>
          </a:p>
          <a:p>
            <a:r>
              <a:rPr lang="en-US" sz="1600" b="1" dirty="0">
                <a:effectLst/>
                <a:latin typeface="Helvetica"/>
                <a:ea typeface="Times New Roman" panose="02020603050405020304" pitchFamily="18" charset="0"/>
                <a:cs typeface="Calibri"/>
              </a:rPr>
              <a:t>Taruna </a:t>
            </a:r>
            <a:r>
              <a:rPr lang="en-US" sz="1600" b="1" dirty="0" err="1">
                <a:effectLst/>
                <a:latin typeface="Helvetica"/>
                <a:ea typeface="Times New Roman" panose="02020603050405020304" pitchFamily="18" charset="0"/>
                <a:cs typeface="Calibri"/>
              </a:rPr>
              <a:t>Sadhoo</a:t>
            </a:r>
            <a:r>
              <a:rPr lang="en-US" sz="2000" b="1" dirty="0">
                <a:effectLst/>
                <a:latin typeface="Helvetica"/>
                <a:ea typeface="Times New Roman" panose="02020603050405020304" pitchFamily="18" charset="0"/>
                <a:cs typeface="Calibri"/>
              </a:rPr>
              <a:t>, </a:t>
            </a:r>
            <a:r>
              <a:rPr lang="en-US" sz="1600" b="1" dirty="0">
                <a:effectLst/>
                <a:latin typeface="Open Sans"/>
                <a:ea typeface="Open Sans"/>
                <a:cs typeface="Open Sans"/>
              </a:rPr>
              <a:t>Director of Honors &amp;Scholarships and Macaulay Honors College</a:t>
            </a:r>
          </a:p>
          <a:p>
            <a:endParaRPr lang="en-US" sz="2000" b="1" dirty="0">
              <a:solidFill>
                <a:srgbClr val="D4213A"/>
              </a:solidFill>
              <a:effectLst/>
              <a:latin typeface="Helvetica" pitchFamily="2" charset="0"/>
              <a:ea typeface="Calibri" panose="020F0502020204030204" pitchFamily="34" charset="0"/>
              <a:cs typeface="Arial" panose="020B0604020202020204" pitchFamily="34" charset="0"/>
            </a:endParaRPr>
          </a:p>
          <a:p>
            <a:pPr marL="0" marR="0">
              <a:spcBef>
                <a:spcPts val="0"/>
              </a:spcBef>
              <a:spcAft>
                <a:spcPts val="0"/>
              </a:spcAft>
            </a:pPr>
            <a:endParaRPr lang="en-US" sz="1800" dirty="0">
              <a:effectLst/>
              <a:latin typeface="Helvetica" pitchFamily="2" charset="0"/>
              <a:ea typeface="Calibri" panose="020F0502020204030204" pitchFamily="34" charset="0"/>
              <a:cs typeface="Arial" panose="020B0604020202020204" pitchFamily="34" charset="0"/>
            </a:endParaRPr>
          </a:p>
          <a:p>
            <a:pPr>
              <a:spcAft>
                <a:spcPts val="600"/>
              </a:spcAft>
            </a:pPr>
            <a:r>
              <a:rPr lang="en-US" sz="2400" b="1" dirty="0">
                <a:solidFill>
                  <a:srgbClr val="020202"/>
                </a:solidFill>
                <a:highlight>
                  <a:srgbClr val="FFFFFF"/>
                </a:highlight>
                <a:latin typeface="Open Sans"/>
                <a:ea typeface="Open Sans"/>
                <a:cs typeface="Open Sans"/>
              </a:rPr>
              <a:t>The Office of Honors and Scholarships and Macaulay Honors College at Queens College offers students transformative opportunities and experiences, in and out of the classroom, that challenge students to grow and foster their intellectual curiosity and service to make positive change in the world.</a:t>
            </a:r>
            <a:endParaRPr lang="en-US" sz="2400" b="1" dirty="0">
              <a:effectLst/>
              <a:latin typeface="Helvetica"/>
              <a:ea typeface="Calibri" panose="020F0502020204030204" pitchFamily="34" charset="0"/>
              <a:cs typeface="Calibri"/>
            </a:endParaRPr>
          </a:p>
          <a:p>
            <a:pPr marR="0" lvl="0">
              <a:spcBef>
                <a:spcPts val="0"/>
              </a:spcBef>
              <a:spcAft>
                <a:spcPts val="600"/>
              </a:spcAft>
            </a:pPr>
            <a:r>
              <a:rPr lang="en-US" sz="2400" b="1" dirty="0">
                <a:effectLst/>
                <a:latin typeface="Helvetica"/>
                <a:ea typeface="Times New Roman" panose="02020603050405020304" pitchFamily="18" charset="0"/>
                <a:cs typeface="Calibri"/>
              </a:rPr>
              <a:t>  </a:t>
            </a:r>
            <a:endParaRPr lang="en-US" sz="2400" b="1" dirty="0">
              <a:effectLst/>
              <a:latin typeface="Helvetica"/>
              <a:ea typeface="Calibri" panose="020F0502020204030204" pitchFamily="34" charset="0"/>
              <a:cs typeface="Calibri"/>
            </a:endParaRPr>
          </a:p>
        </p:txBody>
      </p:sp>
      <p:sp>
        <p:nvSpPr>
          <p:cNvPr id="2" name="TextBox 1">
            <a:extLst>
              <a:ext uri="{FF2B5EF4-FFF2-40B4-BE49-F238E27FC236}">
                <a16:creationId xmlns:a16="http://schemas.microsoft.com/office/drawing/2014/main" id="{9B18B9B5-1745-2D28-6FFC-3153122FA16B}"/>
              </a:ext>
            </a:extLst>
          </p:cNvPr>
          <p:cNvSpPr txBox="1"/>
          <p:nvPr/>
        </p:nvSpPr>
        <p:spPr>
          <a:xfrm>
            <a:off x="6270704" y="486234"/>
            <a:ext cx="5656996" cy="2246769"/>
          </a:xfrm>
          <a:prstGeom prst="rect">
            <a:avLst/>
          </a:prstGeom>
          <a:noFill/>
        </p:spPr>
        <p:txBody>
          <a:bodyPr wrap="square" lIns="91440" tIns="45720" rIns="91440" bIns="45720" rtlCol="0" anchor="t">
            <a:spAutoFit/>
          </a:bodyPr>
          <a:lstStyle/>
          <a:p>
            <a:pPr marL="342900" indent="-342900">
              <a:spcAft>
                <a:spcPts val="600"/>
              </a:spcAft>
              <a:buFont typeface="Symbol" pitchFamily="2" charset="2"/>
              <a:buChar char=""/>
            </a:pPr>
            <a:r>
              <a:rPr lang="en-US" sz="2400">
                <a:latin typeface="Helvetica"/>
                <a:ea typeface="Calibri"/>
                <a:cs typeface="Calibri"/>
              </a:rPr>
              <a:t>Freshmen Honors</a:t>
            </a:r>
            <a:endParaRPr lang="en-US" sz="2400">
              <a:effectLst/>
              <a:latin typeface="Helvetica" pitchFamily="2" charset="0"/>
              <a:ea typeface="Calibri" panose="020F0502020204030204" pitchFamily="34" charset="0"/>
              <a:cs typeface="Arial" panose="020B0604020202020204" pitchFamily="34" charset="0"/>
            </a:endParaRPr>
          </a:p>
          <a:p>
            <a:pPr marL="342900" indent="-342900">
              <a:spcAft>
                <a:spcPts val="600"/>
              </a:spcAft>
              <a:buFont typeface="Symbol" pitchFamily="2" charset="2"/>
              <a:buChar char=""/>
            </a:pPr>
            <a:r>
              <a:rPr lang="en-US" sz="2400">
                <a:latin typeface="Helvetica"/>
                <a:ea typeface="Calibri"/>
                <a:cs typeface="Calibri"/>
              </a:rPr>
              <a:t>Transfer Honors</a:t>
            </a:r>
            <a:endParaRPr lang="en-US" sz="2400">
              <a:effectLst/>
              <a:latin typeface="Helvetica" pitchFamily="2" charset="0"/>
              <a:ea typeface="Calibri" panose="020F0502020204030204" pitchFamily="34" charset="0"/>
              <a:cs typeface="Arial" panose="020B0604020202020204" pitchFamily="34" charset="0"/>
            </a:endParaRPr>
          </a:p>
          <a:p>
            <a:pPr marL="342900" indent="-342900">
              <a:spcAft>
                <a:spcPts val="600"/>
              </a:spcAft>
              <a:buFont typeface="Symbol" pitchFamily="2" charset="2"/>
              <a:buChar char=""/>
            </a:pPr>
            <a:r>
              <a:rPr lang="en-US" sz="2400">
                <a:latin typeface="Helvetica"/>
                <a:ea typeface="Times New Roman" panose="02020603050405020304" pitchFamily="18" charset="0"/>
                <a:cs typeface="Calibri"/>
              </a:rPr>
              <a:t>Kessler</a:t>
            </a:r>
            <a:r>
              <a:rPr lang="en-US" sz="2400">
                <a:effectLst/>
                <a:latin typeface="Helvetica"/>
                <a:ea typeface="Times New Roman" panose="02020603050405020304" pitchFamily="18" charset="0"/>
                <a:cs typeface="Calibri"/>
              </a:rPr>
              <a:t> </a:t>
            </a:r>
            <a:r>
              <a:rPr lang="en-US" sz="2400">
                <a:latin typeface="Helvetica"/>
                <a:ea typeface="Times New Roman" panose="02020603050405020304" pitchFamily="18" charset="0"/>
                <a:cs typeface="Calibri"/>
              </a:rPr>
              <a:t>Scholars Program </a:t>
            </a:r>
            <a:endParaRPr lang="en-US" sz="2400">
              <a:effectLst/>
              <a:latin typeface="Helvetica"/>
              <a:ea typeface="Calibri" panose="020F0502020204030204" pitchFamily="34" charset="0"/>
              <a:cs typeface="Calibri"/>
            </a:endParaRPr>
          </a:p>
          <a:p>
            <a:pPr marL="342900" indent="-342900">
              <a:spcAft>
                <a:spcPts val="600"/>
              </a:spcAft>
              <a:buFont typeface="Symbol" pitchFamily="2" charset="2"/>
              <a:buChar char=""/>
            </a:pPr>
            <a:r>
              <a:rPr lang="en-US" sz="2400">
                <a:latin typeface="Helvetica"/>
                <a:ea typeface="Calibri"/>
                <a:cs typeface="Calibri"/>
              </a:rPr>
              <a:t>Mellon Mays Fellowship Program</a:t>
            </a:r>
            <a:endParaRPr lang="en-US" sz="2400">
              <a:latin typeface="Helvetica" pitchFamily="2" charset="0"/>
              <a:ea typeface="Calibri" panose="020F0502020204030204" pitchFamily="34" charset="0"/>
              <a:cs typeface="Calibri"/>
            </a:endParaRPr>
          </a:p>
          <a:p>
            <a:pPr marL="342900" indent="-342900">
              <a:spcAft>
                <a:spcPts val="600"/>
              </a:spcAft>
              <a:buFont typeface="Symbol" pitchFamily="2" charset="2"/>
              <a:buChar char=""/>
            </a:pPr>
            <a:r>
              <a:rPr lang="en-US" sz="2400">
                <a:latin typeface="Helvetica"/>
                <a:ea typeface="Calibri"/>
                <a:cs typeface="Calibri"/>
              </a:rPr>
              <a:t>Macaulay Honors College</a:t>
            </a:r>
          </a:p>
        </p:txBody>
      </p:sp>
      <p:sp>
        <p:nvSpPr>
          <p:cNvPr id="3" name="TextBox 2">
            <a:extLst>
              <a:ext uri="{FF2B5EF4-FFF2-40B4-BE49-F238E27FC236}">
                <a16:creationId xmlns:a16="http://schemas.microsoft.com/office/drawing/2014/main" id="{5CBDE139-0A44-4D14-A238-59C7FEF4E8B6}"/>
              </a:ext>
            </a:extLst>
          </p:cNvPr>
          <p:cNvSpPr txBox="1"/>
          <p:nvPr/>
        </p:nvSpPr>
        <p:spPr>
          <a:xfrm>
            <a:off x="176561" y="6170341"/>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3"/>
              </a:rPr>
              <a:t>Office of Honors and Scholarships | Queens College, CUNY</a:t>
            </a:r>
            <a:endParaRPr lang="en-US"/>
          </a:p>
          <a:p>
            <a:pPr algn="ctr"/>
            <a:endParaRPr lang="en-US"/>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4"/>
          <a:stretch>
            <a:fillRect/>
          </a:stretch>
        </p:blipFill>
        <p:spPr>
          <a:xfrm>
            <a:off x="9790771" y="6091854"/>
            <a:ext cx="2136928" cy="550227"/>
          </a:xfrm>
          <a:prstGeom prst="rect">
            <a:avLst/>
          </a:prstGeom>
        </p:spPr>
      </p:pic>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cxnSp>
        <p:nvCxnSpPr>
          <p:cNvPr id="6" name="Straight Connector 5">
            <a:extLst>
              <a:ext uri="{FF2B5EF4-FFF2-40B4-BE49-F238E27FC236}">
                <a16:creationId xmlns:a16="http://schemas.microsoft.com/office/drawing/2014/main" id="{468A9094-5DA6-A955-109A-8D24EDC06E5B}"/>
              </a:ext>
              <a:ext uri="{C183D7F6-B498-43B3-948B-1728B52AA6E4}">
                <adec:decorative xmlns:adec="http://schemas.microsoft.com/office/drawing/2017/decorative" val="1"/>
              </a:ext>
            </a:extLst>
          </p:cNvPr>
          <p:cNvCxnSpPr/>
          <p:nvPr/>
        </p:nvCxnSpPr>
        <p:spPr>
          <a:xfrm>
            <a:off x="6096000" y="579863"/>
            <a:ext cx="0" cy="5118410"/>
          </a:xfrm>
          <a:prstGeom prst="line">
            <a:avLst/>
          </a:prstGeom>
          <a:ln>
            <a:solidFill>
              <a:srgbClr val="D4213A"/>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5345343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flipV="1">
            <a:off x="1237785" y="6071840"/>
            <a:ext cx="9035817" cy="27877"/>
          </a:xfrm>
          <a:prstGeom prst="line">
            <a:avLst/>
          </a:prstGeom>
        </p:spPr>
        <p:style>
          <a:lnRef idx="2">
            <a:schemeClr val="accent5"/>
          </a:lnRef>
          <a:fillRef idx="0">
            <a:schemeClr val="accent5"/>
          </a:fillRef>
          <a:effectRef idx="1">
            <a:schemeClr val="accent5"/>
          </a:effectRef>
          <a:fontRef idx="minor">
            <a:schemeClr val="tx1"/>
          </a:fontRef>
        </p:style>
      </p:cxnSp>
      <p:sp>
        <p:nvSpPr>
          <p:cNvPr id="3" name="Title 2">
            <a:extLst>
              <a:ext uri="{FF2B5EF4-FFF2-40B4-BE49-F238E27FC236}">
                <a16:creationId xmlns:a16="http://schemas.microsoft.com/office/drawing/2014/main" id="{3F34ADB9-1397-13F4-3311-7077BA96EC8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solidFill>
                  <a:srgbClr val="D4213A"/>
                </a:solidFill>
                <a:latin typeface="Helvetica"/>
                <a:ea typeface="Times New Roman" panose="02020603050405020304" pitchFamily="18" charset="0"/>
                <a:cs typeface="Calibri"/>
              </a:rPr>
              <a:t>The Writing Center</a:t>
            </a:r>
            <a:endParaRPr lang="en-US" dirty="0"/>
          </a:p>
        </p:txBody>
      </p:sp>
      <p:sp>
        <p:nvSpPr>
          <p:cNvPr id="25" name="TextBox 24">
            <a:extLst>
              <a:ext uri="{FF2B5EF4-FFF2-40B4-BE49-F238E27FC236}">
                <a16:creationId xmlns:a16="http://schemas.microsoft.com/office/drawing/2014/main" id="{A4B3E570-3D61-9C18-723F-E8BA698FEDCC}"/>
              </a:ext>
            </a:extLst>
          </p:cNvPr>
          <p:cNvSpPr txBox="1"/>
          <p:nvPr/>
        </p:nvSpPr>
        <p:spPr>
          <a:xfrm>
            <a:off x="191430" y="197395"/>
            <a:ext cx="6877362" cy="5632311"/>
          </a:xfrm>
          <a:prstGeom prst="rect">
            <a:avLst/>
          </a:prstGeom>
          <a:noFill/>
        </p:spPr>
        <p:txBody>
          <a:bodyPr wrap="square" lIns="91440" tIns="45720" rIns="91440" bIns="45720" rtlCol="0" anchor="t">
            <a:spAutoFit/>
          </a:bodyPr>
          <a:lstStyle/>
          <a:p>
            <a:r>
              <a:rPr lang="en-US" sz="2000" b="1" dirty="0">
                <a:solidFill>
                  <a:srgbClr val="D4213A"/>
                </a:solidFill>
                <a:latin typeface="Helvetica"/>
                <a:ea typeface="Times New Roman" panose="02020603050405020304" pitchFamily="18" charset="0"/>
                <a:cs typeface="Calibri"/>
              </a:rPr>
              <a:t>The Writing Center</a:t>
            </a:r>
            <a:r>
              <a:rPr lang="en-US" sz="2000" b="1" dirty="0">
                <a:solidFill>
                  <a:srgbClr val="D4213A"/>
                </a:solidFill>
                <a:effectLst/>
                <a:latin typeface="Helvetica"/>
                <a:ea typeface="Times New Roman" panose="02020603050405020304" pitchFamily="18" charset="0"/>
                <a:cs typeface="Calibri"/>
              </a:rPr>
              <a:t>, </a:t>
            </a:r>
            <a:r>
              <a:rPr lang="en-US" sz="1700" b="1" dirty="0">
                <a:latin typeface="Open Sans"/>
                <a:ea typeface="Open Sans"/>
                <a:cs typeface="Open Sans"/>
              </a:rPr>
              <a:t>Dr. Andrea</a:t>
            </a:r>
            <a:r>
              <a:rPr lang="en-US" sz="1700" b="1" i="0" dirty="0">
                <a:effectLst/>
                <a:latin typeface="Open Sans"/>
                <a:ea typeface="Open Sans"/>
                <a:cs typeface="Open Sans"/>
              </a:rPr>
              <a:t> Rosso Efthymiou</a:t>
            </a:r>
            <a:r>
              <a:rPr lang="en-US" sz="1700" dirty="0">
                <a:latin typeface="Open Sans"/>
                <a:ea typeface="Open Sans"/>
                <a:cs typeface="Open Sans"/>
              </a:rPr>
              <a:t>, </a:t>
            </a:r>
            <a:r>
              <a:rPr lang="en-US" sz="1700" b="1" dirty="0">
                <a:effectLst/>
                <a:latin typeface="Open Sans"/>
                <a:ea typeface="Open Sans"/>
                <a:cs typeface="Open Sans"/>
              </a:rPr>
              <a:t>Director</a:t>
            </a:r>
            <a:br>
              <a:rPr lang="en-US" sz="2000" b="1" dirty="0">
                <a:effectLst/>
                <a:latin typeface="Helvetica" pitchFamily="2" charset="0"/>
                <a:ea typeface="Times New Roman" panose="02020603050405020304" pitchFamily="18" charset="0"/>
                <a:cs typeface="Calibri" panose="020F0502020204030204" pitchFamily="34" charset="0"/>
              </a:rPr>
            </a:br>
            <a:endParaRPr lang="en-US" sz="1600" b="1" dirty="0">
              <a:solidFill>
                <a:srgbClr val="000000"/>
              </a:solidFill>
              <a:latin typeface="Open Sans"/>
              <a:ea typeface="Open Sans"/>
              <a:cs typeface="Open Sans"/>
            </a:endParaRPr>
          </a:p>
          <a:p>
            <a:r>
              <a:rPr lang="en-US" sz="1700" b="1" dirty="0">
                <a:solidFill>
                  <a:srgbClr val="D4213A"/>
                </a:solidFill>
                <a:latin typeface="Open Sans"/>
                <a:ea typeface="Open Sans"/>
                <a:cs typeface="Open Sans"/>
              </a:rPr>
              <a:t>The Queens College Writing Center (QCWC) is the college's hub for writing support! </a:t>
            </a:r>
          </a:p>
          <a:p>
            <a:endParaRPr lang="en-US" sz="1700" dirty="0">
              <a:solidFill>
                <a:srgbClr val="C00000"/>
              </a:solidFill>
              <a:latin typeface="Open Sans"/>
              <a:ea typeface="Open Sans"/>
              <a:cs typeface="Open Sans"/>
            </a:endParaRPr>
          </a:p>
          <a:p>
            <a:pPr marL="285750" indent="-285750">
              <a:buFont typeface="Wingdings"/>
              <a:buChar char="Ø"/>
            </a:pPr>
            <a:r>
              <a:rPr lang="en-US" sz="1700" dirty="0">
                <a:latin typeface="Open Sans"/>
                <a:ea typeface="Open Sans"/>
                <a:cs typeface="Open Sans"/>
              </a:rPr>
              <a:t>Over 2,000 peer-to-peer consultations a year, supporting student writing from all classes &amp; contexts</a:t>
            </a:r>
            <a:endParaRPr lang="en-US" sz="1700" dirty="0">
              <a:latin typeface="Calibri" panose="020F0502020204030204"/>
              <a:ea typeface="Calibri" panose="020F0502020204030204"/>
              <a:cs typeface="Calibri" panose="020F0502020204030204"/>
            </a:endParaRPr>
          </a:p>
          <a:p>
            <a:pPr marL="285750" indent="-285750">
              <a:buFont typeface="Wingdings"/>
              <a:buChar char="Ø"/>
            </a:pPr>
            <a:r>
              <a:rPr lang="en-US" sz="1700" dirty="0">
                <a:latin typeface="Open Sans"/>
                <a:ea typeface="Open Sans"/>
                <a:cs typeface="Open Sans"/>
              </a:rPr>
              <a:t>Writing at any stage welcome—even if a student has yet to start</a:t>
            </a:r>
            <a:endParaRPr lang="en-US" sz="1700" dirty="0">
              <a:latin typeface="Calibri" panose="020F0502020204030204"/>
              <a:ea typeface="Calibri" panose="020F0502020204030204"/>
              <a:cs typeface="Calibri" panose="020F0502020204030204"/>
            </a:endParaRPr>
          </a:p>
          <a:p>
            <a:pPr marL="285750" indent="-285750">
              <a:buFont typeface="Wingdings"/>
              <a:buChar char="Ø"/>
            </a:pPr>
            <a:r>
              <a:rPr lang="en-US" sz="1700" dirty="0">
                <a:latin typeface="Open Sans"/>
                <a:ea typeface="Open Sans"/>
                <a:cs typeface="Open Sans"/>
              </a:rPr>
              <a:t>In-person &amp; online appointments 5 days a week + evening hours</a:t>
            </a:r>
          </a:p>
          <a:p>
            <a:pPr marL="285750" indent="-285750">
              <a:buFont typeface="Wingdings"/>
              <a:buChar char="Ø"/>
            </a:pPr>
            <a:r>
              <a:rPr lang="en-US" sz="1700" dirty="0">
                <a:latin typeface="Open Sans"/>
                <a:ea typeface="Open Sans"/>
                <a:cs typeface="Open Sans"/>
              </a:rPr>
              <a:t>Multilingual &amp; AI-informed staff</a:t>
            </a:r>
          </a:p>
          <a:p>
            <a:pPr marL="285750" indent="-285750">
              <a:buFont typeface="Wingdings"/>
              <a:buChar char="Ø"/>
            </a:pPr>
            <a:endParaRPr lang="en-US" sz="1700" dirty="0">
              <a:latin typeface="Open Sans"/>
              <a:ea typeface="Open Sans"/>
              <a:cs typeface="Open Sans"/>
            </a:endParaRPr>
          </a:p>
          <a:p>
            <a:r>
              <a:rPr lang="en-US" sz="1700" dirty="0">
                <a:latin typeface="Open Sans"/>
                <a:ea typeface="Open Sans"/>
                <a:cs typeface="Open Sans"/>
              </a:rPr>
              <a:t>OUR IMPACT:</a:t>
            </a:r>
            <a:endParaRPr lang="en-US" sz="1700" dirty="0">
              <a:ea typeface="Calibri"/>
              <a:cs typeface="Calibri"/>
            </a:endParaRPr>
          </a:p>
          <a:p>
            <a:pPr marL="285750" indent="-285750">
              <a:buFont typeface="Wingdings"/>
              <a:buChar char="Ø"/>
            </a:pPr>
            <a:r>
              <a:rPr lang="en-US" sz="1700" dirty="0">
                <a:latin typeface="Open Sans"/>
                <a:ea typeface="Open Sans"/>
                <a:cs typeface="Open Sans"/>
              </a:rPr>
              <a:t>QCWC users have significantly </a:t>
            </a:r>
            <a:r>
              <a:rPr lang="en-US" dirty="0"/>
              <a:t>higher </a:t>
            </a:r>
            <a:r>
              <a:rPr lang="en-US" sz="1700" dirty="0">
                <a:latin typeface="Open Sans"/>
                <a:ea typeface="Open Sans"/>
                <a:cs typeface="Open Sans"/>
              </a:rPr>
              <a:t>retention rates than non-users</a:t>
            </a:r>
          </a:p>
          <a:p>
            <a:pPr marL="285750" indent="-285750">
              <a:buFont typeface="Wingdings"/>
              <a:buChar char="Ø"/>
            </a:pPr>
            <a:r>
              <a:rPr lang="en-US" sz="1700" dirty="0">
                <a:latin typeface="Open Sans"/>
                <a:ea typeface="Open Sans"/>
                <a:cs typeface="Open Sans"/>
              </a:rPr>
              <a:t>Undergrads who use QCWC also have higher semester &amp; cumulative GPAs than non-users</a:t>
            </a:r>
          </a:p>
          <a:p>
            <a:pPr marL="285750" indent="-285750">
              <a:buFont typeface="Wingdings"/>
              <a:buChar char="Ø"/>
            </a:pPr>
            <a:r>
              <a:rPr lang="en-US" sz="1700" dirty="0">
                <a:latin typeface="Open Sans"/>
                <a:ea typeface="Open Sans"/>
                <a:cs typeface="Open Sans"/>
              </a:rPr>
              <a:t>Voted </a:t>
            </a:r>
            <a:r>
              <a:rPr lang="en-US" sz="1700" dirty="0">
                <a:solidFill>
                  <a:srgbClr val="D4213A"/>
                </a:solidFill>
                <a:latin typeface="Open Sans"/>
                <a:ea typeface="Open Sans"/>
                <a:cs typeface="Open Sans"/>
              </a:rPr>
              <a:t>BEST STUDENT SUPPORT OFFICE</a:t>
            </a:r>
            <a:r>
              <a:rPr lang="en-US" sz="1700" dirty="0">
                <a:latin typeface="Open Sans"/>
                <a:ea typeface="Open Sans"/>
                <a:cs typeface="Open Sans"/>
              </a:rPr>
              <a:t> by the Student Association</a:t>
            </a:r>
          </a:p>
          <a:p>
            <a:pPr marL="285750" indent="-285750">
              <a:buFont typeface="Wingdings"/>
              <a:buChar char="Ø"/>
            </a:pPr>
            <a:endParaRPr lang="en-US" sz="1700" dirty="0">
              <a:solidFill>
                <a:srgbClr val="D4213A"/>
              </a:solidFill>
              <a:latin typeface="Open Sans"/>
              <a:ea typeface="Open Sans"/>
              <a:cs typeface="Open Sans"/>
            </a:endParaRPr>
          </a:p>
          <a:p>
            <a:r>
              <a:rPr lang="en-US" sz="1700" b="1" dirty="0">
                <a:solidFill>
                  <a:srgbClr val="D4213A"/>
                </a:solidFill>
                <a:latin typeface="Open Sans"/>
                <a:ea typeface="Open Sans"/>
                <a:cs typeface="Open Sans"/>
              </a:rPr>
              <a:t>Fall 2026 writing support resumes Tuesday, September 8th.</a:t>
            </a:r>
          </a:p>
        </p:txBody>
      </p:sp>
      <p:pic>
        <p:nvPicPr>
          <p:cNvPr id="6" name="Picture 5" descr="The Writing Center Team posing for a photo">
            <a:extLst>
              <a:ext uri="{FF2B5EF4-FFF2-40B4-BE49-F238E27FC236}">
                <a16:creationId xmlns:a16="http://schemas.microsoft.com/office/drawing/2014/main" id="{6375AA9E-3FC0-AE35-AC2E-2A4F4F01D81E}"/>
              </a:ext>
            </a:extLst>
          </p:cNvPr>
          <p:cNvPicPr>
            <a:picLocks noChangeAspect="1"/>
          </p:cNvPicPr>
          <p:nvPr/>
        </p:nvPicPr>
        <p:blipFill>
          <a:blip r:embed="rId3"/>
          <a:stretch>
            <a:fillRect/>
          </a:stretch>
        </p:blipFill>
        <p:spPr>
          <a:xfrm rot="5400000">
            <a:off x="7745453" y="-441402"/>
            <a:ext cx="3661317" cy="4897243"/>
          </a:xfrm>
          <a:prstGeom prst="ellipse">
            <a:avLst/>
          </a:prstGeom>
          <a:ln>
            <a:noFill/>
          </a:ln>
          <a:effectLst>
            <a:softEdge rad="112500"/>
          </a:effectLst>
        </p:spPr>
      </p:pic>
      <p:sp>
        <p:nvSpPr>
          <p:cNvPr id="8" name="TextBox 7">
            <a:extLst>
              <a:ext uri="{FF2B5EF4-FFF2-40B4-BE49-F238E27FC236}">
                <a16:creationId xmlns:a16="http://schemas.microsoft.com/office/drawing/2014/main" id="{D77BB6D0-ED4E-D52C-2E59-DF3E6ADD6860}"/>
              </a:ext>
            </a:extLst>
          </p:cNvPr>
          <p:cNvSpPr txBox="1"/>
          <p:nvPr/>
        </p:nvSpPr>
        <p:spPr>
          <a:xfrm>
            <a:off x="6551341" y="3763536"/>
            <a:ext cx="6096000"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a:solidFill>
                  <a:srgbClr val="000000"/>
                </a:solidFill>
                <a:latin typeface="Open Sans"/>
                <a:ea typeface="Open Sans"/>
                <a:cs typeface="Open Sans"/>
              </a:rPr>
              <a:t>[Above: Andrea</a:t>
            </a:r>
            <a:r>
              <a:rPr lang="en-US" sz="1200">
                <a:solidFill>
                  <a:srgbClr val="000000"/>
                </a:solidFill>
                <a:latin typeface="Helvetica"/>
              </a:rPr>
              <a:t> with QCWC staff at Become a Knight Day 2026]</a:t>
            </a:r>
            <a:endParaRPr lang="en-US" sz="1200">
              <a:ea typeface="Calibri"/>
              <a:cs typeface="Calibri"/>
            </a:endParaRPr>
          </a:p>
          <a:p>
            <a:pPr algn="ctr"/>
            <a:endParaRPr lang="en-US"/>
          </a:p>
        </p:txBody>
      </p:sp>
      <p:sp>
        <p:nvSpPr>
          <p:cNvPr id="12" name="TextBox 11">
            <a:extLst>
              <a:ext uri="{FF2B5EF4-FFF2-40B4-BE49-F238E27FC236}">
                <a16:creationId xmlns:a16="http://schemas.microsoft.com/office/drawing/2014/main" id="{0F637AA5-6634-AC5E-3144-B3529B6F7A31}"/>
              </a:ext>
            </a:extLst>
          </p:cNvPr>
          <p:cNvSpPr txBox="1"/>
          <p:nvPr/>
        </p:nvSpPr>
        <p:spPr>
          <a:xfrm>
            <a:off x="7497378" y="4396827"/>
            <a:ext cx="4221655"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a:latin typeface="Helvetica"/>
                <a:ea typeface="Open Sans"/>
                <a:cs typeface="Helvetica"/>
              </a:rPr>
              <a:t>Room: Kiely 229</a:t>
            </a:r>
          </a:p>
          <a:p>
            <a:pPr algn="ctr"/>
            <a:r>
              <a:rPr lang="en-US" sz="1600">
                <a:latin typeface="Helvetica"/>
                <a:ea typeface="Open Sans"/>
                <a:cs typeface="Helvetica"/>
              </a:rPr>
              <a:t>Email: qc.writing.center@qc.cuny.edu</a:t>
            </a:r>
            <a:br>
              <a:rPr lang="en-US" sz="1600">
                <a:latin typeface="Helvetica"/>
                <a:ea typeface="Open Sans"/>
                <a:cs typeface="Helvetica"/>
              </a:rPr>
            </a:br>
            <a:r>
              <a:rPr lang="en-US" sz="1600">
                <a:latin typeface="Helvetica"/>
                <a:ea typeface="Open Sans"/>
                <a:cs typeface="Helvetica"/>
              </a:rPr>
              <a:t>Phone: 718-997-5676</a:t>
            </a:r>
            <a:br>
              <a:rPr lang="en-US" sz="1600">
                <a:latin typeface="Helvetica"/>
                <a:ea typeface="Open Sans"/>
                <a:cs typeface="Helvetica"/>
              </a:rPr>
            </a:br>
            <a:r>
              <a:rPr lang="en-US" sz="1600">
                <a:latin typeface="Helvetica"/>
                <a:ea typeface="Open Sans"/>
                <a:cs typeface="Helvetica"/>
              </a:rPr>
              <a:t>Instagram: @theqcwritingcenter</a:t>
            </a:r>
          </a:p>
          <a:p>
            <a:pPr algn="l"/>
            <a:endParaRPr lang="en-US">
              <a:latin typeface="Helvetica"/>
              <a:ea typeface="Calibri"/>
              <a:cs typeface="Helvetica"/>
            </a:endParaRPr>
          </a:p>
        </p:txBody>
      </p:sp>
      <p:sp>
        <p:nvSpPr>
          <p:cNvPr id="4" name="TextBox 3">
            <a:extLst>
              <a:ext uri="{FF2B5EF4-FFF2-40B4-BE49-F238E27FC236}">
                <a16:creationId xmlns:a16="http://schemas.microsoft.com/office/drawing/2014/main" id="{8A5FD1D5-2E3F-B059-9DE5-54683E2E7BF0}"/>
              </a:ext>
            </a:extLst>
          </p:cNvPr>
          <p:cNvSpPr txBox="1"/>
          <p:nvPr/>
        </p:nvSpPr>
        <p:spPr>
          <a:xfrm>
            <a:off x="814039" y="6275227"/>
            <a:ext cx="6211231" cy="584775"/>
          </a:xfrm>
          <a:prstGeom prst="rect">
            <a:avLst/>
          </a:prstGeom>
          <a:noFill/>
        </p:spPr>
        <p:txBody>
          <a:bodyPr wrap="square" lIns="91440" tIns="45720" rIns="91440" bIns="45720" rtlCol="0" anchor="t">
            <a:spAutoFit/>
          </a:bodyPr>
          <a:lstStyle/>
          <a:p>
            <a:r>
              <a:rPr lang="en-US" sz="1600">
                <a:latin typeface="Helvetica"/>
                <a:cs typeface="Helvetica"/>
              </a:rPr>
              <a:t>Website: </a:t>
            </a:r>
            <a:r>
              <a:rPr lang="en-US" sz="1600">
                <a:latin typeface="Helvetica"/>
                <a:cs typeface="Helvetica"/>
                <a:hlinkClick r:id="rId4"/>
              </a:rPr>
              <a:t>www.qc.cuny.edu/academics/wc/</a:t>
            </a:r>
            <a:endParaRPr lang="en-US"/>
          </a:p>
          <a:p>
            <a:endParaRPr lang="en-US" sz="1600">
              <a:latin typeface="Helvetica"/>
              <a:cs typeface="Helvetica"/>
            </a:endParaRPr>
          </a:p>
        </p:txBody>
      </p:sp>
      <p:sp>
        <p:nvSpPr>
          <p:cNvPr id="9" name="TextBox 8">
            <a:extLst>
              <a:ext uri="{FF2B5EF4-FFF2-40B4-BE49-F238E27FC236}">
                <a16:creationId xmlns:a16="http://schemas.microsoft.com/office/drawing/2014/main" id="{2B6B05F7-6D3E-B119-D2AF-A29C650E0054}"/>
              </a:ext>
            </a:extLst>
          </p:cNvPr>
          <p:cNvSpPr txBox="1"/>
          <p:nvPr/>
        </p:nvSpPr>
        <p:spPr>
          <a:xfrm>
            <a:off x="5330283" y="6275227"/>
            <a:ext cx="6211231" cy="584775"/>
          </a:xfrm>
          <a:prstGeom prst="rect">
            <a:avLst/>
          </a:prstGeom>
          <a:noFill/>
        </p:spPr>
        <p:txBody>
          <a:bodyPr wrap="square" lIns="91440" tIns="45720" rIns="91440" bIns="45720" rtlCol="0" anchor="t">
            <a:spAutoFit/>
          </a:bodyPr>
          <a:lstStyle/>
          <a:p>
            <a:r>
              <a:rPr lang="en-US" sz="1600">
                <a:latin typeface="Helvetica"/>
                <a:cs typeface="Helvetica"/>
              </a:rPr>
              <a:t>Appointments: </a:t>
            </a:r>
            <a:r>
              <a:rPr lang="en-US" sz="1600">
                <a:latin typeface="Helvetica"/>
                <a:cs typeface="Helvetica"/>
                <a:hlinkClick r:id="rId5"/>
              </a:rPr>
              <a:t>www.qccuny.mywconline.com</a:t>
            </a:r>
            <a:endParaRPr lang="en-US"/>
          </a:p>
          <a:p>
            <a:endParaRPr lang="en-US" sz="1600">
              <a:latin typeface="Helvetica"/>
              <a:cs typeface="Helvetica"/>
            </a:endParaRPr>
          </a:p>
        </p:txBody>
      </p:sp>
      <p:pic>
        <p:nvPicPr>
          <p:cNvPr id="2" name="Picture 1" descr="QC Writing Center Logo">
            <a:extLst>
              <a:ext uri="{FF2B5EF4-FFF2-40B4-BE49-F238E27FC236}">
                <a16:creationId xmlns:a16="http://schemas.microsoft.com/office/drawing/2014/main" id="{F57AD8A1-0306-FDBF-22FD-BAE6C49B3608}"/>
              </a:ext>
            </a:extLst>
          </p:cNvPr>
          <p:cNvPicPr>
            <a:picLocks noChangeAspect="1"/>
          </p:cNvPicPr>
          <p:nvPr/>
        </p:nvPicPr>
        <p:blipFill>
          <a:blip r:embed="rId6"/>
          <a:stretch>
            <a:fillRect/>
          </a:stretch>
        </p:blipFill>
        <p:spPr>
          <a:xfrm>
            <a:off x="10702187" y="5418488"/>
            <a:ext cx="1395313" cy="1439512"/>
          </a:xfrm>
          <a:prstGeom prst="rect">
            <a:avLst/>
          </a:prstGeom>
        </p:spPr>
      </p:pic>
    </p:spTree>
    <p:extLst>
      <p:ext uri="{BB962C8B-B14F-4D97-AF65-F5344CB8AC3E}">
        <p14:creationId xmlns:p14="http://schemas.microsoft.com/office/powerpoint/2010/main" val="3095170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9B8D647-C914-A7F7-13EA-69FB96A13194}"/>
              </a:ext>
            </a:extLst>
          </p:cNvPr>
          <p:cNvSpPr txBox="1">
            <a:spLocks noGrp="1"/>
          </p:cNvSpPr>
          <p:nvPr>
            <p:ph type="title" idx="4294967295"/>
          </p:nvPr>
        </p:nvSpPr>
        <p:spPr>
          <a:xfrm>
            <a:off x="367990" y="420419"/>
            <a:ext cx="10517128" cy="307777"/>
          </a:xfrm>
          <a:prstGeom prst="rect">
            <a:avLst/>
          </a:prstGeom>
          <a:noFill/>
          <a:ln>
            <a:noFill/>
            <a:prstDash/>
          </a:ln>
          <a:effectLst/>
        </p:spPr>
        <p:txBody>
          <a:bodyPr rot="0" spcFirstLastPara="0" vertOverflow="overflow" horzOverflow="overflow" vert="horz" wrap="square" lIns="91440" tIns="0" rIns="91440" bIns="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4213A"/>
                </a:solidFill>
                <a:effectLst/>
                <a:uLnTx/>
                <a:uFillTx/>
                <a:latin typeface="Helvetica" pitchFamily="2" charset="0"/>
                <a:ea typeface="Times New Roman" panose="02020603050405020304" pitchFamily="18" charset="0"/>
                <a:cs typeface="Calibri" panose="020F0502020204030204" pitchFamily="34" charset="0"/>
              </a:rPr>
              <a:t>First Year Experience, </a:t>
            </a:r>
            <a:r>
              <a:rPr kumimoji="0" lang="en-US" sz="16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Jorge Velez, Assistant Director</a:t>
            </a:r>
            <a:endParaRPr kumimoji="0" lang="en-US" sz="1600" b="0"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D8C4FCEB-443F-177F-5249-576A019E31FF}"/>
              </a:ext>
            </a:extLst>
          </p:cNvPr>
          <p:cNvSpPr txBox="1"/>
          <p:nvPr/>
        </p:nvSpPr>
        <p:spPr>
          <a:xfrm>
            <a:off x="368381" y="780343"/>
            <a:ext cx="7849255" cy="5093702"/>
          </a:xfrm>
          <a:prstGeom prst="rect">
            <a:avLst/>
          </a:prstGeom>
          <a:noFill/>
        </p:spPr>
        <p:txBody>
          <a:bodyPr wrap="square" lIns="91440" tIns="45720" rIns="91440" bIns="45720" rtlCol="0" anchor="t">
            <a:spAutoFit/>
          </a:bodyPr>
          <a:lstStyle/>
          <a:p>
            <a:r>
              <a:rPr lang="en-US" b="1">
                <a:latin typeface="Helvetica"/>
                <a:ea typeface="+mn-lt"/>
                <a:cs typeface="Helvetica"/>
              </a:rPr>
              <a:t>First Year Experience</a:t>
            </a:r>
            <a:r>
              <a:rPr lang="en-US">
                <a:latin typeface="Helvetica"/>
                <a:ea typeface="+mn-lt"/>
                <a:cs typeface="Helvetica"/>
              </a:rPr>
              <a:t> provides free support for freshmen and transfer students.</a:t>
            </a:r>
          </a:p>
          <a:p>
            <a:endParaRPr lang="en-US">
              <a:latin typeface="Calibri"/>
              <a:ea typeface="Calibri"/>
              <a:cs typeface="Calibri"/>
            </a:endParaRPr>
          </a:p>
          <a:p>
            <a:pPr marL="342900" indent="-342900">
              <a:spcAft>
                <a:spcPts val="600"/>
              </a:spcAft>
              <a:buFont typeface="Symbol" pitchFamily="2" charset="2"/>
              <a:buChar char=""/>
            </a:pPr>
            <a:r>
              <a:rPr lang="en-US" b="1">
                <a:latin typeface="Helvetica"/>
                <a:ea typeface="Calibri"/>
                <a:cs typeface="Calibri"/>
              </a:rPr>
              <a:t>Peer Mentoring | Monday-Thursday 11 AM – 4 PM </a:t>
            </a:r>
            <a:endParaRPr lang="en-US" b="1">
              <a:latin typeface="Calibri"/>
              <a:ea typeface="Calibri" panose="020F0502020204030204" pitchFamily="34" charset="0"/>
              <a:cs typeface="Calibri"/>
            </a:endParaRPr>
          </a:p>
          <a:p>
            <a:pPr marL="800100" lvl="1" indent="-342900">
              <a:spcAft>
                <a:spcPts val="600"/>
              </a:spcAft>
              <a:buFont typeface="Courier New" pitchFamily="2" charset="2"/>
              <a:buChar char="o"/>
            </a:pPr>
            <a:r>
              <a:rPr lang="en-US">
                <a:latin typeface="Helvetica"/>
                <a:ea typeface="Calibri"/>
                <a:cs typeface="Calibri"/>
              </a:rPr>
              <a:t>Ask any questions about QC</a:t>
            </a:r>
          </a:p>
          <a:p>
            <a:pPr marL="800100" lvl="1" indent="-342900">
              <a:spcAft>
                <a:spcPts val="600"/>
              </a:spcAft>
              <a:buFont typeface="Courier New" pitchFamily="2" charset="2"/>
              <a:buChar char="o"/>
            </a:pPr>
            <a:r>
              <a:rPr lang="en-US">
                <a:latin typeface="Helvetica"/>
                <a:ea typeface="Calibri"/>
                <a:cs typeface="Calibri"/>
              </a:rPr>
              <a:t>Discuss time management, study skills and different majors</a:t>
            </a:r>
          </a:p>
          <a:p>
            <a:pPr marL="800100" lvl="1" indent="-342900">
              <a:spcAft>
                <a:spcPts val="600"/>
              </a:spcAft>
              <a:buFont typeface="Courier New,monospace" pitchFamily="2" charset="2"/>
              <a:buChar char="o"/>
            </a:pPr>
            <a:r>
              <a:rPr lang="en-US">
                <a:latin typeface="Helvetica"/>
                <a:ea typeface="Calibri"/>
                <a:cs typeface="Helvetica"/>
              </a:rPr>
              <a:t>In-person and online, by appointment or walk-in</a:t>
            </a:r>
          </a:p>
          <a:p>
            <a:pPr marL="342900" indent="-342900">
              <a:spcAft>
                <a:spcPts val="600"/>
              </a:spcAft>
              <a:buFont typeface="Symbol" pitchFamily="2" charset="2"/>
              <a:buChar char=""/>
            </a:pPr>
            <a:r>
              <a:rPr lang="en-US" b="1">
                <a:latin typeface="Helvetica"/>
                <a:ea typeface="Calibri"/>
                <a:cs typeface="Calibri"/>
              </a:rPr>
              <a:t>Workshops | Wednesdays, 12:15 PM – 1:30 PM</a:t>
            </a:r>
            <a:endParaRPr lang="en-US">
              <a:latin typeface="Helvetica"/>
              <a:ea typeface="Calibri"/>
              <a:cs typeface="Calibri"/>
            </a:endParaRPr>
          </a:p>
          <a:p>
            <a:pPr marL="800100" lvl="1" indent="-342900">
              <a:spcAft>
                <a:spcPts val="600"/>
              </a:spcAft>
              <a:buFont typeface="Courier New" pitchFamily="2" charset="2"/>
              <a:buChar char="o"/>
            </a:pPr>
            <a:r>
              <a:rPr lang="en-US">
                <a:latin typeface="Helvetica"/>
                <a:ea typeface="Calibri"/>
                <a:cs typeface="Calibri"/>
              </a:rPr>
              <a:t>Connect with resources</a:t>
            </a:r>
            <a:endParaRPr lang="en-US" sz="1800">
              <a:effectLst/>
              <a:latin typeface="Helvetica"/>
              <a:ea typeface="Calibri"/>
              <a:cs typeface="Calibri"/>
            </a:endParaRPr>
          </a:p>
          <a:p>
            <a:pPr marL="800100" lvl="1" indent="-342900">
              <a:spcAft>
                <a:spcPts val="600"/>
              </a:spcAft>
              <a:buFont typeface="Courier New" pitchFamily="2" charset="2"/>
              <a:buChar char="o"/>
            </a:pPr>
            <a:r>
              <a:rPr lang="en-US">
                <a:latin typeface="Helvetica"/>
                <a:ea typeface="Calibri"/>
                <a:cs typeface="Calibri"/>
              </a:rPr>
              <a:t>Explore opportunities </a:t>
            </a:r>
          </a:p>
          <a:p>
            <a:pPr marL="800100" lvl="1" indent="-342900">
              <a:spcAft>
                <a:spcPts val="600"/>
              </a:spcAft>
              <a:buFont typeface="Courier New" pitchFamily="2" charset="2"/>
              <a:buChar char="o"/>
            </a:pPr>
            <a:r>
              <a:rPr lang="en-US">
                <a:latin typeface="Helvetica"/>
                <a:ea typeface="Calibri"/>
                <a:cs typeface="Calibri"/>
              </a:rPr>
              <a:t>Lunch provided</a:t>
            </a:r>
          </a:p>
          <a:p>
            <a:pPr marL="342900" indent="-342900">
              <a:spcAft>
                <a:spcPts val="600"/>
              </a:spcAft>
              <a:buFont typeface="Symbol" pitchFamily="2" charset="2"/>
              <a:buChar char=""/>
            </a:pPr>
            <a:r>
              <a:rPr lang="en-US" b="1">
                <a:latin typeface="Helvetica"/>
                <a:ea typeface="Calibri"/>
                <a:cs typeface="Calibri"/>
              </a:rPr>
              <a:t>Study Space | Monday-Thursday, 9:00 AM – 5:00 PM</a:t>
            </a:r>
            <a:endParaRPr lang="en-US">
              <a:latin typeface="Helvetica" pitchFamily="2" charset="0"/>
              <a:ea typeface="Calibri" panose="020F0502020204030204" pitchFamily="34" charset="0"/>
              <a:cs typeface="Arial" panose="020B0604020202020204" pitchFamily="34" charset="0"/>
            </a:endParaRPr>
          </a:p>
          <a:p>
            <a:pPr marL="800100" lvl="1" indent="-342900">
              <a:spcAft>
                <a:spcPts val="600"/>
              </a:spcAft>
              <a:buFont typeface="Courier New" pitchFamily="2" charset="2"/>
              <a:buChar char="o"/>
            </a:pPr>
            <a:r>
              <a:rPr lang="en-US">
                <a:latin typeface="Helvetica"/>
                <a:ea typeface="Calibri"/>
                <a:cs typeface="Calibri"/>
              </a:rPr>
              <a:t>Honors Hall 05</a:t>
            </a:r>
          </a:p>
          <a:p>
            <a:pPr marL="800100" lvl="1" indent="-342900">
              <a:spcAft>
                <a:spcPts val="600"/>
              </a:spcAft>
              <a:buFont typeface="Courier New" pitchFamily="2" charset="2"/>
              <a:buChar char="o"/>
            </a:pPr>
            <a:r>
              <a:rPr lang="en-US">
                <a:latin typeface="Helvetica"/>
                <a:ea typeface="Calibri"/>
                <a:cs typeface="Calibri"/>
              </a:rPr>
              <a:t>Exclusive, quiet workspace</a:t>
            </a:r>
          </a:p>
          <a:p>
            <a:pPr marL="800100" lvl="1" indent="-342900">
              <a:spcAft>
                <a:spcPts val="600"/>
              </a:spcAft>
              <a:buFont typeface="Courier New" pitchFamily="2" charset="2"/>
              <a:buChar char="o"/>
            </a:pPr>
            <a:r>
              <a:rPr lang="en-US">
                <a:latin typeface="Helvetica"/>
                <a:ea typeface="Calibri"/>
                <a:cs typeface="Calibri"/>
              </a:rPr>
              <a:t>Mac Computer lab and printing</a:t>
            </a:r>
          </a:p>
        </p:txBody>
      </p:sp>
      <p:pic>
        <p:nvPicPr>
          <p:cNvPr id="9" name="Picture 8" descr="Free workshops for freshman and transfer students flyer">
            <a:extLst>
              <a:ext uri="{FF2B5EF4-FFF2-40B4-BE49-F238E27FC236}">
                <a16:creationId xmlns:a16="http://schemas.microsoft.com/office/drawing/2014/main" id="{D70A4FA2-9CBF-0395-9F82-58B1DD2753AD}"/>
              </a:ext>
            </a:extLst>
          </p:cNvPr>
          <p:cNvPicPr>
            <a:picLocks noChangeAspect="1"/>
          </p:cNvPicPr>
          <p:nvPr/>
        </p:nvPicPr>
        <p:blipFill>
          <a:blip r:embed="rId3"/>
          <a:srcRect r="213" b="16749"/>
          <a:stretch>
            <a:fillRect/>
          </a:stretch>
        </p:blipFill>
        <p:spPr>
          <a:xfrm>
            <a:off x="7901068" y="308920"/>
            <a:ext cx="3536199" cy="3767663"/>
          </a:xfrm>
          <a:prstGeom prst="rect">
            <a:avLst/>
          </a:prstGeom>
        </p:spPr>
      </p:pic>
      <p:pic>
        <p:nvPicPr>
          <p:cNvPr id="8" name="Picture 7" descr="First Year Experience team posing for a photo">
            <a:extLst>
              <a:ext uri="{FF2B5EF4-FFF2-40B4-BE49-F238E27FC236}">
                <a16:creationId xmlns:a16="http://schemas.microsoft.com/office/drawing/2014/main" id="{DA65E530-F400-0D4F-915A-A764A8E6357F}"/>
              </a:ext>
            </a:extLst>
          </p:cNvPr>
          <p:cNvPicPr>
            <a:picLocks noChangeAspect="1"/>
          </p:cNvPicPr>
          <p:nvPr/>
        </p:nvPicPr>
        <p:blipFill>
          <a:blip r:embed="rId4"/>
          <a:stretch>
            <a:fillRect/>
          </a:stretch>
        </p:blipFill>
        <p:spPr>
          <a:xfrm>
            <a:off x="6535352" y="3731953"/>
            <a:ext cx="5656650" cy="2016474"/>
          </a:xfrm>
          <a:prstGeom prst="rect">
            <a:avLst/>
          </a:prstGeom>
        </p:spPr>
      </p:pic>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3C5E1479-E4B2-E13D-998D-F3BC2CB0CF36}"/>
              </a:ext>
            </a:extLst>
          </p:cNvPr>
          <p:cNvSpPr txBox="1"/>
          <p:nvPr/>
        </p:nvSpPr>
        <p:spPr>
          <a:xfrm>
            <a:off x="367990" y="6093058"/>
            <a:ext cx="8151542" cy="369332"/>
          </a:xfrm>
          <a:prstGeom prst="rect">
            <a:avLst/>
          </a:prstGeom>
          <a:noFill/>
        </p:spPr>
        <p:txBody>
          <a:bodyPr wrap="square" lIns="91440" tIns="45720" rIns="91440" bIns="45720" rtlCol="0" anchor="t">
            <a:spAutoFit/>
          </a:bodyPr>
          <a:lstStyle/>
          <a:p>
            <a:r>
              <a:rPr lang="en-US">
                <a:latin typeface="Helvetica"/>
                <a:cs typeface="Helvetica"/>
                <a:hlinkClick r:id="rId5"/>
              </a:rPr>
              <a:t>www.qc.cuny.edu/fye</a:t>
            </a:r>
            <a:endParaRPr lang="en-US">
              <a:latin typeface="Helvetica" pitchFamily="2" charset="0"/>
              <a:cs typeface="Helvetica"/>
            </a:endParaRPr>
          </a:p>
        </p:txBody>
      </p:sp>
      <p:sp>
        <p:nvSpPr>
          <p:cNvPr id="4" name="TextBox 3">
            <a:extLst>
              <a:ext uri="{FF2B5EF4-FFF2-40B4-BE49-F238E27FC236}">
                <a16:creationId xmlns:a16="http://schemas.microsoft.com/office/drawing/2014/main" id="{6AC3E55B-634B-798E-46B3-C29CB0F80F24}"/>
              </a:ext>
            </a:extLst>
          </p:cNvPr>
          <p:cNvSpPr txBox="1"/>
          <p:nvPr/>
        </p:nvSpPr>
        <p:spPr>
          <a:xfrm>
            <a:off x="2856727" y="5975745"/>
            <a:ext cx="419419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Helvetica"/>
                <a:ea typeface="Open Sans"/>
                <a:cs typeface="Helvetica"/>
              </a:rPr>
              <a:t>Room:</a:t>
            </a:r>
            <a:r>
              <a:rPr lang="en-US">
                <a:latin typeface="Helvetica"/>
                <a:ea typeface="Open Sans"/>
                <a:cs typeface="Helvetica"/>
              </a:rPr>
              <a:t> Honors Hall 05</a:t>
            </a:r>
            <a:endParaRPr lang="en-US">
              <a:ea typeface="Calibri"/>
              <a:cs typeface="Calibri"/>
            </a:endParaRPr>
          </a:p>
          <a:p>
            <a:r>
              <a:rPr lang="en-US" b="1">
                <a:latin typeface="Helvetica"/>
                <a:ea typeface="Open Sans"/>
                <a:cs typeface="Helvetica"/>
              </a:rPr>
              <a:t>Email:</a:t>
            </a:r>
            <a:r>
              <a:rPr lang="en-US">
                <a:latin typeface="Helvetica"/>
                <a:ea typeface="Open Sans"/>
                <a:cs typeface="Helvetica"/>
              </a:rPr>
              <a:t> fye@qc.cuny.edu</a:t>
            </a:r>
          </a:p>
        </p:txBody>
      </p:sp>
      <p:sp>
        <p:nvSpPr>
          <p:cNvPr id="12" name="TextBox 11">
            <a:extLst>
              <a:ext uri="{FF2B5EF4-FFF2-40B4-BE49-F238E27FC236}">
                <a16:creationId xmlns:a16="http://schemas.microsoft.com/office/drawing/2014/main" id="{676E914A-57FB-FDFC-A70D-06E79F4BFA4C}"/>
              </a:ext>
            </a:extLst>
          </p:cNvPr>
          <p:cNvSpPr txBox="1"/>
          <p:nvPr/>
        </p:nvSpPr>
        <p:spPr>
          <a:xfrm>
            <a:off x="6096000" y="5975864"/>
            <a:ext cx="261551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b="1" baseline="0">
                <a:latin typeface="Helvetica"/>
              </a:rPr>
              <a:t>Phone:</a:t>
            </a:r>
            <a:r>
              <a:rPr lang="en-US" sz="1800" baseline="0">
                <a:latin typeface="Helvetica"/>
              </a:rPr>
              <a:t> 718-997-5567</a:t>
            </a:r>
            <a:r>
              <a:rPr sz="1800">
                <a:latin typeface="Helvetica"/>
                <a:ea typeface="Helvetica"/>
                <a:cs typeface="Helvetica"/>
              </a:rPr>
              <a:t>​</a:t>
            </a:r>
            <a:br>
              <a:rPr sz="1800">
                <a:latin typeface="Helvetica"/>
                <a:ea typeface="Helvetica"/>
                <a:cs typeface="Helvetica"/>
              </a:rPr>
            </a:br>
            <a:r>
              <a:rPr lang="en-US" sz="1800" b="1" baseline="0">
                <a:latin typeface="Helvetica"/>
              </a:rPr>
              <a:t>Instagram:</a:t>
            </a:r>
            <a:r>
              <a:rPr lang="en-US" sz="1800" baseline="0">
                <a:latin typeface="Helvetica"/>
              </a:rPr>
              <a:t> @qcfye</a:t>
            </a:r>
            <a:endParaRPr lang="en-US"/>
          </a:p>
          <a:p>
            <a:pPr algn="ctr"/>
            <a:endParaRPr lang="en-US"/>
          </a:p>
        </p:txBody>
      </p:sp>
      <p:pic>
        <p:nvPicPr>
          <p:cNvPr id="13" name="Picture 12" descr="QC First Year Experience Logo">
            <a:extLst>
              <a:ext uri="{FF2B5EF4-FFF2-40B4-BE49-F238E27FC236}">
                <a16:creationId xmlns:a16="http://schemas.microsoft.com/office/drawing/2014/main" id="{4762C784-D531-BF7C-BA04-862A884C8EC4}"/>
              </a:ext>
            </a:extLst>
          </p:cNvPr>
          <p:cNvPicPr>
            <a:picLocks noChangeAspect="1"/>
          </p:cNvPicPr>
          <p:nvPr/>
        </p:nvPicPr>
        <p:blipFill>
          <a:blip r:embed="rId6"/>
          <a:stretch>
            <a:fillRect/>
          </a:stretch>
        </p:blipFill>
        <p:spPr>
          <a:xfrm>
            <a:off x="8711513" y="6090052"/>
            <a:ext cx="3212758" cy="458112"/>
          </a:xfrm>
          <a:prstGeom prst="rect">
            <a:avLst/>
          </a:prstGeom>
        </p:spPr>
      </p:pic>
    </p:spTree>
    <p:extLst>
      <p:ext uri="{BB962C8B-B14F-4D97-AF65-F5344CB8AC3E}">
        <p14:creationId xmlns:p14="http://schemas.microsoft.com/office/powerpoint/2010/main" val="2433554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178959" y="6042345"/>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itle 10">
            <a:extLst>
              <a:ext uri="{FF2B5EF4-FFF2-40B4-BE49-F238E27FC236}">
                <a16:creationId xmlns:a16="http://schemas.microsoft.com/office/drawing/2014/main" id="{29B8D647-C914-A7F7-13EA-69FB96A13194}"/>
              </a:ext>
            </a:extLst>
          </p:cNvPr>
          <p:cNvSpPr txBox="1">
            <a:spLocks noGrp="1"/>
          </p:cNvSpPr>
          <p:nvPr>
            <p:ph type="title" idx="4294967295"/>
          </p:nvPr>
        </p:nvSpPr>
        <p:spPr>
          <a:xfrm>
            <a:off x="367990" y="420419"/>
            <a:ext cx="10517128" cy="307777"/>
          </a:xfrm>
          <a:prstGeom prst="rect">
            <a:avLst/>
          </a:prstGeom>
          <a:noFill/>
          <a:ln>
            <a:noFill/>
            <a:prstDash/>
          </a:ln>
          <a:effectLst/>
        </p:spPr>
        <p:txBody>
          <a:bodyPr rot="0" spcFirstLastPara="0" vertOverflow="overflow" horzOverflow="overflow" vert="horz" wrap="square" lIns="91440" tIns="0" rIns="91440" bIns="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4213A"/>
                </a:solidFill>
                <a:effectLst/>
                <a:uLnTx/>
                <a:uFillTx/>
                <a:latin typeface="Helvetica" pitchFamily="2" charset="0"/>
                <a:ea typeface="Times New Roman" panose="02020603050405020304" pitchFamily="18" charset="0"/>
                <a:cs typeface="Calibri" panose="020F0502020204030204" pitchFamily="34" charset="0"/>
              </a:rPr>
              <a:t>The Learning Commons, </a:t>
            </a:r>
            <a:r>
              <a:rPr kumimoji="0" lang="en-US" sz="16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Allan Edmond, Assistant Director</a:t>
            </a:r>
            <a:endParaRPr kumimoji="0" lang="en-US" sz="1600" b="0"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a:extLst>
              <a:ext uri="{FF2B5EF4-FFF2-40B4-BE49-F238E27FC236}">
                <a16:creationId xmlns:a16="http://schemas.microsoft.com/office/drawing/2014/main" id="{D8C4FCEB-443F-177F-5249-576A019E31FF}"/>
              </a:ext>
            </a:extLst>
          </p:cNvPr>
          <p:cNvSpPr txBox="1"/>
          <p:nvPr/>
        </p:nvSpPr>
        <p:spPr>
          <a:xfrm>
            <a:off x="321541" y="883316"/>
            <a:ext cx="5593560" cy="4893647"/>
          </a:xfrm>
          <a:prstGeom prst="rect">
            <a:avLst/>
          </a:prstGeom>
          <a:noFill/>
        </p:spPr>
        <p:txBody>
          <a:bodyPr wrap="square" lIns="91440" tIns="45720" rIns="91440" bIns="45720" rtlCol="0" anchor="t">
            <a:spAutoFit/>
          </a:bodyPr>
          <a:lstStyle/>
          <a:p>
            <a:pPr>
              <a:spcAft>
                <a:spcPts val="600"/>
              </a:spcAft>
            </a:pPr>
            <a:r>
              <a:rPr lang="en-US">
                <a:latin typeface="Helvetica"/>
                <a:ea typeface="Times New Roman" panose="02020603050405020304" pitchFamily="18" charset="0"/>
                <a:cs typeface="Calibri"/>
              </a:rPr>
              <a:t>The Learning Commons is Queens College's primary Academic Support Center.  </a:t>
            </a:r>
            <a:r>
              <a:rPr lang="en-US" sz="1800">
                <a:effectLst/>
                <a:latin typeface="Helvetica"/>
                <a:ea typeface="Times New Roman" panose="02020603050405020304" pitchFamily="18" charset="0"/>
                <a:cs typeface="Calibri"/>
              </a:rPr>
              <a:t> </a:t>
            </a:r>
            <a:endParaRPr lang="en-US" sz="1800">
              <a:effectLst/>
              <a:latin typeface="Helvetica"/>
              <a:ea typeface="Calibri" panose="020F0502020204030204" pitchFamily="34" charset="0"/>
              <a:cs typeface="Calibri"/>
            </a:endParaRPr>
          </a:p>
          <a:p>
            <a:pPr marL="342900" indent="-342900">
              <a:spcAft>
                <a:spcPts val="600"/>
              </a:spcAft>
              <a:buFont typeface="Symbol,sans-serif" pitchFamily="2" charset="2"/>
              <a:buChar char=""/>
            </a:pPr>
            <a:r>
              <a:rPr lang="en-US">
                <a:latin typeface="Helvetica"/>
                <a:ea typeface="Times New Roman" panose="02020603050405020304" pitchFamily="18" charset="0"/>
                <a:cs typeface="Helvetica"/>
              </a:rPr>
              <a:t>Services Offered: </a:t>
            </a:r>
          </a:p>
          <a:p>
            <a:pPr marL="800100" lvl="1" indent="-342900">
              <a:spcAft>
                <a:spcPts val="600"/>
              </a:spcAft>
              <a:buFont typeface="Courier New,monospace" pitchFamily="2" charset="2"/>
              <a:buChar char="o"/>
            </a:pPr>
            <a:r>
              <a:rPr lang="en-US">
                <a:latin typeface="Helvetica"/>
                <a:ea typeface="Times New Roman" panose="02020603050405020304" pitchFamily="18" charset="0"/>
                <a:cs typeface="Helvetica"/>
              </a:rPr>
              <a:t>1-1 and Small Group Tutoring </a:t>
            </a:r>
          </a:p>
          <a:p>
            <a:pPr marL="800100" lvl="1" indent="-342900">
              <a:spcAft>
                <a:spcPts val="600"/>
              </a:spcAft>
              <a:buFont typeface="Courier New,monospace" pitchFamily="2" charset="2"/>
              <a:buChar char="o"/>
            </a:pPr>
            <a:r>
              <a:rPr lang="en-US">
                <a:latin typeface="Helvetica"/>
                <a:ea typeface="Times New Roman" panose="02020603050405020304" pitchFamily="18" charset="0"/>
                <a:cs typeface="Helvetica"/>
              </a:rPr>
              <a:t>Academic Workshops</a:t>
            </a:r>
          </a:p>
          <a:p>
            <a:pPr marL="800100" lvl="1" indent="-342900">
              <a:spcAft>
                <a:spcPts val="600"/>
              </a:spcAft>
              <a:buFont typeface="Courier New,monospace" pitchFamily="2" charset="2"/>
              <a:buChar char="o"/>
            </a:pPr>
            <a:r>
              <a:rPr lang="en-US">
                <a:latin typeface="Helvetica"/>
                <a:ea typeface="Times New Roman" panose="02020603050405020304" pitchFamily="18" charset="0"/>
                <a:cs typeface="Helvetica"/>
              </a:rPr>
              <a:t>Study Space </a:t>
            </a:r>
          </a:p>
          <a:p>
            <a:pPr marL="800100" lvl="1" indent="-342900">
              <a:spcAft>
                <a:spcPts val="600"/>
              </a:spcAft>
              <a:buFont typeface="Courier New,monospace" pitchFamily="2" charset="2"/>
              <a:buChar char="o"/>
            </a:pPr>
            <a:r>
              <a:rPr lang="en-US">
                <a:latin typeface="Helvetica"/>
                <a:ea typeface="Times New Roman" panose="02020603050405020304" pitchFamily="18" charset="0"/>
                <a:cs typeface="Helvetica"/>
              </a:rPr>
              <a:t>Printing Services </a:t>
            </a:r>
          </a:p>
          <a:p>
            <a:pPr marL="342900" indent="-342900">
              <a:spcAft>
                <a:spcPts val="600"/>
              </a:spcAft>
              <a:buFont typeface="Symbol" pitchFamily="2" charset="2"/>
              <a:buChar char=""/>
            </a:pPr>
            <a:r>
              <a:rPr lang="en-US">
                <a:latin typeface="Helvetica"/>
                <a:ea typeface="Times New Roman" panose="02020603050405020304" pitchFamily="18" charset="0"/>
                <a:cs typeface="Calibri"/>
              </a:rPr>
              <a:t>Location: Kiely Hall, Room 131</a:t>
            </a:r>
          </a:p>
          <a:p>
            <a:pPr marL="342900" indent="-342900">
              <a:spcAft>
                <a:spcPts val="600"/>
              </a:spcAft>
              <a:buFont typeface="Symbol" pitchFamily="2" charset="2"/>
              <a:buChar char=""/>
            </a:pPr>
            <a:r>
              <a:rPr lang="en-US">
                <a:latin typeface="Helvetica"/>
                <a:ea typeface="Times New Roman" panose="02020603050405020304" pitchFamily="18" charset="0"/>
                <a:cs typeface="Calibri"/>
              </a:rPr>
              <a:t>Fall 2026 Hours of Operation: </a:t>
            </a:r>
            <a:endParaRPr lang="en-US">
              <a:latin typeface="Helvetica"/>
              <a:ea typeface="Calibri"/>
              <a:cs typeface="Arial"/>
            </a:endParaRPr>
          </a:p>
          <a:p>
            <a:pPr marL="800100" lvl="1" indent="-342900">
              <a:spcAft>
                <a:spcPts val="600"/>
              </a:spcAft>
              <a:buFont typeface="Courier New" pitchFamily="2" charset="2"/>
              <a:buChar char="o"/>
            </a:pPr>
            <a:r>
              <a:rPr lang="en-US">
                <a:latin typeface="Helvetica"/>
                <a:ea typeface="Times New Roman" panose="02020603050405020304" pitchFamily="18" charset="0"/>
                <a:cs typeface="Calibri"/>
              </a:rPr>
              <a:t>Monday – Thursday, from 10AM - 6PM</a:t>
            </a:r>
            <a:endParaRPr lang="en-US">
              <a:latin typeface="Helvetica"/>
              <a:ea typeface="Calibri"/>
              <a:cs typeface="Arial"/>
            </a:endParaRPr>
          </a:p>
          <a:p>
            <a:pPr marL="342900" indent="-342900">
              <a:spcAft>
                <a:spcPts val="600"/>
              </a:spcAft>
              <a:buFont typeface="Symbol" pitchFamily="2" charset="2"/>
              <a:buChar char=""/>
            </a:pPr>
            <a:r>
              <a:rPr lang="en-US">
                <a:latin typeface="Helvetica"/>
                <a:ea typeface="Times New Roman" panose="02020603050405020304" pitchFamily="18" charset="0"/>
                <a:cs typeface="Calibri"/>
              </a:rPr>
              <a:t>Study Space Opening Date: </a:t>
            </a:r>
            <a:endParaRPr lang="en-US">
              <a:latin typeface="Helvetica" pitchFamily="2" charset="0"/>
              <a:ea typeface="Calibri"/>
              <a:cs typeface="Arial"/>
            </a:endParaRPr>
          </a:p>
          <a:p>
            <a:pPr marL="800100" lvl="1" indent="-342900">
              <a:spcAft>
                <a:spcPts val="600"/>
              </a:spcAft>
              <a:buFont typeface="Courier New" pitchFamily="2" charset="2"/>
              <a:buChar char="o"/>
            </a:pPr>
            <a:r>
              <a:rPr lang="en-US">
                <a:latin typeface="Helvetica"/>
                <a:ea typeface="Times New Roman" panose="02020603050405020304" pitchFamily="18" charset="0"/>
                <a:cs typeface="Calibri"/>
              </a:rPr>
              <a:t>Tuesday, September 8th, 2026</a:t>
            </a:r>
            <a:endParaRPr lang="en-US">
              <a:latin typeface="Helvetica" pitchFamily="2" charset="0"/>
              <a:ea typeface="Calibri"/>
              <a:cs typeface="Arial"/>
            </a:endParaRPr>
          </a:p>
          <a:p>
            <a:pPr marL="342900" indent="-342900">
              <a:spcAft>
                <a:spcPts val="600"/>
              </a:spcAft>
              <a:buFont typeface="Symbol" pitchFamily="2" charset="2"/>
              <a:buChar char=""/>
            </a:pPr>
            <a:r>
              <a:rPr lang="en-US">
                <a:latin typeface="Helvetica"/>
                <a:ea typeface="Times New Roman" panose="02020603050405020304" pitchFamily="18" charset="0"/>
                <a:cs typeface="Calibri"/>
              </a:rPr>
              <a:t>First Day of Tutoring: </a:t>
            </a:r>
            <a:endParaRPr lang="en-US">
              <a:latin typeface="Helvetica" pitchFamily="2" charset="0"/>
              <a:ea typeface="Calibri" panose="020F0502020204030204" pitchFamily="34" charset="0"/>
              <a:cs typeface="Calibri"/>
            </a:endParaRPr>
          </a:p>
          <a:p>
            <a:pPr marL="800100" lvl="1" indent="-342900">
              <a:spcAft>
                <a:spcPts val="600"/>
              </a:spcAft>
              <a:buFont typeface="Courier New" pitchFamily="2" charset="2"/>
              <a:buChar char="o"/>
            </a:pPr>
            <a:r>
              <a:rPr lang="en-US">
                <a:latin typeface="Helvetica"/>
                <a:ea typeface="Times New Roman" panose="02020603050405020304" pitchFamily="18" charset="0"/>
                <a:cs typeface="Calibri"/>
              </a:rPr>
              <a:t>Monday, September 14th, 2026 </a:t>
            </a:r>
            <a:endParaRPr lang="en-US">
              <a:latin typeface="Helvetica" pitchFamily="2" charset="0"/>
              <a:ea typeface="Calibri" panose="020F0502020204030204" pitchFamily="34" charset="0"/>
              <a:cs typeface="Calibri"/>
            </a:endParaRPr>
          </a:p>
        </p:txBody>
      </p:sp>
      <p:pic>
        <p:nvPicPr>
          <p:cNvPr id="4" name="Picture 3" descr="Allan Edmond and the FA25 Tutor Cohort">
            <a:extLst>
              <a:ext uri="{FF2B5EF4-FFF2-40B4-BE49-F238E27FC236}">
                <a16:creationId xmlns:a16="http://schemas.microsoft.com/office/drawing/2014/main" id="{7C11AC71-6321-401D-0D88-B249ABD63E3B}"/>
              </a:ext>
            </a:extLst>
          </p:cNvPr>
          <p:cNvPicPr>
            <a:picLocks noChangeAspect="1"/>
          </p:cNvPicPr>
          <p:nvPr/>
        </p:nvPicPr>
        <p:blipFill>
          <a:blip r:embed="rId3"/>
          <a:srcRect l="3235" t="-333" r="-75" b="32554"/>
          <a:stretch>
            <a:fillRect/>
          </a:stretch>
        </p:blipFill>
        <p:spPr>
          <a:xfrm rot="10800000">
            <a:off x="5915101" y="883316"/>
            <a:ext cx="6049041" cy="3235645"/>
          </a:xfrm>
          <a:prstGeom prst="rect">
            <a:avLst/>
          </a:prstGeom>
        </p:spPr>
      </p:pic>
      <p:sp>
        <p:nvSpPr>
          <p:cNvPr id="9" name="TextBox 8">
            <a:extLst>
              <a:ext uri="{FF2B5EF4-FFF2-40B4-BE49-F238E27FC236}">
                <a16:creationId xmlns:a16="http://schemas.microsoft.com/office/drawing/2014/main" id="{41C32B7F-B325-E408-52D9-02049CFBE8E4}"/>
              </a:ext>
            </a:extLst>
          </p:cNvPr>
          <p:cNvSpPr txBox="1"/>
          <p:nvPr/>
        </p:nvSpPr>
        <p:spPr>
          <a:xfrm>
            <a:off x="5915123" y="4114443"/>
            <a:ext cx="579166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Calibri"/>
                <a:cs typeface="Calibri"/>
              </a:rPr>
              <a:t>Pictured above: Allan Edmond and the FA25 Tutor Cohort</a:t>
            </a:r>
          </a:p>
        </p:txBody>
      </p:sp>
      <p:pic>
        <p:nvPicPr>
          <p:cNvPr id="2" name="Picture 1" descr="QR Code to the Learning Commons Website">
            <a:extLst>
              <a:ext uri="{FF2B5EF4-FFF2-40B4-BE49-F238E27FC236}">
                <a16:creationId xmlns:a16="http://schemas.microsoft.com/office/drawing/2014/main" id="{0CC728DC-EE67-4C03-F220-767DC85A4B56}"/>
              </a:ext>
            </a:extLst>
          </p:cNvPr>
          <p:cNvPicPr>
            <a:picLocks noChangeAspect="1"/>
          </p:cNvPicPr>
          <p:nvPr/>
        </p:nvPicPr>
        <p:blipFill>
          <a:blip r:embed="rId4"/>
          <a:stretch>
            <a:fillRect/>
          </a:stretch>
        </p:blipFill>
        <p:spPr>
          <a:xfrm>
            <a:off x="5968998" y="4485267"/>
            <a:ext cx="1034586" cy="1022196"/>
          </a:xfrm>
          <a:prstGeom prst="rect">
            <a:avLst/>
          </a:prstGeom>
          <a:ln w="6350" cap="sq">
            <a:solidFill>
              <a:srgbClr val="000000"/>
            </a:solidFill>
            <a:miter lim="800000"/>
          </a:ln>
          <a:effectLst>
            <a:outerShdw blurRad="57150" dist="50800" dir="2700000" algn="tl" rotWithShape="0">
              <a:srgbClr val="000000">
                <a:alpha val="40000"/>
              </a:srgbClr>
            </a:outerShdw>
          </a:effectLst>
        </p:spPr>
      </p:pic>
      <p:sp>
        <p:nvSpPr>
          <p:cNvPr id="8" name="TextBox 7">
            <a:extLst>
              <a:ext uri="{FF2B5EF4-FFF2-40B4-BE49-F238E27FC236}">
                <a16:creationId xmlns:a16="http://schemas.microsoft.com/office/drawing/2014/main" id="{A8C475F2-8232-83C9-FD18-317B5DC2ECA7}"/>
              </a:ext>
            </a:extLst>
          </p:cNvPr>
          <p:cNvSpPr txBox="1"/>
          <p:nvPr/>
        </p:nvSpPr>
        <p:spPr>
          <a:xfrm>
            <a:off x="5939903" y="5502152"/>
            <a:ext cx="1089565" cy="36933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solidFill>
                  <a:srgbClr val="D4213A"/>
                </a:solidFill>
                <a:ea typeface="Calibri"/>
                <a:cs typeface="Calibri"/>
              </a:rPr>
              <a:t> </a:t>
            </a:r>
            <a:r>
              <a:rPr lang="en-US">
                <a:solidFill>
                  <a:srgbClr val="D4213A"/>
                </a:solidFill>
                <a:ea typeface="Calibri"/>
                <a:cs typeface="Calibri"/>
                <a:hlinkClick r:id="rId5">
                  <a:extLst>
                    <a:ext uri="{A12FA001-AC4F-418D-AE19-62706E023703}">
                      <ahyp:hlinkClr xmlns:ahyp="http://schemas.microsoft.com/office/drawing/2018/hyperlinkcolor" val="tx"/>
                    </a:ext>
                  </a:extLst>
                </a:hlinkClick>
              </a:rPr>
              <a:t>Website</a:t>
            </a:r>
            <a:r>
              <a:rPr lang="en-US">
                <a:solidFill>
                  <a:srgbClr val="D4213A"/>
                </a:solidFill>
                <a:ea typeface="Calibri"/>
                <a:cs typeface="Calibri"/>
              </a:rPr>
              <a:t> </a:t>
            </a:r>
          </a:p>
        </p:txBody>
      </p:sp>
      <p:pic>
        <p:nvPicPr>
          <p:cNvPr id="12" name="Picture 11" descr="QR Code to make an appointment at the Learning Commons">
            <a:extLst>
              <a:ext uri="{FF2B5EF4-FFF2-40B4-BE49-F238E27FC236}">
                <a16:creationId xmlns:a16="http://schemas.microsoft.com/office/drawing/2014/main" id="{10191F7F-0851-A8E5-E0A6-064B97912AD7}"/>
              </a:ext>
            </a:extLst>
          </p:cNvPr>
          <p:cNvPicPr>
            <a:picLocks noChangeAspect="1"/>
          </p:cNvPicPr>
          <p:nvPr/>
        </p:nvPicPr>
        <p:blipFill>
          <a:blip r:embed="rId4"/>
          <a:stretch>
            <a:fillRect/>
          </a:stretch>
        </p:blipFill>
        <p:spPr>
          <a:xfrm>
            <a:off x="8577143" y="4485266"/>
            <a:ext cx="1034586" cy="1022196"/>
          </a:xfrm>
          <a:prstGeom prst="rect">
            <a:avLst/>
          </a:prstGeom>
          <a:ln w="6350" cap="sq">
            <a:solidFill>
              <a:srgbClr val="000000"/>
            </a:solidFill>
            <a:miter lim="800000"/>
          </a:ln>
          <a:effectLst>
            <a:outerShdw blurRad="57150" dist="50800" dir="2700000" algn="tl" rotWithShape="0">
              <a:srgbClr val="000000">
                <a:alpha val="40000"/>
              </a:srgbClr>
            </a:outerShdw>
          </a:effectLst>
        </p:spPr>
      </p:pic>
      <p:sp>
        <p:nvSpPr>
          <p:cNvPr id="13" name="TextBox 12">
            <a:extLst>
              <a:ext uri="{FF2B5EF4-FFF2-40B4-BE49-F238E27FC236}">
                <a16:creationId xmlns:a16="http://schemas.microsoft.com/office/drawing/2014/main" id="{F5CB88C5-4CA7-FF6F-6F21-50B99603C5A0}"/>
              </a:ext>
            </a:extLst>
          </p:cNvPr>
          <p:cNvSpPr txBox="1"/>
          <p:nvPr/>
        </p:nvSpPr>
        <p:spPr>
          <a:xfrm>
            <a:off x="8281660" y="5502151"/>
            <a:ext cx="1628540" cy="36933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solidFill>
                  <a:srgbClr val="D4213A"/>
                </a:solidFill>
                <a:ea typeface="Calibri"/>
                <a:cs typeface="Calibri"/>
                <a:hlinkClick r:id="rId6">
                  <a:extLst>
                    <a:ext uri="{A12FA001-AC4F-418D-AE19-62706E023703}">
                      <ahyp:hlinkClr xmlns:ahyp="http://schemas.microsoft.com/office/drawing/2018/hyperlinkcolor" val="tx"/>
                    </a:ext>
                  </a:extLst>
                </a:hlinkClick>
              </a:rPr>
              <a:t>Appointments</a:t>
            </a:r>
          </a:p>
        </p:txBody>
      </p:sp>
      <p:pic>
        <p:nvPicPr>
          <p:cNvPr id="14" name="Picture 13" descr="QR Code to the Learning Commons Instagram account">
            <a:extLst>
              <a:ext uri="{FF2B5EF4-FFF2-40B4-BE49-F238E27FC236}">
                <a16:creationId xmlns:a16="http://schemas.microsoft.com/office/drawing/2014/main" id="{F3BAFA03-E624-FF6C-B195-CF18F6845FBA}"/>
              </a:ext>
            </a:extLst>
          </p:cNvPr>
          <p:cNvPicPr>
            <a:picLocks noChangeAspect="1"/>
          </p:cNvPicPr>
          <p:nvPr/>
        </p:nvPicPr>
        <p:blipFill>
          <a:blip r:embed="rId4"/>
          <a:stretch>
            <a:fillRect/>
          </a:stretch>
        </p:blipFill>
        <p:spPr>
          <a:xfrm>
            <a:off x="10949875" y="4485265"/>
            <a:ext cx="1034586" cy="1022196"/>
          </a:xfrm>
          <a:prstGeom prst="rect">
            <a:avLst/>
          </a:prstGeom>
          <a:ln w="6350" cap="sq">
            <a:solidFill>
              <a:srgbClr val="000000"/>
            </a:solidFill>
            <a:miter lim="800000"/>
          </a:ln>
          <a:effectLst>
            <a:outerShdw blurRad="57150" dist="50800" dir="2700000" algn="tl" rotWithShape="0">
              <a:srgbClr val="000000">
                <a:alpha val="40000"/>
              </a:srgbClr>
            </a:outerShdw>
          </a:effectLst>
        </p:spPr>
      </p:pic>
      <p:sp>
        <p:nvSpPr>
          <p:cNvPr id="15" name="TextBox 14">
            <a:extLst>
              <a:ext uri="{FF2B5EF4-FFF2-40B4-BE49-F238E27FC236}">
                <a16:creationId xmlns:a16="http://schemas.microsoft.com/office/drawing/2014/main" id="{8290C4E5-4B8F-437C-5FD0-C89D6EA77341}"/>
              </a:ext>
            </a:extLst>
          </p:cNvPr>
          <p:cNvSpPr txBox="1"/>
          <p:nvPr/>
        </p:nvSpPr>
        <p:spPr>
          <a:xfrm>
            <a:off x="10834049" y="5502150"/>
            <a:ext cx="1269223" cy="36933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lgn="ctr"/>
            <a:r>
              <a:rPr lang="en-US">
                <a:solidFill>
                  <a:srgbClr val="D4213A"/>
                </a:solidFill>
                <a:ea typeface="Calibri"/>
                <a:cs typeface="Calibri"/>
                <a:hlinkClick r:id="rId7">
                  <a:extLst>
                    <a:ext uri="{A12FA001-AC4F-418D-AE19-62706E023703}">
                      <ahyp:hlinkClr xmlns:ahyp="http://schemas.microsoft.com/office/drawing/2018/hyperlinkcolor" val="tx"/>
                    </a:ext>
                  </a:extLst>
                </a:hlinkClick>
              </a:rPr>
              <a:t>Instagram</a:t>
            </a:r>
          </a:p>
        </p:txBody>
      </p:sp>
      <p:pic>
        <p:nvPicPr>
          <p:cNvPr id="18" name="Picture 17">
            <a:extLst>
              <a:ext uri="{FF2B5EF4-FFF2-40B4-BE49-F238E27FC236}">
                <a16:creationId xmlns:a16="http://schemas.microsoft.com/office/drawing/2014/main" id="{9C709575-FD65-BAE8-DFCC-6C567098F22C}"/>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999437" y="4485266"/>
            <a:ext cx="954051" cy="1022197"/>
          </a:xfrm>
          <a:prstGeom prst="rect">
            <a:avLst/>
          </a:prstGeom>
        </p:spPr>
      </p:pic>
      <p:pic>
        <p:nvPicPr>
          <p:cNvPr id="19" name="Picture 18">
            <a:extLst>
              <a:ext uri="{FF2B5EF4-FFF2-40B4-BE49-F238E27FC236}">
                <a16:creationId xmlns:a16="http://schemas.microsoft.com/office/drawing/2014/main" id="{A9680AD9-B4F1-E7BD-B1B3-4FE986BEE129}"/>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8589536" y="4485268"/>
            <a:ext cx="1003610" cy="985025"/>
          </a:xfrm>
          <a:prstGeom prst="rect">
            <a:avLst/>
          </a:prstGeom>
        </p:spPr>
      </p:pic>
      <p:sp>
        <p:nvSpPr>
          <p:cNvPr id="7" name="TextBox 6">
            <a:extLst>
              <a:ext uri="{FF2B5EF4-FFF2-40B4-BE49-F238E27FC236}">
                <a16:creationId xmlns:a16="http://schemas.microsoft.com/office/drawing/2014/main" id="{3C5E1479-E4B2-E13D-998D-F3BC2CB0CF36}"/>
              </a:ext>
            </a:extLst>
          </p:cNvPr>
          <p:cNvSpPr txBox="1"/>
          <p:nvPr/>
        </p:nvSpPr>
        <p:spPr>
          <a:xfrm>
            <a:off x="367990" y="6182301"/>
            <a:ext cx="8151542" cy="369332"/>
          </a:xfrm>
          <a:prstGeom prst="rect">
            <a:avLst/>
          </a:prstGeom>
          <a:noFill/>
        </p:spPr>
        <p:txBody>
          <a:bodyPr wrap="square" lIns="91440" tIns="45720" rIns="91440" bIns="45720" rtlCol="0" anchor="t">
            <a:spAutoFit/>
          </a:bodyPr>
          <a:lstStyle/>
          <a:p>
            <a:r>
              <a:rPr lang="en-US">
                <a:latin typeface="Helvetica"/>
                <a:cs typeface="Helvetica"/>
              </a:rPr>
              <a:t>Contact Us: </a:t>
            </a:r>
            <a:r>
              <a:rPr lang="en-US">
                <a:solidFill>
                  <a:srgbClr val="D4213A"/>
                </a:solidFill>
                <a:latin typeface="Helvetica"/>
                <a:cs typeface="Helvetica"/>
                <a:hlinkClick r:id="rId10">
                  <a:extLst>
                    <a:ext uri="{A12FA001-AC4F-418D-AE19-62706E023703}">
                      <ahyp:hlinkClr xmlns:ahyp="http://schemas.microsoft.com/office/drawing/2018/hyperlinkcolor" val="tx"/>
                    </a:ext>
                  </a:extLst>
                </a:hlinkClick>
              </a:rPr>
              <a:t>LCommons@qc.cuny.edu</a:t>
            </a:r>
            <a:r>
              <a:rPr lang="en-US">
                <a:solidFill>
                  <a:srgbClr val="D4213A"/>
                </a:solidFill>
                <a:latin typeface="Helvetica"/>
                <a:cs typeface="Helvetica"/>
              </a:rPr>
              <a:t> </a:t>
            </a:r>
            <a:endParaRPr lang="en-US">
              <a:solidFill>
                <a:srgbClr val="D4213A"/>
              </a:solidFill>
              <a:latin typeface="Helvetica" pitchFamily="2" charset="0"/>
              <a:cs typeface="Helvetica"/>
            </a:endParaRPr>
          </a:p>
        </p:txBody>
      </p:sp>
      <p:pic>
        <p:nvPicPr>
          <p:cNvPr id="6" name="Picture 5" descr="Learning Commons Logo">
            <a:extLst>
              <a:ext uri="{FF2B5EF4-FFF2-40B4-BE49-F238E27FC236}">
                <a16:creationId xmlns:a16="http://schemas.microsoft.com/office/drawing/2014/main" id="{DD766F10-0407-DDFB-39D1-AE4A27FBB32F}"/>
              </a:ext>
            </a:extLst>
          </p:cNvPr>
          <p:cNvPicPr>
            <a:picLocks noChangeAspect="1"/>
          </p:cNvPicPr>
          <p:nvPr/>
        </p:nvPicPr>
        <p:blipFill>
          <a:blip r:embed="rId11"/>
          <a:stretch>
            <a:fillRect/>
          </a:stretch>
        </p:blipFill>
        <p:spPr>
          <a:xfrm>
            <a:off x="8488783" y="6180991"/>
            <a:ext cx="3438144" cy="481584"/>
          </a:xfrm>
          <a:prstGeom prst="rect">
            <a:avLst/>
          </a:prstGeom>
        </p:spPr>
      </p:pic>
    </p:spTree>
    <p:extLst>
      <p:ext uri="{BB962C8B-B14F-4D97-AF65-F5344CB8AC3E}">
        <p14:creationId xmlns:p14="http://schemas.microsoft.com/office/powerpoint/2010/main" val="2948487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844334E-0435-B162-3182-6B7D492AB567}"/>
              </a:ext>
            </a:extLst>
          </p:cNvPr>
          <p:cNvSpPr txBox="1">
            <a:spLocks noGrp="1"/>
          </p:cNvSpPr>
          <p:nvPr>
            <p:ph type="title" idx="4294967295"/>
          </p:nvPr>
        </p:nvSpPr>
        <p:spPr>
          <a:xfrm>
            <a:off x="365760" y="295656"/>
            <a:ext cx="7644384" cy="116955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4213A"/>
                </a:solidFill>
                <a:effectLst/>
                <a:uLnTx/>
                <a:uFillTx/>
                <a:latin typeface="Helvetica"/>
                <a:ea typeface="Segoe UI"/>
                <a:cs typeface="Segoe UI"/>
              </a:rPr>
              <a:t>Transfer Hub</a:t>
            </a:r>
            <a:r>
              <a:rPr kumimoji="0" lang="en-US" sz="2000" b="0" i="0" u="none" strike="noStrike" kern="1200" cap="none" spc="0" normalizeH="0" baseline="0" noProof="0" dirty="0">
                <a:ln>
                  <a:noFill/>
                </a:ln>
                <a:solidFill>
                  <a:srgbClr val="000000"/>
                </a:solidFill>
                <a:effectLst/>
                <a:uLnTx/>
                <a:uFillTx/>
                <a:latin typeface="Helvetica"/>
                <a:ea typeface="Segoe UI"/>
                <a:cs typeface="Segoe UI"/>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Helvetica"/>
                <a:ea typeface="Segoe UI"/>
                <a:cs typeface="Segoe UI"/>
              </a:rPr>
              <a:t>Ivan Scott Lee,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Helvetica"/>
                <a:ea typeface="Segoe UI"/>
                <a:cs typeface="Segoe UI"/>
              </a:rPr>
              <a:t>Senior Director for Transfer Success and Partnerships</a:t>
            </a:r>
            <a:r>
              <a:rPr kumimoji="0" lang="en-US" sz="1600" b="0" i="0" u="none" strike="noStrike" kern="1200" cap="none" spc="0" normalizeH="0" baseline="0" noProof="0" dirty="0">
                <a:ln>
                  <a:noFill/>
                </a:ln>
                <a:solidFill>
                  <a:srgbClr val="000000"/>
                </a:solidFill>
                <a:effectLst/>
                <a:uLnTx/>
                <a:uFillTx/>
                <a:latin typeface="Helvetica"/>
                <a:ea typeface="Segoe UI"/>
                <a:cs typeface="Segoe UI"/>
              </a:rPr>
              <a:t>​</a:t>
            </a:r>
            <a:endParaRPr kumimoji="0" lang="en-US" sz="1800" b="0" i="0" u="none" strike="noStrike" kern="1200" cap="none" spc="0" normalizeH="0" baseline="0" noProof="0" dirty="0">
              <a:ln>
                <a:noFill/>
              </a:ln>
              <a:solidFill>
                <a:schemeClr val="tx1"/>
              </a:solidFill>
              <a:effectLst/>
              <a:uLnTx/>
              <a:uFillTx/>
              <a:latin typeface="+mn-l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9B8D647-C914-A7F7-13EA-69FB96A13194}"/>
              </a:ext>
            </a:extLst>
          </p:cNvPr>
          <p:cNvSpPr txBox="1"/>
          <p:nvPr/>
        </p:nvSpPr>
        <p:spPr>
          <a:xfrm>
            <a:off x="366237" y="1114665"/>
            <a:ext cx="4926727" cy="4462760"/>
          </a:xfrm>
          <a:prstGeom prst="rect">
            <a:avLst/>
          </a:prstGeom>
          <a:noFill/>
        </p:spPr>
        <p:txBody>
          <a:bodyPr wrap="square" lIns="91440" tIns="45720" rIns="91440" bIns="45720" rtlCol="0" anchor="t">
            <a:spAutoFit/>
          </a:bodyPr>
          <a:lstStyle/>
          <a:p>
            <a:endParaRPr lang="en-US">
              <a:effectLst/>
              <a:latin typeface="Helvetica" pitchFamily="2" charset="0"/>
              <a:ea typeface="Calibri" panose="020F0502020204030204" pitchFamily="34" charset="0"/>
              <a:cs typeface="Arial" panose="020B0604020202020204" pitchFamily="34" charset="0"/>
            </a:endParaRPr>
          </a:p>
          <a:p>
            <a:pPr marL="285750" indent="-285750">
              <a:spcAft>
                <a:spcPts val="600"/>
              </a:spcAft>
              <a:buFont typeface="Arial"/>
              <a:buChar char="•"/>
            </a:pPr>
            <a:r>
              <a:rPr lang="en-US" sz="1600">
                <a:effectLst/>
                <a:latin typeface="Helvetica"/>
                <a:ea typeface="Times New Roman" panose="02020603050405020304" pitchFamily="18" charset="0"/>
                <a:cs typeface="Calibri"/>
              </a:rPr>
              <a:t>Located on the Lower Level of Frese Hall and equipped with computer stations, the Transfer Hub provides a dedicated space for transfer student engagement and connects students to campus resources</a:t>
            </a:r>
            <a:r>
              <a:rPr lang="en-US" sz="1600">
                <a:latin typeface="Helvetica"/>
                <a:ea typeface="Times New Roman" panose="02020603050405020304" pitchFamily="18" charset="0"/>
                <a:cs typeface="Calibri"/>
              </a:rPr>
              <a:t> and opportunities.</a:t>
            </a:r>
            <a:endParaRPr lang="en-US" sz="1600">
              <a:effectLst/>
              <a:latin typeface="Helvetica"/>
              <a:ea typeface="Calibri" panose="020F0502020204030204" pitchFamily="34" charset="0"/>
              <a:cs typeface="Calibri"/>
            </a:endParaRPr>
          </a:p>
          <a:p>
            <a:pPr marL="285750" indent="-285750">
              <a:spcAft>
                <a:spcPts val="600"/>
              </a:spcAft>
              <a:buFont typeface="Arial"/>
              <a:buChar char="•"/>
            </a:pPr>
            <a:endParaRPr lang="en-US" sz="1600">
              <a:latin typeface="Helvetica"/>
              <a:ea typeface="Times New Roman" panose="02020603050405020304" pitchFamily="18" charset="0"/>
              <a:cs typeface="Calibri"/>
            </a:endParaRPr>
          </a:p>
          <a:p>
            <a:pPr marL="285750" indent="-285750">
              <a:spcAft>
                <a:spcPts val="600"/>
              </a:spcAft>
              <a:buFont typeface="Arial"/>
              <a:buChar char="•"/>
            </a:pPr>
            <a:r>
              <a:rPr lang="en-US" sz="1600">
                <a:latin typeface="Helvetica"/>
                <a:ea typeface="Times New Roman" panose="02020603050405020304" pitchFamily="18" charset="0"/>
                <a:cs typeface="Calibri"/>
              </a:rPr>
              <a:t>Serves as an administrative unit for several transfer-focused programs and initiatives, including Accelerated Study in Academic Programs (ASAP), Accelerate Complete Engage (ACE), Q-STEM Academy, NSF-S-STEM, Transfer to STEM Student Success (TS3), and CUNY Transfer Explorer (T-Rex), and The Aspen Institute-AASCU Transfer Student Success Intensive (in partnership with LaGuardia and Queensborough Community Colleges).</a:t>
            </a:r>
            <a:endParaRPr lang="en-US" sz="1600">
              <a:effectLst/>
              <a:latin typeface="Helvetica"/>
              <a:ea typeface="Times New Roman" panose="02020603050405020304" pitchFamily="18" charset="0"/>
              <a:cs typeface="Calibri"/>
            </a:endParaRPr>
          </a:p>
        </p:txBody>
      </p:sp>
      <p:pic>
        <p:nvPicPr>
          <p:cNvPr id="14" name="Picture 13" descr="A collage of photos around Queens College Campus">
            <a:extLst>
              <a:ext uri="{FF2B5EF4-FFF2-40B4-BE49-F238E27FC236}">
                <a16:creationId xmlns:a16="http://schemas.microsoft.com/office/drawing/2014/main" id="{D9E2D6A3-4F10-44CC-1BB5-BAD705A1E261}"/>
              </a:ext>
            </a:extLst>
          </p:cNvPr>
          <p:cNvPicPr>
            <a:picLocks noChangeAspect="1"/>
          </p:cNvPicPr>
          <p:nvPr/>
        </p:nvPicPr>
        <p:blipFill>
          <a:blip r:embed="rId3"/>
          <a:stretch>
            <a:fillRect/>
          </a:stretch>
        </p:blipFill>
        <p:spPr>
          <a:xfrm>
            <a:off x="5617750" y="-4641"/>
            <a:ext cx="6553289" cy="5822218"/>
          </a:xfrm>
          <a:prstGeom prst="rect">
            <a:avLst/>
          </a:prstGeom>
        </p:spPr>
      </p:pic>
      <p:sp>
        <p:nvSpPr>
          <p:cNvPr id="2" name="TextBox 1">
            <a:extLst>
              <a:ext uri="{FF2B5EF4-FFF2-40B4-BE49-F238E27FC236}">
                <a16:creationId xmlns:a16="http://schemas.microsoft.com/office/drawing/2014/main" id="{80423122-B9DB-F6AB-A5FE-AEB5097A9729}"/>
              </a:ext>
            </a:extLst>
          </p:cNvPr>
          <p:cNvSpPr txBox="1"/>
          <p:nvPr/>
        </p:nvSpPr>
        <p:spPr>
          <a:xfrm>
            <a:off x="367990" y="6182301"/>
            <a:ext cx="8151542" cy="369332"/>
          </a:xfrm>
          <a:prstGeom prst="rect">
            <a:avLst/>
          </a:prstGeom>
          <a:noFill/>
        </p:spPr>
        <p:txBody>
          <a:bodyPr wrap="square" rtlCol="0">
            <a:spAutoFit/>
          </a:bodyPr>
          <a:lstStyle/>
          <a:p>
            <a:r>
              <a:rPr lang="en-US">
                <a:latin typeface="Helvetica" pitchFamily="2" charset="0"/>
                <a:hlinkClick r:id="rId4"/>
              </a:rPr>
              <a:t>https://www.qc.cuny.edu/transfer/</a:t>
            </a:r>
            <a:r>
              <a:rPr lang="en-US">
                <a:latin typeface="Helvetica" pitchFamily="2" charset="0"/>
              </a:rPr>
              <a:t> | Frese Hall, Lower Level</a:t>
            </a: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5"/>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3548162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29B8D647-C914-A7F7-13EA-69FB96A13194}"/>
              </a:ext>
            </a:extLst>
          </p:cNvPr>
          <p:cNvSpPr txBox="1">
            <a:spLocks noGrp="1"/>
          </p:cNvSpPr>
          <p:nvPr>
            <p:ph type="title" idx="4294967295"/>
          </p:nvPr>
        </p:nvSpPr>
        <p:spPr>
          <a:xfrm>
            <a:off x="367990" y="420419"/>
            <a:ext cx="10517128" cy="307777"/>
          </a:xfrm>
          <a:prstGeom prst="rect">
            <a:avLst/>
          </a:prstGeom>
          <a:noFill/>
          <a:ln>
            <a:noFill/>
            <a:prstDash/>
          </a:ln>
          <a:effectLst/>
        </p:spPr>
        <p:txBody>
          <a:bodyPr rot="0" spcFirstLastPara="0" vertOverflow="overflow" horzOverflow="overflow" vert="horz" wrap="square" lIns="91440" tIns="0" rIns="91440" bIns="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D4213A"/>
                </a:solidFill>
                <a:effectLst/>
                <a:uLnTx/>
                <a:uFillTx/>
                <a:latin typeface="Helvetica" pitchFamily="2" charset="0"/>
                <a:ea typeface="Times New Roman" panose="02020603050405020304" pitchFamily="18" charset="0"/>
                <a:cs typeface="Calibri" panose="020F0502020204030204" pitchFamily="34" charset="0"/>
              </a:rPr>
              <a:t>Academic Advising Center, </a:t>
            </a:r>
            <a:r>
              <a:rPr kumimoji="0" lang="en-US" sz="1600" b="1"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Laura Silverman, Director</a:t>
            </a:r>
            <a:endParaRPr kumimoji="0" lang="en-US" sz="1600" b="0" i="0"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group of people in graduation gowns and caps taking a selfie&#10;">
            <a:extLst>
              <a:ext uri="{FF2B5EF4-FFF2-40B4-BE49-F238E27FC236}">
                <a16:creationId xmlns:a16="http://schemas.microsoft.com/office/drawing/2014/main" id="{A6E9F272-B736-7789-05BD-34FCE389E9B8}"/>
              </a:ext>
            </a:extLst>
          </p:cNvPr>
          <p:cNvPicPr>
            <a:picLocks noChangeAspect="1"/>
          </p:cNvPicPr>
          <p:nvPr/>
        </p:nvPicPr>
        <p:blipFill>
          <a:blip r:embed="rId3"/>
          <a:stretch>
            <a:fillRect/>
          </a:stretch>
        </p:blipFill>
        <p:spPr>
          <a:xfrm>
            <a:off x="417752" y="865375"/>
            <a:ext cx="3607767" cy="4715735"/>
          </a:xfrm>
          <a:prstGeom prst="rect">
            <a:avLst/>
          </a:prstGeom>
        </p:spPr>
      </p:pic>
      <p:sp>
        <p:nvSpPr>
          <p:cNvPr id="17" name="TextBox 16">
            <a:extLst>
              <a:ext uri="{FF2B5EF4-FFF2-40B4-BE49-F238E27FC236}">
                <a16:creationId xmlns:a16="http://schemas.microsoft.com/office/drawing/2014/main" id="{D8C4FCEB-443F-177F-5249-576A019E31FF}"/>
              </a:ext>
            </a:extLst>
          </p:cNvPr>
          <p:cNvSpPr txBox="1"/>
          <p:nvPr/>
        </p:nvSpPr>
        <p:spPr>
          <a:xfrm>
            <a:off x="4317395" y="883316"/>
            <a:ext cx="3778390" cy="4124206"/>
          </a:xfrm>
          <a:prstGeom prst="rect">
            <a:avLst/>
          </a:prstGeom>
          <a:noFill/>
        </p:spPr>
        <p:txBody>
          <a:bodyPr wrap="square" lIns="91440" tIns="45720" rIns="91440" bIns="45720" rtlCol="0" anchor="t">
            <a:spAutoFit/>
          </a:bodyPr>
          <a:lstStyle/>
          <a:p>
            <a:pPr>
              <a:spcAft>
                <a:spcPts val="600"/>
              </a:spcAft>
            </a:pPr>
            <a:r>
              <a:rPr lang="en-US" sz="1400">
                <a:highlight>
                  <a:srgbClr val="F7F7F7"/>
                </a:highlight>
                <a:latin typeface="Open Sans"/>
                <a:ea typeface="Open Sans"/>
                <a:cs typeface="Open Sans"/>
              </a:rPr>
              <a:t>The Academic Advising Center is one of the many resources at Queens College committed to providing an educational environment focused on student success.</a:t>
            </a:r>
            <a:endParaRPr lang="en-US" sz="1400">
              <a:effectLst/>
              <a:latin typeface="Helvetica"/>
              <a:ea typeface="Calibri" panose="020F0502020204030204" pitchFamily="34" charset="0"/>
              <a:cs typeface="Calibri"/>
            </a:endParaRPr>
          </a:p>
          <a:p>
            <a:pPr marL="342900" indent="-342900">
              <a:spcAft>
                <a:spcPts val="600"/>
              </a:spcAft>
              <a:buFont typeface="Symbol" pitchFamily="2" charset="2"/>
              <a:buChar char=""/>
            </a:pPr>
            <a:r>
              <a:rPr lang="en-US" sz="1400">
                <a:highlight>
                  <a:srgbClr val="F7F7F7"/>
                </a:highlight>
                <a:latin typeface="Open Sans"/>
                <a:ea typeface="Open Sans"/>
                <a:cs typeface="Open Sans"/>
              </a:rPr>
              <a:t>We provide centralized and integrated academic advising to incoming, continuing, and returning undergraduate students through the articulation and navigation of degree requirements to foster successful completion of the baccalaureate degree.</a:t>
            </a:r>
            <a:r>
              <a:rPr lang="en-US" sz="1400">
                <a:effectLst/>
                <a:latin typeface="Helvetica"/>
                <a:ea typeface="Times New Roman" panose="02020603050405020304" pitchFamily="18" charset="0"/>
                <a:cs typeface="Calibri"/>
              </a:rPr>
              <a:t>  </a:t>
            </a:r>
          </a:p>
          <a:p>
            <a:pPr marL="342900" indent="-342900">
              <a:spcAft>
                <a:spcPts val="600"/>
              </a:spcAft>
              <a:buFont typeface="Symbol" pitchFamily="2" charset="2"/>
              <a:buChar char=""/>
            </a:pPr>
            <a:r>
              <a:rPr lang="en-US" sz="1400">
                <a:solidFill>
                  <a:srgbClr val="020202"/>
                </a:solidFill>
                <a:highlight>
                  <a:srgbClr val="F7F7F7"/>
                </a:highlight>
                <a:latin typeface="Open Sans"/>
                <a:ea typeface="Open Sans"/>
                <a:cs typeface="Open Sans"/>
              </a:rPr>
              <a:t>Advising appointments may be made online via Navigate (</a:t>
            </a:r>
            <a:r>
              <a:rPr lang="en-US" sz="1400" u="sng">
                <a:solidFill>
                  <a:srgbClr val="E71939"/>
                </a:solidFill>
                <a:highlight>
                  <a:srgbClr val="F7F7F7"/>
                </a:highlight>
                <a:latin typeface="Open Sans"/>
                <a:ea typeface="Open Sans"/>
                <a:cs typeface="Open Sans"/>
                <a:hlinkClick r:id="rId4"/>
              </a:rPr>
              <a:t>navigate.qc.cuny.edu</a:t>
            </a:r>
            <a:r>
              <a:rPr lang="en-US" sz="1400">
                <a:solidFill>
                  <a:srgbClr val="020202"/>
                </a:solidFill>
                <a:highlight>
                  <a:srgbClr val="F7F7F7"/>
                </a:highlight>
                <a:latin typeface="Open Sans"/>
                <a:ea typeface="Open Sans"/>
                <a:cs typeface="Open Sans"/>
              </a:rPr>
              <a:t>), in person, or via phone.  Students have the option to select their preferred meeting</a:t>
            </a:r>
            <a:r>
              <a:rPr lang="en-US" sz="1100">
                <a:solidFill>
                  <a:srgbClr val="020202"/>
                </a:solidFill>
                <a:highlight>
                  <a:srgbClr val="F7F7F7"/>
                </a:highlight>
                <a:latin typeface="Open Sans"/>
                <a:ea typeface="Open Sans"/>
                <a:cs typeface="Open Sans"/>
              </a:rPr>
              <a:t> modality  (in-person or virtual).</a:t>
            </a:r>
            <a:endParaRPr lang="en-US">
              <a:latin typeface="Helvetica" pitchFamily="2" charset="0"/>
              <a:ea typeface="Calibri" panose="020F0502020204030204" pitchFamily="34" charset="0"/>
              <a:cs typeface="Calibri"/>
            </a:endParaRPr>
          </a:p>
        </p:txBody>
      </p:sp>
      <p:pic>
        <p:nvPicPr>
          <p:cNvPr id="3" name="Picture 2" descr="A group of people holding hands&#10;">
            <a:extLst>
              <a:ext uri="{FF2B5EF4-FFF2-40B4-BE49-F238E27FC236}">
                <a16:creationId xmlns:a16="http://schemas.microsoft.com/office/drawing/2014/main" id="{A1E5C6B1-A561-5D0A-F698-133C223B3099}"/>
              </a:ext>
            </a:extLst>
          </p:cNvPr>
          <p:cNvPicPr>
            <a:picLocks noChangeAspect="1"/>
          </p:cNvPicPr>
          <p:nvPr/>
        </p:nvPicPr>
        <p:blipFill>
          <a:blip r:embed="rId5"/>
          <a:stretch>
            <a:fillRect/>
          </a:stretch>
        </p:blipFill>
        <p:spPr>
          <a:xfrm>
            <a:off x="8323383" y="883316"/>
            <a:ext cx="3604316" cy="4714737"/>
          </a:xfrm>
          <a:prstGeom prst="rect">
            <a:avLst/>
          </a:prstGeom>
        </p:spPr>
      </p:pic>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7" name="TextBox 6">
            <a:extLst>
              <a:ext uri="{FF2B5EF4-FFF2-40B4-BE49-F238E27FC236}">
                <a16:creationId xmlns:a16="http://schemas.microsoft.com/office/drawing/2014/main" id="{3C5E1479-E4B2-E13D-998D-F3BC2CB0CF36}"/>
              </a:ext>
            </a:extLst>
          </p:cNvPr>
          <p:cNvSpPr txBox="1"/>
          <p:nvPr/>
        </p:nvSpPr>
        <p:spPr>
          <a:xfrm>
            <a:off x="109199" y="5952264"/>
            <a:ext cx="9560521" cy="369332"/>
          </a:xfrm>
          <a:prstGeom prst="rect">
            <a:avLst/>
          </a:prstGeom>
          <a:noFill/>
        </p:spPr>
        <p:txBody>
          <a:bodyPr wrap="square" lIns="91440" tIns="45720" rIns="91440" bIns="45720" rtlCol="0" anchor="t">
            <a:spAutoFit/>
          </a:bodyPr>
          <a:lstStyle/>
          <a:p>
            <a:r>
              <a:rPr lang="en-US">
                <a:latin typeface="Helvetica"/>
                <a:cs typeface="Helvetica"/>
              </a:rPr>
              <a:t>(718) 997-5599; Kiely Hall, Room 217; </a:t>
            </a:r>
            <a:r>
              <a:rPr lang="en-US">
                <a:latin typeface="Helvetica"/>
                <a:cs typeface="Helvetica"/>
                <a:hlinkClick r:id="rId6"/>
              </a:rPr>
              <a:t>advising@qc.cuny.edu</a:t>
            </a:r>
            <a:r>
              <a:rPr lang="en-US">
                <a:latin typeface="Helvetica"/>
                <a:cs typeface="Helvetica"/>
              </a:rPr>
              <a:t>; </a:t>
            </a:r>
            <a:r>
              <a:rPr lang="en-US">
                <a:ea typeface="+mn-lt"/>
                <a:cs typeface="+mn-lt"/>
                <a:hlinkClick r:id="rId7"/>
              </a:rPr>
              <a:t>https://www.qc.cuny.edu/aac/</a:t>
            </a:r>
            <a:endParaRPr lang="en-US">
              <a:latin typeface="Calibri"/>
              <a:ea typeface="Calibri"/>
              <a:cs typeface="Calibri"/>
            </a:endParaRP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8"/>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2789417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F2A9C-BE49-E0BD-D88D-0E52CCE04FD2}"/>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solidFill>
                  <a:srgbClr val="D4213A"/>
                </a:solidFill>
                <a:latin typeface="Helvetica"/>
                <a:ea typeface="Times New Roman" panose="02020603050405020304" pitchFamily="18" charset="0"/>
                <a:cs typeface="Calibri"/>
              </a:rPr>
              <a:t>Center for Career Engagement &amp; Internships</a:t>
            </a:r>
            <a:endParaRPr lang="en-US" dirty="0"/>
          </a:p>
        </p:txBody>
      </p:sp>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6001611"/>
            <a:ext cx="11693523" cy="0"/>
          </a:xfrm>
          <a:prstGeom prst="line">
            <a:avLst/>
          </a:prstGeom>
        </p:spPr>
        <p:style>
          <a:lnRef idx="3">
            <a:schemeClr val="dk1"/>
          </a:lnRef>
          <a:fillRef idx="0">
            <a:schemeClr val="dk1"/>
          </a:fillRef>
          <a:effectRef idx="2">
            <a:schemeClr val="dk1"/>
          </a:effectRef>
          <a:fontRef idx="minor">
            <a:schemeClr val="tx1"/>
          </a:fontRef>
        </p:style>
      </p:cxnSp>
      <p:sp>
        <p:nvSpPr>
          <p:cNvPr id="25" name="TextBox 24">
            <a:extLst>
              <a:ext uri="{FF2B5EF4-FFF2-40B4-BE49-F238E27FC236}">
                <a16:creationId xmlns:a16="http://schemas.microsoft.com/office/drawing/2014/main" id="{A4B3E570-3D61-9C18-723F-E8BA698FEDCC}"/>
              </a:ext>
            </a:extLst>
          </p:cNvPr>
          <p:cNvSpPr txBox="1"/>
          <p:nvPr/>
        </p:nvSpPr>
        <p:spPr>
          <a:xfrm>
            <a:off x="530383" y="270518"/>
            <a:ext cx="10911547" cy="5940088"/>
          </a:xfrm>
          <a:prstGeom prst="rect">
            <a:avLst/>
          </a:prstGeom>
          <a:noFill/>
        </p:spPr>
        <p:txBody>
          <a:bodyPr wrap="square" lIns="91440" tIns="45720" rIns="91440" bIns="45720" rtlCol="0" anchor="t">
            <a:spAutoFit/>
          </a:bodyPr>
          <a:lstStyle/>
          <a:p>
            <a:r>
              <a:rPr lang="en-US" sz="2000" b="1" dirty="0">
                <a:solidFill>
                  <a:srgbClr val="D4213A"/>
                </a:solidFill>
                <a:latin typeface="Helvetica"/>
                <a:ea typeface="Times New Roman" panose="02020603050405020304" pitchFamily="18" charset="0"/>
                <a:cs typeface="Calibri"/>
              </a:rPr>
              <a:t>Center for Career</a:t>
            </a:r>
            <a:r>
              <a:rPr lang="en-US" sz="2000" b="1" dirty="0">
                <a:solidFill>
                  <a:srgbClr val="D4213A"/>
                </a:solidFill>
                <a:effectLst/>
                <a:latin typeface="Helvetica"/>
                <a:ea typeface="Times New Roman" panose="02020603050405020304" pitchFamily="18" charset="0"/>
                <a:cs typeface="Calibri"/>
              </a:rPr>
              <a:t> Engagement &amp; Internships, </a:t>
            </a:r>
            <a:r>
              <a:rPr lang="en-US" sz="1600" b="1" dirty="0">
                <a:latin typeface="Open Sans"/>
                <a:ea typeface="Open Sans"/>
                <a:cs typeface="Open Sans"/>
              </a:rPr>
              <a:t>Melissa Faulkner, Executive Director </a:t>
            </a:r>
            <a:endParaRPr lang="en-US" sz="1600" b="1" dirty="0">
              <a:latin typeface="Helvetica" pitchFamily="2" charset="0"/>
              <a:ea typeface="Calibri" panose="020F0502020204030204" pitchFamily="34" charset="0"/>
              <a:cs typeface="Arial" panose="020B0604020202020204" pitchFamily="34" charset="0"/>
            </a:endParaRPr>
          </a:p>
          <a:p>
            <a:endParaRPr lang="en-US" sz="800" b="1" dirty="0">
              <a:ea typeface="+mn-lt"/>
              <a:cs typeface="+mn-lt"/>
            </a:endParaRPr>
          </a:p>
          <a:p>
            <a:r>
              <a:rPr lang="en-US" b="1" dirty="0">
                <a:ea typeface="+mn-lt"/>
                <a:cs typeface="+mn-lt"/>
              </a:rPr>
              <a:t>Career Planning &amp; Preparation Workshops: </a:t>
            </a:r>
            <a:endParaRPr lang="en-US" b="1"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Identify your skills, interests, and opportunities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Resume, cover letter, &amp; job search</a:t>
            </a:r>
            <a:endParaRPr lang="en-US" dirty="0">
              <a:latin typeface="Helvetica" pitchFamily="2" charset="0"/>
              <a:ea typeface="Calibri" panose="020F0502020204030204" pitchFamily="34" charset="0"/>
              <a:cs typeface="Arial" panose="020B0604020202020204" pitchFamily="34" charset="0"/>
            </a:endParaRPr>
          </a:p>
          <a:p>
            <a:endParaRPr lang="en-US" dirty="0">
              <a:ea typeface="+mn-lt"/>
              <a:cs typeface="+mn-lt"/>
            </a:endParaRPr>
          </a:p>
          <a:p>
            <a:r>
              <a:rPr lang="en-US" b="1" dirty="0">
                <a:ea typeface="+mn-lt"/>
                <a:cs typeface="+mn-lt"/>
              </a:rPr>
              <a:t>Networking and Interviewing</a:t>
            </a:r>
            <a:endParaRPr lang="en-US" b="1"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Prepare and attend recruitment and networking events: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Employer and alumni career panels &amp; information sessions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Career &amp; internship fairs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endParaRPr lang="en-US" b="1" dirty="0">
              <a:ea typeface="+mn-lt"/>
              <a:cs typeface="+mn-lt"/>
            </a:endParaRPr>
          </a:p>
          <a:p>
            <a:r>
              <a:rPr lang="en-US" b="1" dirty="0">
                <a:ea typeface="+mn-lt"/>
                <a:cs typeface="+mn-lt"/>
              </a:rPr>
              <a:t>Career Coaching appointment scheduled on QC Navigate:</a:t>
            </a:r>
            <a:endParaRPr lang="en-US" b="1"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Review resume and cover letters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Prepare for interviews using STAR method</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Review</a:t>
            </a:r>
            <a:r>
              <a:rPr lang="en-US" dirty="0">
                <a:effectLst/>
                <a:ea typeface="+mn-lt"/>
                <a:cs typeface="+mn-lt"/>
              </a:rPr>
              <a:t> the </a:t>
            </a:r>
            <a:r>
              <a:rPr lang="en-US" dirty="0">
                <a:ea typeface="+mn-lt"/>
                <a:cs typeface="+mn-lt"/>
              </a:rPr>
              <a:t>FOCUS 2 assessment and explore career opportunities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Review career maps &amp; create an action plan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Search for </a:t>
            </a:r>
            <a:r>
              <a:rPr lang="en-US" dirty="0">
                <a:effectLst/>
                <a:ea typeface="+mn-lt"/>
                <a:cs typeface="+mn-lt"/>
              </a:rPr>
              <a:t>and </a:t>
            </a:r>
            <a:r>
              <a:rPr lang="en-US" dirty="0">
                <a:ea typeface="+mn-lt"/>
                <a:cs typeface="+mn-lt"/>
              </a:rPr>
              <a:t>apply to internships </a:t>
            </a:r>
            <a:r>
              <a:rPr lang="en-US" dirty="0">
                <a:effectLst/>
                <a:ea typeface="+mn-lt"/>
                <a:cs typeface="+mn-lt"/>
              </a:rPr>
              <a:t>and </a:t>
            </a:r>
            <a:r>
              <a:rPr lang="en-US" dirty="0">
                <a:ea typeface="+mn-lt"/>
                <a:cs typeface="+mn-lt"/>
              </a:rPr>
              <a:t>jobs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Utilize career resources:  Handshake, Vault, and LinkedIn</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Meet with a LEADS advisor to discuss disability advocacy </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Apply for a $2,700 internship stipend (based on funding &amp; application review)</a:t>
            </a:r>
            <a:endParaRPr lang="en-US" dirty="0">
              <a:latin typeface="Helvetica" pitchFamily="2" charset="0"/>
              <a:ea typeface="Calibri" panose="020F0502020204030204" pitchFamily="34" charset="0"/>
              <a:cs typeface="Arial" panose="020B0604020202020204" pitchFamily="34" charset="0"/>
            </a:endParaRPr>
          </a:p>
          <a:p>
            <a:pPr marL="342900" indent="-342900">
              <a:buFont typeface="Arial"/>
              <a:buChar char="•"/>
            </a:pPr>
            <a:r>
              <a:rPr lang="en-US" dirty="0">
                <a:ea typeface="+mn-lt"/>
                <a:cs typeface="+mn-lt"/>
              </a:rPr>
              <a:t>Enroll </a:t>
            </a:r>
            <a:r>
              <a:rPr lang="en-US" dirty="0">
                <a:effectLst/>
                <a:ea typeface="+mn-lt"/>
                <a:cs typeface="+mn-lt"/>
              </a:rPr>
              <a:t>in </a:t>
            </a:r>
            <a:r>
              <a:rPr lang="en-US" dirty="0">
                <a:ea typeface="+mn-lt"/>
                <a:cs typeface="+mn-lt"/>
              </a:rPr>
              <a:t>an academic course: World </a:t>
            </a:r>
            <a:r>
              <a:rPr lang="en-US" dirty="0">
                <a:effectLst/>
                <a:ea typeface="+mn-lt"/>
                <a:cs typeface="+mn-lt"/>
              </a:rPr>
              <a:t>of </a:t>
            </a:r>
            <a:r>
              <a:rPr lang="en-US" dirty="0">
                <a:ea typeface="+mn-lt"/>
                <a:cs typeface="+mn-lt"/>
              </a:rPr>
              <a:t>Work Class COOP 201 </a:t>
            </a:r>
            <a:r>
              <a:rPr lang="en-US" dirty="0">
                <a:effectLst/>
                <a:ea typeface="+mn-lt"/>
                <a:cs typeface="+mn-lt"/>
              </a:rPr>
              <a:t>(</a:t>
            </a:r>
            <a:r>
              <a:rPr lang="en-US" dirty="0">
                <a:ea typeface="+mn-lt"/>
                <a:cs typeface="+mn-lt"/>
              </a:rPr>
              <a:t>1</a:t>
            </a:r>
            <a:r>
              <a:rPr lang="en-US" dirty="0">
                <a:effectLst/>
                <a:ea typeface="+mn-lt"/>
                <a:cs typeface="+mn-lt"/>
              </a:rPr>
              <a:t>, </a:t>
            </a:r>
            <a:r>
              <a:rPr lang="en-US" dirty="0">
                <a:ea typeface="+mn-lt"/>
                <a:cs typeface="+mn-lt"/>
              </a:rPr>
              <a:t>2</a:t>
            </a:r>
            <a:r>
              <a:rPr lang="en-US" dirty="0">
                <a:effectLst/>
                <a:ea typeface="+mn-lt"/>
                <a:cs typeface="+mn-lt"/>
              </a:rPr>
              <a:t>, </a:t>
            </a:r>
            <a:r>
              <a:rPr lang="en-US" dirty="0">
                <a:ea typeface="+mn-lt"/>
                <a:cs typeface="+mn-lt"/>
              </a:rPr>
              <a:t>or 3 Credits) </a:t>
            </a:r>
            <a:endParaRPr lang="en-US" dirty="0">
              <a:effectLst/>
              <a:latin typeface="Helvetica" pitchFamily="2" charset="0"/>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8A5FD1D5-2E3F-B059-9DE5-54683E2E7BF0}"/>
              </a:ext>
            </a:extLst>
          </p:cNvPr>
          <p:cNvSpPr txBox="1"/>
          <p:nvPr/>
        </p:nvSpPr>
        <p:spPr>
          <a:xfrm>
            <a:off x="580351" y="6182300"/>
            <a:ext cx="6211231" cy="369332"/>
          </a:xfrm>
          <a:prstGeom prst="rect">
            <a:avLst/>
          </a:prstGeom>
          <a:noFill/>
        </p:spPr>
        <p:txBody>
          <a:bodyPr wrap="square" lIns="91440" tIns="45720" rIns="91440" bIns="45720" rtlCol="0" anchor="t">
            <a:spAutoFit/>
          </a:bodyPr>
          <a:lstStyle/>
          <a:p>
            <a:r>
              <a:rPr lang="en-US">
                <a:latin typeface="Helvetica"/>
                <a:cs typeface="Helvetica"/>
                <a:hlinkClick r:id="rId3"/>
              </a:rPr>
              <a:t>www.qc.cuny.edu/career</a:t>
            </a:r>
            <a:endParaRPr lang="en-US">
              <a:latin typeface="Helvetica"/>
              <a:cs typeface="Helvetica"/>
            </a:endParaRPr>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4"/>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1215800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6D2096-C7D3-569E-0FC0-2D3882F41F7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solidFill>
                  <a:srgbClr val="D4213A"/>
                </a:solidFill>
                <a:latin typeface="Helvetica"/>
                <a:ea typeface="Open Sans"/>
                <a:cs typeface="Helvetica"/>
              </a:rPr>
              <a:t>Experiential Education</a:t>
            </a:r>
            <a:r>
              <a:rPr lang="en-US" b="1" dirty="0">
                <a:solidFill>
                  <a:srgbClr val="D4213A"/>
                </a:solidFill>
                <a:latin typeface="Helvetica"/>
                <a:ea typeface="Open Sans"/>
                <a:cs typeface="Calibri"/>
              </a:rPr>
              <a:t> </a:t>
            </a:r>
            <a:endParaRPr lang="en-US" dirty="0">
              <a:solidFill>
                <a:srgbClr val="D4213A"/>
              </a:solidFill>
              <a:latin typeface="Helvetica" pitchFamily="2" charset="0"/>
              <a:ea typeface="Calibri" panose="020F050202020403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29B8D647-C914-A7F7-13EA-69FB96A13194}"/>
              </a:ext>
            </a:extLst>
          </p:cNvPr>
          <p:cNvSpPr txBox="1"/>
          <p:nvPr/>
        </p:nvSpPr>
        <p:spPr>
          <a:xfrm>
            <a:off x="367990" y="420419"/>
            <a:ext cx="11374244" cy="707886"/>
          </a:xfrm>
          <a:prstGeom prst="rect">
            <a:avLst/>
          </a:prstGeom>
          <a:noFill/>
        </p:spPr>
        <p:txBody>
          <a:bodyPr wrap="square" lIns="91440" tIns="45720" rIns="91440" bIns="45720" rtlCol="0" anchor="t">
            <a:spAutoFit/>
          </a:bodyPr>
          <a:lstStyle/>
          <a:p>
            <a:r>
              <a:rPr lang="en-US" sz="2000" b="1" dirty="0">
                <a:solidFill>
                  <a:srgbClr val="D4213A"/>
                </a:solidFill>
                <a:latin typeface="Helvetica"/>
                <a:ea typeface="Open Sans"/>
                <a:cs typeface="Helvetica"/>
              </a:rPr>
              <a:t>Experiential Education</a:t>
            </a:r>
            <a:r>
              <a:rPr lang="en-US" sz="2000" b="1" dirty="0">
                <a:solidFill>
                  <a:srgbClr val="D4213A"/>
                </a:solidFill>
                <a:latin typeface="Helvetica"/>
                <a:ea typeface="Open Sans"/>
                <a:cs typeface="Calibri"/>
              </a:rPr>
              <a:t> </a:t>
            </a:r>
            <a:endParaRPr lang="en-US" dirty="0">
              <a:solidFill>
                <a:srgbClr val="D4213A"/>
              </a:solidFill>
              <a:latin typeface="Helvetica" pitchFamily="2" charset="0"/>
              <a:ea typeface="Calibri" panose="020F0502020204030204" pitchFamily="34" charset="0"/>
              <a:cs typeface="Arial" panose="020B0604020202020204" pitchFamily="34" charset="0"/>
            </a:endParaRPr>
          </a:p>
          <a:p>
            <a:r>
              <a:rPr lang="en-US" sz="2000" b="1" dirty="0">
                <a:latin typeface="Helvetica"/>
                <a:ea typeface="Open Sans"/>
                <a:cs typeface="Calibri"/>
              </a:rPr>
              <a:t>Cristina</a:t>
            </a:r>
            <a:r>
              <a:rPr lang="en-US" sz="2000" b="1" dirty="0">
                <a:latin typeface="Helvetica"/>
                <a:ea typeface="Times New Roman" panose="02020603050405020304" pitchFamily="18" charset="0"/>
                <a:cs typeface="Calibri"/>
              </a:rPr>
              <a:t> Di Meo, Director</a:t>
            </a:r>
            <a:endParaRPr lang="en-US" sz="1800" dirty="0">
              <a:effectLst/>
              <a:latin typeface="Helvetica" pitchFamily="2" charset="0"/>
              <a:ea typeface="Calibri" panose="020F0502020204030204" pitchFamily="34" charset="0"/>
              <a:cs typeface="Arial" panose="020B0604020202020204" pitchFamily="34" charset="0"/>
            </a:endParaRPr>
          </a:p>
        </p:txBody>
      </p:sp>
      <p:sp>
        <p:nvSpPr>
          <p:cNvPr id="7" name="TextBox 6">
            <a:extLst>
              <a:ext uri="{FF2B5EF4-FFF2-40B4-BE49-F238E27FC236}">
                <a16:creationId xmlns:a16="http://schemas.microsoft.com/office/drawing/2014/main" id="{7CBEBC1D-7B15-3383-40B4-383BB758C071}"/>
              </a:ext>
            </a:extLst>
          </p:cNvPr>
          <p:cNvSpPr txBox="1"/>
          <p:nvPr/>
        </p:nvSpPr>
        <p:spPr>
          <a:xfrm>
            <a:off x="368569" y="1009674"/>
            <a:ext cx="3361092" cy="2585323"/>
          </a:xfrm>
          <a:prstGeom prst="rect">
            <a:avLst/>
          </a:prstGeom>
          <a:noFill/>
        </p:spPr>
        <p:txBody>
          <a:bodyPr wrap="square" lIns="91440" tIns="45720" rIns="91440" bIns="45720" rtlCol="0" anchor="t">
            <a:spAutoFit/>
          </a:bodyPr>
          <a:lstStyle/>
          <a:p>
            <a:endParaRPr lang="en-US">
              <a:effectLst/>
              <a:latin typeface="Helvetica" pitchFamily="2" charset="0"/>
              <a:ea typeface="Calibri" panose="020F0502020204030204" pitchFamily="34" charset="0"/>
              <a:cs typeface="Arial" panose="020B0604020202020204" pitchFamily="34" charset="0"/>
            </a:endParaRPr>
          </a:p>
          <a:p>
            <a:pPr marL="285750" indent="-285750">
              <a:spcAft>
                <a:spcPts val="600"/>
              </a:spcAft>
              <a:buFont typeface="Wingdings"/>
              <a:buChar char="Ø"/>
            </a:pPr>
            <a:r>
              <a:rPr lang="en-US" b="1">
                <a:highlight>
                  <a:srgbClr val="FFFFFF"/>
                </a:highlight>
                <a:latin typeface="Helvetica"/>
                <a:ea typeface="Open Sans"/>
                <a:cs typeface="Helvetica"/>
              </a:rPr>
              <a:t>Students: </a:t>
            </a:r>
            <a:r>
              <a:rPr lang="en-US">
                <a:highlight>
                  <a:srgbClr val="FFFFFF"/>
                </a:highlight>
                <a:latin typeface="Helvetica"/>
                <a:ea typeface="Open Sans"/>
                <a:cs typeface="Helvetica"/>
              </a:rPr>
              <a:t>The office connects students to experiential learning opportunities, including internships, community-engaged learning, community service, and more.</a:t>
            </a:r>
          </a:p>
        </p:txBody>
      </p:sp>
      <p:sp>
        <p:nvSpPr>
          <p:cNvPr id="17" name="TextBox 16">
            <a:extLst>
              <a:ext uri="{FF2B5EF4-FFF2-40B4-BE49-F238E27FC236}">
                <a16:creationId xmlns:a16="http://schemas.microsoft.com/office/drawing/2014/main" id="{2896FF2C-B46B-5E1C-F698-13D2828DA513}"/>
              </a:ext>
            </a:extLst>
          </p:cNvPr>
          <p:cNvSpPr txBox="1"/>
          <p:nvPr/>
        </p:nvSpPr>
        <p:spPr>
          <a:xfrm>
            <a:off x="368568" y="3442471"/>
            <a:ext cx="3145789" cy="2031325"/>
          </a:xfrm>
          <a:prstGeom prst="rect">
            <a:avLst/>
          </a:prstGeom>
          <a:noFill/>
        </p:spPr>
        <p:txBody>
          <a:bodyPr wrap="square" lIns="91440" tIns="45720" rIns="91440" bIns="45720" rtlCol="0" anchor="t">
            <a:spAutoFit/>
          </a:bodyPr>
          <a:lstStyle/>
          <a:p>
            <a:endParaRPr lang="en-US">
              <a:effectLst/>
              <a:latin typeface="Helvetica" pitchFamily="2" charset="0"/>
              <a:ea typeface="Calibri" panose="020F0502020204030204" pitchFamily="34" charset="0"/>
              <a:cs typeface="Arial" panose="020B0604020202020204" pitchFamily="34" charset="0"/>
            </a:endParaRPr>
          </a:p>
          <a:p>
            <a:pPr marL="285750" indent="-285750">
              <a:spcAft>
                <a:spcPts val="600"/>
              </a:spcAft>
              <a:buFont typeface="Wingdings"/>
              <a:buChar char="Ø"/>
            </a:pPr>
            <a:r>
              <a:rPr lang="en-US" b="1">
                <a:highlight>
                  <a:srgbClr val="FFFFFF"/>
                </a:highlight>
                <a:latin typeface="Helvetica"/>
                <a:ea typeface="Open Sans"/>
                <a:cs typeface="Helvetica"/>
              </a:rPr>
              <a:t>Faculty:</a:t>
            </a:r>
            <a:r>
              <a:rPr lang="en-US">
                <a:highlight>
                  <a:srgbClr val="FFFFFF"/>
                </a:highlight>
                <a:latin typeface="Helvetica"/>
                <a:ea typeface="Open Sans"/>
                <a:cs typeface="Helvetica"/>
              </a:rPr>
              <a:t> The office supports faculty in integrating community-engaged and career-connected learning into the classroom. </a:t>
            </a:r>
          </a:p>
        </p:txBody>
      </p:sp>
      <p:pic>
        <p:nvPicPr>
          <p:cNvPr id="2" name="Picture 1" descr="Career-Connected Learning in the Curriculum flyer">
            <a:extLst>
              <a:ext uri="{FF2B5EF4-FFF2-40B4-BE49-F238E27FC236}">
                <a16:creationId xmlns:a16="http://schemas.microsoft.com/office/drawing/2014/main" id="{8A8EAB51-83DB-8523-767F-08219035019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845412" y="372801"/>
            <a:ext cx="4085230" cy="5245426"/>
          </a:xfrm>
          <a:prstGeom prst="rect">
            <a:avLst/>
          </a:prstGeom>
          <a:ln w="28575">
            <a:solidFill>
              <a:srgbClr val="7030A0"/>
            </a:solidFill>
          </a:ln>
        </p:spPr>
      </p:pic>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20" name="TextBox 19">
            <a:extLst>
              <a:ext uri="{FF2B5EF4-FFF2-40B4-BE49-F238E27FC236}">
                <a16:creationId xmlns:a16="http://schemas.microsoft.com/office/drawing/2014/main" id="{E18E05A0-1A34-2DD7-0B95-8432CD216478}"/>
              </a:ext>
            </a:extLst>
          </p:cNvPr>
          <p:cNvSpPr txBox="1"/>
          <p:nvPr/>
        </p:nvSpPr>
        <p:spPr>
          <a:xfrm>
            <a:off x="235670" y="6092073"/>
            <a:ext cx="435989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a:solidFill>
                  <a:srgbClr val="000000"/>
                </a:solidFill>
                <a:latin typeface="Helvetica"/>
                <a:ea typeface="Segoe UI"/>
                <a:cs typeface="Helvetica"/>
              </a:rPr>
              <a:t>Website:</a:t>
            </a:r>
            <a:r>
              <a:rPr lang="en-US" sz="1600">
                <a:solidFill>
                  <a:srgbClr val="000000"/>
                </a:solidFill>
                <a:latin typeface="Helvetica"/>
                <a:ea typeface="Segoe UI"/>
                <a:cs typeface="Helvetica"/>
              </a:rPr>
              <a:t> </a:t>
            </a:r>
            <a:r>
              <a:rPr lang="en-US" sz="1600" b="0" i="0" u="sng" strike="noStrike" baseline="0">
                <a:solidFill>
                  <a:srgbClr val="0563C1"/>
                </a:solidFill>
                <a:latin typeface="Helvetica"/>
                <a:ea typeface="Segoe UI"/>
                <a:cs typeface="Segoe UI"/>
                <a:hlinkClick r:id="rId4">
                  <a:extLst>
                    <a:ext uri="{A12FA001-AC4F-418D-AE19-62706E023703}">
                      <ahyp:hlinkClr xmlns:ahyp="http://schemas.microsoft.com/office/drawing/2018/hyperlinkcolor" val="tx"/>
                    </a:ext>
                  </a:extLst>
                </a:hlinkClick>
              </a:rPr>
              <a:t>www.qc.cuny.edu/academics/ee/</a:t>
            </a:r>
            <a:r>
              <a:rPr lang="en-US" sz="1600" b="0" i="0" u="none" strike="noStrike" baseline="0">
                <a:solidFill>
                  <a:srgbClr val="000000"/>
                </a:solidFill>
                <a:latin typeface="Helvetica"/>
              </a:rPr>
              <a:t> </a:t>
            </a:r>
            <a:endParaRPr lang="en-US">
              <a:ea typeface="Calibri"/>
              <a:cs typeface="Calibri"/>
            </a:endParaRPr>
          </a:p>
          <a:p>
            <a:r>
              <a:rPr lang="en-US" sz="1600" b="1">
                <a:latin typeface="Helvetica"/>
                <a:cs typeface="Helvetica"/>
              </a:rPr>
              <a:t>Email:</a:t>
            </a:r>
            <a:r>
              <a:rPr lang="en-US" sz="1600">
                <a:latin typeface="Helvetica"/>
                <a:cs typeface="Helvetica"/>
              </a:rPr>
              <a:t> </a:t>
            </a:r>
            <a:r>
              <a:rPr lang="en-US" sz="1600">
                <a:highlight>
                  <a:srgbClr val="FFFFFF"/>
                </a:highlight>
                <a:latin typeface="Helvetica"/>
                <a:cs typeface="Helvetica"/>
                <a:hlinkClick r:id="rId5"/>
              </a:rPr>
              <a:t>experientialeducation@qc.cuny.edu</a:t>
            </a:r>
            <a:endParaRPr lang="en-US" sz="1600">
              <a:latin typeface="Helvetica"/>
              <a:cs typeface="Helvetica"/>
            </a:endParaRPr>
          </a:p>
        </p:txBody>
      </p:sp>
      <p:sp>
        <p:nvSpPr>
          <p:cNvPr id="16" name="TextBox 15">
            <a:extLst>
              <a:ext uri="{FF2B5EF4-FFF2-40B4-BE49-F238E27FC236}">
                <a16:creationId xmlns:a16="http://schemas.microsoft.com/office/drawing/2014/main" id="{CBF3A64C-0026-6A93-4279-5848BCE56D15}"/>
              </a:ext>
            </a:extLst>
          </p:cNvPr>
          <p:cNvSpPr txBox="1"/>
          <p:nvPr/>
        </p:nvSpPr>
        <p:spPr>
          <a:xfrm>
            <a:off x="4594340" y="5964426"/>
            <a:ext cx="5257650" cy="830997"/>
          </a:xfrm>
          <a:prstGeom prst="rect">
            <a:avLst/>
          </a:prstGeom>
          <a:noFill/>
        </p:spPr>
        <p:txBody>
          <a:bodyPr wrap="square" lIns="91440" tIns="45720" rIns="91440" bIns="45720" rtlCol="0" anchor="t">
            <a:spAutoFit/>
          </a:bodyPr>
          <a:lstStyle/>
          <a:p>
            <a:r>
              <a:rPr lang="en-US" sz="1600" b="1">
                <a:latin typeface="Helvetica"/>
                <a:ea typeface="+mn-lt"/>
                <a:cs typeface="Helvetica"/>
              </a:rPr>
              <a:t>Room:</a:t>
            </a:r>
            <a:r>
              <a:rPr lang="en-US" sz="1600">
                <a:latin typeface="Helvetica"/>
                <a:ea typeface="+mn-lt"/>
                <a:cs typeface="Helvetica"/>
              </a:rPr>
              <a:t> Frese Hall, First Floor, Room 102</a:t>
            </a:r>
          </a:p>
          <a:p>
            <a:r>
              <a:rPr lang="en-US" sz="1600" b="1">
                <a:highlight>
                  <a:srgbClr val="FFFFFF"/>
                </a:highlight>
                <a:latin typeface="Helvetica"/>
                <a:ea typeface="Open Sans"/>
                <a:cs typeface="Helvetica"/>
              </a:rPr>
              <a:t>Phone:</a:t>
            </a:r>
            <a:r>
              <a:rPr lang="en-US" sz="1600">
                <a:highlight>
                  <a:srgbClr val="FFFFFF"/>
                </a:highlight>
                <a:latin typeface="Helvetica"/>
                <a:ea typeface="Open Sans"/>
                <a:cs typeface="Helvetica"/>
              </a:rPr>
              <a:t> 718-570-0565 </a:t>
            </a:r>
            <a:br>
              <a:rPr lang="en-US" sz="1600">
                <a:highlight>
                  <a:srgbClr val="FFFFFF"/>
                </a:highlight>
                <a:latin typeface="Helvetica"/>
                <a:ea typeface="Open Sans"/>
                <a:cs typeface="Helvetica"/>
              </a:rPr>
            </a:br>
            <a:r>
              <a:rPr lang="en-US" sz="1600" b="1">
                <a:latin typeface="Helvetica"/>
                <a:ea typeface="+mn-lt"/>
                <a:cs typeface="Helvetica"/>
              </a:rPr>
              <a:t>Instagram: </a:t>
            </a:r>
            <a:r>
              <a:rPr lang="en-US" sz="1600">
                <a:latin typeface="Helvetica"/>
                <a:ea typeface="+mn-lt"/>
                <a:cs typeface="Helvetica"/>
              </a:rPr>
              <a:t>@qcexped </a:t>
            </a:r>
            <a:endParaRPr lang="en-US" sz="1600">
              <a:latin typeface="Helvetica"/>
              <a:cs typeface="Helvetica"/>
            </a:endParaRPr>
          </a:p>
        </p:txBody>
      </p:sp>
      <p:pic>
        <p:nvPicPr>
          <p:cNvPr id="19" name="Picture 18" descr="Experiential Education Logo">
            <a:extLst>
              <a:ext uri="{FF2B5EF4-FFF2-40B4-BE49-F238E27FC236}">
                <a16:creationId xmlns:a16="http://schemas.microsoft.com/office/drawing/2014/main" id="{4AE3F16B-82BE-BB83-54A4-584493EC48A1}"/>
              </a:ext>
            </a:extLst>
          </p:cNvPr>
          <p:cNvPicPr>
            <a:picLocks noChangeAspect="1"/>
          </p:cNvPicPr>
          <p:nvPr/>
        </p:nvPicPr>
        <p:blipFill>
          <a:blip r:embed="rId6"/>
          <a:srcRect/>
          <a:stretch>
            <a:fillRect/>
          </a:stretch>
        </p:blipFill>
        <p:spPr>
          <a:xfrm>
            <a:off x="8665028" y="6009856"/>
            <a:ext cx="746250" cy="751231"/>
          </a:xfrm>
          <a:prstGeom prst="rect">
            <a:avLst/>
          </a:prstGeom>
        </p:spPr>
      </p:pic>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7"/>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22773122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130328-5E64-812D-DA53-D8A2BD68CFA0}"/>
              </a:ext>
              <a:ext uri="{C183D7F6-B498-43B3-948B-1728B52AA6E4}">
                <adec:decorative xmlns:adec="http://schemas.microsoft.com/office/drawing/2017/decorative" val="0"/>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solidFill>
                  <a:srgbClr val="D4213A"/>
                </a:solidFill>
                <a:latin typeface="Helvetica"/>
                <a:ea typeface="Times New Roman" panose="02020603050405020304" pitchFamily="18" charset="0"/>
                <a:cs typeface="Calibri"/>
              </a:rPr>
              <a:t>Prelaw Advising</a:t>
            </a:r>
            <a:endParaRPr lang="en-US" dirty="0"/>
          </a:p>
        </p:txBody>
      </p:sp>
      <p:sp>
        <p:nvSpPr>
          <p:cNvPr id="11" name="TextBox 10">
            <a:extLst>
              <a:ext uri="{FF2B5EF4-FFF2-40B4-BE49-F238E27FC236}">
                <a16:creationId xmlns:a16="http://schemas.microsoft.com/office/drawing/2014/main" id="{29B8D647-C914-A7F7-13EA-69FB96A13194}"/>
              </a:ext>
            </a:extLst>
          </p:cNvPr>
          <p:cNvSpPr txBox="1"/>
          <p:nvPr/>
        </p:nvSpPr>
        <p:spPr>
          <a:xfrm>
            <a:off x="367990" y="420419"/>
            <a:ext cx="5977054" cy="923330"/>
          </a:xfrm>
          <a:prstGeom prst="rect">
            <a:avLst/>
          </a:prstGeom>
          <a:noFill/>
        </p:spPr>
        <p:txBody>
          <a:bodyPr wrap="square" lIns="91440" tIns="45720" rIns="91440" bIns="45720" rtlCol="0" anchor="t">
            <a:spAutoFit/>
          </a:bodyPr>
          <a:lstStyle/>
          <a:p>
            <a:pPr marL="0" marR="0">
              <a:spcBef>
                <a:spcPts val="0"/>
              </a:spcBef>
              <a:spcAft>
                <a:spcPts val="0"/>
              </a:spcAft>
            </a:pPr>
            <a:r>
              <a:rPr lang="en-US" sz="2000" b="1" dirty="0">
                <a:solidFill>
                  <a:srgbClr val="D4213A"/>
                </a:solidFill>
                <a:latin typeface="Helvetica"/>
                <a:ea typeface="Times New Roman" panose="02020603050405020304" pitchFamily="18" charset="0"/>
                <a:cs typeface="Calibri"/>
              </a:rPr>
              <a:t>Prelaw</a:t>
            </a:r>
            <a:r>
              <a:rPr lang="en-US" sz="2000" b="1" dirty="0">
                <a:solidFill>
                  <a:srgbClr val="D4213A"/>
                </a:solidFill>
                <a:effectLst/>
                <a:latin typeface="Helvetica"/>
                <a:ea typeface="Times New Roman" panose="02020603050405020304" pitchFamily="18" charset="0"/>
                <a:cs typeface="Calibri"/>
              </a:rPr>
              <a:t> Advising, </a:t>
            </a:r>
            <a:r>
              <a:rPr lang="en-US" sz="1600" b="1" dirty="0">
                <a:effectLst/>
                <a:latin typeface="Open Sans"/>
                <a:ea typeface="Open Sans"/>
                <a:cs typeface="Open Sans"/>
              </a:rPr>
              <a:t>Keena Lipsitz, PhD., Professor &amp; Advisor</a:t>
            </a:r>
          </a:p>
          <a:p>
            <a:pPr marL="285750" marR="0" indent="-285750">
              <a:spcBef>
                <a:spcPts val="0"/>
              </a:spcBef>
              <a:spcAft>
                <a:spcPts val="0"/>
              </a:spcAft>
              <a:buFont typeface="Arial"/>
              <a:buChar char="•"/>
            </a:pPr>
            <a:endParaRPr lang="en-US" sz="1800" dirty="0">
              <a:effectLst/>
              <a:latin typeface="Helvetica" pitchFamily="2" charset="0"/>
              <a:ea typeface="Calibri" panose="020F0502020204030204" pitchFamily="34" charset="0"/>
              <a:cs typeface="Calibri"/>
            </a:endParaRPr>
          </a:p>
        </p:txBody>
      </p:sp>
      <p:sp>
        <p:nvSpPr>
          <p:cNvPr id="3" name="TextBox 2">
            <a:extLst>
              <a:ext uri="{FF2B5EF4-FFF2-40B4-BE49-F238E27FC236}">
                <a16:creationId xmlns:a16="http://schemas.microsoft.com/office/drawing/2014/main" id="{59639584-7459-353D-7C50-6EB120372DE8}"/>
              </a:ext>
            </a:extLst>
          </p:cNvPr>
          <p:cNvSpPr txBox="1"/>
          <p:nvPr/>
        </p:nvSpPr>
        <p:spPr>
          <a:xfrm>
            <a:off x="548708" y="1426642"/>
            <a:ext cx="5308754"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ea typeface="Calibri" panose="020F0502020204030204"/>
                <a:cs typeface="Calibri" panose="020F0502020204030204"/>
              </a:rPr>
              <a:t>Over 500 prelaw students with the largest number coming from Political Science, Computer Science, Psychology, Accounting, and Economics</a:t>
            </a:r>
          </a:p>
          <a:p>
            <a:pPr marL="285750" indent="-285750">
              <a:buFont typeface="Arial"/>
              <a:buChar char="•"/>
            </a:pP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The QC Prelaw Program hosts ~15 events per year, including lunches with lawyers and judges, and workshops to help with law school applications</a:t>
            </a:r>
          </a:p>
          <a:p>
            <a:pPr marL="285750" indent="-285750">
              <a:buFont typeface="Arial"/>
              <a:buChar char="•"/>
            </a:pP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One-on-one advising with Prof. Lipsitz is available year-round for students and alumni</a:t>
            </a:r>
          </a:p>
          <a:p>
            <a:pPr marL="285750" indent="-285750">
              <a:buFont typeface="Arial"/>
              <a:buChar char="•"/>
            </a:pPr>
            <a:endParaRPr lang="en-US">
              <a:ea typeface="Calibri" panose="020F0502020204030204"/>
              <a:cs typeface="Calibri" panose="020F0502020204030204"/>
            </a:endParaRPr>
          </a:p>
          <a:p>
            <a:pPr marL="285750" indent="-285750">
              <a:buFont typeface="Arial"/>
              <a:buChar char="•"/>
            </a:pPr>
            <a:r>
              <a:rPr lang="en-US">
                <a:ea typeface="Calibri" panose="020F0502020204030204"/>
                <a:cs typeface="Calibri" panose="020F0502020204030204"/>
              </a:rPr>
              <a:t>Students can contact Prof. Lipsitz at </a:t>
            </a:r>
            <a:r>
              <a:rPr lang="en-US">
                <a:ea typeface="Calibri" panose="020F0502020204030204"/>
                <a:cs typeface="Calibri" panose="020F0502020204030204"/>
                <a:hlinkClick r:id="rId3"/>
              </a:rPr>
              <a:t>klipsitz@qc.cuny.edu</a:t>
            </a:r>
            <a:r>
              <a:rPr lang="en-US">
                <a:ea typeface="Calibri" panose="020F0502020204030204"/>
                <a:cs typeface="Calibri" panose="020F0502020204030204"/>
              </a:rPr>
              <a:t> or through the prelaw website (</a:t>
            </a:r>
            <a:r>
              <a:rPr lang="en-US">
                <a:ea typeface="+mn-lt"/>
                <a:cs typeface="+mn-lt"/>
              </a:rPr>
              <a:t>https://www.qc.cuny.edu/academics/pre-law/)</a:t>
            </a:r>
            <a:endParaRPr lang="en-US">
              <a:ea typeface="Calibri" panose="020F0502020204030204"/>
              <a:cs typeface="Calibri" panose="020F0502020204030204"/>
            </a:endParaRPr>
          </a:p>
        </p:txBody>
      </p:sp>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pic>
        <p:nvPicPr>
          <p:cNvPr id="13" name="Picture 12" descr="A group of students walking through the Queens College gate">
            <a:extLst>
              <a:ext uri="{FF2B5EF4-FFF2-40B4-BE49-F238E27FC236}">
                <a16:creationId xmlns:a16="http://schemas.microsoft.com/office/drawing/2014/main" id="{48FF49A7-58D3-0912-688D-ED8319CA5E9E}"/>
              </a:ext>
            </a:extLst>
          </p:cNvPr>
          <p:cNvPicPr>
            <a:picLocks noChangeAspect="1"/>
          </p:cNvPicPr>
          <p:nvPr/>
        </p:nvPicPr>
        <p:blipFill>
          <a:blip r:embed="rId4"/>
          <a:stretch>
            <a:fillRect/>
          </a:stretch>
        </p:blipFill>
        <p:spPr>
          <a:xfrm>
            <a:off x="6590371" y="409267"/>
            <a:ext cx="5337328" cy="5337328"/>
          </a:xfrm>
          <a:prstGeom prst="rect">
            <a:avLst/>
          </a:prstGeom>
        </p:spPr>
      </p:pic>
      <p:sp>
        <p:nvSpPr>
          <p:cNvPr id="2" name="TextBox 1">
            <a:extLst>
              <a:ext uri="{FF2B5EF4-FFF2-40B4-BE49-F238E27FC236}">
                <a16:creationId xmlns:a16="http://schemas.microsoft.com/office/drawing/2014/main" id="{FACD8094-F45E-E559-AB39-1F888D022C35}"/>
              </a:ext>
            </a:extLst>
          </p:cNvPr>
          <p:cNvSpPr txBox="1"/>
          <p:nvPr/>
        </p:nvSpPr>
        <p:spPr>
          <a:xfrm>
            <a:off x="367990" y="6182301"/>
            <a:ext cx="8151542" cy="369332"/>
          </a:xfrm>
          <a:prstGeom prst="rect">
            <a:avLst/>
          </a:prstGeom>
          <a:noFill/>
        </p:spPr>
        <p:txBody>
          <a:bodyPr wrap="square" lIns="91440" tIns="45720" rIns="91440" bIns="45720" rtlCol="0" anchor="t">
            <a:spAutoFit/>
          </a:bodyPr>
          <a:lstStyle/>
          <a:p>
            <a:r>
              <a:rPr lang="en-US">
                <a:ea typeface="+mn-lt"/>
                <a:cs typeface="+mn-lt"/>
                <a:hlinkClick r:id="rId5"/>
              </a:rPr>
              <a:t>Pre-Law Advising | Queens College, CUNY</a:t>
            </a:r>
            <a:endParaRPr lang="en-US"/>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6"/>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2440308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CF18E65-B533-5E38-38E7-3B814FDD810C}"/>
              </a:ext>
            </a:extLst>
          </p:cNvPr>
          <p:cNvSpPr>
            <a:spLocks noGrp="1"/>
          </p:cNvSpPr>
          <p:nvPr>
            <p:ph type="title"/>
          </p:nvPr>
        </p:nvSpPr>
        <p:spPr>
          <a:xfrm>
            <a:off x="838200" y="-1325563"/>
            <a:ext cx="10515600" cy="1325563"/>
          </a:xfrm>
        </p:spPr>
        <p:txBody>
          <a:bodyPr vert="horz" lIns="91440" tIns="45720" rIns="91440" bIns="45720" rtlCol="0" anchor="b">
            <a:normAutofit/>
          </a:bodyPr>
          <a:lstStyle/>
          <a:p>
            <a:r>
              <a:rPr lang="en-US" b="1" dirty="0">
                <a:solidFill>
                  <a:srgbClr val="D4213A"/>
                </a:solidFill>
                <a:latin typeface="Helvetica"/>
                <a:ea typeface="Times New Roman" panose="02020603050405020304" pitchFamily="18" charset="0"/>
                <a:cs typeface="Calibri"/>
              </a:rPr>
              <a:t>Health Professions Advisory Services Program</a:t>
            </a:r>
            <a:endParaRPr lang="en-US" dirty="0"/>
          </a:p>
        </p:txBody>
      </p:sp>
      <p:cxnSp>
        <p:nvCxnSpPr>
          <p:cNvPr id="10" name="Straight Connector 9">
            <a:extLst>
              <a:ext uri="{FF2B5EF4-FFF2-40B4-BE49-F238E27FC236}">
                <a16:creationId xmlns:a16="http://schemas.microsoft.com/office/drawing/2014/main" id="{68E65EAC-170F-A28A-C1FE-D7DBE5D44DCE}"/>
              </a:ext>
              <a:ext uri="{C183D7F6-B498-43B3-948B-1728B52AA6E4}">
                <adec:decorative xmlns:adec="http://schemas.microsoft.com/office/drawing/2017/decorative" val="1"/>
              </a:ext>
            </a:extLst>
          </p:cNvPr>
          <p:cNvCxnSpPr/>
          <p:nvPr/>
        </p:nvCxnSpPr>
        <p:spPr>
          <a:xfrm flipH="1">
            <a:off x="234176" y="5876693"/>
            <a:ext cx="11693523" cy="0"/>
          </a:xfrm>
          <a:prstGeom prst="line">
            <a:avLst/>
          </a:prstGeom>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29B8D647-C914-A7F7-13EA-69FB96A13194}"/>
              </a:ext>
            </a:extLst>
          </p:cNvPr>
          <p:cNvSpPr txBox="1"/>
          <p:nvPr/>
        </p:nvSpPr>
        <p:spPr>
          <a:xfrm>
            <a:off x="367990" y="420419"/>
            <a:ext cx="5977054" cy="4847481"/>
          </a:xfrm>
          <a:prstGeom prst="rect">
            <a:avLst/>
          </a:prstGeom>
          <a:noFill/>
        </p:spPr>
        <p:txBody>
          <a:bodyPr wrap="square" lIns="91440" tIns="45720" rIns="91440" bIns="45720" rtlCol="0" anchor="t">
            <a:spAutoFit/>
          </a:bodyPr>
          <a:lstStyle/>
          <a:p>
            <a:r>
              <a:rPr lang="en-US" sz="2000" b="1" dirty="0">
                <a:solidFill>
                  <a:srgbClr val="D4213A"/>
                </a:solidFill>
                <a:effectLst/>
                <a:latin typeface="Helvetica"/>
                <a:ea typeface="Times New Roman" panose="02020603050405020304" pitchFamily="18" charset="0"/>
                <a:cs typeface="Calibri"/>
              </a:rPr>
              <a:t>Health Professions Advisory </a:t>
            </a:r>
            <a:r>
              <a:rPr lang="en-US" sz="2000" b="1" dirty="0">
                <a:solidFill>
                  <a:srgbClr val="D4213A"/>
                </a:solidFill>
                <a:latin typeface="Helvetica"/>
                <a:ea typeface="Times New Roman" panose="02020603050405020304" pitchFamily="18" charset="0"/>
                <a:cs typeface="Calibri"/>
              </a:rPr>
              <a:t>Services Program</a:t>
            </a:r>
            <a:r>
              <a:rPr lang="en-US" sz="2000" b="1" dirty="0">
                <a:solidFill>
                  <a:srgbClr val="D4213A"/>
                </a:solidFill>
                <a:effectLst/>
                <a:latin typeface="Helvetica"/>
                <a:ea typeface="Times New Roman" panose="02020603050405020304" pitchFamily="18" charset="0"/>
                <a:cs typeface="Calibri"/>
              </a:rPr>
              <a:t>, </a:t>
            </a:r>
            <a:r>
              <a:rPr lang="en-US" sz="1600" b="1" dirty="0">
                <a:effectLst/>
                <a:latin typeface="Helvetica"/>
                <a:ea typeface="Open Sans"/>
                <a:cs typeface="Helvetica"/>
              </a:rPr>
              <a:t>Valli Cook, </a:t>
            </a:r>
            <a:r>
              <a:rPr lang="en-US" sz="1600" b="1" dirty="0">
                <a:latin typeface="Helvetica"/>
                <a:ea typeface="Open Sans"/>
                <a:cs typeface="Helvetica"/>
              </a:rPr>
              <a:t>MBA, MS.ED,  </a:t>
            </a:r>
            <a:r>
              <a:rPr lang="en-US" sz="1600" b="1" dirty="0">
                <a:effectLst/>
                <a:latin typeface="Helvetica"/>
                <a:ea typeface="Open Sans"/>
                <a:cs typeface="Helvetica"/>
              </a:rPr>
              <a:t>Director &amp; Advisor</a:t>
            </a:r>
            <a:endParaRPr lang="en-US" sz="1600" b="1" dirty="0">
              <a:latin typeface="Helvetica"/>
              <a:ea typeface="Calibri" panose="020F0502020204030204" pitchFamily="34" charset="0"/>
              <a:cs typeface="Helvetica"/>
            </a:endParaRPr>
          </a:p>
          <a:p>
            <a:r>
              <a:rPr lang="en-US" sz="1600" b="1" dirty="0">
                <a:latin typeface="Helvetica"/>
                <a:ea typeface="Times New Roman" panose="02020603050405020304" pitchFamily="18" charset="0"/>
                <a:cs typeface="Helvetica"/>
              </a:rPr>
              <a:t>Mika Vesanen, PhD Biology, Part Time Advisor</a:t>
            </a:r>
            <a:endParaRPr lang="en-US" sz="1600" b="1" dirty="0">
              <a:latin typeface="Helvetica" pitchFamily="2" charset="0"/>
              <a:ea typeface="Calibri" panose="020F0502020204030204" pitchFamily="34" charset="0"/>
              <a:cs typeface="Helvetica"/>
            </a:endParaRPr>
          </a:p>
          <a:p>
            <a:r>
              <a:rPr lang="en-US" sz="1600" b="1" dirty="0">
                <a:latin typeface="Helvetica"/>
                <a:ea typeface="Times New Roman" panose="02020603050405020304" pitchFamily="18" charset="0"/>
                <a:cs typeface="Helvetica"/>
              </a:rPr>
              <a:t>Ms. Xiomara </a:t>
            </a:r>
            <a:r>
              <a:rPr lang="en-US" sz="1600" b="1" dirty="0" err="1">
                <a:latin typeface="Helvetica"/>
                <a:ea typeface="Times New Roman" panose="02020603050405020304" pitchFamily="18" charset="0"/>
                <a:cs typeface="Helvetica"/>
              </a:rPr>
              <a:t>GuzmanAcha</a:t>
            </a:r>
            <a:r>
              <a:rPr lang="en-US" sz="1600" b="1" dirty="0">
                <a:latin typeface="Helvetica"/>
                <a:ea typeface="Times New Roman" panose="02020603050405020304" pitchFamily="18" charset="0"/>
                <a:cs typeface="Helvetica"/>
              </a:rPr>
              <a:t>, Office Staff</a:t>
            </a:r>
            <a:endParaRPr lang="en-US" sz="1600" b="1" dirty="0">
              <a:latin typeface="Helvetica" pitchFamily="2" charset="0"/>
              <a:ea typeface="Calibri" panose="020F0502020204030204" pitchFamily="34" charset="0"/>
              <a:cs typeface="Helvetica"/>
            </a:endParaRPr>
          </a:p>
          <a:p>
            <a:r>
              <a:rPr lang="en-US" sz="1600" b="1" dirty="0">
                <a:latin typeface="Helvetica"/>
                <a:ea typeface="Times New Roman" panose="02020603050405020304" pitchFamily="18" charset="0"/>
                <a:cs typeface="Helvetica"/>
              </a:rPr>
              <a:t>SB B338 718 997-3470</a:t>
            </a:r>
            <a:endParaRPr lang="en-US" sz="1600" b="1" dirty="0">
              <a:latin typeface="Helvetica" pitchFamily="2" charset="0"/>
              <a:ea typeface="Calibri" panose="020F0502020204030204" pitchFamily="34" charset="0"/>
              <a:cs typeface="Helvetica"/>
            </a:endParaRPr>
          </a:p>
          <a:p>
            <a:r>
              <a:rPr lang="en-US" sz="1600" b="1" dirty="0" err="1">
                <a:latin typeface="Helvetica"/>
                <a:ea typeface="Times New Roman" panose="02020603050405020304" pitchFamily="18" charset="0"/>
                <a:cs typeface="Helvetica"/>
              </a:rPr>
              <a:t>Health.prof@qc.cuny.edu</a:t>
            </a:r>
            <a:br>
              <a:rPr lang="en-US" sz="1600" b="1" dirty="0">
                <a:effectLst/>
                <a:latin typeface="Helvetica" pitchFamily="2" charset="0"/>
                <a:ea typeface="Times New Roman" panose="02020603050405020304" pitchFamily="18" charset="0"/>
                <a:cs typeface="Helvetica"/>
              </a:rPr>
            </a:br>
            <a:endParaRPr lang="en-US" sz="1600" b="1" dirty="0">
              <a:effectLst/>
              <a:latin typeface="Helvetica" pitchFamily="2" charset="0"/>
              <a:ea typeface="Calibri" panose="020F0502020204030204" pitchFamily="34" charset="0"/>
              <a:cs typeface="Helvetica"/>
            </a:endParaRPr>
          </a:p>
          <a:p>
            <a:pPr>
              <a:spcAft>
                <a:spcPts val="600"/>
              </a:spcAft>
            </a:pPr>
            <a:r>
              <a:rPr lang="en-US" sz="1600" dirty="0">
                <a:highlight>
                  <a:srgbClr val="FFFFFF"/>
                </a:highlight>
                <a:latin typeface="Helvetica"/>
                <a:ea typeface="Open Sans"/>
                <a:cs typeface="Helvetica"/>
              </a:rPr>
              <a:t>The Queens College Health Professions Advisory Services Office provides information and advice to students who plan to apply to one of the following health professional schools: </a:t>
            </a:r>
            <a:endParaRPr lang="en-US" sz="1600" dirty="0">
              <a:latin typeface="Helvetica"/>
              <a:ea typeface="Calibri"/>
              <a:cs typeface="Helvetica"/>
            </a:endParaRPr>
          </a:p>
          <a:p>
            <a:pPr>
              <a:spcAft>
                <a:spcPts val="600"/>
              </a:spcAft>
            </a:pPr>
            <a:r>
              <a:rPr lang="en-US" sz="1600" b="1" dirty="0">
                <a:latin typeface="Helvetica"/>
                <a:ea typeface="Open Sans"/>
                <a:cs typeface="Helvetica"/>
              </a:rPr>
              <a:t>dental</a:t>
            </a:r>
            <a:r>
              <a:rPr lang="en-US" sz="1600" dirty="0">
                <a:highlight>
                  <a:srgbClr val="FFFFFF"/>
                </a:highlight>
                <a:latin typeface="Helvetica"/>
                <a:ea typeface="Open Sans"/>
                <a:cs typeface="Helvetica"/>
              </a:rPr>
              <a:t>, </a:t>
            </a:r>
            <a:r>
              <a:rPr lang="en-US" sz="1600" b="1" dirty="0">
                <a:latin typeface="Helvetica"/>
                <a:ea typeface="Open Sans"/>
                <a:cs typeface="Helvetica"/>
              </a:rPr>
              <a:t>medicine,</a:t>
            </a:r>
            <a:r>
              <a:rPr lang="en-US" sz="1600" dirty="0">
                <a:highlight>
                  <a:srgbClr val="FFFFFF"/>
                </a:highlight>
                <a:latin typeface="Helvetica"/>
                <a:ea typeface="Open Sans"/>
                <a:cs typeface="Helvetica"/>
              </a:rPr>
              <a:t> </a:t>
            </a:r>
            <a:r>
              <a:rPr lang="en-US" sz="1600" b="1" dirty="0">
                <a:latin typeface="Helvetica"/>
                <a:ea typeface="Open Sans"/>
                <a:cs typeface="Helvetica"/>
              </a:rPr>
              <a:t>optometry</a:t>
            </a:r>
            <a:r>
              <a:rPr lang="en-US" sz="1600" dirty="0">
                <a:highlight>
                  <a:srgbClr val="FFFFFF"/>
                </a:highlight>
                <a:latin typeface="Helvetica"/>
                <a:ea typeface="Open Sans"/>
                <a:cs typeface="Helvetica"/>
              </a:rPr>
              <a:t>, </a:t>
            </a:r>
            <a:r>
              <a:rPr lang="en-US" sz="1600" b="1" dirty="0">
                <a:latin typeface="Helvetica"/>
                <a:ea typeface="Open Sans"/>
                <a:cs typeface="Helvetica"/>
              </a:rPr>
              <a:t>pharmacy,</a:t>
            </a:r>
            <a:r>
              <a:rPr lang="en-US" sz="1600" dirty="0">
                <a:highlight>
                  <a:srgbClr val="FFFFFF"/>
                </a:highlight>
                <a:latin typeface="Helvetica"/>
                <a:ea typeface="Open Sans"/>
                <a:cs typeface="Helvetica"/>
              </a:rPr>
              <a:t> </a:t>
            </a:r>
            <a:r>
              <a:rPr lang="en-US" sz="1600" b="1" dirty="0">
                <a:latin typeface="Helvetica"/>
                <a:ea typeface="Open Sans"/>
                <a:cs typeface="Helvetica"/>
              </a:rPr>
              <a:t>podiatry,</a:t>
            </a:r>
            <a:r>
              <a:rPr lang="en-US" sz="1600" dirty="0">
                <a:highlight>
                  <a:srgbClr val="FFFFFF"/>
                </a:highlight>
                <a:latin typeface="Helvetica"/>
                <a:ea typeface="Open Sans"/>
                <a:cs typeface="Helvetica"/>
              </a:rPr>
              <a:t> and/or </a:t>
            </a:r>
            <a:r>
              <a:rPr lang="en-US" sz="1600" b="1" dirty="0">
                <a:latin typeface="Helvetica"/>
                <a:ea typeface="Open Sans"/>
                <a:cs typeface="Helvetica"/>
              </a:rPr>
              <a:t>veterinary medicine</a:t>
            </a:r>
            <a:r>
              <a:rPr lang="en-US" sz="1600" dirty="0">
                <a:highlight>
                  <a:srgbClr val="FFFFFF"/>
                </a:highlight>
                <a:latin typeface="Helvetica"/>
                <a:ea typeface="Open Sans"/>
                <a:cs typeface="Helvetica"/>
              </a:rPr>
              <a:t>.  </a:t>
            </a:r>
            <a:endParaRPr lang="en-US" sz="1600" dirty="0">
              <a:latin typeface="Helvetica"/>
              <a:ea typeface="Calibri"/>
              <a:cs typeface="Helvetica"/>
            </a:endParaRPr>
          </a:p>
          <a:p>
            <a:pPr>
              <a:spcAft>
                <a:spcPts val="600"/>
              </a:spcAft>
            </a:pPr>
            <a:r>
              <a:rPr lang="en-US" sz="1600" dirty="0">
                <a:highlight>
                  <a:srgbClr val="FFFFFF"/>
                </a:highlight>
                <a:latin typeface="Helvetica"/>
                <a:ea typeface="Open Sans"/>
                <a:cs typeface="Helvetica"/>
              </a:rPr>
              <a:t>Many of these professional schools prefer a Queens College applicant to have more than the minimum requisites posted on their webpage.  The HPAS Office advises students on all areas of the application process which will assist the student in being a strong applicant.</a:t>
            </a:r>
            <a:endParaRPr lang="en-US" sz="1600" dirty="0">
              <a:latin typeface="Helvetica"/>
              <a:ea typeface="Calibri"/>
              <a:cs typeface="Helvetica"/>
            </a:endParaRPr>
          </a:p>
          <a:p>
            <a:pPr>
              <a:spcAft>
                <a:spcPts val="600"/>
              </a:spcAft>
            </a:pPr>
            <a:endParaRPr lang="en-US" dirty="0">
              <a:latin typeface="Helvetica"/>
              <a:ea typeface="Calibri" panose="020F0502020204030204" pitchFamily="34" charset="0"/>
              <a:cs typeface="Calibri"/>
            </a:endParaRPr>
          </a:p>
        </p:txBody>
      </p:sp>
      <p:pic>
        <p:nvPicPr>
          <p:cNvPr id="13" name="Picture 12" descr="A group of students walking through the Queens College gate">
            <a:extLst>
              <a:ext uri="{FF2B5EF4-FFF2-40B4-BE49-F238E27FC236}">
                <a16:creationId xmlns:a16="http://schemas.microsoft.com/office/drawing/2014/main" id="{48FF49A7-58D3-0912-688D-ED8319CA5E9E}"/>
              </a:ext>
            </a:extLst>
          </p:cNvPr>
          <p:cNvPicPr>
            <a:picLocks noChangeAspect="1"/>
          </p:cNvPicPr>
          <p:nvPr/>
        </p:nvPicPr>
        <p:blipFill>
          <a:blip r:embed="rId3"/>
          <a:stretch>
            <a:fillRect/>
          </a:stretch>
        </p:blipFill>
        <p:spPr>
          <a:xfrm>
            <a:off x="6590371" y="409267"/>
            <a:ext cx="5337328" cy="5337328"/>
          </a:xfrm>
          <a:prstGeom prst="rect">
            <a:avLst/>
          </a:prstGeom>
        </p:spPr>
      </p:pic>
      <p:sp>
        <p:nvSpPr>
          <p:cNvPr id="2" name="TextBox 1">
            <a:extLst>
              <a:ext uri="{FF2B5EF4-FFF2-40B4-BE49-F238E27FC236}">
                <a16:creationId xmlns:a16="http://schemas.microsoft.com/office/drawing/2014/main" id="{FACD8094-F45E-E559-AB39-1F888D022C35}"/>
              </a:ext>
            </a:extLst>
          </p:cNvPr>
          <p:cNvSpPr txBox="1"/>
          <p:nvPr/>
        </p:nvSpPr>
        <p:spPr>
          <a:xfrm>
            <a:off x="367990" y="6182301"/>
            <a:ext cx="8151542" cy="369332"/>
          </a:xfrm>
          <a:prstGeom prst="rect">
            <a:avLst/>
          </a:prstGeom>
          <a:noFill/>
        </p:spPr>
        <p:txBody>
          <a:bodyPr wrap="square" lIns="91440" tIns="45720" rIns="91440" bIns="45720" rtlCol="0" anchor="t">
            <a:spAutoFit/>
          </a:bodyPr>
          <a:lstStyle/>
          <a:p>
            <a:r>
              <a:rPr lang="en-US">
                <a:ea typeface="+mn-lt"/>
                <a:cs typeface="+mn-lt"/>
                <a:hlinkClick r:id="rId4"/>
              </a:rPr>
              <a:t>Health Professions Advisory Services - Health Professions Advisory Services</a:t>
            </a:r>
            <a:endParaRPr lang="en-US"/>
          </a:p>
        </p:txBody>
      </p:sp>
      <p:pic>
        <p:nvPicPr>
          <p:cNvPr id="5" name="Picture 4" descr="Queens College Logo">
            <a:extLst>
              <a:ext uri="{FF2B5EF4-FFF2-40B4-BE49-F238E27FC236}">
                <a16:creationId xmlns:a16="http://schemas.microsoft.com/office/drawing/2014/main" id="{1B7A8D44-78A0-FF16-EED4-0F2177502337}"/>
              </a:ext>
            </a:extLst>
          </p:cNvPr>
          <p:cNvPicPr>
            <a:picLocks noChangeAspect="1"/>
          </p:cNvPicPr>
          <p:nvPr/>
        </p:nvPicPr>
        <p:blipFill>
          <a:blip r:embed="rId5"/>
          <a:stretch>
            <a:fillRect/>
          </a:stretch>
        </p:blipFill>
        <p:spPr>
          <a:xfrm>
            <a:off x="9790771" y="6091854"/>
            <a:ext cx="2136928" cy="550227"/>
          </a:xfrm>
          <a:prstGeom prst="rect">
            <a:avLst/>
          </a:prstGeom>
        </p:spPr>
      </p:pic>
    </p:spTree>
    <p:extLst>
      <p:ext uri="{BB962C8B-B14F-4D97-AF65-F5344CB8AC3E}">
        <p14:creationId xmlns:p14="http://schemas.microsoft.com/office/powerpoint/2010/main" val="19016180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CED20B-058A-09D3-9202-CFC22E1AF251}"/>
              </a:ext>
              <a:ext uri="{C183D7F6-B498-43B3-948B-1728B52AA6E4}">
                <adec:decorative xmlns:adec="http://schemas.microsoft.com/office/drawing/2017/decorative" val="1"/>
              </a:ext>
            </a:extLst>
          </p:cNvPr>
          <p:cNvSpPr/>
          <p:nvPr/>
        </p:nvSpPr>
        <p:spPr>
          <a:xfrm>
            <a:off x="0" y="0"/>
            <a:ext cx="12192000" cy="5553307"/>
          </a:xfrm>
          <a:prstGeom prst="rect">
            <a:avLst/>
          </a:prstGeom>
          <a:solidFill>
            <a:srgbClr val="D4213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B7A8D44-78A0-FF16-EED4-0F217750233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748713" y="5823357"/>
            <a:ext cx="2746614" cy="707212"/>
          </a:xfrm>
          <a:prstGeom prst="rect">
            <a:avLst/>
          </a:prstGeom>
        </p:spPr>
      </p:pic>
      <p:sp>
        <p:nvSpPr>
          <p:cNvPr id="10" name="Title 9">
            <a:extLst>
              <a:ext uri="{FF2B5EF4-FFF2-40B4-BE49-F238E27FC236}">
                <a16:creationId xmlns:a16="http://schemas.microsoft.com/office/drawing/2014/main" id="{BBF7C3A5-7CD9-009B-B8B0-D0C7710CE9CD}"/>
              </a:ext>
            </a:extLst>
          </p:cNvPr>
          <p:cNvSpPr>
            <a:spLocks noGrp="1"/>
          </p:cNvSpPr>
          <p:nvPr>
            <p:ph type="title"/>
          </p:nvPr>
        </p:nvSpPr>
        <p:spPr>
          <a:xfrm>
            <a:off x="420418" y="619432"/>
            <a:ext cx="11232606" cy="4290512"/>
          </a:xfrm>
        </p:spPr>
        <p:txBody>
          <a:bodyPr>
            <a:normAutofit/>
          </a:bodyPr>
          <a:lstStyle/>
          <a:p>
            <a:pPr marL="0" marR="0" algn="ctr">
              <a:spcBef>
                <a:spcPts val="0"/>
              </a:spcBef>
              <a:spcAft>
                <a:spcPts val="0"/>
              </a:spcAft>
            </a:pPr>
            <a:r>
              <a:rPr lang="en-US" sz="3200" dirty="0">
                <a:solidFill>
                  <a:schemeClr val="bg1"/>
                </a:solidFill>
                <a:latin typeface="Helvetica" pitchFamily="2" charset="0"/>
                <a:ea typeface="Calibri" panose="020F0502020204030204" pitchFamily="34" charset="0"/>
                <a:cs typeface="ADLaM Display" panose="020F0502020204030204" pitchFamily="34" charset="0"/>
              </a:rPr>
              <a:t>Questions?</a:t>
            </a:r>
            <a:endParaRPr lang="en-US" sz="3200" dirty="0">
              <a:solidFill>
                <a:schemeClr val="bg1"/>
              </a:solidFill>
              <a:effectLst/>
              <a:latin typeface="Helvetica" pitchFamily="2" charset="0"/>
              <a:ea typeface="Calibri" panose="020F0502020204030204" pitchFamily="34" charset="0"/>
              <a:cs typeface="ADLaM Display" panose="020F0502020204030204" pitchFamily="34" charset="0"/>
            </a:endParaRPr>
          </a:p>
        </p:txBody>
      </p:sp>
    </p:spTree>
    <p:extLst>
      <p:ext uri="{BB962C8B-B14F-4D97-AF65-F5344CB8AC3E}">
        <p14:creationId xmlns:p14="http://schemas.microsoft.com/office/powerpoint/2010/main" val="3235778971"/>
      </p:ext>
    </p:extLst>
  </p:cSld>
  <p:clrMapOvr>
    <a:masterClrMapping/>
  </p:clrMapOvr>
</p:sld>
</file>

<file path=ppt/theme/theme1.xml><?xml version="1.0" encoding="utf-8"?>
<a:theme xmlns:a="http://schemas.openxmlformats.org/drawingml/2006/main" name="Office 2013 - 2022 Theme">
  <a:themeElements>
    <a:clrScheme name="QC Poerpoint Color Palett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843BCE2333FE346B7CED56697DF9A52" ma:contentTypeVersion="20" ma:contentTypeDescription="Create a new document." ma:contentTypeScope="" ma:versionID="9783e8ee27df9e6d96e815798df1b76a">
  <xsd:schema xmlns:xsd="http://www.w3.org/2001/XMLSchema" xmlns:xs="http://www.w3.org/2001/XMLSchema" xmlns:p="http://schemas.microsoft.com/office/2006/metadata/properties" xmlns:ns2="ad8db9e2-6599-41bd-a036-820a7a7939c2" xmlns:ns3="8b6edb8c-f666-4285-a91c-210e24145dc5" targetNamespace="http://schemas.microsoft.com/office/2006/metadata/properties" ma:root="true" ma:fieldsID="35c473f4cd7459e6af4a224df738f4ae" ns2:_="" ns3:_="">
    <xsd:import namespace="ad8db9e2-6599-41bd-a036-820a7a7939c2"/>
    <xsd:import namespace="8b6edb8c-f666-4285-a91c-210e24145dc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8db9e2-6599-41bd-a036-820a7a7939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2597c87-0a2f-4bcb-98aa-a355c729041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6edb8c-f666-4285-a91c-210e24145dc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d78e41f-f65b-46a7-bb41-6a8e6322839a}" ma:internalName="TaxCatchAll" ma:showField="CatchAllData" ma:web="8b6edb8c-f666-4285-a91c-210e24145d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d8db9e2-6599-41bd-a036-820a7a7939c2">
      <Terms xmlns="http://schemas.microsoft.com/office/infopath/2007/PartnerControls"/>
    </lcf76f155ced4ddcb4097134ff3c332f>
    <TaxCatchAll xmlns="8b6edb8c-f666-4285-a91c-210e24145dc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7AEB53A-698C-426C-A1C7-D75C33EFAF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d8db9e2-6599-41bd-a036-820a7a7939c2"/>
    <ds:schemaRef ds:uri="8b6edb8c-f666-4285-a91c-210e24145dc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00CBA6-22E8-4F3F-9A21-848B160365BC}">
  <ds:schemaRefs>
    <ds:schemaRef ds:uri="http://schemas.microsoft.com/office/2006/metadata/properties"/>
    <ds:schemaRef ds:uri="http://schemas.microsoft.com/office/infopath/2007/PartnerControls"/>
    <ds:schemaRef ds:uri="ad8db9e2-6599-41bd-a036-820a7a7939c2"/>
    <ds:schemaRef ds:uri="8b6edb8c-f666-4285-a91c-210e24145dc5"/>
  </ds:schemaRefs>
</ds:datastoreItem>
</file>

<file path=customXml/itemProps3.xml><?xml version="1.0" encoding="utf-8"?>
<ds:datastoreItem xmlns:ds="http://schemas.openxmlformats.org/officeDocument/2006/customXml" ds:itemID="{BBCC09D4-2DAB-4B31-93C3-DB6AF82146D5}">
  <ds:schemaRefs>
    <ds:schemaRef ds:uri="http://schemas.microsoft.com/sharepoint/v3/contenttype/forms"/>
  </ds:schemaRefs>
</ds:datastoreItem>
</file>

<file path=docMetadata/LabelInfo.xml><?xml version="1.0" encoding="utf-8"?>
<clbl:labelList xmlns:clbl="http://schemas.microsoft.com/office/2020/mipLabelMetadata">
  <clbl:label id="{fa1855b2-0a05-4494-a903-f3f23f3f98e0}" enabled="1" method="Standard" siteId="{6f60f0b3-5f06-4e09-9715-989dba8cc7d8}" contentBits="0" removed="0"/>
</clbl:labelList>
</file>

<file path=docProps/app.xml><?xml version="1.0" encoding="utf-8"?>
<Properties xmlns="http://schemas.openxmlformats.org/officeDocument/2006/extended-properties" xmlns:vt="http://schemas.openxmlformats.org/officeDocument/2006/docPropsVTypes">
  <Template>Office 2013 - 2022 Theme</Template>
  <TotalTime>17</TotalTime>
  <Words>1369</Words>
  <Application>Microsoft Macintosh PowerPoint</Application>
  <PresentationFormat>Widescreen</PresentationFormat>
  <Paragraphs>161</Paragraphs>
  <Slides>15</Slides>
  <Notes>15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15</vt:i4>
      </vt:variant>
    </vt:vector>
  </HeadingPairs>
  <TitlesOfParts>
    <vt:vector size="26" baseType="lpstr">
      <vt:lpstr>Arial</vt:lpstr>
      <vt:lpstr>Calibri</vt:lpstr>
      <vt:lpstr>Calibri Light</vt:lpstr>
      <vt:lpstr>Courier New</vt:lpstr>
      <vt:lpstr>Courier New,monospace</vt:lpstr>
      <vt:lpstr>Helvetica</vt:lpstr>
      <vt:lpstr>Open Sans</vt:lpstr>
      <vt:lpstr>Symbol</vt:lpstr>
      <vt:lpstr>Symbol,sans-serif</vt:lpstr>
      <vt:lpstr>Wingdings</vt:lpstr>
      <vt:lpstr>Office 2013 - 2022 Theme</vt:lpstr>
      <vt:lpstr>  Office of Innovation and Student Success   </vt:lpstr>
      <vt:lpstr>Ahmad Sims, EdD. Associate Provost for Innovation &amp; Student Success</vt:lpstr>
      <vt:lpstr>Melissa Faulkner Executive Director, Student Success &amp; Career Outcomes </vt:lpstr>
      <vt:lpstr>  Student Success Areas  </vt:lpstr>
      <vt:lpstr>Honors &amp; Scholarships</vt:lpstr>
      <vt:lpstr>The Writing Center</vt:lpstr>
      <vt:lpstr>First Year Experience, Jorge Velez, Assistant Director</vt:lpstr>
      <vt:lpstr>The Learning Commons, Allan Edmond, Assistant Director</vt:lpstr>
      <vt:lpstr>Transfer Hub​ Ivan Scott Lee, EdD Senior Director for Transfer Success and Partnerships​ </vt:lpstr>
      <vt:lpstr>Academic Advising Center, Laura Silverman, Director</vt:lpstr>
      <vt:lpstr>Center for Career Engagement &amp; Internships</vt:lpstr>
      <vt:lpstr>Experiential Education </vt:lpstr>
      <vt:lpstr>Prelaw Advising</vt:lpstr>
      <vt:lpstr>Health Professions Advisory Services Program</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Queens College-Navitas Partnership</dc:title>
  <dc:creator>George Hendrey</dc:creator>
  <cp:lastModifiedBy>Meagan Sullivan</cp:lastModifiedBy>
  <cp:revision>5</cp:revision>
  <cp:lastPrinted>2023-09-12T17:57:56Z</cp:lastPrinted>
  <dcterms:created xsi:type="dcterms:W3CDTF">2023-01-18T16:34:23Z</dcterms:created>
  <dcterms:modified xsi:type="dcterms:W3CDTF">2026-09-02T19:39:50Z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a1855b2-0a05-4494-a903-f3f23f3f98e0_Enabled">
    <vt:lpwstr>true</vt:lpwstr>
  </property>
  <property fmtid="{D5CDD505-2E9C-101B-9397-08002B2CF9AE}" pid="3" name="MSIP_Label_fa1855b2-0a05-4494-a903-f3f23f3f98e0_SetDate">
    <vt:lpwstr>2023-01-31T16:25:25Z</vt:lpwstr>
  </property>
  <property fmtid="{D5CDD505-2E9C-101B-9397-08002B2CF9AE}" pid="4" name="MSIP_Label_fa1855b2-0a05-4494-a903-f3f23f3f98e0_Method">
    <vt:lpwstr>Standard</vt:lpwstr>
  </property>
  <property fmtid="{D5CDD505-2E9C-101B-9397-08002B2CF9AE}" pid="5" name="MSIP_Label_fa1855b2-0a05-4494-a903-f3f23f3f98e0_Name">
    <vt:lpwstr>defa4170-0d19-0005-0004-bc88714345d2</vt:lpwstr>
  </property>
  <property fmtid="{D5CDD505-2E9C-101B-9397-08002B2CF9AE}" pid="6" name="MSIP_Label_fa1855b2-0a05-4494-a903-f3f23f3f98e0_SiteId">
    <vt:lpwstr>6f60f0b3-5f06-4e09-9715-989dba8cc7d8</vt:lpwstr>
  </property>
  <property fmtid="{D5CDD505-2E9C-101B-9397-08002B2CF9AE}" pid="7" name="MSIP_Label_fa1855b2-0a05-4494-a903-f3f23f3f98e0_ActionId">
    <vt:lpwstr>6fab9734-1bc1-4029-886f-7956aed7877e</vt:lpwstr>
  </property>
  <property fmtid="{D5CDD505-2E9C-101B-9397-08002B2CF9AE}" pid="8" name="MSIP_Label_fa1855b2-0a05-4494-a903-f3f23f3f98e0_ContentBits">
    <vt:lpwstr>0</vt:lpwstr>
  </property>
  <property fmtid="{D5CDD505-2E9C-101B-9397-08002B2CF9AE}" pid="9" name="ContentTypeId">
    <vt:lpwstr>0x010100F843BCE2333FE346B7CED56697DF9A52</vt:lpwstr>
  </property>
</Properties>
</file>