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C2FE1-29B6-1E04-DB1C-0CC2F049EDE2}" v="447" dt="2024-12-27T16:23:57.126"/>
    <p1510:client id="{B49C8C4B-7167-9E8B-97AD-433DF93470A9}" v="327" dt="2024-12-26T21:47:28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1cd8b0e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1cd8b0e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fdc35c0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fdc35c0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fdc35c0f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fdc35c0f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1bc325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1bc325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1cd8b0e3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1cd8b0e3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1cd8b0e3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1cd8b0e3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1cd8b0e3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1cd8b0e3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ed01a21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ed01a21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ed01a21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ed01a21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ed01a212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ed01a212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fdc35c0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fdc35c0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0E01ED21-4C2F-F4D3-F573-87E6714E1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34" y="-583209"/>
            <a:ext cx="8520600" cy="58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Slide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58;p13" descr="Logo: The Center for Excellence in Teaching, Learning &amp; Leadership&#10;Queens College, City University of New York">
            <a:extLst>
              <a:ext uri="{FF2B5EF4-FFF2-40B4-BE49-F238E27FC236}">
                <a16:creationId xmlns:a16="http://schemas.microsoft.com/office/drawing/2014/main" id="{82FD6364-BA48-6939-3E61-FDFA1985F7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55850" y="353074"/>
            <a:ext cx="3632275" cy="12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AACE1-F02A-028F-F8FE-91B235A12EED}"/>
              </a:ext>
            </a:extLst>
          </p:cNvPr>
          <p:cNvSpPr>
            <a:spLocks/>
          </p:cNvSpPr>
          <p:nvPr/>
        </p:nvSpPr>
        <p:spPr>
          <a:xfrm>
            <a:off x="311700" y="1672977"/>
            <a:ext cx="8520600" cy="57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Brightspace Discussions Guide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2C2CF7-D3AC-8A8F-2226-BF40F0029032}"/>
              </a:ext>
            </a:extLst>
          </p:cNvPr>
          <p:cNvSpPr txBox="1">
            <a:spLocks/>
          </p:cNvSpPr>
          <p:nvPr/>
        </p:nvSpPr>
        <p:spPr>
          <a:xfrm>
            <a:off x="317364" y="2574507"/>
            <a:ext cx="8520600" cy="5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/>
              <a:t>A note about Brightspace Discussions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77245-FBA7-5953-9969-E4A5D4CD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734" y="3090940"/>
            <a:ext cx="6721147" cy="96049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" sz="1200" dirty="0">
                <a:solidFill>
                  <a:schemeClr val="dk1"/>
                </a:solidFill>
              </a:rPr>
              <a:t>In Brightspace, unlike Blackboard, topics must be part of a Forum. If you create a Topic without first creating a Forum, a Forum will automatically be created and take the name of the topic.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AC2E655-6AB8-BF21-C05E-9C4888347644}"/>
              </a:ext>
            </a:extLst>
          </p:cNvPr>
          <p:cNvSpPr txBox="1">
            <a:spLocks/>
          </p:cNvSpPr>
          <p:nvPr/>
        </p:nvSpPr>
        <p:spPr>
          <a:xfrm>
            <a:off x="309641" y="4378618"/>
            <a:ext cx="8520600" cy="58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4999"/>
              </a:lnSpc>
              <a:buNone/>
            </a:pPr>
            <a:r>
              <a:rPr lang="en" sz="1000" dirty="0">
                <a:solidFill>
                  <a:schemeClr val="dk1"/>
                </a:solidFill>
              </a:rPr>
              <a:t>Brightspace Discussions © 2024 by CETLL at Queens College CUNY is licensed under CC BY-NC-SA 4.0. </a:t>
            </a:r>
            <a:endParaRPr lang="en" sz="1000">
              <a:solidFill>
                <a:schemeClr val="dk1"/>
              </a:solidFill>
            </a:endParaRPr>
          </a:p>
          <a:p>
            <a:pPr algn="ctr">
              <a:lnSpc>
                <a:spcPct val="114999"/>
              </a:lnSpc>
              <a:buNone/>
            </a:pPr>
            <a:r>
              <a:rPr lang="en" sz="1000" dirty="0">
                <a:solidFill>
                  <a:schemeClr val="dk1"/>
                </a:solidFill>
              </a:rPr>
              <a:t>To view a copy of this license, visit </a:t>
            </a:r>
            <a:r>
              <a:rPr lang="en" sz="1000" dirty="0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ATTRIBUTION-NONCOMMERCIAL-SHAREALIKE 4.0 INTERNATIONAL</a:t>
            </a:r>
            <a:endParaRPr lang="en"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1717" y="-725494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sz="2150" dirty="0"/>
              <a:t>Slide 10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81DA2-DE3B-CAA0-C8A8-40E172E00F91}"/>
              </a:ext>
            </a:extLst>
          </p:cNvPr>
          <p:cNvSpPr txBox="1"/>
          <p:nvPr/>
        </p:nvSpPr>
        <p:spPr>
          <a:xfrm>
            <a:off x="309966" y="271219"/>
            <a:ext cx="277225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900" dirty="0"/>
              <a:t>Add the topic to a Content Module</a:t>
            </a:r>
            <a:endParaRPr lang="en-US" sz="1900" dirty="0"/>
          </a:p>
          <a:p>
            <a:endParaRPr lang="en-US" dirty="0"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290670" y="1272020"/>
            <a:ext cx="2792555" cy="1140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Go to a Content Module and click on the Existing Activities dropdown menu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Click on Discussions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" name="Picture 3" descr="(1) Existing Activities drop-down menu in a Content Module is highlighted and (2) Discussions in the drop-down menu is highlighted.">
            <a:extLst>
              <a:ext uri="{FF2B5EF4-FFF2-40B4-BE49-F238E27FC236}">
                <a16:creationId xmlns:a16="http://schemas.microsoft.com/office/drawing/2014/main" id="{5DCE7051-CAD3-9EB4-6D90-65C10559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54" y="210066"/>
            <a:ext cx="5500303" cy="4715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691275-A2AD-9881-725D-8D31B66D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" y="-752069"/>
            <a:ext cx="2808000" cy="755700"/>
          </a:xfrm>
        </p:spPr>
        <p:txBody>
          <a:bodyPr>
            <a:normAutofit/>
          </a:bodyPr>
          <a:lstStyle/>
          <a:p>
            <a:r>
              <a:rPr lang="en-US" dirty="0"/>
              <a:t>Slide 11</a:t>
            </a:r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4294967295"/>
          </p:nvPr>
        </p:nvSpPr>
        <p:spPr>
          <a:xfrm>
            <a:off x="384175" y="195263"/>
            <a:ext cx="2808288" cy="1184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marR="0" lvl="0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Select a Forum</a:t>
            </a:r>
          </a:p>
          <a:p>
            <a:pPr marL="285750" marR="0" lvl="0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 startAt="3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Select a Topic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(3) A Forum in the Forums list is highlighted&#10;(4) A Topic in the Topics list is highighted">
            <a:extLst>
              <a:ext uri="{FF2B5EF4-FFF2-40B4-BE49-F238E27FC236}">
                <a16:creationId xmlns:a16="http://schemas.microsoft.com/office/drawing/2014/main" id="{7A5B60D9-4262-797A-8484-BAAFD71C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59" y="186896"/>
            <a:ext cx="4636288" cy="47697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A2A0-A58A-F4E2-F70B-6A82987B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" y="-752069"/>
            <a:ext cx="2808000" cy="755700"/>
          </a:xfrm>
        </p:spPr>
        <p:txBody>
          <a:bodyPr>
            <a:normAutofit/>
          </a:bodyPr>
          <a:lstStyle/>
          <a:p>
            <a:r>
              <a:rPr lang="en-US" dirty="0"/>
              <a:t>Slide 12</a:t>
            </a:r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1"/>
          </p:nvPr>
        </p:nvSpPr>
        <p:spPr>
          <a:xfrm>
            <a:off x="358038" y="401059"/>
            <a:ext cx="2532960" cy="1773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Discussion has been added to the Content Module and is visible to learners.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SzPts val="1100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To hide it from learners:</a:t>
            </a:r>
            <a:endParaRPr dirty="0">
              <a:solidFill>
                <a:schemeClr val="dk1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click on the chevron (arrow) next to the Discussion name </a:t>
            </a:r>
            <a:endParaRPr dirty="0">
              <a:solidFill>
                <a:schemeClr val="dk1"/>
              </a:solidFill>
            </a:endParaRPr>
          </a:p>
          <a:p>
            <a:pPr marL="2286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and select Hide from Users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" name="Picture 3" descr="(1) An arrow next to the Topic name is highlighted&#10;(2) &quot;Hide from Users&quot; in the resulting pop-up menu is highlighted">
            <a:extLst>
              <a:ext uri="{FF2B5EF4-FFF2-40B4-BE49-F238E27FC236}">
                <a16:creationId xmlns:a16="http://schemas.microsoft.com/office/drawing/2014/main" id="{1ED08F2E-6FAB-4BD8-D8FA-420C24F6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075" y="287295"/>
            <a:ext cx="5811071" cy="4252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57080D-13D9-1058-915D-FF73209D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7" y="-551681"/>
            <a:ext cx="2870506" cy="550318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sz="2200" dirty="0"/>
              <a:t>Slide 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1E943-2BAB-8BE6-96FD-3968E95CCE12}"/>
              </a:ext>
            </a:extLst>
          </p:cNvPr>
          <p:cNvSpPr txBox="1"/>
          <p:nvPr/>
        </p:nvSpPr>
        <p:spPr>
          <a:xfrm>
            <a:off x="294679" y="767953"/>
            <a:ext cx="258246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200" dirty="0"/>
              <a:t>Create a new Discussion Forum</a:t>
            </a:r>
            <a:endParaRPr lang="en-US" sz="2200" dirty="0"/>
          </a:p>
          <a:p>
            <a:pPr algn="l"/>
            <a:endParaRPr lang="en-US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93841" y="1664447"/>
            <a:ext cx="2460600" cy="1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28600" lvl="0" indent="-190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In your Brightspace course, click on Discussions in the Navigation Bar.</a:t>
            </a:r>
            <a:endParaRPr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Click New and select New Forum from the drop-down menu.</a:t>
            </a:r>
            <a:endParaRPr/>
          </a:p>
        </p:txBody>
      </p:sp>
      <p:pic>
        <p:nvPicPr>
          <p:cNvPr id="2" name="Picture 1" descr="Discussions link in Navigation bar highlighted. &quot;New&quot; drop-down menu highlighted showing links to New Forum and New Topic">
            <a:extLst>
              <a:ext uri="{FF2B5EF4-FFF2-40B4-BE49-F238E27FC236}">
                <a16:creationId xmlns:a16="http://schemas.microsoft.com/office/drawing/2014/main" id="{11180293-FB3E-DFE9-1D3F-7F368277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298" y="611402"/>
            <a:ext cx="5958018" cy="3310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2AB6-D5E0-3C06-39CA-C7CB3D9A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755700"/>
            <a:ext cx="2808000" cy="755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Slide 3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311700" y="690575"/>
            <a:ext cx="2278200" cy="30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en">
                <a:solidFill>
                  <a:schemeClr val="dk1"/>
                </a:solidFill>
              </a:rPr>
              <a:t>Enter a title and click Create a new topic in this forum with the same title. </a:t>
            </a:r>
            <a:endParaRPr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en">
                <a:solidFill>
                  <a:schemeClr val="dk1"/>
                </a:solidFill>
              </a:rPr>
              <a:t>Enter a description or instructions.</a:t>
            </a:r>
            <a:endParaRPr/>
          </a:p>
        </p:txBody>
      </p:sp>
      <p:pic>
        <p:nvPicPr>
          <p:cNvPr id="3" name="Picture 2" descr="New Forum Details window with (3) Title &#10; and (4) Description fields highlighted.">
            <a:extLst>
              <a:ext uri="{FF2B5EF4-FFF2-40B4-BE49-F238E27FC236}">
                <a16:creationId xmlns:a16="http://schemas.microsoft.com/office/drawing/2014/main" id="{353F3E3F-B720-7DA1-A3F7-98586D89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73" y="535036"/>
            <a:ext cx="6134503" cy="3751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53F9-960A-1859-7E5B-A0F7B12B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755700"/>
            <a:ext cx="2808000" cy="755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Slide 4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48175" y="570375"/>
            <a:ext cx="2387700" cy="22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190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5"/>
            </a:pPr>
            <a:r>
              <a:rPr lang="en">
                <a:solidFill>
                  <a:schemeClr val="dk1"/>
                </a:solidFill>
              </a:rPr>
              <a:t>Select desired Forum Options. You can skip this step and select your options on individual topics.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Picture 2" descr="Discussion Forum Description field with Options highlighted.">
            <a:extLst>
              <a:ext uri="{FF2B5EF4-FFF2-40B4-BE49-F238E27FC236}">
                <a16:creationId xmlns:a16="http://schemas.microsoft.com/office/drawing/2014/main" id="{75E8F4A7-4892-39C5-52B2-8C23E7CA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83" y="572224"/>
            <a:ext cx="5582750" cy="39985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03BD-E9A4-5E09-DEC6-F16CCD70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90" y="-752069"/>
            <a:ext cx="2808000" cy="755700"/>
          </a:xfrm>
        </p:spPr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329925" y="245950"/>
            <a:ext cx="2808000" cy="2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6"/>
            </a:pPr>
            <a:r>
              <a:rPr lang="en" dirty="0">
                <a:solidFill>
                  <a:schemeClr val="dk1"/>
                </a:solidFill>
              </a:rPr>
              <a:t>Click on the Restrictions tab to set Availability dates. Note: You can skip steps 6-7 if you prefer to set restrictions on individual topics.</a:t>
            </a:r>
            <a:endParaRPr lang="en-US" dirty="0">
              <a:solidFill>
                <a:schemeClr val="dk1"/>
              </a:solidFill>
            </a:endParaRPr>
          </a:p>
          <a:p>
            <a:pPr marL="2286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6"/>
            </a:pPr>
            <a:r>
              <a:rPr lang="en" dirty="0">
                <a:solidFill>
                  <a:schemeClr val="dk1"/>
                </a:solidFill>
              </a:rPr>
              <a:t>Set additional restrictions as desired.</a:t>
            </a:r>
            <a:endParaRPr dirty="0">
              <a:solidFill>
                <a:schemeClr val="dk1"/>
              </a:solidFill>
            </a:endParaRPr>
          </a:p>
          <a:p>
            <a:pPr marL="2286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6"/>
            </a:pPr>
            <a:r>
              <a:rPr lang="en" dirty="0">
                <a:solidFill>
                  <a:schemeClr val="dk1"/>
                </a:solidFill>
              </a:rPr>
              <a:t>Click Save and Close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Picture 4" descr="(6) Restrictions tab showing availability start date">
            <a:extLst>
              <a:ext uri="{FF2B5EF4-FFF2-40B4-BE49-F238E27FC236}">
                <a16:creationId xmlns:a16="http://schemas.microsoft.com/office/drawing/2014/main" id="{4583B22A-EA19-C55D-63E8-36E38E8D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09" y="134169"/>
            <a:ext cx="5491033" cy="1940432"/>
          </a:xfrm>
          <a:prstGeom prst="rect">
            <a:avLst/>
          </a:prstGeom>
        </p:spPr>
      </p:pic>
      <p:pic>
        <p:nvPicPr>
          <p:cNvPr id="6" name="Picture 5" descr="(7) Release Conditions window showing Attach Existing, Create and Attach, Remove All Conditions) page&#10;&#10;Group and Section Restrictions highlighted showing option to Restrict this forum to the following groups and sections.&#10;&#10;(8) Save and Close button is highlighted.">
            <a:extLst>
              <a:ext uri="{FF2B5EF4-FFF2-40B4-BE49-F238E27FC236}">
                <a16:creationId xmlns:a16="http://schemas.microsoft.com/office/drawing/2014/main" id="{3C273215-AF9B-B129-D134-57AEA1E75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368" y="2202592"/>
            <a:ext cx="3559252" cy="27694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37032" y="-590410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dirty="0"/>
              <a:t>Slide 6</a:t>
            </a:r>
          </a:p>
        </p:txBody>
      </p:sp>
      <p:sp>
        <p:nvSpPr>
          <p:cNvPr id="134" name="Google Shape;134;p18"/>
          <p:cNvSpPr txBox="1"/>
          <p:nvPr/>
        </p:nvSpPr>
        <p:spPr>
          <a:xfrm>
            <a:off x="427937" y="904312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sz="2200" dirty="0"/>
              <a:t>Create a New Topic</a:t>
            </a:r>
            <a:endParaRPr lang="en-US" sz="2200"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27625" y="1513775"/>
            <a:ext cx="2808000" cy="19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you didn’t select Create a new topic when you created the Forum, create one now: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Click on Discussions in the Navigation Bar.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Click New then select New Topic from the drop-down menu.</a:t>
            </a:r>
            <a:endParaRPr/>
          </a:p>
        </p:txBody>
      </p:sp>
      <p:pic>
        <p:nvPicPr>
          <p:cNvPr id="2" name="Picture 1" descr="(1) Discussions link in Navigation Bar &#10;(2) Discussions List tab with New drop-down menu with New Topic in the drop-down menu highlighted  ">
            <a:extLst>
              <a:ext uri="{FF2B5EF4-FFF2-40B4-BE49-F238E27FC236}">
                <a16:creationId xmlns:a16="http://schemas.microsoft.com/office/drawing/2014/main" id="{0F170F48-A8A2-34AF-E7B2-36F67712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752" y="830593"/>
            <a:ext cx="5606877" cy="3313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F6B2-7369-CD01-D618-2A78F88B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755700"/>
            <a:ext cx="2808000" cy="755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Slide 7</a:t>
            </a: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311700" y="4995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en">
                <a:solidFill>
                  <a:schemeClr val="dk1"/>
                </a:solidFill>
              </a:rPr>
              <a:t>Enter a topic title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en">
                <a:solidFill>
                  <a:schemeClr val="dk1"/>
                </a:solidFill>
              </a:rPr>
              <a:t>Enter Grade points and add it to the Grade Book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3"/>
            </a:pPr>
            <a:r>
              <a:rPr lang="en">
                <a:solidFill>
                  <a:schemeClr val="dk1"/>
                </a:solidFill>
              </a:rPr>
              <a:t>Enter a description/instructions or prompt</a:t>
            </a:r>
            <a:endParaRPr/>
          </a:p>
        </p:txBody>
      </p:sp>
      <p:pic>
        <p:nvPicPr>
          <p:cNvPr id="3" name="Picture 2" descr="(3) Topic Title field is highlighted&#10;(4) &quot;Grade out of&quot; field and &quot;In Grade Book&quot; drop-down menus are highlighted&#10;(5) Description text field is highlighted">
            <a:extLst>
              <a:ext uri="{FF2B5EF4-FFF2-40B4-BE49-F238E27FC236}">
                <a16:creationId xmlns:a16="http://schemas.microsoft.com/office/drawing/2014/main" id="{94917F93-B225-4020-753A-8B0F122E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21" y="293046"/>
            <a:ext cx="4924856" cy="4150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C749-7CB7-0334-B6F1-765F0AA2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7" y="-752069"/>
            <a:ext cx="2808000" cy="755700"/>
          </a:xfrm>
        </p:spPr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293450" y="532350"/>
            <a:ext cx="2800278" cy="1372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6"/>
            </a:pPr>
            <a:r>
              <a:rPr lang="en" dirty="0">
                <a:solidFill>
                  <a:schemeClr val="dk1"/>
                </a:solidFill>
              </a:rPr>
              <a:t>Set availability dates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Clr>
                <a:schemeClr val="dk1"/>
              </a:buClr>
              <a:buAutoNum type="arabicPeriod" startAt="6"/>
            </a:pPr>
            <a:r>
              <a:rPr lang="en" dirty="0">
                <a:solidFill>
                  <a:schemeClr val="dk1"/>
                </a:solidFill>
              </a:rPr>
              <a:t>Select Post &amp; Completion options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Clr>
                <a:schemeClr val="dk1"/>
              </a:buClr>
              <a:buAutoNum type="arabicPeriod" startAt="6"/>
            </a:pPr>
            <a:r>
              <a:rPr lang="en" dirty="0">
                <a:solidFill>
                  <a:schemeClr val="dk1"/>
                </a:solidFill>
              </a:rPr>
              <a:t>Select Evaluation &amp; Feedback options</a:t>
            </a:r>
            <a:endParaRPr sz="21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Picture 2" descr="(6) Availability Dates &amp; Conditions tab is highlighted">
            <a:extLst>
              <a:ext uri="{FF2B5EF4-FFF2-40B4-BE49-F238E27FC236}">
                <a16:creationId xmlns:a16="http://schemas.microsoft.com/office/drawing/2014/main" id="{766DB74C-4C64-200A-98C8-2AFF29FB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19" y="210064"/>
            <a:ext cx="2809629" cy="2082114"/>
          </a:xfrm>
          <a:prstGeom prst="rect">
            <a:avLst/>
          </a:prstGeom>
        </p:spPr>
      </p:pic>
      <p:pic>
        <p:nvPicPr>
          <p:cNvPr id="6" name="Picture 5" descr="(7) Post &amp; Completion tab is highlighted">
            <a:extLst>
              <a:ext uri="{FF2B5EF4-FFF2-40B4-BE49-F238E27FC236}">
                <a16:creationId xmlns:a16="http://schemas.microsoft.com/office/drawing/2014/main" id="{DA885B5E-840B-F42A-CCDC-959B3B1EA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628" y="2403389"/>
            <a:ext cx="2852501" cy="2468263"/>
          </a:xfrm>
          <a:prstGeom prst="rect">
            <a:avLst/>
          </a:prstGeom>
        </p:spPr>
      </p:pic>
      <p:pic>
        <p:nvPicPr>
          <p:cNvPr id="7" name="Picture 6" descr="(8) Evaluation &amp; Feedback tab is highlighted">
            <a:extLst>
              <a:ext uri="{FF2B5EF4-FFF2-40B4-BE49-F238E27FC236}">
                <a16:creationId xmlns:a16="http://schemas.microsoft.com/office/drawing/2014/main" id="{B861E0C7-CA6F-5AC6-D885-0E0472F78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01" y="750672"/>
            <a:ext cx="2419033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1B6A9-4F5F-ADA6-C6AE-D88692DC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" y="-752069"/>
            <a:ext cx="2808000" cy="755700"/>
          </a:xfrm>
        </p:spPr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238725" y="356950"/>
            <a:ext cx="23148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9"/>
            </a:pPr>
            <a:r>
              <a:rPr lang="en">
                <a:solidFill>
                  <a:schemeClr val="dk1"/>
                </a:solidFill>
              </a:rPr>
              <a:t>Click the toggle button to make the topic Visible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 startAt="9"/>
            </a:pPr>
            <a:r>
              <a:rPr lang="en">
                <a:solidFill>
                  <a:schemeClr val="dk1"/>
                </a:solidFill>
              </a:rPr>
              <a:t>Click Save and Close</a:t>
            </a:r>
            <a:endParaRPr sz="21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" name="Picture 3" descr="New Topic set up window showing &#10;(9) Visible toggle button&#10;(10) Save and Close button">
            <a:extLst>
              <a:ext uri="{FF2B5EF4-FFF2-40B4-BE49-F238E27FC236}">
                <a16:creationId xmlns:a16="http://schemas.microsoft.com/office/drawing/2014/main" id="{2A513EE2-2E37-DC98-36E3-12FDA497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21" y="279571"/>
            <a:ext cx="5985304" cy="4700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527</cp:revision>
  <dcterms:modified xsi:type="dcterms:W3CDTF">2024-12-27T16:27:11Z</dcterms:modified>
</cp:coreProperties>
</file>