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2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Ex3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99" r:id="rId2"/>
    <p:sldId id="303" r:id="rId3"/>
    <p:sldId id="307" r:id="rId4"/>
    <p:sldId id="319" r:id="rId5"/>
    <p:sldId id="326" r:id="rId6"/>
    <p:sldId id="327" r:id="rId7"/>
    <p:sldId id="321" r:id="rId8"/>
    <p:sldId id="320" r:id="rId9"/>
    <p:sldId id="322" r:id="rId10"/>
    <p:sldId id="323" r:id="rId11"/>
    <p:sldId id="324" r:id="rId12"/>
    <p:sldId id="334" r:id="rId13"/>
    <p:sldId id="325" r:id="rId14"/>
    <p:sldId id="328" r:id="rId15"/>
    <p:sldId id="30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24696F-CBCA-AD6D-77EE-697AE65D6A71}" name="Lin Reed" initials="LR" userId="S::Lin.Reed@navitas.com::2c65b5a5-9250-4157-85d5-0187e18fd8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13A"/>
    <a:srgbClr val="D4213A"/>
    <a:srgbClr val="FFC000"/>
    <a:srgbClr val="FFFF00"/>
    <a:srgbClr val="00B050"/>
    <a:srgbClr val="702FA0"/>
    <a:srgbClr val="00B0F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85" autoAdjust="0"/>
    <p:restoredTop sz="95374" autoAdjust="0"/>
  </p:normalViewPr>
  <p:slideViewPr>
    <p:cSldViewPr snapToGrid="0">
      <p:cViewPr varScale="1">
        <p:scale>
          <a:sx n="113" d="100"/>
          <a:sy n="113" d="100"/>
        </p:scale>
        <p:origin x="14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\\Users\adrian\Desktop\Middle%20States%20Final\Data%20graph%20sample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\\Users\adrian\Desktop\Middle%20States%20Final\Data%20graph%20sample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\\Users\adrian\Desktop\Middle%20States%20Final\Data%20graph%20samp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Queens College</c:v>
                </c:pt>
              </c:strCache>
            </c:strRef>
          </c:tx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76-D84B-9554-7A14B05B2D65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76-D84B-9554-7A14B05B2D65}"/>
              </c:ext>
            </c:extLst>
          </c:dPt>
          <c:dPt>
            <c:idx val="2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6B-F84F-88DC-676A0819FC58}"/>
              </c:ext>
            </c:extLst>
          </c:dPt>
          <c:dPt>
            <c:idx val="3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76-D84B-9554-7A14B05B2D65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61BF1A1C-87C2-7C44-B531-097A3BB67F91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EAA41F45-6014-3241-A04E-0B7EDEE8A357}" type="PERCENTAGE">
                      <a:rPr lang="en-US" baseline="0" smtClean="0"/>
                      <a:pPr/>
                      <a:t>[PERCENTAGE]</a:t>
                    </a:fld>
                    <a:endParaRPr lang="en-US" baseline="0"/>
                  </a:p>
                  <a:p>
                    <a:r>
                      <a:rPr lang="en-US" baseline="0"/>
                      <a:t>Helvetica 12 pt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71691839703644"/>
                      <c:h val="0.138010827252609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F6B-F84F-88DC-676A0819FC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Full-Time (UGRDS)</c:v>
                </c:pt>
                <c:pt idx="1">
                  <c:v>Part-Time (UGRDS)</c:v>
                </c:pt>
                <c:pt idx="2">
                  <c:v>Graduates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61.7</c:v>
                </c:pt>
                <c:pt idx="1">
                  <c:v>23</c:v>
                </c:pt>
                <c:pt idx="2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6B-F84F-88DC-676A0819FC5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B0F0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Queens College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0302-4646-9CF4-C524F0383F6C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0302-4646-9CF4-C524F0383F6C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4F6B-F84F-88DC-676A0819FC58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0302-4646-9CF4-C524F0383F6C}"/>
              </c:ext>
            </c:extLst>
          </c:dPt>
          <c:dLbls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pPr>
                    <a:fld id="{61BF1A1C-87C2-7C44-B531-097A3BB67F91}" type="CATEGORYNAME">
                      <a:rPr lang="en-US"/>
                      <a:pPr>
                        <a:defRPr sz="1197" b="0" i="0" u="none" strike="noStrike" kern="1200" baseline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baseline="0"/>
                      <a:t>
</a:t>
                    </a:r>
                    <a:fld id="{EAA41F45-6014-3241-A04E-0B7EDEE8A357}" type="PERCENTAGE">
                      <a:rPr lang="en-US" baseline="0" smtClean="0"/>
                      <a:pPr>
                        <a:defRPr sz="1197" b="0" i="0" u="none" strike="noStrike" kern="1200" baseline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baseline="0"/>
                  </a:p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pPr>
                    <a:r>
                      <a:rPr lang="en-US" baseline="0"/>
                      <a:t>Helvetica 12 pt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F6B-F84F-88DC-676A0819FC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Full-Time (UGRDS)</c:v>
                </c:pt>
                <c:pt idx="1">
                  <c:v>Part-Time (UGRDS)</c:v>
                </c:pt>
                <c:pt idx="2">
                  <c:v>Graduates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61.7</c:v>
                </c:pt>
                <c:pt idx="1">
                  <c:v>23</c:v>
                </c:pt>
                <c:pt idx="2">
                  <c:v>15.3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6B-F84F-88DC-676A0819F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2726975"/>
        <c:axId val="1757994016"/>
      </c:lineChart>
      <c:catAx>
        <c:axId val="15327269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50" normalizeH="0" baseline="0">
                <a:solidFill>
                  <a:schemeClr val="lt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1757994016"/>
        <c:crosses val="autoZero"/>
        <c:auto val="1"/>
        <c:lblAlgn val="ctr"/>
        <c:lblOffset val="100"/>
        <c:noMultiLvlLbl val="0"/>
      </c:catAx>
      <c:valAx>
        <c:axId val="175799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15327269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B0F0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Queens College</c:v>
                </c:pt>
              </c:strCache>
            </c:strRef>
          </c:tx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DD7-2A4D-A2BB-670D7CFD9C2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DD7-2A4D-A2BB-670D7CFD9C2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DD7-2A4D-A2BB-670D7CFD9C2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DD7-2A4D-A2BB-670D7CFD9C2F}"/>
              </c:ext>
            </c:extLst>
          </c:dPt>
          <c:dLbls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pPr>
                    <a:fld id="{61BF1A1C-87C2-7C44-B531-097A3BB67F91}" type="CATEGORYNAME">
                      <a:rPr lang="en-US"/>
                      <a:pPr>
                        <a:defRPr sz="1197" b="0" i="0" u="none" strike="noStrike" kern="1200" baseline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baseline="0"/>
                      <a:t>
</a:t>
                    </a:r>
                    <a:fld id="{EAA41F45-6014-3241-A04E-0B7EDEE8A357}" type="PERCENTAGE">
                      <a:rPr lang="en-US" baseline="0" smtClean="0"/>
                      <a:pPr>
                        <a:defRPr sz="1197" b="0" i="0" u="none" strike="noStrike" kern="1200" baseline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 baseline="0"/>
                  </a:p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pPr>
                    <a:r>
                      <a:rPr lang="en-US" baseline="0"/>
                      <a:t>Helvetica 12 pt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DD7-2A4D-A2BB-670D7CFD9C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Full-Time (UGRDS)</c:v>
                </c:pt>
                <c:pt idx="1">
                  <c:v>Part-Time (UGRDS)</c:v>
                </c:pt>
                <c:pt idx="2">
                  <c:v>Graduates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61.7</c:v>
                </c:pt>
                <c:pt idx="1">
                  <c:v>23</c:v>
                </c:pt>
                <c:pt idx="2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D7-2A4D-A2BB-670D7CFD9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58141056"/>
        <c:axId val="1758139328"/>
      </c:barChart>
      <c:valAx>
        <c:axId val="175813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1758141056"/>
        <c:crosses val="autoZero"/>
        <c:crossBetween val="between"/>
      </c:valAx>
      <c:catAx>
        <c:axId val="1758141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50" normalizeH="0" baseline="0">
                <a:solidFill>
                  <a:schemeClr val="lt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1758139328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B0F0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'Majors Pareto (22-23) (8B-E)'!$S$40:$S$49</cx:f>
        <cx:lvl ptCount="10">
          <cx:pt idx="0">ACCT (BA/BBA)</cx:pt>
          <cx:pt idx="1">BIOL (BA)</cx:pt>
          <cx:pt idx="2">CSI (BA/BS)</cx:pt>
          <cx:pt idx="3">EECE (BA)</cx:pt>
          <cx:pt idx="4">PSYCH (BA)</cx:pt>
          <cx:pt idx="5">ARTS/D-BFA</cx:pt>
          <cx:pt idx="6">ENGL (BA)</cx:pt>
          <cx:pt idx="7">ECON (BA)</cx:pt>
          <cx:pt idx="8">PHYSED (BS)</cx:pt>
          <cx:pt idx="9">SOC (BA)</cx:pt>
        </cx:lvl>
      </cx:strDim>
      <cx:numDim type="val">
        <cx:f>'Majors Pareto (22-23) (8B-E)'!$T$40:$T$49</cx:f>
        <cx:lvl ptCount="10" formatCode="General">
          <cx:pt idx="0">1291</cx:pt>
          <cx:pt idx="1">856</cx:pt>
          <cx:pt idx="2">2193</cx:pt>
          <cx:pt idx="3">784</cx:pt>
          <cx:pt idx="4">2103</cx:pt>
          <cx:pt idx="5">393</cx:pt>
          <cx:pt idx="6">348</cx:pt>
          <cx:pt idx="7">628</cx:pt>
          <cx:pt idx="8">310</cx:pt>
          <cx:pt idx="9">335</cx:pt>
        </cx:lvl>
      </cx:numDim>
    </cx:data>
  </cx:chartData>
  <cx:chart>
    <cx:title pos="t" align="ctr" overlay="0">
      <cx:tx>
        <cx:txData>
          <cx:v/>
        </cx:txData>
      </cx:tx>
      <cx:txPr>
        <a:bodyPr spcFirstLastPara="1" vertOverflow="ellipsis" horzOverflow="overflow" wrap="square" lIns="0" tIns="0" rIns="0" bIns="0" anchor="ctr" anchorCtr="1"/>
        <a:lstStyle/>
        <a:p>
          <a:pPr rtl="0"/>
          <a:endParaRPr lang="en-US" sz="3200" dirty="0">
            <a:solidFill>
              <a:sysClr val="windowText" lastClr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x:txPr>
    </cx:title>
    <cx:plotArea>
      <cx:plotAreaRegion>
        <cx:series layoutId="clusteredColumn" uniqueId="{FBB2D38C-BE29-3846-A66D-601372936C86}">
          <cx:spPr>
            <a:solidFill>
              <a:srgbClr val="00B0F0"/>
            </a:solidFill>
          </cx:spPr>
          <cx:dataPt idx="2"/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 b="0" i="0">
                    <a:solidFill>
                      <a:schemeClr val="bg1"/>
                    </a:solidFill>
                    <a:latin typeface="Helvetica" pitchFamily="2" charset="0"/>
                    <a:ea typeface="Helvetica" pitchFamily="2" charset="0"/>
                    <a:cs typeface="Helvetica" pitchFamily="2" charset="0"/>
                  </a:defRPr>
                </a:pPr>
                <a:endParaRPr lang="en-US" sz="1400" b="0" i="0" u="none" strike="noStrike" baseline="0">
                  <a:solidFill>
                    <a:schemeClr val="bg1"/>
                  </a:solidFill>
                  <a:latin typeface="Helvetica" pitchFamily="2" charset="0"/>
                </a:endParaRPr>
              </a:p>
            </cx:txPr>
            <cx:visibility seriesName="0" categoryName="0" value="1"/>
          </cx:dataLabels>
          <cx:dataId val="0"/>
          <cx:layoutPr>
            <cx:aggregation/>
          </cx:layoutPr>
          <cx:axisId val="1"/>
        </cx:series>
        <cx:series layoutId="paretoLine" ownerIdx="0" uniqueId="{F0E956C5-913D-7A4E-9E39-4250E0EA502B}">
          <cx:spPr>
            <a:ln w="38100">
              <a:solidFill>
                <a:srgbClr val="F30430"/>
              </a:solidFill>
            </a:ln>
          </cx:spPr>
          <cx:axisId val="2"/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0" i="0">
                <a:solidFill>
                  <a:sysClr val="windowText" lastClr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pPr>
            <a:endParaRPr lang="en-US" sz="1400" b="0" i="0" u="none" strike="noStrike" baseline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</cx:txPr>
      </cx:axis>
      <cx:axis id="1">
        <cx:valScaling/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0" i="0">
                <a:solidFill>
                  <a:sysClr val="windowText" lastClr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pPr>
            <a:endParaRPr lang="en-US" sz="1400" b="0" i="0" u="none" strike="noStrike" baseline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</cx:txPr>
      </cx:axis>
      <cx:axis id="2">
        <cx:valScaling max="1" min="0"/>
        <cx:units unit="percentage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0" i="0">
                <a:solidFill>
                  <a:sysClr val="windowText" lastClr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pPr>
            <a:endParaRPr lang="en-US" sz="1400" b="0" i="0" u="none" strike="noStrike" baseline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'Majors Pareto (22-23) (8B-E)'!$S$40:$S$49</cx:f>
        <cx:lvl ptCount="10">
          <cx:pt idx="0">ACCT (BA/BBA)</cx:pt>
          <cx:pt idx="1">BIOL (BA)</cx:pt>
          <cx:pt idx="2">CSI (BA/BS)</cx:pt>
          <cx:pt idx="3">EECE (BA)</cx:pt>
          <cx:pt idx="4">PSYCH (BA)</cx:pt>
          <cx:pt idx="5">ARTS/D-BFA</cx:pt>
          <cx:pt idx="6">ENGL (BA)</cx:pt>
          <cx:pt idx="7">ECON (BA)</cx:pt>
          <cx:pt idx="8">PHYSED (BS)</cx:pt>
          <cx:pt idx="9">SOC (BA)</cx:pt>
        </cx:lvl>
      </cx:strDim>
      <cx:numDim type="val">
        <cx:f>'Majors Pareto (22-23) (8B-E)'!$T$40:$T$49</cx:f>
        <cx:lvl ptCount="10" formatCode="General">
          <cx:pt idx="0">1291</cx:pt>
          <cx:pt idx="1">856</cx:pt>
          <cx:pt idx="2">2193</cx:pt>
          <cx:pt idx="3">784</cx:pt>
          <cx:pt idx="4">2103</cx:pt>
          <cx:pt idx="5">393</cx:pt>
          <cx:pt idx="6">348</cx:pt>
          <cx:pt idx="7">628</cx:pt>
          <cx:pt idx="8">310</cx:pt>
          <cx:pt idx="9">335</cx:pt>
        </cx:lvl>
      </cx:numDim>
    </cx:data>
  </cx:chartData>
  <cx:chart>
    <cx:title pos="t" align="ctr" overlay="0">
      <cx:tx>
        <cx:txData>
          <cx:v/>
        </cx:txData>
      </cx:tx>
      <cx:txPr>
        <a:bodyPr spcFirstLastPara="1" vertOverflow="ellipsis" horzOverflow="overflow" wrap="square" lIns="0" tIns="0" rIns="0" bIns="0" anchor="ctr" anchorCtr="1"/>
        <a:lstStyle/>
        <a:p>
          <a:pPr rtl="0"/>
          <a:endParaRPr lang="en-US" sz="3200" dirty="0">
            <a:solidFill>
              <a:sysClr val="windowText" lastClr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x:txPr>
    </cx:title>
    <cx:plotArea>
      <cx:plotAreaRegion>
        <cx:series layoutId="clusteredColumn" uniqueId="{FBB2D38C-BE29-3846-A66D-601372936C86}">
          <cx:spPr>
            <a:solidFill>
              <a:srgbClr val="FFC000"/>
            </a:solidFill>
          </cx:spPr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 b="0" i="0">
                    <a:solidFill>
                      <a:schemeClr val="bg1"/>
                    </a:solidFill>
                    <a:latin typeface="Helvetica" pitchFamily="2" charset="0"/>
                    <a:ea typeface="Helvetica" pitchFamily="2" charset="0"/>
                    <a:cs typeface="Helvetica" pitchFamily="2" charset="0"/>
                  </a:defRPr>
                </a:pPr>
                <a:endParaRPr lang="en-US" sz="1400" b="0" i="0" u="none" strike="noStrike" baseline="0">
                  <a:solidFill>
                    <a:schemeClr val="bg1"/>
                  </a:solidFill>
                  <a:latin typeface="Helvetica" pitchFamily="2" charset="0"/>
                </a:endParaRPr>
              </a:p>
            </cx:txPr>
            <cx:visibility seriesName="0" categoryName="0" value="1"/>
          </cx:dataLabels>
          <cx:dataId val="0"/>
          <cx:layoutPr>
            <cx:aggregation/>
          </cx:layoutPr>
          <cx:axisId val="1"/>
        </cx:series>
        <cx:series layoutId="paretoLine" ownerIdx="0" uniqueId="{F0E956C5-913D-7A4E-9E39-4250E0EA502B}">
          <cx:spPr>
            <a:ln w="38100">
              <a:solidFill>
                <a:srgbClr val="702FA0"/>
              </a:solidFill>
            </a:ln>
          </cx:spPr>
          <cx:axisId val="2"/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0" i="0">
                <a:solidFill>
                  <a:sysClr val="windowText" lastClr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pPr>
            <a:endParaRPr lang="en-US" sz="1400" b="0" i="0" u="none" strike="noStrike" baseline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</cx:txPr>
      </cx:axis>
      <cx:axis id="1">
        <cx:valScaling/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0" i="0">
                <a:solidFill>
                  <a:sysClr val="windowText" lastClr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pPr>
            <a:endParaRPr lang="en-US" sz="1400" b="0" i="0" u="none" strike="noStrike" baseline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</cx:txPr>
      </cx:axis>
      <cx:axis id="2">
        <cx:valScaling max="1" min="0"/>
        <cx:units unit="percentage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0" i="0">
                <a:solidFill>
                  <a:sysClr val="windowText" lastClr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pPr>
            <a:endParaRPr lang="en-US" sz="1400" b="0" i="0" u="none" strike="noStrike" baseline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</cx:txPr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'Majors Pareto (22-23) (8B-E)'!$S$40:$S$49</cx:f>
        <cx:lvl ptCount="10">
          <cx:pt idx="0">ACCT (BA/BBA)</cx:pt>
          <cx:pt idx="1">BIOL (BA)</cx:pt>
          <cx:pt idx="2">CSI (BA/BS)</cx:pt>
          <cx:pt idx="3">EECE (BA)</cx:pt>
          <cx:pt idx="4">PSYCH (BA)</cx:pt>
          <cx:pt idx="5">ARTS/D-BFA</cx:pt>
          <cx:pt idx="6">ENGL (BA)</cx:pt>
          <cx:pt idx="7">ECON (BA)</cx:pt>
          <cx:pt idx="8">PHYSED (BS)</cx:pt>
          <cx:pt idx="9">SOC (BA)</cx:pt>
        </cx:lvl>
      </cx:strDim>
      <cx:numDim type="val">
        <cx:f>'Majors Pareto (22-23) (8B-E)'!$T$40:$T$49</cx:f>
        <cx:lvl ptCount="10" formatCode="General">
          <cx:pt idx="0">1291</cx:pt>
          <cx:pt idx="1">856</cx:pt>
          <cx:pt idx="2">2193</cx:pt>
          <cx:pt idx="3">784</cx:pt>
          <cx:pt idx="4">2103</cx:pt>
          <cx:pt idx="5">393</cx:pt>
          <cx:pt idx="6">348</cx:pt>
          <cx:pt idx="7">628</cx:pt>
          <cx:pt idx="8">310</cx:pt>
          <cx:pt idx="9">335</cx:pt>
        </cx:lvl>
      </cx:numDim>
    </cx:data>
  </cx:chartData>
  <cx:chart>
    <cx:title pos="t" align="ctr" overlay="0">
      <cx:tx>
        <cx:txData>
          <cx:v/>
        </cx:txData>
      </cx:tx>
      <cx:txPr>
        <a:bodyPr spcFirstLastPara="1" vertOverflow="ellipsis" horzOverflow="overflow" wrap="square" lIns="0" tIns="0" rIns="0" bIns="0" anchor="ctr" anchorCtr="1"/>
        <a:lstStyle/>
        <a:p>
          <a:pPr rtl="0"/>
          <a:endParaRPr lang="en-US" sz="3200" dirty="0">
            <a:solidFill>
              <a:sysClr val="windowText" lastClr="00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x:txPr>
    </cx:title>
    <cx:plotArea>
      <cx:plotAreaRegion>
        <cx:series layoutId="clusteredColumn" uniqueId="{FBB2D38C-BE29-3846-A66D-601372936C86}">
          <cx:spPr>
            <a:solidFill>
              <a:srgbClr val="00B050"/>
            </a:solidFill>
          </cx:spPr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 b="0" i="0">
                    <a:solidFill>
                      <a:schemeClr val="bg1"/>
                    </a:solidFill>
                    <a:latin typeface="Helvetica" pitchFamily="2" charset="0"/>
                    <a:ea typeface="Helvetica" pitchFamily="2" charset="0"/>
                    <a:cs typeface="Helvetica" pitchFamily="2" charset="0"/>
                  </a:defRPr>
                </a:pPr>
                <a:endParaRPr lang="en-US" sz="1400" b="0" i="0" u="none" strike="noStrike" baseline="0">
                  <a:solidFill>
                    <a:schemeClr val="bg1"/>
                  </a:solidFill>
                  <a:latin typeface="Helvetica" pitchFamily="2" charset="0"/>
                </a:endParaRPr>
              </a:p>
            </cx:txPr>
            <cx:visibility seriesName="0" categoryName="0" value="1"/>
          </cx:dataLabels>
          <cx:dataId val="0"/>
          <cx:layoutPr>
            <cx:aggregation/>
          </cx:layoutPr>
          <cx:axisId val="1"/>
        </cx:series>
        <cx:series layoutId="paretoLine" ownerIdx="0" uniqueId="{F0E956C5-913D-7A4E-9E39-4250E0EA502B}">
          <cx:spPr>
            <a:ln w="38100">
              <a:solidFill>
                <a:srgbClr val="702FA0"/>
              </a:solidFill>
            </a:ln>
          </cx:spPr>
          <cx:axisId val="2"/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0" i="0">
                <a:solidFill>
                  <a:sysClr val="windowText" lastClr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pPr>
            <a:endParaRPr lang="en-US" sz="1400" b="0" i="0" u="none" strike="noStrike" baseline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</cx:txPr>
      </cx:axis>
      <cx:axis id="1">
        <cx:valScaling/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0" i="0">
                <a:solidFill>
                  <a:sysClr val="windowText" lastClr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pPr>
            <a:endParaRPr lang="en-US" sz="1400" b="0" i="0" u="none" strike="noStrike" baseline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</cx:txPr>
      </cx:axis>
      <cx:axis id="2">
        <cx:valScaling max="1" min="0"/>
        <cx:units unit="percentage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 b="0" i="0">
                <a:solidFill>
                  <a:sysClr val="windowText" lastClr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pPr>
            <a:endParaRPr lang="en-US" sz="1400" b="0" i="0" u="none" strike="noStrike" baseline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dataLabel>
  <cs:dataLabelCallout>
    <cs:lnRef idx="0"/>
    <cs:fillRef idx="0"/>
    <cs:effectRef idx="0"/>
    <cs:fontRef idx="minor">
      <a:schemeClr val="dk1">
        <a:lumMod val="50000"/>
        <a:lumOff val="50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ln w="9525" cap="flat" cmpd="sng" algn="ctr">
        <a:solidFill>
          <a:schemeClr val="phClr">
            <a:alpha val="50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cap="none" spc="2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6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dataLabel>
  <cs:dataLabelCallout>
    <cs:lnRef idx="0"/>
    <cs:fillRef idx="0"/>
    <cs:effectRef idx="0"/>
    <cs:fontRef idx="minor">
      <a:schemeClr val="dk1">
        <a:lumMod val="50000"/>
        <a:lumOff val="50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ln w="9525" cap="flat" cmpd="sng" algn="ctr">
        <a:solidFill>
          <a:schemeClr val="phClr">
            <a:alpha val="50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cap="none" spc="2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6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dataLabel>
  <cs:dataLabelCallout>
    <cs:lnRef idx="0"/>
    <cs:fillRef idx="0"/>
    <cs:effectRef idx="0"/>
    <cs:fontRef idx="minor">
      <a:schemeClr val="dk1">
        <a:lumMod val="50000"/>
        <a:lumOff val="50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ln w="9525" cap="flat" cmpd="sng" algn="ctr">
        <a:solidFill>
          <a:schemeClr val="phClr">
            <a:alpha val="50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cap="none" spc="2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78867-C4A5-8C4D-A2C9-726038558BF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23F52-E5A4-3445-B5F8-B55186FDB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82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D5B5-0A8B-064C-A0CB-DC587B6C59B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3E7-B06D-4543-B95A-92324873F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BCF49-83B2-431C-7BAB-424DA6B85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61241"/>
            <a:ext cx="3134490" cy="8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7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D5B5-0A8B-064C-A0CB-DC587B6C59B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3E7-B06D-4543-B95A-9232487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56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D5B5-0A8B-064C-A0CB-DC587B6C59B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3E7-B06D-4543-B95A-9232487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87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D5B5-0A8B-064C-A0CB-DC587B6C59B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3E7-B06D-4543-B95A-9232487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01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D5B5-0A8B-064C-A0CB-DC587B6C59B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3E7-B06D-4543-B95A-9232487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2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D5B5-0A8B-064C-A0CB-DC587B6C59B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3E7-B06D-4543-B95A-9232487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D5B5-0A8B-064C-A0CB-DC587B6C59B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3E7-B06D-4543-B95A-9232487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4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D5B5-0A8B-064C-A0CB-DC587B6C59B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3E7-B06D-4543-B95A-9232487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8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D5B5-0A8B-064C-A0CB-DC587B6C59B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3E7-B06D-4543-B95A-9232487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D5B5-0A8B-064C-A0CB-DC587B6C59B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3E7-B06D-4543-B95A-9232487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21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D5B5-0A8B-064C-A0CB-DC587B6C59B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EF3E7-B06D-4543-B95A-9232487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D5B5-0A8B-064C-A0CB-DC587B6C59B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EF3E7-B06D-4543-B95A-92324873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7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c.cuny.edu/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c.cuny.edu/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14/relationships/chartEx" Target="../charts/chartEx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c.cuny.edu/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14/relationships/chartEx" Target="../charts/chartEx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c.cuny.edu/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c.cuny.edu/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14/relationships/chartEx" Target="../charts/chartEx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www.qc.cuny.ed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hyperlink" Target="http://www.qc.cuny.ed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qc.cuny.ed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qc.cuny.edu/" TargetMode="External"/><Relationship Id="rId5" Type="http://schemas.openxmlformats.org/officeDocument/2006/relationships/image" Target="../media/image2.emf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qc.cuny.edu/" TargetMode="Externa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c.cuny.edu/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hyperlink" Target="http://www.qc.cuny.edu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ablo.Flores@qc.cuny.edu" TargetMode="External"/><Relationship Id="rId5" Type="http://schemas.openxmlformats.org/officeDocument/2006/relationships/hyperlink" Target="mailto:Adrian.partridge@qc.cuny.edu" TargetMode="Externa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qc.cuny.edu/" TargetMode="Externa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CED20B-058A-09D3-9202-CFC22E1AF251}"/>
              </a:ext>
            </a:extLst>
          </p:cNvPr>
          <p:cNvSpPr/>
          <p:nvPr/>
        </p:nvSpPr>
        <p:spPr>
          <a:xfrm>
            <a:off x="0" y="0"/>
            <a:ext cx="12192000" cy="5553307"/>
          </a:xfrm>
          <a:prstGeom prst="rect">
            <a:avLst/>
          </a:prstGeom>
          <a:solidFill>
            <a:srgbClr val="D421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713" y="5823357"/>
            <a:ext cx="2746614" cy="70721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BF7C3A5-7CD9-009B-B8B0-D0C7710CE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8" y="468352"/>
            <a:ext cx="11328996" cy="4616604"/>
          </a:xfrm>
        </p:spPr>
        <p:txBody>
          <a:bodyPr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  <a:t>Pre-Title (Optional)</a:t>
            </a:r>
            <a:br>
              <a:rPr lang="en-US" sz="28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</a:br>
            <a:r>
              <a:rPr lang="en-US" sz="28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  <a:t>(Helvetica Regular 28 pt White)</a:t>
            </a:r>
            <a:br>
              <a:rPr lang="en-US" sz="32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</a:br>
            <a:br>
              <a:rPr lang="en-US" sz="32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  <a:t>Title (Helvetica Bold 38 pt </a:t>
            </a:r>
            <a:r>
              <a:rPr lang="en-US" sz="3200" b="1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  <a:t>W</a:t>
            </a:r>
            <a:r>
              <a:rPr lang="en-US" sz="3200" b="1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  <a:t>hite)</a:t>
            </a:r>
            <a:br>
              <a:rPr lang="en-US" sz="32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</a:br>
            <a:br>
              <a:rPr lang="en-US" sz="32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</a:br>
            <a:r>
              <a:rPr lang="en-US" sz="28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  <a:t>September 14, 2024</a:t>
            </a:r>
            <a:br>
              <a:rPr lang="en-US" sz="28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</a:br>
            <a:r>
              <a:rPr lang="en-US" sz="2800" dirty="0">
                <a:solidFill>
                  <a:schemeClr val="bg1"/>
                </a:solidFill>
                <a:effectLst/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  <a:t>(Date is optional) Helvetica Regular 28pt White</a:t>
            </a:r>
          </a:p>
        </p:txBody>
      </p:sp>
    </p:spTree>
    <p:extLst>
      <p:ext uri="{BB962C8B-B14F-4D97-AF65-F5344CB8AC3E}">
        <p14:creationId xmlns:p14="http://schemas.microsoft.com/office/powerpoint/2010/main" val="1410714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B8D647-C914-A7F7-13EA-69FB96A13194}"/>
              </a:ext>
            </a:extLst>
          </p:cNvPr>
          <p:cNvSpPr txBox="1"/>
          <p:nvPr/>
        </p:nvSpPr>
        <p:spPr>
          <a:xfrm>
            <a:off x="367991" y="420419"/>
            <a:ext cx="5728010" cy="141577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Chart Heading</a:t>
            </a:r>
            <a:r>
              <a:rPr lang="en-US" sz="1800" dirty="0"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Helvetica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Chart Layout. </a:t>
            </a:r>
            <a:r>
              <a:rPr lang="en-US" sz="1800" dirty="0"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Text for charts should not be smaller than 12pt. Please limit you color selection to the group below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37FBBC-8273-7018-ED92-843C0B084933}"/>
              </a:ext>
            </a:extLst>
          </p:cNvPr>
          <p:cNvSpPr txBox="1"/>
          <p:nvPr/>
        </p:nvSpPr>
        <p:spPr>
          <a:xfrm>
            <a:off x="367990" y="6182300"/>
            <a:ext cx="621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3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E4DA565-F7C0-EA58-3888-39ABA61D73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915163"/>
              </p:ext>
            </p:extLst>
          </p:nvPr>
        </p:nvGraphicFramePr>
        <p:xfrm>
          <a:off x="6578458" y="981306"/>
          <a:ext cx="5349242" cy="4680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F567630-E52A-DD8F-361B-8A6B40ABB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791603"/>
              </p:ext>
            </p:extLst>
          </p:nvPr>
        </p:nvGraphicFramePr>
        <p:xfrm>
          <a:off x="443146" y="4454402"/>
          <a:ext cx="5728010" cy="1167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602">
                  <a:extLst>
                    <a:ext uri="{9D8B030D-6E8A-4147-A177-3AD203B41FA5}">
                      <a16:colId xmlns:a16="http://schemas.microsoft.com/office/drawing/2014/main" val="1934979530"/>
                    </a:ext>
                  </a:extLst>
                </a:gridCol>
                <a:gridCol w="1145602">
                  <a:extLst>
                    <a:ext uri="{9D8B030D-6E8A-4147-A177-3AD203B41FA5}">
                      <a16:colId xmlns:a16="http://schemas.microsoft.com/office/drawing/2014/main" val="3161990908"/>
                    </a:ext>
                  </a:extLst>
                </a:gridCol>
                <a:gridCol w="1145602">
                  <a:extLst>
                    <a:ext uri="{9D8B030D-6E8A-4147-A177-3AD203B41FA5}">
                      <a16:colId xmlns:a16="http://schemas.microsoft.com/office/drawing/2014/main" val="1741203524"/>
                    </a:ext>
                  </a:extLst>
                </a:gridCol>
                <a:gridCol w="1145602">
                  <a:extLst>
                    <a:ext uri="{9D8B030D-6E8A-4147-A177-3AD203B41FA5}">
                      <a16:colId xmlns:a16="http://schemas.microsoft.com/office/drawing/2014/main" val="3250472049"/>
                    </a:ext>
                  </a:extLst>
                </a:gridCol>
                <a:gridCol w="1145602">
                  <a:extLst>
                    <a:ext uri="{9D8B030D-6E8A-4147-A177-3AD203B41FA5}">
                      <a16:colId xmlns:a16="http://schemas.microsoft.com/office/drawing/2014/main" val="765680437"/>
                    </a:ext>
                  </a:extLst>
                </a:gridCol>
              </a:tblGrid>
              <a:tr h="3205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261468"/>
                  </a:ext>
                </a:extLst>
              </a:tr>
              <a:tr h="80145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Helvetica" pitchFamily="2" charset="0"/>
                        </a:rPr>
                        <a:t>RGB (112, 48, 160)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Helvetica" pitchFamily="2" charset="0"/>
                        </a:rPr>
                        <a:t>RGB (0, 176, 80)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Helvetica" pitchFamily="2" charset="0"/>
                        </a:rPr>
                        <a:t>RGB (0, 176, 240)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Helvetica" pitchFamily="2" charset="0"/>
                        </a:rPr>
                        <a:t>RGB (112, 48, 160)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Helvetica" pitchFamily="2" charset="0"/>
                        </a:rPr>
                        <a:t>RGB (255, 255, 0)</a:t>
                      </a:r>
                      <a:endParaRPr lang="en-US" sz="12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994483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6AA528B-5D87-29AB-2257-4267D1696770}"/>
              </a:ext>
            </a:extLst>
          </p:cNvPr>
          <p:cNvSpPr txBox="1"/>
          <p:nvPr/>
        </p:nvSpPr>
        <p:spPr>
          <a:xfrm>
            <a:off x="367991" y="3965453"/>
            <a:ext cx="572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D4213A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Chart Colors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856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C37FBBC-8273-7018-ED92-843C0B084933}"/>
              </a:ext>
            </a:extLst>
          </p:cNvPr>
          <p:cNvSpPr txBox="1"/>
          <p:nvPr/>
        </p:nvSpPr>
        <p:spPr>
          <a:xfrm>
            <a:off x="367990" y="6182300"/>
            <a:ext cx="621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3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14E7A4B9-4107-0C41-CDA1-EC05BA1C86B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18786689"/>
                  </p:ext>
                </p:extLst>
              </p:nvPr>
            </p:nvGraphicFramePr>
            <p:xfrm>
              <a:off x="3314849" y="310228"/>
              <a:ext cx="8509161" cy="562882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14E7A4B9-4107-0C41-CDA1-EC05BA1C86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4849" y="310228"/>
                <a:ext cx="8509161" cy="5628823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2CC445F-890B-FD25-8F5A-FE1CC8F826D3}"/>
              </a:ext>
            </a:extLst>
          </p:cNvPr>
          <p:cNvSpPr txBox="1"/>
          <p:nvPr/>
        </p:nvSpPr>
        <p:spPr>
          <a:xfrm>
            <a:off x="234175" y="385127"/>
            <a:ext cx="1169352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b="1" baseline="0" dirty="0">
                <a:solidFill>
                  <a:srgbClr val="D4213A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Enrollment for Top Majors at Queens </a:t>
            </a:r>
            <a:r>
              <a:rPr lang="en-US" sz="2000" b="1" baseline="0">
                <a:solidFill>
                  <a:srgbClr val="D4213A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College </a:t>
            </a:r>
            <a:r>
              <a:rPr lang="en-US" sz="2000" b="1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(Helvetica Bold 20pt - red)</a:t>
            </a:r>
            <a:endParaRPr lang="en-US" sz="2000" b="1">
              <a:solidFill>
                <a:srgbClr val="D4213A"/>
              </a:solidFill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D976F-1826-5A21-4FCA-FC2100E7E62A}"/>
              </a:ext>
            </a:extLst>
          </p:cNvPr>
          <p:cNvSpPr txBox="1"/>
          <p:nvPr/>
        </p:nvSpPr>
        <p:spPr>
          <a:xfrm>
            <a:off x="367990" y="1027545"/>
            <a:ext cx="242333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>
                <a:solidFill>
                  <a:sysClr val="windowText" lastClr="000000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Frequency of</a:t>
            </a:r>
          </a:p>
          <a:p>
            <a:r>
              <a:rPr lang="en-US" sz="1800" baseline="0" dirty="0">
                <a:solidFill>
                  <a:sysClr val="windowText" lastClr="000000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Student Enrollees</a:t>
            </a:r>
          </a:p>
          <a:p>
            <a:r>
              <a:rPr lang="en-US" dirty="0">
                <a:solidFill>
                  <a:sysClr val="windowText" lastClr="000000"/>
                </a:solidFill>
                <a:latin typeface="Helvetica" pitchFamily="2" charset="0"/>
                <a:cs typeface="Arial" panose="020B0604020202020204" pitchFamily="34" charset="0"/>
              </a:rPr>
              <a:t>(18pt)</a:t>
            </a:r>
          </a:p>
          <a:p>
            <a:endParaRPr lang="en-US" dirty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US" sz="900" dirty="0">
              <a:solidFill>
                <a:sysClr val="windowText" lastClr="000000"/>
              </a:solidFill>
              <a:effectLst/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ysClr val="windowText" lastClr="000000"/>
                </a:solidFill>
                <a:latin typeface="Helvetica" pitchFamily="2" charset="0"/>
                <a:cs typeface="Arial" panose="020B0604020202020204" pitchFamily="34" charset="0"/>
              </a:rPr>
              <a:t>Chart Text 14pt Helvetica Regular</a:t>
            </a:r>
            <a:endParaRPr lang="en-US" sz="1400" dirty="0">
              <a:solidFill>
                <a:sysClr val="windowText" lastClr="000000"/>
              </a:solidFill>
              <a:effectLst/>
              <a:latin typeface="Helvetica" pitchFamily="2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1F73F-BB43-A835-A876-FDE3C05910FE}"/>
              </a:ext>
            </a:extLst>
          </p:cNvPr>
          <p:cNvSpPr txBox="1"/>
          <p:nvPr/>
        </p:nvSpPr>
        <p:spPr>
          <a:xfrm>
            <a:off x="367989" y="5015721"/>
            <a:ext cx="2946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>
                <a:effectLst/>
                <a:latin typeface="Helvetica" pitchFamily="2" charset="0"/>
              </a:rPr>
              <a:t>Undergraduate Majors (18pt)</a:t>
            </a:r>
            <a:endParaRPr lang="en-US" sz="900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364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C37FBBC-8273-7018-ED92-843C0B084933}"/>
              </a:ext>
            </a:extLst>
          </p:cNvPr>
          <p:cNvSpPr txBox="1"/>
          <p:nvPr/>
        </p:nvSpPr>
        <p:spPr>
          <a:xfrm>
            <a:off x="367990" y="6182300"/>
            <a:ext cx="621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3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14E7A4B9-4107-0C41-CDA1-EC05BA1C86B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49457697"/>
                  </p:ext>
                </p:extLst>
              </p:nvPr>
            </p:nvGraphicFramePr>
            <p:xfrm>
              <a:off x="3568700" y="553478"/>
              <a:ext cx="8255310" cy="526085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14E7A4B9-4107-0C41-CDA1-EC05BA1C86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68700" y="553478"/>
                <a:ext cx="8255310" cy="526085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2CC445F-890B-FD25-8F5A-FE1CC8F826D3}"/>
              </a:ext>
            </a:extLst>
          </p:cNvPr>
          <p:cNvSpPr txBox="1"/>
          <p:nvPr/>
        </p:nvSpPr>
        <p:spPr>
          <a:xfrm>
            <a:off x="234175" y="385127"/>
            <a:ext cx="1169352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b="1" baseline="0" dirty="0">
                <a:solidFill>
                  <a:srgbClr val="D5213A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Enrollment for Top Majors at Queens College </a:t>
            </a:r>
            <a:r>
              <a:rPr lang="en-US" sz="2000" b="1" baseline="0" dirty="0">
                <a:effectLst/>
                <a:latin typeface="Helvetica" pitchFamily="2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Bold 20pt - red</a:t>
            </a:r>
            <a:r>
              <a:rPr lang="en-US" sz="2000" b="1" baseline="0" dirty="0">
                <a:effectLst/>
                <a:latin typeface="Helvetica" pitchFamily="2" charset="0"/>
                <a:cs typeface="Arial" panose="020B0604020202020204" pitchFamily="34" charset="0"/>
              </a:rPr>
              <a:t>)</a:t>
            </a:r>
            <a:endParaRPr lang="en-US" sz="2000" b="1" dirty="0">
              <a:effectLst/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D976F-1826-5A21-4FCA-FC2100E7E62A}"/>
              </a:ext>
            </a:extLst>
          </p:cNvPr>
          <p:cNvSpPr txBox="1"/>
          <p:nvPr/>
        </p:nvSpPr>
        <p:spPr>
          <a:xfrm>
            <a:off x="367990" y="1027545"/>
            <a:ext cx="242333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>
                <a:solidFill>
                  <a:sysClr val="windowText" lastClr="000000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Frequency of</a:t>
            </a:r>
          </a:p>
          <a:p>
            <a:r>
              <a:rPr lang="en-US" sz="1800" baseline="0" dirty="0">
                <a:solidFill>
                  <a:sysClr val="windowText" lastClr="000000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Student Enrollees</a:t>
            </a:r>
          </a:p>
          <a:p>
            <a:r>
              <a:rPr lang="en-US" dirty="0">
                <a:solidFill>
                  <a:sysClr val="windowText" lastClr="000000"/>
                </a:solidFill>
                <a:latin typeface="Helvetica" pitchFamily="2" charset="0"/>
                <a:cs typeface="Arial" panose="020B0604020202020204" pitchFamily="34" charset="0"/>
              </a:rPr>
              <a:t>(18pt)</a:t>
            </a:r>
          </a:p>
          <a:p>
            <a:endParaRPr lang="en-US" dirty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ysClr val="windowText" lastClr="00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US" sz="900" dirty="0">
              <a:solidFill>
                <a:sysClr val="windowText" lastClr="000000"/>
              </a:solidFill>
              <a:effectLst/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ysClr val="windowText" lastClr="000000"/>
                </a:solidFill>
                <a:latin typeface="Helvetica" pitchFamily="2" charset="0"/>
                <a:cs typeface="Arial" panose="020B0604020202020204" pitchFamily="34" charset="0"/>
              </a:rPr>
              <a:t>Chart Text 14pt Helvetica Regular</a:t>
            </a:r>
            <a:endParaRPr lang="en-US" sz="1400" dirty="0">
              <a:solidFill>
                <a:sysClr val="windowText" lastClr="000000"/>
              </a:solidFill>
              <a:effectLst/>
              <a:latin typeface="Helvetica" pitchFamily="2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21F73F-BB43-A835-A876-FDE3C05910FE}"/>
              </a:ext>
            </a:extLst>
          </p:cNvPr>
          <p:cNvSpPr txBox="1"/>
          <p:nvPr/>
        </p:nvSpPr>
        <p:spPr>
          <a:xfrm>
            <a:off x="367989" y="5015721"/>
            <a:ext cx="2946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>
                <a:effectLst/>
                <a:latin typeface="Helvetica" pitchFamily="2" charset="0"/>
              </a:rPr>
              <a:t>Undergraduate Majors (18pt)</a:t>
            </a:r>
            <a:endParaRPr lang="en-US" sz="900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B8D647-C914-A7F7-13EA-69FB96A13194}"/>
              </a:ext>
            </a:extLst>
          </p:cNvPr>
          <p:cNvSpPr txBox="1"/>
          <p:nvPr/>
        </p:nvSpPr>
        <p:spPr>
          <a:xfrm>
            <a:off x="367991" y="420419"/>
            <a:ext cx="5728010" cy="30777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Queens College </a:t>
            </a:r>
            <a:r>
              <a:rPr lang="en-US" sz="2000" b="1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(Helvetica Bold 20pt - red)</a:t>
            </a:r>
            <a:endParaRPr lang="en-US" sz="2000" b="1" dirty="0">
              <a:solidFill>
                <a:srgbClr val="D4213A"/>
              </a:solidFill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37FBBC-8273-7018-ED92-843C0B084933}"/>
              </a:ext>
            </a:extLst>
          </p:cNvPr>
          <p:cNvSpPr txBox="1"/>
          <p:nvPr/>
        </p:nvSpPr>
        <p:spPr>
          <a:xfrm>
            <a:off x="367990" y="6182300"/>
            <a:ext cx="621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3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E4DA565-F7C0-EA58-3888-39ABA61D73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4405854"/>
              </p:ext>
            </p:extLst>
          </p:nvPr>
        </p:nvGraphicFramePr>
        <p:xfrm>
          <a:off x="6578458" y="981306"/>
          <a:ext cx="5349242" cy="4680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EAA615D-151E-B236-D090-C34DA98BC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201673"/>
              </p:ext>
            </p:extLst>
          </p:nvPr>
        </p:nvGraphicFramePr>
        <p:xfrm>
          <a:off x="367990" y="968070"/>
          <a:ext cx="5349242" cy="4680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12669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C37FBBC-8273-7018-ED92-843C0B084933}"/>
              </a:ext>
            </a:extLst>
          </p:cNvPr>
          <p:cNvSpPr txBox="1"/>
          <p:nvPr/>
        </p:nvSpPr>
        <p:spPr>
          <a:xfrm>
            <a:off x="367990" y="6182300"/>
            <a:ext cx="621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3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14E7A4B9-4107-0C41-CDA1-EC05BA1C86B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58454367"/>
                  </p:ext>
                </p:extLst>
              </p:nvPr>
            </p:nvGraphicFramePr>
            <p:xfrm>
              <a:off x="737285" y="1285104"/>
              <a:ext cx="10717429" cy="437641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14E7A4B9-4107-0C41-CDA1-EC05BA1C86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7285" y="1285104"/>
                <a:ext cx="10717429" cy="4376419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2CC445F-890B-FD25-8F5A-FE1CC8F826D3}"/>
              </a:ext>
            </a:extLst>
          </p:cNvPr>
          <p:cNvSpPr txBox="1"/>
          <p:nvPr/>
        </p:nvSpPr>
        <p:spPr>
          <a:xfrm>
            <a:off x="234175" y="385127"/>
            <a:ext cx="1169352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000" b="1" baseline="0" dirty="0">
                <a:solidFill>
                  <a:srgbClr val="D5213A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Enrollment for Top Majors at Queens College </a:t>
            </a:r>
            <a:r>
              <a:rPr lang="en-US" sz="2000" b="1" baseline="0" dirty="0">
                <a:effectLst/>
                <a:latin typeface="Helvetica" pitchFamily="2" charset="0"/>
                <a:cs typeface="Arial" panose="020B0604020202020204" pitchFamily="34" charset="0"/>
              </a:rPr>
              <a:t>(20pt Heading on Red Background)</a:t>
            </a:r>
            <a:endParaRPr lang="en-US" sz="2000" b="1" dirty="0">
              <a:effectLst/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D976F-1826-5A21-4FCA-FC2100E7E62A}"/>
              </a:ext>
            </a:extLst>
          </p:cNvPr>
          <p:cNvSpPr txBox="1"/>
          <p:nvPr/>
        </p:nvSpPr>
        <p:spPr>
          <a:xfrm>
            <a:off x="367988" y="1028486"/>
            <a:ext cx="11086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aseline="0" dirty="0">
                <a:solidFill>
                  <a:sysClr val="windowText" lastClr="000000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Frequency of Student Enrollees</a:t>
            </a:r>
            <a:r>
              <a:rPr lang="en-US" dirty="0">
                <a:solidFill>
                  <a:sysClr val="windowText" lastClr="000000"/>
                </a:solidFill>
                <a:latin typeface="Helvetica" pitchFamily="2" charset="0"/>
                <a:cs typeface="Arial" panose="020B0604020202020204" pitchFamily="34" charset="0"/>
              </a:rPr>
              <a:t> (18pt)          </a:t>
            </a:r>
            <a:r>
              <a:rPr lang="en-US" sz="1400" dirty="0">
                <a:solidFill>
                  <a:sysClr val="windowText" lastClr="000000"/>
                </a:solidFill>
                <a:latin typeface="Helvetica" pitchFamily="2" charset="0"/>
                <a:cs typeface="Arial" panose="020B0604020202020204" pitchFamily="34" charset="0"/>
              </a:rPr>
              <a:t>Chart Text 14pt Helvetica Regular</a:t>
            </a:r>
            <a:r>
              <a:rPr lang="en-US" dirty="0">
                <a:solidFill>
                  <a:sysClr val="windowText" lastClr="000000"/>
                </a:solidFill>
                <a:latin typeface="Helvetica" pitchFamily="2" charset="0"/>
                <a:cs typeface="Arial" panose="020B0604020202020204" pitchFamily="34" charset="0"/>
              </a:rPr>
              <a:t>           </a:t>
            </a:r>
            <a:r>
              <a:rPr lang="en-US" sz="1800" baseline="0" dirty="0">
                <a:effectLst/>
                <a:latin typeface="Helvetica" pitchFamily="2" charset="0"/>
              </a:rPr>
              <a:t>Undergraduate Majors (18pt)</a:t>
            </a:r>
            <a:r>
              <a:rPr lang="en-US" sz="900" baseline="0" dirty="0">
                <a:latin typeface="Helvetica" pitchFamily="2" charset="0"/>
              </a:rPr>
              <a:t>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21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CED20B-058A-09D3-9202-CFC22E1AF251}"/>
              </a:ext>
            </a:extLst>
          </p:cNvPr>
          <p:cNvSpPr/>
          <p:nvPr/>
        </p:nvSpPr>
        <p:spPr>
          <a:xfrm>
            <a:off x="0" y="0"/>
            <a:ext cx="12192000" cy="5553307"/>
          </a:xfrm>
          <a:prstGeom prst="rect">
            <a:avLst/>
          </a:prstGeom>
          <a:solidFill>
            <a:srgbClr val="D421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713" y="5823357"/>
            <a:ext cx="2746614" cy="70721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BF7C3A5-7CD9-009B-B8B0-D0C7710CE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8" y="619432"/>
            <a:ext cx="11232606" cy="4290512"/>
          </a:xfrm>
        </p:spPr>
        <p:txBody>
          <a:bodyPr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ADLaM Display" panose="020F0502020204030204" pitchFamily="34" charset="0"/>
              </a:rPr>
              <a:t>Closing message/line (Helvetica 32pt)</a:t>
            </a:r>
            <a:endParaRPr lang="en-US" sz="3200" dirty="0">
              <a:solidFill>
                <a:schemeClr val="bg1"/>
              </a:solidFill>
              <a:effectLst/>
              <a:latin typeface="Helvetica" pitchFamily="2" charset="0"/>
              <a:ea typeface="Calibri" panose="020F0502020204030204" pitchFamily="34" charset="0"/>
              <a:cs typeface="ADLaM Display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77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QC Quad, clock tower in the distance&#10;&#10;Description automatically generated">
            <a:extLst>
              <a:ext uri="{FF2B5EF4-FFF2-40B4-BE49-F238E27FC236}">
                <a16:creationId xmlns:a16="http://schemas.microsoft.com/office/drawing/2014/main" id="{47A8E1FB-C19A-1A34-7D78-5BCC3C6A5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370" y="409267"/>
            <a:ext cx="5337329" cy="53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B8D647-C914-A7F7-13EA-69FB96A13194}"/>
              </a:ext>
            </a:extLst>
          </p:cNvPr>
          <p:cNvSpPr txBox="1"/>
          <p:nvPr/>
        </p:nvSpPr>
        <p:spPr>
          <a:xfrm>
            <a:off x="367990" y="420419"/>
            <a:ext cx="59212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Heading </a:t>
            </a:r>
            <a:b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000" b="1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(Helvetica Bold 20pt - red)</a:t>
            </a:r>
            <a:b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D8094-F45E-E559-AB39-1F888D022C35}"/>
              </a:ext>
            </a:extLst>
          </p:cNvPr>
          <p:cNvSpPr txBox="1"/>
          <p:nvPr/>
        </p:nvSpPr>
        <p:spPr>
          <a:xfrm>
            <a:off x="367990" y="6182301"/>
            <a:ext cx="815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4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4290FCE8-EA76-3E36-8D9E-3DFFB476B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82" y="3351284"/>
            <a:ext cx="1445167" cy="2272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7F2960-56A2-9EC7-B61F-4DED1E9B13FB}"/>
              </a:ext>
            </a:extLst>
          </p:cNvPr>
          <p:cNvSpPr txBox="1"/>
          <p:nvPr/>
        </p:nvSpPr>
        <p:spPr>
          <a:xfrm>
            <a:off x="2525752" y="3351284"/>
            <a:ext cx="260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Red color value</a:t>
            </a:r>
          </a:p>
        </p:txBody>
      </p:sp>
    </p:spTree>
    <p:extLst>
      <p:ext uri="{BB962C8B-B14F-4D97-AF65-F5344CB8AC3E}">
        <p14:creationId xmlns:p14="http://schemas.microsoft.com/office/powerpoint/2010/main" val="1184820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new faculty posing for a photo&#10;&#10;Description automatically generated">
            <a:extLst>
              <a:ext uri="{FF2B5EF4-FFF2-40B4-BE49-F238E27FC236}">
                <a16:creationId xmlns:a16="http://schemas.microsoft.com/office/drawing/2014/main" id="{C36A011C-A458-07CA-23FD-7C2E216FA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137" y="502848"/>
            <a:ext cx="5230562" cy="2236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B8D647-C914-A7F7-13EA-69FB96A13194}"/>
              </a:ext>
            </a:extLst>
          </p:cNvPr>
          <p:cNvSpPr txBox="1"/>
          <p:nvPr/>
        </p:nvSpPr>
        <p:spPr>
          <a:xfrm>
            <a:off x="367990" y="420419"/>
            <a:ext cx="5921297" cy="417037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Heading</a:t>
            </a:r>
            <a: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 – 2-Column Text Layout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(Helvetica Bold 20pt - red)</a:t>
            </a:r>
            <a:endParaRPr lang="en-US" sz="2000" b="1" dirty="0">
              <a:solidFill>
                <a:srgbClr val="D4213A"/>
              </a:solidFill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Sub-heading (Helvetica 18pt Bold)</a:t>
            </a:r>
            <a:endParaRPr lang="en-US" sz="1800" b="1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Sub-heading (Helvetica 18pt Bold)</a:t>
            </a:r>
            <a:endParaRPr lang="en-US" sz="1800" b="1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E99B3-2C42-DEB6-0F3E-9BC581C0DF4C}"/>
              </a:ext>
            </a:extLst>
          </p:cNvPr>
          <p:cNvSpPr txBox="1"/>
          <p:nvPr/>
        </p:nvSpPr>
        <p:spPr>
          <a:xfrm>
            <a:off x="6579221" y="5309583"/>
            <a:ext cx="180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Name</a:t>
            </a:r>
            <a:br>
              <a:rPr lang="en-US" sz="1200" dirty="0">
                <a:latin typeface="Helvetica" pitchFamily="2" charset="0"/>
              </a:rPr>
            </a:br>
            <a:r>
              <a:rPr lang="en-US" sz="1200" dirty="0">
                <a:latin typeface="Helvetica" pitchFamily="2" charset="0"/>
              </a:rPr>
              <a:t>12 pt Helvetica Regular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003194-E178-B0BF-79DE-79654CF80EA3}"/>
              </a:ext>
            </a:extLst>
          </p:cNvPr>
          <p:cNvSpPr txBox="1"/>
          <p:nvPr/>
        </p:nvSpPr>
        <p:spPr>
          <a:xfrm>
            <a:off x="8442934" y="5316139"/>
            <a:ext cx="180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Name</a:t>
            </a:r>
            <a:br>
              <a:rPr lang="en-US" sz="1200" dirty="0">
                <a:latin typeface="Helvetica" pitchFamily="2" charset="0"/>
              </a:rPr>
            </a:br>
            <a:r>
              <a:rPr lang="en-US" sz="1200" dirty="0">
                <a:latin typeface="Helvetica" pitchFamily="2" charset="0"/>
              </a:rPr>
              <a:t>12 pt Helvetica Regular</a:t>
            </a:r>
          </a:p>
          <a:p>
            <a:pPr algn="ctr"/>
            <a:endParaRPr lang="en-US" sz="1200" dirty="0"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D6496C-EF93-0309-B7DA-5512FA15B9DE}"/>
              </a:ext>
            </a:extLst>
          </p:cNvPr>
          <p:cNvSpPr txBox="1"/>
          <p:nvPr/>
        </p:nvSpPr>
        <p:spPr>
          <a:xfrm>
            <a:off x="10159812" y="5321853"/>
            <a:ext cx="180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Name</a:t>
            </a:r>
            <a:br>
              <a:rPr lang="en-US" sz="1200" dirty="0">
                <a:latin typeface="Helvetica" pitchFamily="2" charset="0"/>
              </a:rPr>
            </a:br>
            <a:r>
              <a:rPr lang="en-US" sz="1200" dirty="0">
                <a:latin typeface="Helvetica" pitchFamily="2" charset="0"/>
              </a:rPr>
              <a:t>12 pt Helvetica Regular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08A0AF-A163-E321-9142-7B245BA4C7A6}"/>
              </a:ext>
            </a:extLst>
          </p:cNvPr>
          <p:cNvSpPr txBox="1"/>
          <p:nvPr/>
        </p:nvSpPr>
        <p:spPr>
          <a:xfrm>
            <a:off x="367990" y="6182301"/>
            <a:ext cx="815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4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</a:t>
            </a:r>
          </a:p>
        </p:txBody>
      </p:sp>
      <p:pic>
        <p:nvPicPr>
          <p:cNvPr id="4" name="Picture 3" descr="A person with short hair&#10;&#10;Description automatically generated">
            <a:extLst>
              <a:ext uri="{FF2B5EF4-FFF2-40B4-BE49-F238E27FC236}">
                <a16:creationId xmlns:a16="http://schemas.microsoft.com/office/drawing/2014/main" id="{97F54424-BDA0-2A60-EADA-601CF991C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850" y="3053923"/>
            <a:ext cx="1661961" cy="2273563"/>
          </a:xfrm>
          <a:prstGeom prst="rect">
            <a:avLst/>
          </a:prstGeom>
        </p:spPr>
      </p:pic>
      <p:pic>
        <p:nvPicPr>
          <p:cNvPr id="6" name="Picture 5" descr="A person with long hair&#10;&#10;Description automatically generated">
            <a:extLst>
              <a:ext uri="{FF2B5EF4-FFF2-40B4-BE49-F238E27FC236}">
                <a16:creationId xmlns:a16="http://schemas.microsoft.com/office/drawing/2014/main" id="{63CD0008-9756-3398-163E-4DF29150B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7725" y="3042573"/>
            <a:ext cx="1661963" cy="2273566"/>
          </a:xfrm>
          <a:prstGeom prst="rect">
            <a:avLst/>
          </a:prstGeom>
        </p:spPr>
      </p:pic>
      <p:pic>
        <p:nvPicPr>
          <p:cNvPr id="9" name="Picture 8" descr="A person with long hair&#10;&#10;Description automatically generated">
            <a:extLst>
              <a:ext uri="{FF2B5EF4-FFF2-40B4-BE49-F238E27FC236}">
                <a16:creationId xmlns:a16="http://schemas.microsoft.com/office/drawing/2014/main" id="{F2BDD638-270D-5CF4-777A-37C5C2E3B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142" y="3053920"/>
            <a:ext cx="1661963" cy="227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9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osing for a photo with large QC laters in foreground&#10;&#10;Description automatically generated">
            <a:extLst>
              <a:ext uri="{FF2B5EF4-FFF2-40B4-BE49-F238E27FC236}">
                <a16:creationId xmlns:a16="http://schemas.microsoft.com/office/drawing/2014/main" id="{D02AB504-0B62-FD7B-6B92-69C8A1223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0" y="2672523"/>
            <a:ext cx="11559710" cy="2989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B8D647-C914-A7F7-13EA-69FB96A13194}"/>
              </a:ext>
            </a:extLst>
          </p:cNvPr>
          <p:cNvSpPr txBox="1"/>
          <p:nvPr/>
        </p:nvSpPr>
        <p:spPr>
          <a:xfrm>
            <a:off x="367990" y="420419"/>
            <a:ext cx="1137424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Heading – 1-Column Layou</a:t>
            </a:r>
            <a:r>
              <a:rPr lang="en-US" sz="2000" b="1" dirty="0">
                <a:solidFill>
                  <a:srgbClr val="D4213A"/>
                </a:solidFill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 </a:t>
            </a:r>
            <a:r>
              <a:rPr lang="en-US" sz="2000" b="1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(Helvetica Bold 20pt - red)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23122-B9DB-F6AB-A5FE-AEB5097A9729}"/>
              </a:ext>
            </a:extLst>
          </p:cNvPr>
          <p:cNvSpPr txBox="1"/>
          <p:nvPr/>
        </p:nvSpPr>
        <p:spPr>
          <a:xfrm>
            <a:off x="367990" y="6182301"/>
            <a:ext cx="815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4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</a:t>
            </a:r>
          </a:p>
        </p:txBody>
      </p:sp>
    </p:spTree>
    <p:extLst>
      <p:ext uri="{BB962C8B-B14F-4D97-AF65-F5344CB8AC3E}">
        <p14:creationId xmlns:p14="http://schemas.microsoft.com/office/powerpoint/2010/main" val="3548162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male student with headscarf with candyfloss&#10;&#10;Description automatically generated">
            <a:extLst>
              <a:ext uri="{FF2B5EF4-FFF2-40B4-BE49-F238E27FC236}">
                <a16:creationId xmlns:a16="http://schemas.microsoft.com/office/drawing/2014/main" id="{20B8DF3C-072D-E3DD-FFDD-96BC43DDC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191" y="883314"/>
            <a:ext cx="3625508" cy="4729723"/>
          </a:xfrm>
          <a:prstGeom prst="rect">
            <a:avLst/>
          </a:prstGeom>
        </p:spPr>
      </p:pic>
      <p:pic>
        <p:nvPicPr>
          <p:cNvPr id="6" name="Picture 5" descr="African American Student Smiling&#10;&#10;Description automatically generated">
            <a:extLst>
              <a:ext uri="{FF2B5EF4-FFF2-40B4-BE49-F238E27FC236}">
                <a16:creationId xmlns:a16="http://schemas.microsoft.com/office/drawing/2014/main" id="{3EC911E3-CB34-CEA7-E648-8B2F5D26B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919" y="897025"/>
            <a:ext cx="3593808" cy="4688369"/>
          </a:xfrm>
          <a:prstGeom prst="rect">
            <a:avLst/>
          </a:prstGeom>
        </p:spPr>
      </p:pic>
      <p:pic>
        <p:nvPicPr>
          <p:cNvPr id="8" name="Picture 7" descr="faculty wearing a white lab coat and glasses&#10;&#10;Description automatically generated">
            <a:extLst>
              <a:ext uri="{FF2B5EF4-FFF2-40B4-BE49-F238E27FC236}">
                <a16:creationId xmlns:a16="http://schemas.microsoft.com/office/drawing/2014/main" id="{231F03BC-F9A2-3BFC-3447-A03E41802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38" y="883314"/>
            <a:ext cx="3604318" cy="4702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B8D647-C914-A7F7-13EA-69FB96A13194}"/>
              </a:ext>
            </a:extLst>
          </p:cNvPr>
          <p:cNvSpPr txBox="1"/>
          <p:nvPr/>
        </p:nvSpPr>
        <p:spPr>
          <a:xfrm>
            <a:off x="367990" y="420419"/>
            <a:ext cx="10517128" cy="30777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Heading – 3-Column Layou</a:t>
            </a:r>
            <a:r>
              <a:rPr lang="en-US" sz="2000" b="1" dirty="0">
                <a:solidFill>
                  <a:srgbClr val="D4213A"/>
                </a:solidFill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 </a:t>
            </a:r>
            <a:r>
              <a:rPr lang="en-US" sz="2000" b="1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(Helvetica Bold 20pt - red)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7E7C1-B035-64D9-F2E4-0BBC7B34E384}"/>
              </a:ext>
            </a:extLst>
          </p:cNvPr>
          <p:cNvSpPr txBox="1"/>
          <p:nvPr/>
        </p:nvSpPr>
        <p:spPr>
          <a:xfrm>
            <a:off x="367990" y="6182301"/>
            <a:ext cx="815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6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 Helvetica Regular default link color </a:t>
            </a:r>
          </a:p>
        </p:txBody>
      </p:sp>
    </p:spTree>
    <p:extLst>
      <p:ext uri="{BB962C8B-B14F-4D97-AF65-F5344CB8AC3E}">
        <p14:creationId xmlns:p14="http://schemas.microsoft.com/office/powerpoint/2010/main" val="1432145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A1E5C6B1-A561-5D0A-F698-133C223B3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383" y="883316"/>
            <a:ext cx="3604316" cy="4714737"/>
          </a:xfrm>
          <a:prstGeom prst="rect">
            <a:avLst/>
          </a:prstGeom>
        </p:spPr>
      </p:pic>
      <p:pic>
        <p:nvPicPr>
          <p:cNvPr id="6" name="Picture 5" descr="A group of people in graduation gowns and caps taking a selfie&#10;&#10;Description automatically generated">
            <a:extLst>
              <a:ext uri="{FF2B5EF4-FFF2-40B4-BE49-F238E27FC236}">
                <a16:creationId xmlns:a16="http://schemas.microsoft.com/office/drawing/2014/main" id="{A6E9F272-B736-7789-05BD-34FCE389E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52" y="865375"/>
            <a:ext cx="3607767" cy="4715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B8D647-C914-A7F7-13EA-69FB96A13194}"/>
              </a:ext>
            </a:extLst>
          </p:cNvPr>
          <p:cNvSpPr txBox="1"/>
          <p:nvPr/>
        </p:nvSpPr>
        <p:spPr>
          <a:xfrm>
            <a:off x="367990" y="420419"/>
            <a:ext cx="10517128" cy="30777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Heading – 3-Column Layou</a:t>
            </a:r>
            <a:r>
              <a:rPr lang="en-US" sz="2000" b="1" dirty="0">
                <a:solidFill>
                  <a:srgbClr val="D4213A"/>
                </a:solidFill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 </a:t>
            </a:r>
            <a:r>
              <a:rPr lang="en-US" sz="2000" b="1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(Helvetica Bold 20pt - red)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4FCEB-443F-177F-5249-576A019E31FF}"/>
              </a:ext>
            </a:extLst>
          </p:cNvPr>
          <p:cNvSpPr txBox="1"/>
          <p:nvPr/>
        </p:nvSpPr>
        <p:spPr>
          <a:xfrm>
            <a:off x="4317395" y="883316"/>
            <a:ext cx="377839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E1479-E4B2-E13D-998D-F3BC2CB0CF36}"/>
              </a:ext>
            </a:extLst>
          </p:cNvPr>
          <p:cNvSpPr txBox="1"/>
          <p:nvPr/>
        </p:nvSpPr>
        <p:spPr>
          <a:xfrm>
            <a:off x="367990" y="6182301"/>
            <a:ext cx="815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5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 Helvetica Regular default link color </a:t>
            </a:r>
          </a:p>
        </p:txBody>
      </p:sp>
    </p:spTree>
    <p:extLst>
      <p:ext uri="{BB962C8B-B14F-4D97-AF65-F5344CB8AC3E}">
        <p14:creationId xmlns:p14="http://schemas.microsoft.com/office/powerpoint/2010/main" val="2789417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B8D647-C914-A7F7-13EA-69FB96A13194}"/>
              </a:ext>
            </a:extLst>
          </p:cNvPr>
          <p:cNvSpPr txBox="1"/>
          <p:nvPr/>
        </p:nvSpPr>
        <p:spPr>
          <a:xfrm>
            <a:off x="367991" y="487325"/>
            <a:ext cx="5553308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2-Column Text Layout</a:t>
            </a:r>
          </a:p>
          <a:p>
            <a:r>
              <a:rPr lang="en-US" sz="2000" b="1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(Helvetica Bold 20pt - red)</a:t>
            </a:r>
            <a:endParaRPr lang="en-US" sz="2000" b="1" dirty="0">
              <a:solidFill>
                <a:srgbClr val="D4213A"/>
              </a:solidFill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We recommend using a red bar between blocks of text when using a 2-column text layout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Sub-heading (Helvetica 18pt Bold)</a:t>
            </a:r>
            <a:endParaRPr lang="en-US" sz="1800" b="1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Sub-heading (Helvetica 18pt Bold)</a:t>
            </a:r>
            <a:endParaRPr lang="en-US" sz="1800" b="1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37FBBC-8273-7018-ED92-843C0B084933}"/>
              </a:ext>
            </a:extLst>
          </p:cNvPr>
          <p:cNvSpPr txBox="1"/>
          <p:nvPr/>
        </p:nvSpPr>
        <p:spPr>
          <a:xfrm>
            <a:off x="367990" y="6182300"/>
            <a:ext cx="621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3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8B9B5-1745-2D28-6FFC-3153122FA16B}"/>
              </a:ext>
            </a:extLst>
          </p:cNvPr>
          <p:cNvSpPr txBox="1"/>
          <p:nvPr/>
        </p:nvSpPr>
        <p:spPr>
          <a:xfrm>
            <a:off x="6270704" y="486234"/>
            <a:ext cx="5656996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Sub-heading (Helvetica 18pt Bold)</a:t>
            </a:r>
            <a:endParaRPr lang="en-US" sz="1800" b="1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Helvetica" pitchFamily="2" charset="0"/>
                <a:ea typeface="Calibri" panose="020F0502020204030204" pitchFamily="34" charset="0"/>
                <a:cs typeface="Calibri" panose="020F0502020204030204" pitchFamily="34" charset="0"/>
              </a:rPr>
              <a:t>Sub-heading (Helvetica 18pt Bold)</a:t>
            </a:r>
            <a:endParaRPr lang="en-US" sz="1800" b="1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needed.  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Helvetica regular 18pt. Maintain same size text throughout presentation, editing copy as needed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8A9094-5DA6-A955-109A-8D24EDC06E5B}"/>
              </a:ext>
            </a:extLst>
          </p:cNvPr>
          <p:cNvCxnSpPr/>
          <p:nvPr/>
        </p:nvCxnSpPr>
        <p:spPr>
          <a:xfrm>
            <a:off x="6096000" y="579863"/>
            <a:ext cx="0" cy="5118410"/>
          </a:xfrm>
          <a:prstGeom prst="line">
            <a:avLst/>
          </a:prstGeom>
          <a:ln>
            <a:solidFill>
              <a:srgbClr val="D4213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534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 skyline with trees&#10;&#10;Description automatically generated">
            <a:extLst>
              <a:ext uri="{FF2B5EF4-FFF2-40B4-BE49-F238E27FC236}">
                <a16:creationId xmlns:a16="http://schemas.microsoft.com/office/drawing/2014/main" id="{7FE635C2-CFF6-18F9-A206-F8E468F97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54" y="4082594"/>
            <a:ext cx="5612985" cy="1578937"/>
          </a:xfrm>
          <a:prstGeom prst="rect">
            <a:avLst/>
          </a:prstGeom>
        </p:spPr>
      </p:pic>
      <p:pic>
        <p:nvPicPr>
          <p:cNvPr id="3" name="Picture 2" descr="A group of people sitting on a bench in front of Jefferson Hall&#10;&#10;Description automatically generated">
            <a:extLst>
              <a:ext uri="{FF2B5EF4-FFF2-40B4-BE49-F238E27FC236}">
                <a16:creationId xmlns:a16="http://schemas.microsoft.com/office/drawing/2014/main" id="{FAB9C767-80CB-AB27-DF30-2B8E3390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250" y="426566"/>
            <a:ext cx="5737449" cy="5234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4B3E570-3D61-9C18-723F-E8BA698FEDCC}"/>
              </a:ext>
            </a:extLst>
          </p:cNvPr>
          <p:cNvSpPr txBox="1"/>
          <p:nvPr/>
        </p:nvSpPr>
        <p:spPr>
          <a:xfrm>
            <a:off x="367990" y="420419"/>
            <a:ext cx="56337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Images</a:t>
            </a:r>
            <a:b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When adding images to your presentation please make sure the images are clear and sharp. The Office of Communications and Marketing has general campus</a:t>
            </a:r>
            <a:r>
              <a:rPr lang="en-US" dirty="0"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and</a:t>
            </a: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student photos. If you need these types of images for your presentation please contact </a:t>
            </a: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Adrian.partridge@qc.cuny.edu</a:t>
            </a: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or </a:t>
            </a: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Pablo.Flores@qc.cuny.edu</a:t>
            </a: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. Please enter “Photo Request” in subject line, let us know the type of image required and approximate size, (large, medium, small, rectangle, square etc.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FD1D5-2E3F-B059-9DE5-54683E2E7BF0}"/>
              </a:ext>
            </a:extLst>
          </p:cNvPr>
          <p:cNvSpPr txBox="1"/>
          <p:nvPr/>
        </p:nvSpPr>
        <p:spPr>
          <a:xfrm>
            <a:off x="367990" y="6182300"/>
            <a:ext cx="621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7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</a:t>
            </a:r>
          </a:p>
        </p:txBody>
      </p:sp>
    </p:spTree>
    <p:extLst>
      <p:ext uri="{BB962C8B-B14F-4D97-AF65-F5344CB8AC3E}">
        <p14:creationId xmlns:p14="http://schemas.microsoft.com/office/powerpoint/2010/main" val="1215800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students walking through the Queens College gate&#10;&#10;Description automatically generated">
            <a:extLst>
              <a:ext uri="{FF2B5EF4-FFF2-40B4-BE49-F238E27FC236}">
                <a16:creationId xmlns:a16="http://schemas.microsoft.com/office/drawing/2014/main" id="{48FF49A7-58D3-0912-688D-ED8319CA5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371" y="409267"/>
            <a:ext cx="5337328" cy="5337328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0E821A8D-64EC-4CD0-A572-7221CD59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4" y="2888174"/>
            <a:ext cx="4403260" cy="2773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A8D44-78A0-FF16-EED4-0F2177502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771" y="6091854"/>
            <a:ext cx="2136928" cy="5502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E65EAC-170F-A28A-C1FE-D7DBE5D44DCE}"/>
              </a:ext>
            </a:extLst>
          </p:cNvPr>
          <p:cNvCxnSpPr/>
          <p:nvPr/>
        </p:nvCxnSpPr>
        <p:spPr>
          <a:xfrm flipH="1">
            <a:off x="234176" y="5876693"/>
            <a:ext cx="116935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B8D647-C914-A7F7-13EA-69FB96A13194}"/>
              </a:ext>
            </a:extLst>
          </p:cNvPr>
          <p:cNvSpPr txBox="1"/>
          <p:nvPr/>
        </p:nvSpPr>
        <p:spPr>
          <a:xfrm>
            <a:off x="367990" y="420419"/>
            <a:ext cx="59770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D4213A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Images</a:t>
            </a:r>
            <a:b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Helvetica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To comply with ADA standards, please add “Alt Text” descriptions for every image</a:t>
            </a:r>
            <a:endParaRPr lang="en-US" sz="1800" dirty="0">
              <a:effectLst/>
              <a:latin typeface="Helvetica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CD8094-F45E-E559-AB39-1F888D022C35}"/>
              </a:ext>
            </a:extLst>
          </p:cNvPr>
          <p:cNvSpPr txBox="1"/>
          <p:nvPr/>
        </p:nvSpPr>
        <p:spPr>
          <a:xfrm>
            <a:off x="367990" y="6182301"/>
            <a:ext cx="815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hlinkClick r:id="rId5"/>
              </a:rPr>
              <a:t>www.qc.cuny.edu/</a:t>
            </a:r>
            <a:r>
              <a:rPr lang="en-US" dirty="0">
                <a:latin typeface="Helvetica" pitchFamily="2" charset="0"/>
              </a:rPr>
              <a:t> (URL is optional)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46290-CEF2-D0DD-0112-3AC682FC965A}"/>
              </a:ext>
            </a:extLst>
          </p:cNvPr>
          <p:cNvSpPr txBox="1"/>
          <p:nvPr/>
        </p:nvSpPr>
        <p:spPr>
          <a:xfrm>
            <a:off x="501804" y="1781623"/>
            <a:ext cx="5843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Click on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 “Accessibility tag” can be found on the far 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Fill in the “Alt text” box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F67E7BF-1E9D-9926-FCAE-625A187B1330}"/>
              </a:ext>
            </a:extLst>
          </p:cNvPr>
          <p:cNvSpPr/>
          <p:nvPr/>
        </p:nvSpPr>
        <p:spPr>
          <a:xfrm>
            <a:off x="264301" y="2787535"/>
            <a:ext cx="1103971" cy="446049"/>
          </a:xfrm>
          <a:prstGeom prst="ellipse">
            <a:avLst/>
          </a:prstGeom>
          <a:solidFill>
            <a:srgbClr val="FFFF00">
              <a:alpha val="5333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EBA172-7FA6-A2C9-A9EC-4669048E5345}"/>
              </a:ext>
            </a:extLst>
          </p:cNvPr>
          <p:cNvSpPr/>
          <p:nvPr/>
        </p:nvSpPr>
        <p:spPr>
          <a:xfrm>
            <a:off x="2871437" y="5054816"/>
            <a:ext cx="2033627" cy="691744"/>
          </a:xfrm>
          <a:prstGeom prst="ellipse">
            <a:avLst/>
          </a:prstGeom>
          <a:solidFill>
            <a:srgbClr val="FFFF00">
              <a:alpha val="5333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08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QC Poerpoint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5729</TotalTime>
  <Words>1040</Words>
  <Application>Microsoft Office PowerPoint</Application>
  <PresentationFormat>Widescreen</PresentationFormat>
  <Paragraphs>104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Symbol</vt:lpstr>
      <vt:lpstr>Office 2013 - 2022 Theme</vt:lpstr>
      <vt:lpstr>Pre-Title (Optional) (Helvetica Regular 28 pt White)  Title (Helvetica Bold 38 pt White)  September 14, 2024 (Date is optional) Helvetica Regular 28pt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Closing message/line (Helvetica 32pt)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College-Navitas Partnership</dc:title>
  <dc:creator>George Hendrey</dc:creator>
  <cp:lastModifiedBy>Sima Mandelbaum</cp:lastModifiedBy>
  <cp:revision>63</cp:revision>
  <cp:lastPrinted>2023-09-12T17:57:56Z</cp:lastPrinted>
  <dcterms:created xsi:type="dcterms:W3CDTF">2023-01-18T16:34:23Z</dcterms:created>
  <dcterms:modified xsi:type="dcterms:W3CDTF">2024-07-02T19:33:14Z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a1855b2-0a05-4494-a903-f3f23f3f98e0_Enabled">
    <vt:lpwstr>true</vt:lpwstr>
  </property>
  <property fmtid="{D5CDD505-2E9C-101B-9397-08002B2CF9AE}" pid="3" name="MSIP_Label_fa1855b2-0a05-4494-a903-f3f23f3f98e0_SetDate">
    <vt:lpwstr>2023-01-31T16:25:25Z</vt:lpwstr>
  </property>
  <property fmtid="{D5CDD505-2E9C-101B-9397-08002B2CF9AE}" pid="4" name="MSIP_Label_fa1855b2-0a05-4494-a903-f3f23f3f98e0_Method">
    <vt:lpwstr>Standard</vt:lpwstr>
  </property>
  <property fmtid="{D5CDD505-2E9C-101B-9397-08002B2CF9AE}" pid="5" name="MSIP_Label_fa1855b2-0a05-4494-a903-f3f23f3f98e0_Name">
    <vt:lpwstr>defa4170-0d19-0005-0004-bc88714345d2</vt:lpwstr>
  </property>
  <property fmtid="{D5CDD505-2E9C-101B-9397-08002B2CF9AE}" pid="6" name="MSIP_Label_fa1855b2-0a05-4494-a903-f3f23f3f98e0_SiteId">
    <vt:lpwstr>6f60f0b3-5f06-4e09-9715-989dba8cc7d8</vt:lpwstr>
  </property>
  <property fmtid="{D5CDD505-2E9C-101B-9397-08002B2CF9AE}" pid="7" name="MSIP_Label_fa1855b2-0a05-4494-a903-f3f23f3f98e0_ActionId">
    <vt:lpwstr>6fab9734-1bc1-4029-886f-7956aed7877e</vt:lpwstr>
  </property>
  <property fmtid="{D5CDD505-2E9C-101B-9397-08002B2CF9AE}" pid="8" name="MSIP_Label_fa1855b2-0a05-4494-a903-f3f23f3f98e0_ContentBits">
    <vt:lpwstr>0</vt:lpwstr>
  </property>
</Properties>
</file>