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753600" cy="7315200"/>
  <p:notesSz cx="6858000" cy="9144000"/>
  <p:embeddedFontLst>
    <p:embeddedFont>
      <p:font typeface="Staatliches" pitchFamily="2" charset="0"/>
      <p:regular r:id="rId32"/>
    </p:embeddedFont>
    <p:embeddedFont>
      <p:font typeface="Varela Round" panose="00000500000000000000" pitchFamily="2" charset="-79"/>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3" d="100"/>
          <a:sy n="83" d="100"/>
        </p:scale>
        <p:origin x="12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image" Target="../media/image4.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8.svg"/><Relationship Id="rId5" Type="http://schemas.openxmlformats.org/officeDocument/2006/relationships/image" Target="../media/image13.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36.sv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https://www.cuny.edu/financial-aid/student-loans/private-education-loan-programs/" TargetMode="External"/><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hyperlink" Target="https://www.qc.cuny.edu/faid/" TargetMode="External"/><Relationship Id="rId5" Type="http://schemas.openxmlformats.org/officeDocument/2006/relationships/image" Target="../media/image19.svg"/><Relationship Id="rId10" Type="http://schemas.openxmlformats.org/officeDocument/2006/relationships/hyperlink" Target="mailto:nsukhai@qc.cuny.edu" TargetMode="External"/><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17621" y="731520"/>
            <a:ext cx="5523326" cy="5852160"/>
            <a:chOff x="0" y="0"/>
            <a:chExt cx="7364435" cy="7802880"/>
          </a:xfrm>
        </p:grpSpPr>
        <p:pic>
          <p:nvPicPr>
            <p:cNvPr id="3" name="Picture 3"/>
            <p:cNvPicPr>
              <a:picLocks noChangeAspect="1"/>
            </p:cNvPicPr>
            <p:nvPr/>
          </p:nvPicPr>
          <p:blipFill>
            <a:blip r:embed="rId2"/>
            <a:srcRect l="18596" r="18596"/>
            <a:stretch>
              <a:fillRect/>
            </a:stretch>
          </p:blipFill>
          <p:spPr>
            <a:xfrm>
              <a:off x="0" y="0"/>
              <a:ext cx="7364435" cy="7802880"/>
            </a:xfrm>
            <a:prstGeom prst="rect">
              <a:avLst/>
            </a:prstGeom>
          </p:spPr>
        </p:pic>
      </p:grpSp>
      <p:grpSp>
        <p:nvGrpSpPr>
          <p:cNvPr id="4" name="Group 4"/>
          <p:cNvGrpSpPr/>
          <p:nvPr/>
        </p:nvGrpSpPr>
        <p:grpSpPr>
          <a:xfrm>
            <a:off x="731520" y="1706978"/>
            <a:ext cx="6119740" cy="3724986"/>
            <a:chOff x="0" y="0"/>
            <a:chExt cx="2541166" cy="1546767"/>
          </a:xfrm>
        </p:grpSpPr>
        <p:sp>
          <p:nvSpPr>
            <p:cNvPr id="5" name="Freeform 5"/>
            <p:cNvSpPr/>
            <p:nvPr/>
          </p:nvSpPr>
          <p:spPr>
            <a:xfrm>
              <a:off x="0" y="0"/>
              <a:ext cx="2541166" cy="1546767"/>
            </a:xfrm>
            <a:custGeom>
              <a:avLst/>
              <a:gdLst/>
              <a:ahLst/>
              <a:cxnLst/>
              <a:rect l="l" t="t" r="r" b="b"/>
              <a:pathLst>
                <a:path w="2541166" h="1546767">
                  <a:moveTo>
                    <a:pt x="63254" y="0"/>
                  </a:moveTo>
                  <a:lnTo>
                    <a:pt x="2477913" y="0"/>
                  </a:lnTo>
                  <a:cubicBezTo>
                    <a:pt x="2494689" y="0"/>
                    <a:pt x="2510778" y="6664"/>
                    <a:pt x="2522640" y="18527"/>
                  </a:cubicBezTo>
                  <a:cubicBezTo>
                    <a:pt x="2534502" y="30389"/>
                    <a:pt x="2541166" y="46478"/>
                    <a:pt x="2541166" y="63254"/>
                  </a:cubicBezTo>
                  <a:lnTo>
                    <a:pt x="2541166" y="1483513"/>
                  </a:lnTo>
                  <a:cubicBezTo>
                    <a:pt x="2541166" y="1500289"/>
                    <a:pt x="2534502" y="1516378"/>
                    <a:pt x="2522640" y="1528240"/>
                  </a:cubicBezTo>
                  <a:cubicBezTo>
                    <a:pt x="2510778" y="1540102"/>
                    <a:pt x="2494689" y="1546767"/>
                    <a:pt x="2477913" y="1546767"/>
                  </a:cubicBezTo>
                  <a:lnTo>
                    <a:pt x="63254" y="1546767"/>
                  </a:lnTo>
                  <a:cubicBezTo>
                    <a:pt x="46478" y="1546767"/>
                    <a:pt x="30389" y="1540102"/>
                    <a:pt x="18527" y="1528240"/>
                  </a:cubicBezTo>
                  <a:cubicBezTo>
                    <a:pt x="6664" y="1516378"/>
                    <a:pt x="0" y="1500289"/>
                    <a:pt x="0" y="1483513"/>
                  </a:cubicBezTo>
                  <a:lnTo>
                    <a:pt x="0" y="63254"/>
                  </a:lnTo>
                  <a:cubicBezTo>
                    <a:pt x="0" y="46478"/>
                    <a:pt x="6664" y="30389"/>
                    <a:pt x="18527" y="18527"/>
                  </a:cubicBezTo>
                  <a:cubicBezTo>
                    <a:pt x="30389" y="6664"/>
                    <a:pt x="46478" y="0"/>
                    <a:pt x="63254" y="0"/>
                  </a:cubicBezTo>
                  <a:close/>
                </a:path>
              </a:pathLst>
            </a:custGeom>
            <a:solidFill>
              <a:srgbClr val="CC0000"/>
            </a:solidFill>
          </p:spPr>
          <p:txBody>
            <a:bodyPr/>
            <a:lstStyle/>
            <a:p>
              <a:endParaRPr lang="en-US"/>
            </a:p>
          </p:txBody>
        </p:sp>
        <p:sp>
          <p:nvSpPr>
            <p:cNvPr id="6" name="TextBox 6"/>
            <p:cNvSpPr txBox="1"/>
            <p:nvPr/>
          </p:nvSpPr>
          <p:spPr>
            <a:xfrm>
              <a:off x="0" y="-19050"/>
              <a:ext cx="2541166" cy="1565817"/>
            </a:xfrm>
            <a:prstGeom prst="rect">
              <a:avLst/>
            </a:prstGeom>
          </p:spPr>
          <p:txBody>
            <a:bodyPr lIns="24827" tIns="24827" rIns="24827" bIns="24827" rtlCol="0" anchor="ctr"/>
            <a:lstStyle/>
            <a:p>
              <a:pPr algn="ctr">
                <a:lnSpc>
                  <a:spcPts val="1299"/>
                </a:lnSpc>
                <a:spcBef>
                  <a:spcPct val="0"/>
                </a:spcBef>
              </a:pPr>
              <a:endParaRPr/>
            </a:p>
          </p:txBody>
        </p:sp>
      </p:grpSp>
      <p:sp>
        <p:nvSpPr>
          <p:cNvPr id="7" name="TextBox 7"/>
          <p:cNvSpPr txBox="1"/>
          <p:nvPr/>
        </p:nvSpPr>
        <p:spPr>
          <a:xfrm>
            <a:off x="1557000" y="2680784"/>
            <a:ext cx="4757763" cy="2005974"/>
          </a:xfrm>
          <a:prstGeom prst="rect">
            <a:avLst/>
          </a:prstGeom>
        </p:spPr>
        <p:txBody>
          <a:bodyPr lIns="0" tIns="0" rIns="0" bIns="0" rtlCol="0" anchor="t">
            <a:spAutoFit/>
          </a:bodyPr>
          <a:lstStyle/>
          <a:p>
            <a:pPr algn="l">
              <a:lnSpc>
                <a:spcPts val="5040"/>
              </a:lnSpc>
            </a:pPr>
            <a:r>
              <a:rPr lang="en-US" sz="6300">
                <a:solidFill>
                  <a:srgbClr val="FFFFFF"/>
                </a:solidFill>
                <a:latin typeface="Staatliches"/>
                <a:ea typeface="Staatliches"/>
                <a:cs typeface="Staatliches"/>
                <a:sym typeface="Staatliches"/>
              </a:rPr>
              <a:t>UNDERSTANDING</a:t>
            </a:r>
          </a:p>
          <a:p>
            <a:pPr algn="l">
              <a:lnSpc>
                <a:spcPts val="5040"/>
              </a:lnSpc>
            </a:pPr>
            <a:r>
              <a:rPr lang="en-US" sz="6300">
                <a:solidFill>
                  <a:srgbClr val="FFFFFF"/>
                </a:solidFill>
                <a:latin typeface="Staatliches"/>
                <a:ea typeface="Staatliches"/>
                <a:cs typeface="Staatliches"/>
                <a:sym typeface="Staatliches"/>
              </a:rPr>
              <a:t>STUDENT</a:t>
            </a:r>
          </a:p>
          <a:p>
            <a:pPr algn="l">
              <a:lnSpc>
                <a:spcPts val="5040"/>
              </a:lnSpc>
            </a:pPr>
            <a:r>
              <a:rPr lang="en-US" sz="6300">
                <a:solidFill>
                  <a:srgbClr val="FFFFFF"/>
                </a:solidFill>
                <a:latin typeface="Staatliches"/>
                <a:ea typeface="Staatliches"/>
                <a:cs typeface="Staatliches"/>
                <a:sym typeface="Staatliches"/>
              </a:rPr>
              <a:t>LOANS</a:t>
            </a:r>
          </a:p>
        </p:txBody>
      </p:sp>
      <p:sp>
        <p:nvSpPr>
          <p:cNvPr id="8" name="Freeform 8"/>
          <p:cNvSpPr/>
          <p:nvPr/>
        </p:nvSpPr>
        <p:spPr>
          <a:xfrm rot="-5399999">
            <a:off x="771477" y="691563"/>
            <a:ext cx="485854" cy="565769"/>
          </a:xfrm>
          <a:custGeom>
            <a:avLst/>
            <a:gdLst/>
            <a:ahLst/>
            <a:cxnLst/>
            <a:rect l="l" t="t" r="r" b="b"/>
            <a:pathLst>
              <a:path w="485854" h="565769">
                <a:moveTo>
                  <a:pt x="0" y="0"/>
                </a:moveTo>
                <a:lnTo>
                  <a:pt x="485855" y="0"/>
                </a:lnTo>
                <a:lnTo>
                  <a:pt x="485855" y="565769"/>
                </a:lnTo>
                <a:lnTo>
                  <a:pt x="0" y="5657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557000" y="5696694"/>
            <a:ext cx="2991766" cy="579120"/>
          </a:xfrm>
          <a:prstGeom prst="rect">
            <a:avLst/>
          </a:prstGeom>
        </p:spPr>
        <p:txBody>
          <a:bodyPr lIns="0" tIns="0" rIns="0" bIns="0" rtlCol="0" anchor="t">
            <a:spAutoFit/>
          </a:bodyPr>
          <a:lstStyle/>
          <a:p>
            <a:pPr algn="l">
              <a:lnSpc>
                <a:spcPts val="2310"/>
              </a:lnSpc>
            </a:pPr>
            <a:r>
              <a:rPr lang="en-US" sz="2100">
                <a:solidFill>
                  <a:srgbClr val="000000"/>
                </a:solidFill>
                <a:latin typeface="Varela Round"/>
                <a:ea typeface="Varela Round"/>
                <a:cs typeface="Varela Round"/>
                <a:sym typeface="Varela Round"/>
              </a:rPr>
              <a:t>Responsibly Financing Your Education</a:t>
            </a:r>
          </a:p>
        </p:txBody>
      </p:sp>
      <p:sp>
        <p:nvSpPr>
          <p:cNvPr id="10" name="Freeform 10"/>
          <p:cNvSpPr/>
          <p:nvPr/>
        </p:nvSpPr>
        <p:spPr>
          <a:xfrm rot="-10800000">
            <a:off x="7630394" y="5431964"/>
            <a:ext cx="3482519" cy="3529471"/>
          </a:xfrm>
          <a:custGeom>
            <a:avLst/>
            <a:gdLst/>
            <a:ahLst/>
            <a:cxnLst/>
            <a:rect l="l" t="t" r="r" b="b"/>
            <a:pathLst>
              <a:path w="3482519" h="3529471">
                <a:moveTo>
                  <a:pt x="0" y="0"/>
                </a:moveTo>
                <a:lnTo>
                  <a:pt x="3482519" y="0"/>
                </a:lnTo>
                <a:lnTo>
                  <a:pt x="3482519" y="3529471"/>
                </a:lnTo>
                <a:lnTo>
                  <a:pt x="0" y="35294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70067" flipH="1">
            <a:off x="-788492" y="-947619"/>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59797" y="3174555"/>
            <a:ext cx="4362906" cy="3875854"/>
            <a:chOff x="0" y="0"/>
            <a:chExt cx="1811657" cy="1609413"/>
          </a:xfrm>
        </p:grpSpPr>
        <p:sp>
          <p:nvSpPr>
            <p:cNvPr id="4" name="Freeform 4"/>
            <p:cNvSpPr/>
            <p:nvPr/>
          </p:nvSpPr>
          <p:spPr>
            <a:xfrm>
              <a:off x="0" y="0"/>
              <a:ext cx="1811657" cy="1609413"/>
            </a:xfrm>
            <a:custGeom>
              <a:avLst/>
              <a:gdLst/>
              <a:ahLst/>
              <a:cxnLst/>
              <a:rect l="l" t="t" r="r" b="b"/>
              <a:pathLst>
                <a:path w="1811657" h="1609413">
                  <a:moveTo>
                    <a:pt x="62107" y="0"/>
                  </a:moveTo>
                  <a:lnTo>
                    <a:pt x="1749550" y="0"/>
                  </a:lnTo>
                  <a:cubicBezTo>
                    <a:pt x="1783851" y="0"/>
                    <a:pt x="1811657" y="27806"/>
                    <a:pt x="1811657" y="62107"/>
                  </a:cubicBezTo>
                  <a:lnTo>
                    <a:pt x="1811657" y="1547306"/>
                  </a:lnTo>
                  <a:cubicBezTo>
                    <a:pt x="1811657" y="1563778"/>
                    <a:pt x="1805114" y="1579575"/>
                    <a:pt x="1793466" y="1591223"/>
                  </a:cubicBezTo>
                  <a:cubicBezTo>
                    <a:pt x="1781819" y="1602870"/>
                    <a:pt x="1766022" y="1609413"/>
                    <a:pt x="1749550" y="1609413"/>
                  </a:cubicBezTo>
                  <a:lnTo>
                    <a:pt x="62107" y="1609413"/>
                  </a:lnTo>
                  <a:cubicBezTo>
                    <a:pt x="27806" y="1609413"/>
                    <a:pt x="0" y="1581607"/>
                    <a:pt x="0" y="1547306"/>
                  </a:cubicBezTo>
                  <a:lnTo>
                    <a:pt x="0" y="62107"/>
                  </a:lnTo>
                  <a:cubicBezTo>
                    <a:pt x="0" y="45635"/>
                    <a:pt x="6543" y="29838"/>
                    <a:pt x="18191" y="18191"/>
                  </a:cubicBezTo>
                  <a:cubicBezTo>
                    <a:pt x="29838" y="6543"/>
                    <a:pt x="45635" y="0"/>
                    <a:pt x="62107" y="0"/>
                  </a:cubicBezTo>
                  <a:close/>
                </a:path>
              </a:pathLst>
            </a:custGeom>
            <a:solidFill>
              <a:srgbClr val="FFFFFF"/>
            </a:solidFill>
            <a:ln w="38100" cap="rnd">
              <a:solidFill>
                <a:srgbClr val="000000"/>
              </a:solidFill>
              <a:prstDash val="lgDash"/>
              <a:round/>
            </a:ln>
          </p:spPr>
          <p:txBody>
            <a:bodyPr/>
            <a:lstStyle/>
            <a:p>
              <a:endParaRPr lang="en-US"/>
            </a:p>
          </p:txBody>
        </p:sp>
        <p:sp>
          <p:nvSpPr>
            <p:cNvPr id="5" name="TextBox 5"/>
            <p:cNvSpPr txBox="1"/>
            <p:nvPr/>
          </p:nvSpPr>
          <p:spPr>
            <a:xfrm>
              <a:off x="0" y="-19050"/>
              <a:ext cx="1811657" cy="1628463"/>
            </a:xfrm>
            <a:prstGeom prst="rect">
              <a:avLst/>
            </a:prstGeom>
          </p:spPr>
          <p:txBody>
            <a:bodyPr lIns="24827" tIns="24827" rIns="24827" bIns="24827" rtlCol="0" anchor="ctr"/>
            <a:lstStyle/>
            <a:p>
              <a:pPr algn="ctr">
                <a:lnSpc>
                  <a:spcPts val="1299"/>
                </a:lnSpc>
                <a:spcBef>
                  <a:spcPct val="0"/>
                </a:spcBef>
              </a:pPr>
              <a:endParaRPr/>
            </a:p>
          </p:txBody>
        </p:sp>
      </p:grpSp>
      <p:grpSp>
        <p:nvGrpSpPr>
          <p:cNvPr id="6" name="Group 6"/>
          <p:cNvGrpSpPr/>
          <p:nvPr/>
        </p:nvGrpSpPr>
        <p:grpSpPr>
          <a:xfrm>
            <a:off x="374771" y="2214120"/>
            <a:ext cx="3845523" cy="717671"/>
            <a:chOff x="0" y="0"/>
            <a:chExt cx="1833043" cy="342092"/>
          </a:xfrm>
        </p:grpSpPr>
        <p:sp>
          <p:nvSpPr>
            <p:cNvPr id="7" name="Freeform 7"/>
            <p:cNvSpPr/>
            <p:nvPr/>
          </p:nvSpPr>
          <p:spPr>
            <a:xfrm>
              <a:off x="0" y="0"/>
              <a:ext cx="1833043" cy="342092"/>
            </a:xfrm>
            <a:custGeom>
              <a:avLst/>
              <a:gdLst/>
              <a:ahLst/>
              <a:cxnLst/>
              <a:rect l="l" t="t" r="r" b="b"/>
              <a:pathLst>
                <a:path w="1833043" h="342092">
                  <a:moveTo>
                    <a:pt x="100661" y="0"/>
                  </a:moveTo>
                  <a:lnTo>
                    <a:pt x="1732381" y="0"/>
                  </a:lnTo>
                  <a:cubicBezTo>
                    <a:pt x="1787975" y="0"/>
                    <a:pt x="1833043" y="45068"/>
                    <a:pt x="1833043" y="100661"/>
                  </a:cubicBezTo>
                  <a:lnTo>
                    <a:pt x="1833043" y="241430"/>
                  </a:lnTo>
                  <a:cubicBezTo>
                    <a:pt x="1833043" y="297024"/>
                    <a:pt x="1787975" y="342092"/>
                    <a:pt x="1732381" y="342092"/>
                  </a:cubicBezTo>
                  <a:lnTo>
                    <a:pt x="100661" y="342092"/>
                  </a:lnTo>
                  <a:cubicBezTo>
                    <a:pt x="45068" y="342092"/>
                    <a:pt x="0" y="297024"/>
                    <a:pt x="0" y="241430"/>
                  </a:cubicBezTo>
                  <a:lnTo>
                    <a:pt x="0" y="100661"/>
                  </a:lnTo>
                  <a:cubicBezTo>
                    <a:pt x="0" y="45068"/>
                    <a:pt x="45068" y="0"/>
                    <a:pt x="100661" y="0"/>
                  </a:cubicBezTo>
                  <a:close/>
                </a:path>
              </a:pathLst>
            </a:custGeom>
            <a:solidFill>
              <a:srgbClr val="CC0000"/>
            </a:solidFill>
          </p:spPr>
          <p:txBody>
            <a:bodyPr/>
            <a:lstStyle/>
            <a:p>
              <a:endParaRPr lang="en-US"/>
            </a:p>
          </p:txBody>
        </p:sp>
        <p:sp>
          <p:nvSpPr>
            <p:cNvPr id="8" name="TextBox 8"/>
            <p:cNvSpPr txBox="1"/>
            <p:nvPr/>
          </p:nvSpPr>
          <p:spPr>
            <a:xfrm>
              <a:off x="0" y="-38100"/>
              <a:ext cx="1833043" cy="380192"/>
            </a:xfrm>
            <a:prstGeom prst="rect">
              <a:avLst/>
            </a:prstGeom>
          </p:spPr>
          <p:txBody>
            <a:bodyPr lIns="24827" tIns="24827" rIns="24827" bIns="24827" rtlCol="0" anchor="ctr"/>
            <a:lstStyle/>
            <a:p>
              <a:pPr algn="ctr">
                <a:lnSpc>
                  <a:spcPts val="2100"/>
                </a:lnSpc>
              </a:pPr>
              <a:r>
                <a:rPr lang="en-US" sz="1500">
                  <a:solidFill>
                    <a:srgbClr val="FFFFFF"/>
                  </a:solidFill>
                  <a:latin typeface="Varela Round"/>
                  <a:ea typeface="Varela Round"/>
                  <a:cs typeface="Varela Round"/>
                  <a:sym typeface="Varela Round"/>
                </a:rPr>
                <a:t>Independent Student Annual Limits</a:t>
              </a:r>
            </a:p>
            <a:p>
              <a:pPr algn="ctr">
                <a:lnSpc>
                  <a:spcPts val="2100"/>
                </a:lnSpc>
                <a:spcBef>
                  <a:spcPct val="0"/>
                </a:spcBef>
              </a:pPr>
              <a:r>
                <a:rPr lang="en-US" sz="1500">
                  <a:solidFill>
                    <a:srgbClr val="FFFFFF"/>
                  </a:solidFill>
                  <a:latin typeface="Varela Round"/>
                  <a:ea typeface="Varela Round"/>
                  <a:cs typeface="Varela Round"/>
                  <a:sym typeface="Varela Round"/>
                </a:rPr>
                <a:t>(Aid Year 2025 - 2026)</a:t>
              </a:r>
            </a:p>
          </p:txBody>
        </p:sp>
      </p:grpSp>
      <p:graphicFrame>
        <p:nvGraphicFramePr>
          <p:cNvPr id="9" name="Table 9"/>
          <p:cNvGraphicFramePr>
            <a:graphicFrameLocks noGrp="1"/>
          </p:cNvGraphicFramePr>
          <p:nvPr/>
        </p:nvGraphicFramePr>
        <p:xfrm>
          <a:off x="4876800" y="2214120"/>
          <a:ext cx="4692798" cy="4841310"/>
        </p:xfrm>
        <a:graphic>
          <a:graphicData uri="http://schemas.openxmlformats.org/drawingml/2006/table">
            <a:tbl>
              <a:tblPr/>
              <a:tblGrid>
                <a:gridCol w="1564266">
                  <a:extLst>
                    <a:ext uri="{9D8B030D-6E8A-4147-A177-3AD203B41FA5}">
                      <a16:colId xmlns:a16="http://schemas.microsoft.com/office/drawing/2014/main" val="20000"/>
                    </a:ext>
                  </a:extLst>
                </a:gridCol>
                <a:gridCol w="1564266">
                  <a:extLst>
                    <a:ext uri="{9D8B030D-6E8A-4147-A177-3AD203B41FA5}">
                      <a16:colId xmlns:a16="http://schemas.microsoft.com/office/drawing/2014/main" val="20001"/>
                    </a:ext>
                  </a:extLst>
                </a:gridCol>
                <a:gridCol w="1564266">
                  <a:extLst>
                    <a:ext uri="{9D8B030D-6E8A-4147-A177-3AD203B41FA5}">
                      <a16:colId xmlns:a16="http://schemas.microsoft.com/office/drawing/2014/main" val="20002"/>
                    </a:ext>
                  </a:extLst>
                </a:gridCol>
              </a:tblGrid>
              <a:tr h="1111460">
                <a:tc>
                  <a:txBody>
                    <a:bodyPr/>
                    <a:lstStyle/>
                    <a:p>
                      <a:pPr algn="ctr">
                        <a:lnSpc>
                          <a:spcPts val="1960"/>
                        </a:lnSpc>
                        <a:defRPr/>
                      </a:pPr>
                      <a:r>
                        <a:rPr lang="en-US" sz="1400">
                          <a:solidFill>
                            <a:srgbClr val="FFFFFF"/>
                          </a:solidFill>
                          <a:latin typeface="Varela Round"/>
                          <a:ea typeface="Varela Round"/>
                          <a:cs typeface="Varela Round"/>
                          <a:sym typeface="Varela Round"/>
                        </a:rPr>
                        <a:t>Year In School</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tc>
                  <a:txBody>
                    <a:bodyPr/>
                    <a:lstStyle/>
                    <a:p>
                      <a:pPr algn="ctr">
                        <a:lnSpc>
                          <a:spcPts val="1960"/>
                        </a:lnSpc>
                        <a:defRPr/>
                      </a:pPr>
                      <a:r>
                        <a:rPr lang="en-US" sz="1400">
                          <a:solidFill>
                            <a:srgbClr val="FFFFFF"/>
                          </a:solidFill>
                          <a:latin typeface="Varela Round"/>
                          <a:ea typeface="Varela Round"/>
                          <a:cs typeface="Varela Round"/>
                          <a:sym typeface="Varela Round"/>
                        </a:rPr>
                        <a:t>Total Limit </a:t>
                      </a:r>
                      <a:endParaRPr lang="en-US" sz="1100"/>
                    </a:p>
                    <a:p>
                      <a:pPr algn="ctr">
                        <a:lnSpc>
                          <a:spcPts val="1960"/>
                        </a:lnSpc>
                      </a:pPr>
                      <a:r>
                        <a:rPr lang="en-US" sz="1400">
                          <a:solidFill>
                            <a:srgbClr val="FFFFFF"/>
                          </a:solidFill>
                          <a:latin typeface="Varela Round"/>
                          <a:ea typeface="Varela Round"/>
                          <a:cs typeface="Varela Round"/>
                          <a:sym typeface="Varela Round"/>
                        </a:rPr>
                        <a:t>(Subsidized + Unsubsidized)</a:t>
                      </a:r>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tc>
                  <a:txBody>
                    <a:bodyPr/>
                    <a:lstStyle/>
                    <a:p>
                      <a:pPr algn="ctr">
                        <a:lnSpc>
                          <a:spcPts val="1960"/>
                        </a:lnSpc>
                        <a:defRPr/>
                      </a:pPr>
                      <a:r>
                        <a:rPr lang="en-US" sz="1400">
                          <a:solidFill>
                            <a:srgbClr val="FFFFFF"/>
                          </a:solidFill>
                          <a:latin typeface="Varela Round"/>
                          <a:ea typeface="Varela Round"/>
                          <a:cs typeface="Varela Round"/>
                          <a:sym typeface="Varela Round"/>
                        </a:rPr>
                        <a:t>Maximum </a:t>
                      </a:r>
                      <a:endParaRPr lang="en-US" sz="1100"/>
                    </a:p>
                    <a:p>
                      <a:pPr algn="ctr">
                        <a:lnSpc>
                          <a:spcPts val="1960"/>
                        </a:lnSpc>
                      </a:pPr>
                      <a:r>
                        <a:rPr lang="en-US" sz="1400">
                          <a:solidFill>
                            <a:srgbClr val="FFFFFF"/>
                          </a:solidFill>
                          <a:latin typeface="Varela Round"/>
                          <a:ea typeface="Varela Round"/>
                          <a:cs typeface="Varela Round"/>
                          <a:sym typeface="Varela Round"/>
                        </a:rPr>
                        <a:t>Subsidized </a:t>
                      </a:r>
                    </a:p>
                    <a:p>
                      <a:pPr algn="ctr">
                        <a:lnSpc>
                          <a:spcPts val="1960"/>
                        </a:lnSpc>
                      </a:pPr>
                      <a:r>
                        <a:rPr lang="en-US" sz="1400">
                          <a:solidFill>
                            <a:srgbClr val="FFFFFF"/>
                          </a:solidFill>
                          <a:latin typeface="Varela Round"/>
                          <a:ea typeface="Varela Round"/>
                          <a:cs typeface="Varela Round"/>
                          <a:sym typeface="Varela Round"/>
                        </a:rPr>
                        <a:t>Portion</a:t>
                      </a:r>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extLst>
                  <a:ext uri="{0D108BD9-81ED-4DB2-BD59-A6C34878D82A}">
                    <a16:rowId xmlns:a16="http://schemas.microsoft.com/office/drawing/2014/main" val="10000"/>
                  </a:ext>
                </a:extLst>
              </a:tr>
              <a:tr h="914168">
                <a:tc>
                  <a:txBody>
                    <a:bodyPr/>
                    <a:lstStyle/>
                    <a:p>
                      <a:pPr algn="ctr">
                        <a:lnSpc>
                          <a:spcPts val="1960"/>
                        </a:lnSpc>
                        <a:defRPr/>
                      </a:pPr>
                      <a:r>
                        <a:rPr lang="en-US" sz="1400">
                          <a:solidFill>
                            <a:srgbClr val="000000"/>
                          </a:solidFill>
                          <a:latin typeface="Varela Round"/>
                          <a:ea typeface="Varela Round"/>
                          <a:cs typeface="Varela Round"/>
                          <a:sym typeface="Varela Round"/>
                        </a:rPr>
                        <a:t>First Year</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$9,500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$3,500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1089">
                <a:tc>
                  <a:txBody>
                    <a:bodyPr/>
                    <a:lstStyle/>
                    <a:p>
                      <a:pPr algn="ctr">
                        <a:lnSpc>
                          <a:spcPts val="1960"/>
                        </a:lnSpc>
                        <a:defRPr/>
                      </a:pPr>
                      <a:r>
                        <a:rPr lang="en-US" sz="1400">
                          <a:solidFill>
                            <a:srgbClr val="000000"/>
                          </a:solidFill>
                          <a:latin typeface="Varela Round"/>
                          <a:ea typeface="Varela Round"/>
                          <a:cs typeface="Varela Round"/>
                          <a:sym typeface="Varela Round"/>
                        </a:rPr>
                        <a:t>Second Year</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$10,500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$4,500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2297">
                <a:tc>
                  <a:txBody>
                    <a:bodyPr/>
                    <a:lstStyle/>
                    <a:p>
                      <a:pPr algn="ctr">
                        <a:lnSpc>
                          <a:spcPts val="1960"/>
                        </a:lnSpc>
                        <a:defRPr/>
                      </a:pPr>
                      <a:r>
                        <a:rPr lang="en-US" sz="1400">
                          <a:solidFill>
                            <a:srgbClr val="000000"/>
                          </a:solidFill>
                          <a:latin typeface="Varela Round"/>
                          <a:ea typeface="Varela Round"/>
                          <a:cs typeface="Varela Round"/>
                          <a:sym typeface="Varela Round"/>
                        </a:rPr>
                        <a:t>Third Year &amp; Beyond</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$12,500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$5,500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2297">
                <a:tc>
                  <a:txBody>
                    <a:bodyPr/>
                    <a:lstStyle/>
                    <a:p>
                      <a:pPr algn="ctr">
                        <a:lnSpc>
                          <a:spcPts val="1960"/>
                        </a:lnSpc>
                        <a:defRPr/>
                      </a:pPr>
                      <a:r>
                        <a:rPr lang="en-US" sz="1400">
                          <a:solidFill>
                            <a:srgbClr val="000000"/>
                          </a:solidFill>
                          <a:latin typeface="Varela Round"/>
                          <a:ea typeface="Varela Round"/>
                          <a:cs typeface="Varela Round"/>
                          <a:sym typeface="Varela Round"/>
                        </a:rPr>
                        <a:t>Graduate</a:t>
                      </a:r>
                      <a:endParaRPr lang="en-US" sz="1100"/>
                    </a:p>
                    <a:p>
                      <a:pPr algn="ctr">
                        <a:lnSpc>
                          <a:spcPts val="1960"/>
                        </a:lnSpc>
                      </a:pPr>
                      <a:r>
                        <a:rPr lang="en-US" sz="1400">
                          <a:solidFill>
                            <a:srgbClr val="000000"/>
                          </a:solidFill>
                          <a:latin typeface="Varela Round"/>
                          <a:ea typeface="Varela Round"/>
                          <a:cs typeface="Varela Round"/>
                          <a:sym typeface="Varela Round"/>
                        </a:rPr>
                        <a:t>(Master)</a:t>
                      </a:r>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$20,500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10"/>
          <p:cNvSpPr txBox="1"/>
          <p:nvPr/>
        </p:nvSpPr>
        <p:spPr>
          <a:xfrm>
            <a:off x="2006429" y="462915"/>
            <a:ext cx="7747171" cy="15373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LOAN LIMITS -</a:t>
            </a:r>
          </a:p>
          <a:p>
            <a:pPr algn="l">
              <a:lnSpc>
                <a:spcPts val="5760"/>
              </a:lnSpc>
            </a:pPr>
            <a:r>
              <a:rPr lang="en-US" sz="7200">
                <a:solidFill>
                  <a:srgbClr val="CC0000"/>
                </a:solidFill>
                <a:latin typeface="Staatliches"/>
                <a:ea typeface="Staatliches"/>
                <a:cs typeface="Staatliches"/>
                <a:sym typeface="Staatliches"/>
              </a:rPr>
              <a:t>INDEPENDENT STUDENTS</a:t>
            </a:r>
          </a:p>
        </p:txBody>
      </p:sp>
      <p:sp>
        <p:nvSpPr>
          <p:cNvPr id="11" name="TextBox 11"/>
          <p:cNvSpPr txBox="1"/>
          <p:nvPr/>
        </p:nvSpPr>
        <p:spPr>
          <a:xfrm>
            <a:off x="259797" y="3369221"/>
            <a:ext cx="4241481" cy="3707765"/>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For independent undergraduates, there is a combined limit on Subsidized + Unsubsidized loans per year.</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Part of that combined amount is the maximum that can be in subsidized</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These are the maximum amounts you can have in outstanding Direct Subsidized + Unsubsidized Loans over all years as an undergraduate (while dependent) before you can no longer borrow more under those programs:</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Total (Subsidized + Unsubsidized): $57,500</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Maximum Subsidized Portion of that: $23,000</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Graduate Students: $138,500</a:t>
            </a:r>
          </a:p>
          <a:p>
            <a:pPr algn="l">
              <a:lnSpc>
                <a:spcPts val="1960"/>
              </a:lnSpc>
            </a:pPr>
            <a:endParaRPr lang="en-US" sz="1400">
              <a:solidFill>
                <a:srgbClr val="000000"/>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0867" y="3377836"/>
            <a:ext cx="8401213" cy="4286836"/>
            <a:chOff x="0" y="0"/>
            <a:chExt cx="3488528" cy="1780070"/>
          </a:xfrm>
        </p:grpSpPr>
        <p:sp>
          <p:nvSpPr>
            <p:cNvPr id="3" name="Freeform 3"/>
            <p:cNvSpPr/>
            <p:nvPr/>
          </p:nvSpPr>
          <p:spPr>
            <a:xfrm>
              <a:off x="0" y="0"/>
              <a:ext cx="3488527" cy="1780070"/>
            </a:xfrm>
            <a:custGeom>
              <a:avLst/>
              <a:gdLst/>
              <a:ahLst/>
              <a:cxnLst/>
              <a:rect l="l" t="t" r="r" b="b"/>
              <a:pathLst>
                <a:path w="3488527" h="1780070">
                  <a:moveTo>
                    <a:pt x="32253" y="0"/>
                  </a:moveTo>
                  <a:lnTo>
                    <a:pt x="3456274" y="0"/>
                  </a:lnTo>
                  <a:cubicBezTo>
                    <a:pt x="3474087" y="0"/>
                    <a:pt x="3488527" y="14440"/>
                    <a:pt x="3488527" y="32253"/>
                  </a:cubicBezTo>
                  <a:lnTo>
                    <a:pt x="3488527" y="1747817"/>
                  </a:lnTo>
                  <a:cubicBezTo>
                    <a:pt x="3488527" y="1756371"/>
                    <a:pt x="3485129" y="1764574"/>
                    <a:pt x="3479081" y="1770623"/>
                  </a:cubicBezTo>
                  <a:cubicBezTo>
                    <a:pt x="3473032" y="1776672"/>
                    <a:pt x="3464828" y="1780070"/>
                    <a:pt x="3456274" y="1780070"/>
                  </a:cubicBezTo>
                  <a:lnTo>
                    <a:pt x="32253" y="1780070"/>
                  </a:lnTo>
                  <a:cubicBezTo>
                    <a:pt x="23699" y="1780070"/>
                    <a:pt x="15495" y="1776672"/>
                    <a:pt x="9447" y="1770623"/>
                  </a:cubicBezTo>
                  <a:cubicBezTo>
                    <a:pt x="3398" y="1764574"/>
                    <a:pt x="0" y="1756371"/>
                    <a:pt x="0" y="1747817"/>
                  </a:cubicBezTo>
                  <a:lnTo>
                    <a:pt x="0" y="32253"/>
                  </a:lnTo>
                  <a:cubicBezTo>
                    <a:pt x="0" y="23699"/>
                    <a:pt x="3398" y="15495"/>
                    <a:pt x="9447" y="9447"/>
                  </a:cubicBezTo>
                  <a:cubicBezTo>
                    <a:pt x="15495" y="3398"/>
                    <a:pt x="23699" y="0"/>
                    <a:pt x="32253" y="0"/>
                  </a:cubicBezTo>
                  <a:close/>
                </a:path>
              </a:pathLst>
            </a:custGeom>
            <a:solidFill>
              <a:srgbClr val="CC0100"/>
            </a:solidFill>
          </p:spPr>
          <p:txBody>
            <a:bodyPr/>
            <a:lstStyle/>
            <a:p>
              <a:endParaRPr lang="en-US"/>
            </a:p>
          </p:txBody>
        </p:sp>
        <p:sp>
          <p:nvSpPr>
            <p:cNvPr id="4" name="TextBox 4"/>
            <p:cNvSpPr txBox="1"/>
            <p:nvPr/>
          </p:nvSpPr>
          <p:spPr>
            <a:xfrm>
              <a:off x="0" y="-19050"/>
              <a:ext cx="3488528" cy="1799120"/>
            </a:xfrm>
            <a:prstGeom prst="rect">
              <a:avLst/>
            </a:prstGeom>
          </p:spPr>
          <p:txBody>
            <a:bodyPr lIns="24827" tIns="24827" rIns="24827" bIns="24827" rtlCol="0" anchor="ctr"/>
            <a:lstStyle/>
            <a:p>
              <a:pPr algn="ctr">
                <a:lnSpc>
                  <a:spcPts val="1299"/>
                </a:lnSpc>
                <a:spcBef>
                  <a:spcPct val="0"/>
                </a:spcBef>
              </a:pPr>
              <a:endParaRPr/>
            </a:p>
          </p:txBody>
        </p:sp>
      </p:grpSp>
      <p:grpSp>
        <p:nvGrpSpPr>
          <p:cNvPr id="5" name="Group 5"/>
          <p:cNvGrpSpPr/>
          <p:nvPr/>
        </p:nvGrpSpPr>
        <p:grpSpPr>
          <a:xfrm>
            <a:off x="950836" y="3097811"/>
            <a:ext cx="2228622" cy="514519"/>
            <a:chOff x="0" y="0"/>
            <a:chExt cx="925415" cy="213649"/>
          </a:xfrm>
        </p:grpSpPr>
        <p:sp>
          <p:nvSpPr>
            <p:cNvPr id="6" name="Freeform 6"/>
            <p:cNvSpPr/>
            <p:nvPr/>
          </p:nvSpPr>
          <p:spPr>
            <a:xfrm>
              <a:off x="0" y="0"/>
              <a:ext cx="925415" cy="213649"/>
            </a:xfrm>
            <a:custGeom>
              <a:avLst/>
              <a:gdLst/>
              <a:ahLst/>
              <a:cxnLst/>
              <a:rect l="l" t="t" r="r" b="b"/>
              <a:pathLst>
                <a:path w="925415" h="213649">
                  <a:moveTo>
                    <a:pt x="106825" y="0"/>
                  </a:moveTo>
                  <a:lnTo>
                    <a:pt x="818590" y="0"/>
                  </a:lnTo>
                  <a:cubicBezTo>
                    <a:pt x="846922" y="0"/>
                    <a:pt x="874093" y="11255"/>
                    <a:pt x="894127" y="31288"/>
                  </a:cubicBezTo>
                  <a:cubicBezTo>
                    <a:pt x="914160" y="51322"/>
                    <a:pt x="925415" y="78493"/>
                    <a:pt x="925415" y="106825"/>
                  </a:cubicBezTo>
                  <a:lnTo>
                    <a:pt x="925415" y="106825"/>
                  </a:lnTo>
                  <a:cubicBezTo>
                    <a:pt x="925415" y="135156"/>
                    <a:pt x="914160" y="162327"/>
                    <a:pt x="894127" y="182361"/>
                  </a:cubicBezTo>
                  <a:cubicBezTo>
                    <a:pt x="874093" y="202394"/>
                    <a:pt x="846922" y="213649"/>
                    <a:pt x="818590" y="213649"/>
                  </a:cubicBezTo>
                  <a:lnTo>
                    <a:pt x="106825" y="213649"/>
                  </a:lnTo>
                  <a:cubicBezTo>
                    <a:pt x="78493" y="213649"/>
                    <a:pt x="51322" y="202394"/>
                    <a:pt x="31288" y="182361"/>
                  </a:cubicBezTo>
                  <a:cubicBezTo>
                    <a:pt x="11255" y="162327"/>
                    <a:pt x="0" y="135156"/>
                    <a:pt x="0" y="106825"/>
                  </a:cubicBezTo>
                  <a:lnTo>
                    <a:pt x="0" y="106825"/>
                  </a:lnTo>
                  <a:cubicBezTo>
                    <a:pt x="0" y="78493"/>
                    <a:pt x="11255" y="51322"/>
                    <a:pt x="31288" y="31288"/>
                  </a:cubicBezTo>
                  <a:cubicBezTo>
                    <a:pt x="51322" y="11255"/>
                    <a:pt x="78493" y="0"/>
                    <a:pt x="106825" y="0"/>
                  </a:cubicBezTo>
                  <a:close/>
                </a:path>
              </a:pathLst>
            </a:custGeom>
            <a:solidFill>
              <a:srgbClr val="F8F7F3"/>
            </a:solidFill>
            <a:ln w="38100" cap="rnd">
              <a:solidFill>
                <a:srgbClr val="000000"/>
              </a:solidFill>
              <a:prstDash val="lgDash"/>
              <a:round/>
            </a:ln>
          </p:spPr>
          <p:txBody>
            <a:bodyPr/>
            <a:lstStyle/>
            <a:p>
              <a:endParaRPr lang="en-US"/>
            </a:p>
          </p:txBody>
        </p:sp>
        <p:sp>
          <p:nvSpPr>
            <p:cNvPr id="7" name="TextBox 7"/>
            <p:cNvSpPr txBox="1"/>
            <p:nvPr/>
          </p:nvSpPr>
          <p:spPr>
            <a:xfrm>
              <a:off x="0" y="-38100"/>
              <a:ext cx="925415" cy="251749"/>
            </a:xfrm>
            <a:prstGeom prst="rect">
              <a:avLst/>
            </a:prstGeom>
          </p:spPr>
          <p:txBody>
            <a:bodyPr lIns="24827" tIns="24827" rIns="24827" bIns="24827" rtlCol="0" anchor="ctr"/>
            <a:lstStyle/>
            <a:p>
              <a:pPr algn="ctr">
                <a:lnSpc>
                  <a:spcPts val="2940"/>
                </a:lnSpc>
                <a:spcBef>
                  <a:spcPct val="0"/>
                </a:spcBef>
              </a:pPr>
              <a:r>
                <a:rPr lang="en-US" sz="2100">
                  <a:solidFill>
                    <a:srgbClr val="000000"/>
                  </a:solidFill>
                  <a:latin typeface="Varela Round"/>
                  <a:ea typeface="Varela Round"/>
                  <a:cs typeface="Varela Round"/>
                  <a:sym typeface="Varela Round"/>
                </a:rPr>
                <a:t>Description</a:t>
              </a:r>
            </a:p>
          </p:txBody>
        </p:sp>
      </p:grpSp>
      <p:sp>
        <p:nvSpPr>
          <p:cNvPr id="8" name="Freeform 8"/>
          <p:cNvSpPr/>
          <p:nvPr/>
        </p:nvSpPr>
        <p:spPr>
          <a:xfrm rot="-5399999">
            <a:off x="8372207" y="682135"/>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82410" y="0"/>
            <a:ext cx="1806553" cy="1838731"/>
          </a:xfrm>
          <a:custGeom>
            <a:avLst/>
            <a:gdLst/>
            <a:ahLst/>
            <a:cxnLst/>
            <a:rect l="l" t="t" r="r" b="b"/>
            <a:pathLst>
              <a:path w="1806553" h="1838731">
                <a:moveTo>
                  <a:pt x="0" y="0"/>
                </a:moveTo>
                <a:lnTo>
                  <a:pt x="1806553" y="0"/>
                </a:lnTo>
                <a:lnTo>
                  <a:pt x="1806553" y="1838731"/>
                </a:lnTo>
                <a:lnTo>
                  <a:pt x="0" y="1838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3597061" y="2563545"/>
            <a:ext cx="5979808" cy="4291209"/>
          </a:xfrm>
          <a:custGeom>
            <a:avLst/>
            <a:gdLst/>
            <a:ahLst/>
            <a:cxnLst/>
            <a:rect l="l" t="t" r="r" b="b"/>
            <a:pathLst>
              <a:path w="5979808" h="4291209">
                <a:moveTo>
                  <a:pt x="0" y="0"/>
                </a:moveTo>
                <a:lnTo>
                  <a:pt x="5979808" y="0"/>
                </a:lnTo>
                <a:lnTo>
                  <a:pt x="5979808" y="4291210"/>
                </a:lnTo>
                <a:lnTo>
                  <a:pt x="0" y="4291210"/>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11" name="TextBox 11"/>
          <p:cNvSpPr txBox="1"/>
          <p:nvPr/>
        </p:nvSpPr>
        <p:spPr>
          <a:xfrm>
            <a:off x="2339954" y="895563"/>
            <a:ext cx="5982868" cy="813435"/>
          </a:xfrm>
          <a:prstGeom prst="rect">
            <a:avLst/>
          </a:prstGeom>
        </p:spPr>
        <p:txBody>
          <a:bodyPr lIns="0" tIns="0" rIns="0" bIns="0" rtlCol="0" anchor="t">
            <a:spAutoFit/>
          </a:bodyPr>
          <a:lstStyle/>
          <a:p>
            <a:pPr algn="l">
              <a:lnSpc>
                <a:spcPts val="5760"/>
              </a:lnSpc>
            </a:pPr>
            <a:r>
              <a:rPr lang="en-US" sz="7200">
                <a:solidFill>
                  <a:srgbClr val="CC0100"/>
                </a:solidFill>
                <a:latin typeface="Staatliches"/>
                <a:ea typeface="Staatliches"/>
                <a:cs typeface="Staatliches"/>
                <a:sym typeface="Staatliches"/>
              </a:rPr>
              <a:t>INTEREST RATES</a:t>
            </a:r>
          </a:p>
        </p:txBody>
      </p:sp>
      <p:sp>
        <p:nvSpPr>
          <p:cNvPr id="12" name="TextBox 12"/>
          <p:cNvSpPr txBox="1"/>
          <p:nvPr/>
        </p:nvSpPr>
        <p:spPr>
          <a:xfrm>
            <a:off x="950836" y="3864540"/>
            <a:ext cx="2480022" cy="2990215"/>
          </a:xfrm>
          <a:prstGeom prst="rect">
            <a:avLst/>
          </a:prstGeom>
        </p:spPr>
        <p:txBody>
          <a:bodyPr lIns="0" tIns="0" rIns="0" bIns="0" rtlCol="0" anchor="t">
            <a:spAutoFit/>
          </a:bodyPr>
          <a:lstStyle/>
          <a:p>
            <a:pPr algn="l">
              <a:lnSpc>
                <a:spcPts val="2660"/>
              </a:lnSpc>
            </a:pPr>
            <a:r>
              <a:rPr lang="en-US" sz="1900">
                <a:solidFill>
                  <a:srgbClr val="FFFFFF"/>
                </a:solidFill>
                <a:latin typeface="Varela Round"/>
                <a:ea typeface="Varela Round"/>
                <a:cs typeface="Varela Round"/>
                <a:sym typeface="Varela Round"/>
              </a:rPr>
              <a:t>Interest is additional money that you pay to a lender as a cost of borrowing money. Interest is calculated as a percentage of the unpaid principal amount that you borrowed.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9287" y="2461139"/>
            <a:ext cx="1880398" cy="704132"/>
            <a:chOff x="0" y="0"/>
            <a:chExt cx="780818" cy="292384"/>
          </a:xfrm>
        </p:grpSpPr>
        <p:sp>
          <p:nvSpPr>
            <p:cNvPr id="3" name="Freeform 3"/>
            <p:cNvSpPr/>
            <p:nvPr/>
          </p:nvSpPr>
          <p:spPr>
            <a:xfrm>
              <a:off x="0" y="0"/>
              <a:ext cx="780818" cy="292384"/>
            </a:xfrm>
            <a:custGeom>
              <a:avLst/>
              <a:gdLst/>
              <a:ahLst/>
              <a:cxnLst/>
              <a:rect l="l" t="t" r="r" b="b"/>
              <a:pathLst>
                <a:path w="780818" h="292384">
                  <a:moveTo>
                    <a:pt x="146192" y="0"/>
                  </a:moveTo>
                  <a:lnTo>
                    <a:pt x="634626" y="0"/>
                  </a:lnTo>
                  <a:cubicBezTo>
                    <a:pt x="715366" y="0"/>
                    <a:pt x="780818" y="65452"/>
                    <a:pt x="780818" y="146192"/>
                  </a:cubicBezTo>
                  <a:lnTo>
                    <a:pt x="780818" y="146192"/>
                  </a:lnTo>
                  <a:cubicBezTo>
                    <a:pt x="780818" y="184965"/>
                    <a:pt x="765416" y="222149"/>
                    <a:pt x="738000" y="249566"/>
                  </a:cubicBezTo>
                  <a:cubicBezTo>
                    <a:pt x="710583" y="276982"/>
                    <a:pt x="673399" y="292384"/>
                    <a:pt x="634626" y="292384"/>
                  </a:cubicBezTo>
                  <a:lnTo>
                    <a:pt x="146192" y="292384"/>
                  </a:lnTo>
                  <a:cubicBezTo>
                    <a:pt x="65452" y="292384"/>
                    <a:pt x="0" y="226932"/>
                    <a:pt x="0" y="146192"/>
                  </a:cubicBezTo>
                  <a:lnTo>
                    <a:pt x="0" y="146192"/>
                  </a:lnTo>
                  <a:cubicBezTo>
                    <a:pt x="0" y="65452"/>
                    <a:pt x="65452" y="0"/>
                    <a:pt x="146192" y="0"/>
                  </a:cubicBezTo>
                  <a:close/>
                </a:path>
              </a:pathLst>
            </a:custGeom>
            <a:solidFill>
              <a:srgbClr val="CC0100"/>
            </a:solidFill>
            <a:ln w="38100" cap="rnd">
              <a:solidFill>
                <a:srgbClr val="000000"/>
              </a:solidFill>
              <a:prstDash val="lgDash"/>
              <a:round/>
            </a:ln>
          </p:spPr>
          <p:txBody>
            <a:bodyPr/>
            <a:lstStyle/>
            <a:p>
              <a:endParaRPr lang="en-US"/>
            </a:p>
          </p:txBody>
        </p:sp>
        <p:sp>
          <p:nvSpPr>
            <p:cNvPr id="4" name="TextBox 4"/>
            <p:cNvSpPr txBox="1"/>
            <p:nvPr/>
          </p:nvSpPr>
          <p:spPr>
            <a:xfrm>
              <a:off x="0" y="-38100"/>
              <a:ext cx="780818" cy="330484"/>
            </a:xfrm>
            <a:prstGeom prst="rect">
              <a:avLst/>
            </a:prstGeom>
          </p:spPr>
          <p:txBody>
            <a:bodyPr lIns="24827" tIns="24827" rIns="24827" bIns="24827" rtlCol="0" anchor="ctr"/>
            <a:lstStyle/>
            <a:p>
              <a:pPr algn="ctr">
                <a:lnSpc>
                  <a:spcPts val="2940"/>
                </a:lnSpc>
                <a:spcBef>
                  <a:spcPct val="0"/>
                </a:spcBef>
              </a:pPr>
              <a:r>
                <a:rPr lang="en-US" sz="2100">
                  <a:solidFill>
                    <a:srgbClr val="FFFFFF"/>
                  </a:solidFill>
                  <a:latin typeface="Varela Round"/>
                  <a:ea typeface="Varela Round"/>
                  <a:cs typeface="Varela Round"/>
                  <a:sym typeface="Varela Round"/>
                </a:rPr>
                <a:t>Description</a:t>
              </a:r>
            </a:p>
          </p:txBody>
        </p:sp>
      </p:grpSp>
      <p:sp>
        <p:nvSpPr>
          <p:cNvPr id="5" name="Freeform 5"/>
          <p:cNvSpPr/>
          <p:nvPr/>
        </p:nvSpPr>
        <p:spPr>
          <a:xfrm rot="-3288769" flipH="1">
            <a:off x="-1620592" y="-232338"/>
            <a:ext cx="2496262" cy="3016710"/>
          </a:xfrm>
          <a:custGeom>
            <a:avLst/>
            <a:gdLst/>
            <a:ahLst/>
            <a:cxnLst/>
            <a:rect l="l" t="t" r="r" b="b"/>
            <a:pathLst>
              <a:path w="2496262" h="3016710">
                <a:moveTo>
                  <a:pt x="2496262" y="0"/>
                </a:moveTo>
                <a:lnTo>
                  <a:pt x="0" y="0"/>
                </a:lnTo>
                <a:lnTo>
                  <a:pt x="0" y="3016710"/>
                </a:lnTo>
                <a:lnTo>
                  <a:pt x="2496262" y="3016710"/>
                </a:lnTo>
                <a:lnTo>
                  <a:pt x="24962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936254">
            <a:off x="8873042" y="2732803"/>
            <a:ext cx="2427244" cy="2933303"/>
          </a:xfrm>
          <a:custGeom>
            <a:avLst/>
            <a:gdLst/>
            <a:ahLst/>
            <a:cxnLst/>
            <a:rect l="l" t="t" r="r" b="b"/>
            <a:pathLst>
              <a:path w="2427244" h="2933303">
                <a:moveTo>
                  <a:pt x="0" y="0"/>
                </a:moveTo>
                <a:lnTo>
                  <a:pt x="2427245" y="0"/>
                </a:lnTo>
                <a:lnTo>
                  <a:pt x="2427245" y="2933302"/>
                </a:lnTo>
                <a:lnTo>
                  <a:pt x="0" y="29333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731520" y="6916134"/>
            <a:ext cx="8290560" cy="1501411"/>
            <a:chOff x="0" y="0"/>
            <a:chExt cx="3442580" cy="623447"/>
          </a:xfrm>
        </p:grpSpPr>
        <p:sp>
          <p:nvSpPr>
            <p:cNvPr id="8" name="Freeform 8"/>
            <p:cNvSpPr/>
            <p:nvPr/>
          </p:nvSpPr>
          <p:spPr>
            <a:xfrm>
              <a:off x="0" y="0"/>
              <a:ext cx="3442580" cy="623447"/>
            </a:xfrm>
            <a:custGeom>
              <a:avLst/>
              <a:gdLst/>
              <a:ahLst/>
              <a:cxnLst/>
              <a:rect l="l" t="t" r="r" b="b"/>
              <a:pathLst>
                <a:path w="3442580" h="623447">
                  <a:moveTo>
                    <a:pt x="32684" y="0"/>
                  </a:moveTo>
                  <a:lnTo>
                    <a:pt x="3409896" y="0"/>
                  </a:lnTo>
                  <a:cubicBezTo>
                    <a:pt x="3427947" y="0"/>
                    <a:pt x="3442580" y="14633"/>
                    <a:pt x="3442580" y="32684"/>
                  </a:cubicBezTo>
                  <a:lnTo>
                    <a:pt x="3442580" y="590763"/>
                  </a:lnTo>
                  <a:cubicBezTo>
                    <a:pt x="3442580" y="599432"/>
                    <a:pt x="3439136" y="607745"/>
                    <a:pt x="3433007" y="613874"/>
                  </a:cubicBezTo>
                  <a:cubicBezTo>
                    <a:pt x="3426878" y="620004"/>
                    <a:pt x="3418564" y="623447"/>
                    <a:pt x="3409896" y="623447"/>
                  </a:cubicBezTo>
                  <a:lnTo>
                    <a:pt x="32684" y="623447"/>
                  </a:lnTo>
                  <a:cubicBezTo>
                    <a:pt x="24016" y="623447"/>
                    <a:pt x="15702" y="620004"/>
                    <a:pt x="9573" y="613874"/>
                  </a:cubicBezTo>
                  <a:cubicBezTo>
                    <a:pt x="3443" y="607745"/>
                    <a:pt x="0" y="599432"/>
                    <a:pt x="0" y="590763"/>
                  </a:cubicBezTo>
                  <a:lnTo>
                    <a:pt x="0" y="32684"/>
                  </a:lnTo>
                  <a:cubicBezTo>
                    <a:pt x="0" y="24016"/>
                    <a:pt x="3443" y="15702"/>
                    <a:pt x="9573" y="9573"/>
                  </a:cubicBezTo>
                  <a:cubicBezTo>
                    <a:pt x="15702" y="3443"/>
                    <a:pt x="24016" y="0"/>
                    <a:pt x="32684" y="0"/>
                  </a:cubicBezTo>
                  <a:close/>
                </a:path>
              </a:pathLst>
            </a:custGeom>
            <a:solidFill>
              <a:srgbClr val="CC0100"/>
            </a:solidFill>
          </p:spPr>
          <p:txBody>
            <a:bodyPr/>
            <a:lstStyle/>
            <a:p>
              <a:endParaRPr lang="en-US"/>
            </a:p>
          </p:txBody>
        </p:sp>
        <p:sp>
          <p:nvSpPr>
            <p:cNvPr id="9" name="TextBox 9"/>
            <p:cNvSpPr txBox="1"/>
            <p:nvPr/>
          </p:nvSpPr>
          <p:spPr>
            <a:xfrm>
              <a:off x="0" y="-19050"/>
              <a:ext cx="3442580" cy="642497"/>
            </a:xfrm>
            <a:prstGeom prst="rect">
              <a:avLst/>
            </a:prstGeom>
          </p:spPr>
          <p:txBody>
            <a:bodyPr lIns="24827" tIns="24827" rIns="24827" bIns="24827" rtlCol="0" anchor="ctr"/>
            <a:lstStyle/>
            <a:p>
              <a:pPr algn="ctr">
                <a:lnSpc>
                  <a:spcPts val="1299"/>
                </a:lnSpc>
                <a:spcBef>
                  <a:spcPct val="0"/>
                </a:spcBef>
              </a:pPr>
              <a:endParaRPr/>
            </a:p>
          </p:txBody>
        </p:sp>
      </p:grpSp>
      <p:sp>
        <p:nvSpPr>
          <p:cNvPr id="10" name="Freeform 10"/>
          <p:cNvSpPr/>
          <p:nvPr/>
        </p:nvSpPr>
        <p:spPr>
          <a:xfrm rot="-5399999">
            <a:off x="8372207" y="682135"/>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156527" y="4468673"/>
            <a:ext cx="5459596" cy="2385829"/>
          </a:xfrm>
          <a:custGeom>
            <a:avLst/>
            <a:gdLst/>
            <a:ahLst/>
            <a:cxnLst/>
            <a:rect l="l" t="t" r="r" b="b"/>
            <a:pathLst>
              <a:path w="5459596" h="2385829">
                <a:moveTo>
                  <a:pt x="0" y="0"/>
                </a:moveTo>
                <a:lnTo>
                  <a:pt x="5459596" y="0"/>
                </a:lnTo>
                <a:lnTo>
                  <a:pt x="5459596" y="2385829"/>
                </a:lnTo>
                <a:lnTo>
                  <a:pt x="0" y="2385829"/>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1589038" y="763159"/>
            <a:ext cx="6594575" cy="813435"/>
          </a:xfrm>
          <a:prstGeom prst="rect">
            <a:avLst/>
          </a:prstGeom>
        </p:spPr>
        <p:txBody>
          <a:bodyPr lIns="0" tIns="0" rIns="0" bIns="0" rtlCol="0" anchor="t">
            <a:spAutoFit/>
          </a:bodyPr>
          <a:lstStyle/>
          <a:p>
            <a:pPr algn="ctr">
              <a:lnSpc>
                <a:spcPts val="5760"/>
              </a:lnSpc>
            </a:pPr>
            <a:r>
              <a:rPr lang="en-US" sz="7200">
                <a:solidFill>
                  <a:srgbClr val="CC0100"/>
                </a:solidFill>
                <a:latin typeface="Staatliches"/>
                <a:ea typeface="Staatliches"/>
                <a:cs typeface="Staatliches"/>
                <a:sym typeface="Staatliches"/>
              </a:rPr>
              <a:t>FEES</a:t>
            </a:r>
          </a:p>
        </p:txBody>
      </p:sp>
      <p:sp>
        <p:nvSpPr>
          <p:cNvPr id="13" name="TextBox 13"/>
          <p:cNvSpPr txBox="1"/>
          <p:nvPr/>
        </p:nvSpPr>
        <p:spPr>
          <a:xfrm>
            <a:off x="3241641" y="1799154"/>
            <a:ext cx="5430810" cy="2400300"/>
          </a:xfrm>
          <a:prstGeom prst="rect">
            <a:avLst/>
          </a:prstGeom>
        </p:spPr>
        <p:txBody>
          <a:bodyPr lIns="0" tIns="0" rIns="0" bIns="0" rtlCol="0" anchor="t">
            <a:spAutoFit/>
          </a:bodyPr>
          <a:lstStyle/>
          <a:p>
            <a:pPr algn="l">
              <a:lnSpc>
                <a:spcPts val="2100"/>
              </a:lnSpc>
            </a:pPr>
            <a:r>
              <a:rPr lang="en-US" sz="1500">
                <a:solidFill>
                  <a:srgbClr val="000000"/>
                </a:solidFill>
                <a:latin typeface="Varela Round"/>
                <a:ea typeface="Varela Round"/>
                <a:cs typeface="Varela Round"/>
                <a:sym typeface="Varela Round"/>
              </a:rPr>
              <a:t>Most federal student loans have loan fees. These fees are a percentage of the total loan amount.</a:t>
            </a:r>
          </a:p>
          <a:p>
            <a:pPr algn="l">
              <a:lnSpc>
                <a:spcPts val="2100"/>
              </a:lnSpc>
            </a:pPr>
            <a:r>
              <a:rPr lang="en-US" sz="1500">
                <a:solidFill>
                  <a:srgbClr val="000000"/>
                </a:solidFill>
                <a:latin typeface="Varela Round"/>
                <a:ea typeface="Varela Round"/>
                <a:cs typeface="Varela Round"/>
                <a:sym typeface="Varela Round"/>
              </a:rPr>
              <a:t>A loan fee comes out of the amount of money that is disbursed (paid out) to you while you’re in school. This means the money you receive will be less than the amount you actually borrow.</a:t>
            </a:r>
          </a:p>
          <a:p>
            <a:pPr algn="l">
              <a:lnSpc>
                <a:spcPts val="2100"/>
              </a:lnSpc>
            </a:pPr>
            <a:r>
              <a:rPr lang="en-US" sz="1500">
                <a:solidFill>
                  <a:srgbClr val="000000"/>
                </a:solidFill>
                <a:latin typeface="Varela Round"/>
                <a:ea typeface="Varela Round"/>
                <a:cs typeface="Varela Round"/>
                <a:sym typeface="Varela Round"/>
              </a:rPr>
              <a:t>You’re responsible for repaying the entire amount you borrowed and not just the amount you received.</a:t>
            </a:r>
          </a:p>
          <a:p>
            <a:pPr algn="l">
              <a:lnSpc>
                <a:spcPts val="2100"/>
              </a:lnSpc>
            </a:pPr>
            <a:endParaRPr lang="en-US" sz="1500">
              <a:solidFill>
                <a:srgbClr val="000000"/>
              </a:solidFill>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7669446"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15453" y="5263340"/>
            <a:ext cx="2015953" cy="2051860"/>
          </a:xfrm>
          <a:custGeom>
            <a:avLst/>
            <a:gdLst/>
            <a:ahLst/>
            <a:cxnLst/>
            <a:rect l="l" t="t" r="r" b="b"/>
            <a:pathLst>
              <a:path w="2015953" h="2051860">
                <a:moveTo>
                  <a:pt x="0" y="0"/>
                </a:moveTo>
                <a:lnTo>
                  <a:pt x="2015953" y="0"/>
                </a:lnTo>
                <a:lnTo>
                  <a:pt x="2015953" y="2051860"/>
                </a:lnTo>
                <a:lnTo>
                  <a:pt x="0" y="2051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120397" y="3027045"/>
            <a:ext cx="7512807" cy="15373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ELIGIBILITY</a:t>
            </a:r>
          </a:p>
          <a:p>
            <a:pPr algn="ctr">
              <a:lnSpc>
                <a:spcPts val="5760"/>
              </a:lnSpc>
            </a:pPr>
            <a:r>
              <a:rPr lang="en-US" sz="7200">
                <a:solidFill>
                  <a:srgbClr val="FFFFFF"/>
                </a:solidFill>
                <a:latin typeface="Staatliches"/>
                <a:ea typeface="Staatliches"/>
                <a:cs typeface="Staatliches"/>
                <a:sym typeface="Staatliches"/>
              </a:rPr>
              <a:t>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1785" y="1771835"/>
            <a:ext cx="8010029" cy="569564"/>
            <a:chOff x="0" y="0"/>
            <a:chExt cx="3326092" cy="236506"/>
          </a:xfrm>
        </p:grpSpPr>
        <p:sp>
          <p:nvSpPr>
            <p:cNvPr id="3" name="Freeform 3"/>
            <p:cNvSpPr/>
            <p:nvPr/>
          </p:nvSpPr>
          <p:spPr>
            <a:xfrm>
              <a:off x="0" y="0"/>
              <a:ext cx="3326092" cy="236506"/>
            </a:xfrm>
            <a:custGeom>
              <a:avLst/>
              <a:gdLst/>
              <a:ahLst/>
              <a:cxnLst/>
              <a:rect l="l" t="t" r="r" b="b"/>
              <a:pathLst>
                <a:path w="3326092" h="236506">
                  <a:moveTo>
                    <a:pt x="24163" y="0"/>
                  </a:moveTo>
                  <a:lnTo>
                    <a:pt x="3301929" y="0"/>
                  </a:lnTo>
                  <a:cubicBezTo>
                    <a:pt x="3315274" y="0"/>
                    <a:pt x="3326092" y="10818"/>
                    <a:pt x="3326092" y="24163"/>
                  </a:cubicBezTo>
                  <a:lnTo>
                    <a:pt x="3326092" y="212343"/>
                  </a:lnTo>
                  <a:cubicBezTo>
                    <a:pt x="3326092" y="218752"/>
                    <a:pt x="3323546" y="224898"/>
                    <a:pt x="3319015" y="229429"/>
                  </a:cubicBezTo>
                  <a:cubicBezTo>
                    <a:pt x="3314483" y="233961"/>
                    <a:pt x="3308337" y="236506"/>
                    <a:pt x="3301929" y="236506"/>
                  </a:cubicBezTo>
                  <a:lnTo>
                    <a:pt x="24163" y="236506"/>
                  </a:lnTo>
                  <a:cubicBezTo>
                    <a:pt x="17755" y="236506"/>
                    <a:pt x="11609" y="233961"/>
                    <a:pt x="7077" y="229429"/>
                  </a:cubicBezTo>
                  <a:cubicBezTo>
                    <a:pt x="2546" y="224898"/>
                    <a:pt x="0" y="218752"/>
                    <a:pt x="0" y="212343"/>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4" name="TextBox 4"/>
            <p:cNvSpPr txBox="1"/>
            <p:nvPr/>
          </p:nvSpPr>
          <p:spPr>
            <a:xfrm>
              <a:off x="0" y="19050"/>
              <a:ext cx="3326092" cy="217456"/>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Complete the Free Application For Student Aid (FAFSA)</a:t>
              </a:r>
            </a:p>
          </p:txBody>
        </p:sp>
      </p:grpSp>
      <p:sp>
        <p:nvSpPr>
          <p:cNvPr id="5" name="Freeform 5"/>
          <p:cNvSpPr/>
          <p:nvPr/>
        </p:nvSpPr>
        <p:spPr>
          <a:xfrm rot="-5399999">
            <a:off x="221726" y="509820"/>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7318386" y="-147833"/>
            <a:ext cx="4155964" cy="3592651"/>
          </a:xfrm>
          <a:custGeom>
            <a:avLst/>
            <a:gdLst/>
            <a:ahLst/>
            <a:cxnLst/>
            <a:rect l="l" t="t" r="r" b="b"/>
            <a:pathLst>
              <a:path w="4155964" h="3592651">
                <a:moveTo>
                  <a:pt x="4155965" y="0"/>
                </a:moveTo>
                <a:lnTo>
                  <a:pt x="0" y="0"/>
                </a:lnTo>
                <a:lnTo>
                  <a:pt x="0" y="3592651"/>
                </a:lnTo>
                <a:lnTo>
                  <a:pt x="4155965" y="3592651"/>
                </a:lnTo>
                <a:lnTo>
                  <a:pt x="41559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73032" y="4779128"/>
            <a:ext cx="1804552" cy="1804552"/>
            <a:chOff x="0" y="0"/>
            <a:chExt cx="812800" cy="812800"/>
          </a:xfrm>
        </p:grpSpPr>
        <p:sp>
          <p:nvSpPr>
            <p:cNvPr id="8" name="Freeform 8"/>
            <p:cNvSpPr/>
            <p:nvPr/>
          </p:nvSpPr>
          <p:spPr>
            <a:xfrm>
              <a:off x="17823" y="18089"/>
              <a:ext cx="777154" cy="777332"/>
            </a:xfrm>
            <a:custGeom>
              <a:avLst/>
              <a:gdLst/>
              <a:ahLst/>
              <a:cxnLst/>
              <a:rect l="l" t="t" r="r" b="b"/>
              <a:pathLst>
                <a:path w="777154" h="777332">
                  <a:moveTo>
                    <a:pt x="407977" y="10224"/>
                  </a:moveTo>
                  <a:lnTo>
                    <a:pt x="429173" y="41159"/>
                  </a:lnTo>
                  <a:cubicBezTo>
                    <a:pt x="439888" y="56797"/>
                    <a:pt x="461250" y="60791"/>
                    <a:pt x="476891" y="50079"/>
                  </a:cubicBezTo>
                  <a:lnTo>
                    <a:pt x="507697" y="28983"/>
                  </a:lnTo>
                  <a:cubicBezTo>
                    <a:pt x="514101" y="24597"/>
                    <a:pt x="522255" y="23650"/>
                    <a:pt x="529493" y="26450"/>
                  </a:cubicBezTo>
                  <a:cubicBezTo>
                    <a:pt x="536732" y="29250"/>
                    <a:pt x="542126" y="35438"/>
                    <a:pt x="543912" y="42991"/>
                  </a:cubicBezTo>
                  <a:lnTo>
                    <a:pt x="552567" y="79603"/>
                  </a:lnTo>
                  <a:cubicBezTo>
                    <a:pt x="556931" y="98063"/>
                    <a:pt x="575414" y="109507"/>
                    <a:pt x="593883" y="105185"/>
                  </a:cubicBezTo>
                  <a:lnTo>
                    <a:pt x="630120" y="96707"/>
                  </a:lnTo>
                  <a:cubicBezTo>
                    <a:pt x="637688" y="94937"/>
                    <a:pt x="645643" y="97004"/>
                    <a:pt x="651390" y="102236"/>
                  </a:cubicBezTo>
                  <a:cubicBezTo>
                    <a:pt x="657138" y="107468"/>
                    <a:pt x="659943" y="115193"/>
                    <a:pt x="658890" y="122894"/>
                  </a:cubicBezTo>
                  <a:lnTo>
                    <a:pt x="653790" y="160185"/>
                  </a:lnTo>
                  <a:cubicBezTo>
                    <a:pt x="651218" y="178995"/>
                    <a:pt x="664324" y="196350"/>
                    <a:pt x="683120" y="199024"/>
                  </a:cubicBezTo>
                  <a:lnTo>
                    <a:pt x="719950" y="204264"/>
                  </a:lnTo>
                  <a:cubicBezTo>
                    <a:pt x="727656" y="205360"/>
                    <a:pt x="734331" y="210173"/>
                    <a:pt x="737805" y="217139"/>
                  </a:cubicBezTo>
                  <a:cubicBezTo>
                    <a:pt x="741278" y="224104"/>
                    <a:pt x="741107" y="232332"/>
                    <a:pt x="737346" y="239147"/>
                  </a:cubicBezTo>
                  <a:lnTo>
                    <a:pt x="719208" y="272013"/>
                  </a:lnTo>
                  <a:cubicBezTo>
                    <a:pt x="710029" y="288647"/>
                    <a:pt x="715982" y="309572"/>
                    <a:pt x="732543" y="318882"/>
                  </a:cubicBezTo>
                  <a:lnTo>
                    <a:pt x="765059" y="337161"/>
                  </a:lnTo>
                  <a:cubicBezTo>
                    <a:pt x="771849" y="340979"/>
                    <a:pt x="776332" y="347887"/>
                    <a:pt x="777052" y="355644"/>
                  </a:cubicBezTo>
                  <a:cubicBezTo>
                    <a:pt x="777772" y="363401"/>
                    <a:pt x="774637" y="371016"/>
                    <a:pt x="768665" y="376018"/>
                  </a:cubicBezTo>
                  <a:lnTo>
                    <a:pt x="740009" y="400019"/>
                  </a:lnTo>
                  <a:cubicBezTo>
                    <a:pt x="725442" y="412220"/>
                    <a:pt x="723434" y="433883"/>
                    <a:pt x="735512" y="448553"/>
                  </a:cubicBezTo>
                  <a:lnTo>
                    <a:pt x="759323" y="477475"/>
                  </a:lnTo>
                  <a:cubicBezTo>
                    <a:pt x="764273" y="483488"/>
                    <a:pt x="765954" y="491548"/>
                    <a:pt x="763820" y="499037"/>
                  </a:cubicBezTo>
                  <a:cubicBezTo>
                    <a:pt x="761685" y="506527"/>
                    <a:pt x="756008" y="512491"/>
                    <a:pt x="748633" y="514991"/>
                  </a:cubicBezTo>
                  <a:lnTo>
                    <a:pt x="713364" y="526946"/>
                  </a:lnTo>
                  <a:cubicBezTo>
                    <a:pt x="695376" y="533043"/>
                    <a:pt x="685681" y="552514"/>
                    <a:pt x="691656" y="570543"/>
                  </a:cubicBezTo>
                  <a:lnTo>
                    <a:pt x="703484" y="606235"/>
                  </a:lnTo>
                  <a:cubicBezTo>
                    <a:pt x="705931" y="613619"/>
                    <a:pt x="704590" y="621733"/>
                    <a:pt x="699898" y="627937"/>
                  </a:cubicBezTo>
                  <a:cubicBezTo>
                    <a:pt x="695206" y="634140"/>
                    <a:pt x="687764" y="637640"/>
                    <a:pt x="679993" y="637295"/>
                  </a:cubicBezTo>
                  <a:lnTo>
                    <a:pt x="642835" y="635649"/>
                  </a:lnTo>
                  <a:cubicBezTo>
                    <a:pt x="623877" y="634809"/>
                    <a:pt x="607809" y="649457"/>
                    <a:pt x="606897" y="668412"/>
                  </a:cubicBezTo>
                  <a:lnTo>
                    <a:pt x="605086" y="706013"/>
                  </a:lnTo>
                  <a:cubicBezTo>
                    <a:pt x="604713" y="713771"/>
                    <a:pt x="600542" y="720846"/>
                    <a:pt x="593936" y="724930"/>
                  </a:cubicBezTo>
                  <a:cubicBezTo>
                    <a:pt x="587331" y="729014"/>
                    <a:pt x="579137" y="729582"/>
                    <a:pt x="572031" y="726449"/>
                  </a:cubicBezTo>
                  <a:lnTo>
                    <a:pt x="537932" y="711415"/>
                  </a:lnTo>
                  <a:cubicBezTo>
                    <a:pt x="520582" y="703765"/>
                    <a:pt x="500315" y="711617"/>
                    <a:pt x="492647" y="728959"/>
                  </a:cubicBezTo>
                  <a:lnTo>
                    <a:pt x="477453" y="763321"/>
                  </a:lnTo>
                  <a:cubicBezTo>
                    <a:pt x="474315" y="770417"/>
                    <a:pt x="467881" y="775509"/>
                    <a:pt x="460255" y="776932"/>
                  </a:cubicBezTo>
                  <a:cubicBezTo>
                    <a:pt x="452628" y="778356"/>
                    <a:pt x="444790" y="775927"/>
                    <a:pt x="439304" y="770441"/>
                  </a:cubicBezTo>
                  <a:lnTo>
                    <a:pt x="412846" y="743982"/>
                  </a:lnTo>
                  <a:cubicBezTo>
                    <a:pt x="406409" y="737545"/>
                    <a:pt x="397680" y="733929"/>
                    <a:pt x="388577" y="733929"/>
                  </a:cubicBezTo>
                  <a:cubicBezTo>
                    <a:pt x="379474" y="733929"/>
                    <a:pt x="370745" y="737545"/>
                    <a:pt x="364308" y="743982"/>
                  </a:cubicBezTo>
                  <a:lnTo>
                    <a:pt x="337850" y="770441"/>
                  </a:lnTo>
                  <a:cubicBezTo>
                    <a:pt x="332364" y="775927"/>
                    <a:pt x="324526" y="778356"/>
                    <a:pt x="316899" y="776932"/>
                  </a:cubicBezTo>
                  <a:cubicBezTo>
                    <a:pt x="309273" y="775509"/>
                    <a:pt x="302839" y="770417"/>
                    <a:pt x="299701" y="763321"/>
                  </a:cubicBezTo>
                  <a:lnTo>
                    <a:pt x="284507" y="728959"/>
                  </a:lnTo>
                  <a:cubicBezTo>
                    <a:pt x="276839" y="711617"/>
                    <a:pt x="256572" y="703765"/>
                    <a:pt x="239222" y="711415"/>
                  </a:cubicBezTo>
                  <a:lnTo>
                    <a:pt x="205123" y="726449"/>
                  </a:lnTo>
                  <a:cubicBezTo>
                    <a:pt x="198017" y="729582"/>
                    <a:pt x="189823" y="729014"/>
                    <a:pt x="183218" y="724930"/>
                  </a:cubicBezTo>
                  <a:cubicBezTo>
                    <a:pt x="176612" y="720846"/>
                    <a:pt x="172441" y="713771"/>
                    <a:pt x="172068" y="706013"/>
                  </a:cubicBezTo>
                  <a:lnTo>
                    <a:pt x="170257" y="668412"/>
                  </a:lnTo>
                  <a:cubicBezTo>
                    <a:pt x="169345" y="649457"/>
                    <a:pt x="153277" y="634809"/>
                    <a:pt x="134319" y="635649"/>
                  </a:cubicBezTo>
                  <a:lnTo>
                    <a:pt x="97162" y="637295"/>
                  </a:lnTo>
                  <a:cubicBezTo>
                    <a:pt x="89391" y="637640"/>
                    <a:pt x="81948" y="634140"/>
                    <a:pt x="77256" y="627937"/>
                  </a:cubicBezTo>
                  <a:cubicBezTo>
                    <a:pt x="72564" y="621733"/>
                    <a:pt x="71223" y="613619"/>
                    <a:pt x="73670" y="606235"/>
                  </a:cubicBezTo>
                  <a:lnTo>
                    <a:pt x="85498" y="570543"/>
                  </a:lnTo>
                  <a:cubicBezTo>
                    <a:pt x="91473" y="552514"/>
                    <a:pt x="81777" y="533043"/>
                    <a:pt x="63790" y="526946"/>
                  </a:cubicBezTo>
                  <a:lnTo>
                    <a:pt x="28521" y="514991"/>
                  </a:lnTo>
                  <a:cubicBezTo>
                    <a:pt x="21146" y="512491"/>
                    <a:pt x="15469" y="506527"/>
                    <a:pt x="13335" y="499037"/>
                  </a:cubicBezTo>
                  <a:cubicBezTo>
                    <a:pt x="11200" y="491548"/>
                    <a:pt x="12881" y="483488"/>
                    <a:pt x="17831" y="477475"/>
                  </a:cubicBezTo>
                  <a:lnTo>
                    <a:pt x="41642" y="448553"/>
                  </a:lnTo>
                  <a:cubicBezTo>
                    <a:pt x="53720" y="433883"/>
                    <a:pt x="51712" y="412220"/>
                    <a:pt x="37145" y="400019"/>
                  </a:cubicBezTo>
                  <a:lnTo>
                    <a:pt x="8489" y="376018"/>
                  </a:lnTo>
                  <a:cubicBezTo>
                    <a:pt x="2517" y="371016"/>
                    <a:pt x="-618" y="363401"/>
                    <a:pt x="102" y="355644"/>
                  </a:cubicBezTo>
                  <a:cubicBezTo>
                    <a:pt x="822" y="347887"/>
                    <a:pt x="5305" y="340979"/>
                    <a:pt x="12095" y="337161"/>
                  </a:cubicBezTo>
                  <a:lnTo>
                    <a:pt x="44610" y="318882"/>
                  </a:lnTo>
                  <a:cubicBezTo>
                    <a:pt x="61172" y="309572"/>
                    <a:pt x="67125" y="288647"/>
                    <a:pt x="57945" y="272013"/>
                  </a:cubicBezTo>
                  <a:lnTo>
                    <a:pt x="39807" y="239147"/>
                  </a:lnTo>
                  <a:cubicBezTo>
                    <a:pt x="36047" y="232332"/>
                    <a:pt x="35875" y="224104"/>
                    <a:pt x="39349" y="217139"/>
                  </a:cubicBezTo>
                  <a:cubicBezTo>
                    <a:pt x="42822" y="210173"/>
                    <a:pt x="49498" y="205360"/>
                    <a:pt x="57204" y="204264"/>
                  </a:cubicBezTo>
                  <a:lnTo>
                    <a:pt x="94034" y="199024"/>
                  </a:lnTo>
                  <a:cubicBezTo>
                    <a:pt x="112830" y="196350"/>
                    <a:pt x="125936" y="178995"/>
                    <a:pt x="123364" y="160185"/>
                  </a:cubicBezTo>
                  <a:lnTo>
                    <a:pt x="118264" y="122894"/>
                  </a:lnTo>
                  <a:cubicBezTo>
                    <a:pt x="117211" y="115193"/>
                    <a:pt x="120016" y="107468"/>
                    <a:pt x="125764" y="102236"/>
                  </a:cubicBezTo>
                  <a:cubicBezTo>
                    <a:pt x="131511" y="97004"/>
                    <a:pt x="139466" y="94937"/>
                    <a:pt x="147034" y="96707"/>
                  </a:cubicBezTo>
                  <a:lnTo>
                    <a:pt x="183271" y="105185"/>
                  </a:lnTo>
                  <a:cubicBezTo>
                    <a:pt x="201740" y="109507"/>
                    <a:pt x="220223" y="98063"/>
                    <a:pt x="224587" y="79603"/>
                  </a:cubicBezTo>
                  <a:lnTo>
                    <a:pt x="233242" y="42991"/>
                  </a:lnTo>
                  <a:cubicBezTo>
                    <a:pt x="235028" y="35438"/>
                    <a:pt x="240422" y="29250"/>
                    <a:pt x="247661" y="26450"/>
                  </a:cubicBezTo>
                  <a:cubicBezTo>
                    <a:pt x="254899" y="23650"/>
                    <a:pt x="263053" y="24597"/>
                    <a:pt x="269457" y="28983"/>
                  </a:cubicBezTo>
                  <a:lnTo>
                    <a:pt x="300263" y="50079"/>
                  </a:lnTo>
                  <a:cubicBezTo>
                    <a:pt x="315904" y="60791"/>
                    <a:pt x="337266" y="56797"/>
                    <a:pt x="347981" y="41159"/>
                  </a:cubicBezTo>
                  <a:lnTo>
                    <a:pt x="369177" y="10224"/>
                  </a:lnTo>
                  <a:cubicBezTo>
                    <a:pt x="373562" y="3825"/>
                    <a:pt x="380820" y="0"/>
                    <a:pt x="388577" y="0"/>
                  </a:cubicBezTo>
                  <a:cubicBezTo>
                    <a:pt x="396334" y="0"/>
                    <a:pt x="403592" y="3825"/>
                    <a:pt x="407977" y="10224"/>
                  </a:cubicBezTo>
                  <a:close/>
                </a:path>
              </a:pathLst>
            </a:custGeom>
            <a:solidFill>
              <a:srgbClr val="FF5757"/>
            </a:solidFill>
          </p:spPr>
          <p:txBody>
            <a:bodyPr/>
            <a:lstStyle/>
            <a:p>
              <a:endParaRPr lang="en-US"/>
            </a:p>
          </p:txBody>
        </p:sp>
        <p:sp>
          <p:nvSpPr>
            <p:cNvPr id="9" name="TextBox 9"/>
            <p:cNvSpPr txBox="1"/>
            <p:nvPr/>
          </p:nvSpPr>
          <p:spPr>
            <a:xfrm>
              <a:off x="139700" y="130175"/>
              <a:ext cx="533400" cy="542925"/>
            </a:xfrm>
            <a:prstGeom prst="rect">
              <a:avLst/>
            </a:prstGeom>
          </p:spPr>
          <p:txBody>
            <a:bodyPr lIns="37790" tIns="37790" rIns="37790" bIns="37790" rtlCol="0" anchor="ctr"/>
            <a:lstStyle/>
            <a:p>
              <a:pPr algn="ctr">
                <a:lnSpc>
                  <a:spcPts val="2320"/>
                </a:lnSpc>
              </a:pPr>
              <a:endParaRPr/>
            </a:p>
          </p:txBody>
        </p:sp>
      </p:grpSp>
      <p:grpSp>
        <p:nvGrpSpPr>
          <p:cNvPr id="10" name="Group 10"/>
          <p:cNvGrpSpPr/>
          <p:nvPr/>
        </p:nvGrpSpPr>
        <p:grpSpPr>
          <a:xfrm>
            <a:off x="871785" y="2541424"/>
            <a:ext cx="8010029" cy="569564"/>
            <a:chOff x="0" y="0"/>
            <a:chExt cx="3326092" cy="236506"/>
          </a:xfrm>
        </p:grpSpPr>
        <p:sp>
          <p:nvSpPr>
            <p:cNvPr id="11" name="Freeform 11"/>
            <p:cNvSpPr/>
            <p:nvPr/>
          </p:nvSpPr>
          <p:spPr>
            <a:xfrm>
              <a:off x="0" y="0"/>
              <a:ext cx="3326092" cy="236506"/>
            </a:xfrm>
            <a:custGeom>
              <a:avLst/>
              <a:gdLst/>
              <a:ahLst/>
              <a:cxnLst/>
              <a:rect l="l" t="t" r="r" b="b"/>
              <a:pathLst>
                <a:path w="3326092" h="236506">
                  <a:moveTo>
                    <a:pt x="24163" y="0"/>
                  </a:moveTo>
                  <a:lnTo>
                    <a:pt x="3301929" y="0"/>
                  </a:lnTo>
                  <a:cubicBezTo>
                    <a:pt x="3315274" y="0"/>
                    <a:pt x="3326092" y="10818"/>
                    <a:pt x="3326092" y="24163"/>
                  </a:cubicBezTo>
                  <a:lnTo>
                    <a:pt x="3326092" y="212343"/>
                  </a:lnTo>
                  <a:cubicBezTo>
                    <a:pt x="3326092" y="218752"/>
                    <a:pt x="3323546" y="224898"/>
                    <a:pt x="3319015" y="229429"/>
                  </a:cubicBezTo>
                  <a:cubicBezTo>
                    <a:pt x="3314483" y="233961"/>
                    <a:pt x="3308337" y="236506"/>
                    <a:pt x="3301929" y="236506"/>
                  </a:cubicBezTo>
                  <a:lnTo>
                    <a:pt x="24163" y="236506"/>
                  </a:lnTo>
                  <a:cubicBezTo>
                    <a:pt x="17755" y="236506"/>
                    <a:pt x="11609" y="233961"/>
                    <a:pt x="7077" y="229429"/>
                  </a:cubicBezTo>
                  <a:cubicBezTo>
                    <a:pt x="2546" y="224898"/>
                    <a:pt x="0" y="218752"/>
                    <a:pt x="0" y="212343"/>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12" name="TextBox 12"/>
            <p:cNvSpPr txBox="1"/>
            <p:nvPr/>
          </p:nvSpPr>
          <p:spPr>
            <a:xfrm>
              <a:off x="0" y="19050"/>
              <a:ext cx="3326092" cy="217456"/>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Be a U.S citizen or eligible non-citizen, and have a valid SSN</a:t>
              </a:r>
            </a:p>
          </p:txBody>
        </p:sp>
      </p:grpSp>
      <p:grpSp>
        <p:nvGrpSpPr>
          <p:cNvPr id="13" name="Group 13"/>
          <p:cNvGrpSpPr/>
          <p:nvPr/>
        </p:nvGrpSpPr>
        <p:grpSpPr>
          <a:xfrm>
            <a:off x="871785" y="3311013"/>
            <a:ext cx="8010029" cy="611255"/>
            <a:chOff x="0" y="0"/>
            <a:chExt cx="3326092" cy="253818"/>
          </a:xfrm>
        </p:grpSpPr>
        <p:sp>
          <p:nvSpPr>
            <p:cNvPr id="14" name="Freeform 14"/>
            <p:cNvSpPr/>
            <p:nvPr/>
          </p:nvSpPr>
          <p:spPr>
            <a:xfrm>
              <a:off x="0" y="0"/>
              <a:ext cx="3326092" cy="253818"/>
            </a:xfrm>
            <a:custGeom>
              <a:avLst/>
              <a:gdLst/>
              <a:ahLst/>
              <a:cxnLst/>
              <a:rect l="l" t="t" r="r" b="b"/>
              <a:pathLst>
                <a:path w="3326092" h="253818">
                  <a:moveTo>
                    <a:pt x="24163" y="0"/>
                  </a:moveTo>
                  <a:lnTo>
                    <a:pt x="3301929" y="0"/>
                  </a:lnTo>
                  <a:cubicBezTo>
                    <a:pt x="3315274" y="0"/>
                    <a:pt x="3326092" y="10818"/>
                    <a:pt x="3326092" y="24163"/>
                  </a:cubicBezTo>
                  <a:lnTo>
                    <a:pt x="3326092" y="229655"/>
                  </a:lnTo>
                  <a:cubicBezTo>
                    <a:pt x="3326092" y="243000"/>
                    <a:pt x="3315274" y="253818"/>
                    <a:pt x="3301929" y="253818"/>
                  </a:cubicBezTo>
                  <a:lnTo>
                    <a:pt x="24163" y="253818"/>
                  </a:lnTo>
                  <a:cubicBezTo>
                    <a:pt x="17755" y="253818"/>
                    <a:pt x="11609" y="251272"/>
                    <a:pt x="7077" y="246741"/>
                  </a:cubicBezTo>
                  <a:cubicBezTo>
                    <a:pt x="2546" y="242209"/>
                    <a:pt x="0" y="236063"/>
                    <a:pt x="0" y="229655"/>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15" name="TextBox 15"/>
            <p:cNvSpPr txBox="1"/>
            <p:nvPr/>
          </p:nvSpPr>
          <p:spPr>
            <a:xfrm>
              <a:off x="0" y="19050"/>
              <a:ext cx="3326092" cy="234768"/>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Be enrolled at least half time (6+ credits) in an eligible degree/certificate program</a:t>
              </a:r>
            </a:p>
          </p:txBody>
        </p:sp>
      </p:grpSp>
      <p:grpSp>
        <p:nvGrpSpPr>
          <p:cNvPr id="16" name="Group 16"/>
          <p:cNvGrpSpPr/>
          <p:nvPr/>
        </p:nvGrpSpPr>
        <p:grpSpPr>
          <a:xfrm>
            <a:off x="871785" y="4122293"/>
            <a:ext cx="8010029" cy="569564"/>
            <a:chOff x="0" y="0"/>
            <a:chExt cx="3326092" cy="236506"/>
          </a:xfrm>
        </p:grpSpPr>
        <p:sp>
          <p:nvSpPr>
            <p:cNvPr id="17" name="Freeform 17"/>
            <p:cNvSpPr/>
            <p:nvPr/>
          </p:nvSpPr>
          <p:spPr>
            <a:xfrm>
              <a:off x="0" y="0"/>
              <a:ext cx="3326092" cy="236506"/>
            </a:xfrm>
            <a:custGeom>
              <a:avLst/>
              <a:gdLst/>
              <a:ahLst/>
              <a:cxnLst/>
              <a:rect l="l" t="t" r="r" b="b"/>
              <a:pathLst>
                <a:path w="3326092" h="236506">
                  <a:moveTo>
                    <a:pt x="24163" y="0"/>
                  </a:moveTo>
                  <a:lnTo>
                    <a:pt x="3301929" y="0"/>
                  </a:lnTo>
                  <a:cubicBezTo>
                    <a:pt x="3315274" y="0"/>
                    <a:pt x="3326092" y="10818"/>
                    <a:pt x="3326092" y="24163"/>
                  </a:cubicBezTo>
                  <a:lnTo>
                    <a:pt x="3326092" y="212343"/>
                  </a:lnTo>
                  <a:cubicBezTo>
                    <a:pt x="3326092" y="218752"/>
                    <a:pt x="3323546" y="224898"/>
                    <a:pt x="3319015" y="229429"/>
                  </a:cubicBezTo>
                  <a:cubicBezTo>
                    <a:pt x="3314483" y="233961"/>
                    <a:pt x="3308337" y="236506"/>
                    <a:pt x="3301929" y="236506"/>
                  </a:cubicBezTo>
                  <a:lnTo>
                    <a:pt x="24163" y="236506"/>
                  </a:lnTo>
                  <a:cubicBezTo>
                    <a:pt x="17755" y="236506"/>
                    <a:pt x="11609" y="233961"/>
                    <a:pt x="7077" y="229429"/>
                  </a:cubicBezTo>
                  <a:cubicBezTo>
                    <a:pt x="2546" y="224898"/>
                    <a:pt x="0" y="218752"/>
                    <a:pt x="0" y="212343"/>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18" name="TextBox 18"/>
            <p:cNvSpPr txBox="1"/>
            <p:nvPr/>
          </p:nvSpPr>
          <p:spPr>
            <a:xfrm>
              <a:off x="0" y="19050"/>
              <a:ext cx="3326092" cy="217456"/>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Maintain satisfactory academic progress (SAP) as defined by your school</a:t>
              </a:r>
            </a:p>
          </p:txBody>
        </p:sp>
      </p:grpSp>
      <p:grpSp>
        <p:nvGrpSpPr>
          <p:cNvPr id="19" name="Group 19"/>
          <p:cNvGrpSpPr/>
          <p:nvPr/>
        </p:nvGrpSpPr>
        <p:grpSpPr>
          <a:xfrm>
            <a:off x="871785" y="4891882"/>
            <a:ext cx="8010029" cy="611255"/>
            <a:chOff x="0" y="0"/>
            <a:chExt cx="3326092" cy="253818"/>
          </a:xfrm>
        </p:grpSpPr>
        <p:sp>
          <p:nvSpPr>
            <p:cNvPr id="20" name="Freeform 20"/>
            <p:cNvSpPr/>
            <p:nvPr/>
          </p:nvSpPr>
          <p:spPr>
            <a:xfrm>
              <a:off x="0" y="0"/>
              <a:ext cx="3326092" cy="253818"/>
            </a:xfrm>
            <a:custGeom>
              <a:avLst/>
              <a:gdLst/>
              <a:ahLst/>
              <a:cxnLst/>
              <a:rect l="l" t="t" r="r" b="b"/>
              <a:pathLst>
                <a:path w="3326092" h="253818">
                  <a:moveTo>
                    <a:pt x="24163" y="0"/>
                  </a:moveTo>
                  <a:lnTo>
                    <a:pt x="3301929" y="0"/>
                  </a:lnTo>
                  <a:cubicBezTo>
                    <a:pt x="3315274" y="0"/>
                    <a:pt x="3326092" y="10818"/>
                    <a:pt x="3326092" y="24163"/>
                  </a:cubicBezTo>
                  <a:lnTo>
                    <a:pt x="3326092" y="229655"/>
                  </a:lnTo>
                  <a:cubicBezTo>
                    <a:pt x="3326092" y="243000"/>
                    <a:pt x="3315274" y="253818"/>
                    <a:pt x="3301929" y="253818"/>
                  </a:cubicBezTo>
                  <a:lnTo>
                    <a:pt x="24163" y="253818"/>
                  </a:lnTo>
                  <a:cubicBezTo>
                    <a:pt x="17755" y="253818"/>
                    <a:pt x="11609" y="251272"/>
                    <a:pt x="7077" y="246741"/>
                  </a:cubicBezTo>
                  <a:cubicBezTo>
                    <a:pt x="2546" y="242209"/>
                    <a:pt x="0" y="236063"/>
                    <a:pt x="0" y="229655"/>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21" name="TextBox 21"/>
            <p:cNvSpPr txBox="1"/>
            <p:nvPr/>
          </p:nvSpPr>
          <p:spPr>
            <a:xfrm>
              <a:off x="0" y="19050"/>
              <a:ext cx="3326092" cy="234768"/>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Not be in default on any existing federal student loan or owe a refund on a federal grant</a:t>
              </a:r>
            </a:p>
          </p:txBody>
        </p:sp>
      </p:grpSp>
      <p:grpSp>
        <p:nvGrpSpPr>
          <p:cNvPr id="22" name="Group 22"/>
          <p:cNvGrpSpPr/>
          <p:nvPr/>
        </p:nvGrpSpPr>
        <p:grpSpPr>
          <a:xfrm>
            <a:off x="871785" y="5703162"/>
            <a:ext cx="8010029" cy="569564"/>
            <a:chOff x="0" y="0"/>
            <a:chExt cx="3326092" cy="236506"/>
          </a:xfrm>
        </p:grpSpPr>
        <p:sp>
          <p:nvSpPr>
            <p:cNvPr id="23" name="Freeform 23"/>
            <p:cNvSpPr/>
            <p:nvPr/>
          </p:nvSpPr>
          <p:spPr>
            <a:xfrm>
              <a:off x="0" y="0"/>
              <a:ext cx="3326092" cy="236506"/>
            </a:xfrm>
            <a:custGeom>
              <a:avLst/>
              <a:gdLst/>
              <a:ahLst/>
              <a:cxnLst/>
              <a:rect l="l" t="t" r="r" b="b"/>
              <a:pathLst>
                <a:path w="3326092" h="236506">
                  <a:moveTo>
                    <a:pt x="24163" y="0"/>
                  </a:moveTo>
                  <a:lnTo>
                    <a:pt x="3301929" y="0"/>
                  </a:lnTo>
                  <a:cubicBezTo>
                    <a:pt x="3315274" y="0"/>
                    <a:pt x="3326092" y="10818"/>
                    <a:pt x="3326092" y="24163"/>
                  </a:cubicBezTo>
                  <a:lnTo>
                    <a:pt x="3326092" y="212343"/>
                  </a:lnTo>
                  <a:cubicBezTo>
                    <a:pt x="3326092" y="218752"/>
                    <a:pt x="3323546" y="224898"/>
                    <a:pt x="3319015" y="229429"/>
                  </a:cubicBezTo>
                  <a:cubicBezTo>
                    <a:pt x="3314483" y="233961"/>
                    <a:pt x="3308337" y="236506"/>
                    <a:pt x="3301929" y="236506"/>
                  </a:cubicBezTo>
                  <a:lnTo>
                    <a:pt x="24163" y="236506"/>
                  </a:lnTo>
                  <a:cubicBezTo>
                    <a:pt x="17755" y="236506"/>
                    <a:pt x="11609" y="233961"/>
                    <a:pt x="7077" y="229429"/>
                  </a:cubicBezTo>
                  <a:cubicBezTo>
                    <a:pt x="2546" y="224898"/>
                    <a:pt x="0" y="218752"/>
                    <a:pt x="0" y="212343"/>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24" name="TextBox 24"/>
            <p:cNvSpPr txBox="1"/>
            <p:nvPr/>
          </p:nvSpPr>
          <p:spPr>
            <a:xfrm>
              <a:off x="0" y="19050"/>
              <a:ext cx="3326092" cy="217456"/>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Have remaining eligibility for direct loans</a:t>
              </a:r>
            </a:p>
          </p:txBody>
        </p:sp>
      </p:grpSp>
      <p:grpSp>
        <p:nvGrpSpPr>
          <p:cNvPr id="25" name="Group 25"/>
          <p:cNvGrpSpPr/>
          <p:nvPr/>
        </p:nvGrpSpPr>
        <p:grpSpPr>
          <a:xfrm>
            <a:off x="871599" y="6472751"/>
            <a:ext cx="8010029" cy="569564"/>
            <a:chOff x="0" y="0"/>
            <a:chExt cx="3326092" cy="236506"/>
          </a:xfrm>
        </p:grpSpPr>
        <p:sp>
          <p:nvSpPr>
            <p:cNvPr id="26" name="Freeform 26"/>
            <p:cNvSpPr/>
            <p:nvPr/>
          </p:nvSpPr>
          <p:spPr>
            <a:xfrm>
              <a:off x="0" y="0"/>
              <a:ext cx="3326092" cy="236506"/>
            </a:xfrm>
            <a:custGeom>
              <a:avLst/>
              <a:gdLst/>
              <a:ahLst/>
              <a:cxnLst/>
              <a:rect l="l" t="t" r="r" b="b"/>
              <a:pathLst>
                <a:path w="3326092" h="236506">
                  <a:moveTo>
                    <a:pt x="24163" y="0"/>
                  </a:moveTo>
                  <a:lnTo>
                    <a:pt x="3301929" y="0"/>
                  </a:lnTo>
                  <a:cubicBezTo>
                    <a:pt x="3315274" y="0"/>
                    <a:pt x="3326092" y="10818"/>
                    <a:pt x="3326092" y="24163"/>
                  </a:cubicBezTo>
                  <a:lnTo>
                    <a:pt x="3326092" y="212343"/>
                  </a:lnTo>
                  <a:cubicBezTo>
                    <a:pt x="3326092" y="218752"/>
                    <a:pt x="3323546" y="224898"/>
                    <a:pt x="3319015" y="229429"/>
                  </a:cubicBezTo>
                  <a:cubicBezTo>
                    <a:pt x="3314483" y="233961"/>
                    <a:pt x="3308337" y="236506"/>
                    <a:pt x="3301929" y="236506"/>
                  </a:cubicBezTo>
                  <a:lnTo>
                    <a:pt x="24163" y="236506"/>
                  </a:lnTo>
                  <a:cubicBezTo>
                    <a:pt x="17755" y="236506"/>
                    <a:pt x="11609" y="233961"/>
                    <a:pt x="7077" y="229429"/>
                  </a:cubicBezTo>
                  <a:cubicBezTo>
                    <a:pt x="2546" y="224898"/>
                    <a:pt x="0" y="218752"/>
                    <a:pt x="0" y="212343"/>
                  </a:cubicBezTo>
                  <a:lnTo>
                    <a:pt x="0" y="24163"/>
                  </a:lnTo>
                  <a:cubicBezTo>
                    <a:pt x="0" y="17755"/>
                    <a:pt x="2546" y="11609"/>
                    <a:pt x="7077" y="7077"/>
                  </a:cubicBezTo>
                  <a:cubicBezTo>
                    <a:pt x="11609" y="2546"/>
                    <a:pt x="17755" y="0"/>
                    <a:pt x="24163" y="0"/>
                  </a:cubicBezTo>
                  <a:close/>
                </a:path>
              </a:pathLst>
            </a:custGeom>
            <a:solidFill>
              <a:srgbClr val="CC0100"/>
            </a:solidFill>
          </p:spPr>
          <p:txBody>
            <a:bodyPr/>
            <a:lstStyle/>
            <a:p>
              <a:endParaRPr lang="en-US"/>
            </a:p>
          </p:txBody>
        </p:sp>
        <p:sp>
          <p:nvSpPr>
            <p:cNvPr id="27" name="TextBox 27"/>
            <p:cNvSpPr txBox="1"/>
            <p:nvPr/>
          </p:nvSpPr>
          <p:spPr>
            <a:xfrm>
              <a:off x="0" y="19050"/>
              <a:ext cx="3326092" cy="217456"/>
            </a:xfrm>
            <a:prstGeom prst="rect">
              <a:avLst/>
            </a:prstGeom>
          </p:spPr>
          <p:txBody>
            <a:bodyPr lIns="24827" tIns="24827" rIns="24827" bIns="24827" rtlCol="0" anchor="ctr"/>
            <a:lstStyle/>
            <a:p>
              <a:pPr algn="ctr">
                <a:lnSpc>
                  <a:spcPts val="1600"/>
                </a:lnSpc>
              </a:pPr>
              <a:r>
                <a:rPr lang="en-US" sz="1600">
                  <a:solidFill>
                    <a:srgbClr val="FFFFFF"/>
                  </a:solidFill>
                  <a:latin typeface="Varela Round"/>
                  <a:ea typeface="Varela Round"/>
                  <a:cs typeface="Varela Round"/>
                  <a:sym typeface="Varela Round"/>
                </a:rPr>
                <a:t>Sign a Master Promissory Note (MPN) and complete Entrance Counseling</a:t>
              </a:r>
            </a:p>
          </p:txBody>
        </p:sp>
      </p:grpSp>
      <p:sp>
        <p:nvSpPr>
          <p:cNvPr id="28" name="TextBox 28"/>
          <p:cNvSpPr txBox="1"/>
          <p:nvPr/>
        </p:nvSpPr>
        <p:spPr>
          <a:xfrm>
            <a:off x="1079104" y="388913"/>
            <a:ext cx="6031777" cy="1150622"/>
          </a:xfrm>
          <a:prstGeom prst="rect">
            <a:avLst/>
          </a:prstGeom>
        </p:spPr>
        <p:txBody>
          <a:bodyPr lIns="0" tIns="0" rIns="0" bIns="0" rtlCol="0" anchor="t">
            <a:spAutoFit/>
          </a:bodyPr>
          <a:lstStyle/>
          <a:p>
            <a:pPr algn="l">
              <a:lnSpc>
                <a:spcPts val="4320"/>
              </a:lnSpc>
            </a:pPr>
            <a:r>
              <a:rPr lang="en-US" sz="5400">
                <a:solidFill>
                  <a:srgbClr val="CC0100"/>
                </a:solidFill>
                <a:latin typeface="Staatliches"/>
                <a:ea typeface="Staatliches"/>
                <a:cs typeface="Staatliches"/>
                <a:sym typeface="Staatliches"/>
              </a:rPr>
              <a:t>GENERAL ELIGIBILITY REQUIREMENTS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51334" flipH="1">
            <a:off x="-710376" y="1544941"/>
            <a:ext cx="3965846" cy="3222250"/>
          </a:xfrm>
          <a:custGeom>
            <a:avLst/>
            <a:gdLst/>
            <a:ahLst/>
            <a:cxnLst/>
            <a:rect l="l" t="t" r="r" b="b"/>
            <a:pathLst>
              <a:path w="3965846" h="3222250">
                <a:moveTo>
                  <a:pt x="3965846" y="0"/>
                </a:moveTo>
                <a:lnTo>
                  <a:pt x="0" y="0"/>
                </a:lnTo>
                <a:lnTo>
                  <a:pt x="0" y="3222250"/>
                </a:lnTo>
                <a:lnTo>
                  <a:pt x="3965846" y="3222250"/>
                </a:lnTo>
                <a:lnTo>
                  <a:pt x="39658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430" y="2682134"/>
            <a:ext cx="9018741" cy="4604975"/>
            <a:chOff x="0" y="0"/>
            <a:chExt cx="3744950" cy="1912174"/>
          </a:xfrm>
        </p:grpSpPr>
        <p:sp>
          <p:nvSpPr>
            <p:cNvPr id="4" name="Freeform 4"/>
            <p:cNvSpPr/>
            <p:nvPr/>
          </p:nvSpPr>
          <p:spPr>
            <a:xfrm>
              <a:off x="0" y="0"/>
              <a:ext cx="3744950" cy="1912174"/>
            </a:xfrm>
            <a:custGeom>
              <a:avLst/>
              <a:gdLst/>
              <a:ahLst/>
              <a:cxnLst/>
              <a:rect l="l" t="t" r="r" b="b"/>
              <a:pathLst>
                <a:path w="3744950" h="1912174">
                  <a:moveTo>
                    <a:pt x="30045" y="0"/>
                  </a:moveTo>
                  <a:lnTo>
                    <a:pt x="3714905" y="0"/>
                  </a:lnTo>
                  <a:cubicBezTo>
                    <a:pt x="3722874" y="0"/>
                    <a:pt x="3730516" y="3165"/>
                    <a:pt x="3736150" y="8800"/>
                  </a:cubicBezTo>
                  <a:cubicBezTo>
                    <a:pt x="3741785" y="14434"/>
                    <a:pt x="3744950" y="22077"/>
                    <a:pt x="3744950" y="30045"/>
                  </a:cubicBezTo>
                  <a:lnTo>
                    <a:pt x="3744950" y="1882129"/>
                  </a:lnTo>
                  <a:cubicBezTo>
                    <a:pt x="3744950" y="1898723"/>
                    <a:pt x="3731499" y="1912174"/>
                    <a:pt x="3714905" y="1912174"/>
                  </a:cubicBezTo>
                  <a:lnTo>
                    <a:pt x="30045" y="1912174"/>
                  </a:lnTo>
                  <a:cubicBezTo>
                    <a:pt x="13452" y="1912174"/>
                    <a:pt x="0" y="1898723"/>
                    <a:pt x="0" y="1882129"/>
                  </a:cubicBezTo>
                  <a:lnTo>
                    <a:pt x="0" y="30045"/>
                  </a:lnTo>
                  <a:cubicBezTo>
                    <a:pt x="0" y="13452"/>
                    <a:pt x="13452" y="0"/>
                    <a:pt x="30045" y="0"/>
                  </a:cubicBezTo>
                  <a:close/>
                </a:path>
              </a:pathLst>
            </a:custGeom>
            <a:solidFill>
              <a:srgbClr val="CC0100"/>
            </a:solidFill>
          </p:spPr>
          <p:txBody>
            <a:bodyPr/>
            <a:lstStyle/>
            <a:p>
              <a:endParaRPr lang="en-US"/>
            </a:p>
          </p:txBody>
        </p:sp>
        <p:sp>
          <p:nvSpPr>
            <p:cNvPr id="5" name="TextBox 5"/>
            <p:cNvSpPr txBox="1"/>
            <p:nvPr/>
          </p:nvSpPr>
          <p:spPr>
            <a:xfrm>
              <a:off x="0" y="-19050"/>
              <a:ext cx="3744950" cy="1931224"/>
            </a:xfrm>
            <a:prstGeom prst="rect">
              <a:avLst/>
            </a:prstGeom>
          </p:spPr>
          <p:txBody>
            <a:bodyPr lIns="24827" tIns="24827" rIns="24827" bIns="24827" rtlCol="0" anchor="ctr"/>
            <a:lstStyle/>
            <a:p>
              <a:pPr algn="ctr">
                <a:lnSpc>
                  <a:spcPts val="1299"/>
                </a:lnSpc>
                <a:spcBef>
                  <a:spcPct val="0"/>
                </a:spcBef>
              </a:pPr>
              <a:endParaRPr/>
            </a:p>
          </p:txBody>
        </p:sp>
      </p:grpSp>
      <p:grpSp>
        <p:nvGrpSpPr>
          <p:cNvPr id="6" name="Group 6"/>
          <p:cNvGrpSpPr/>
          <p:nvPr/>
        </p:nvGrpSpPr>
        <p:grpSpPr>
          <a:xfrm>
            <a:off x="3553039" y="2262058"/>
            <a:ext cx="2565351" cy="840153"/>
            <a:chOff x="0" y="0"/>
            <a:chExt cx="1065239" cy="348866"/>
          </a:xfrm>
        </p:grpSpPr>
        <p:sp>
          <p:nvSpPr>
            <p:cNvPr id="7" name="Freeform 7"/>
            <p:cNvSpPr/>
            <p:nvPr/>
          </p:nvSpPr>
          <p:spPr>
            <a:xfrm>
              <a:off x="0" y="0"/>
              <a:ext cx="1065239" cy="348866"/>
            </a:xfrm>
            <a:custGeom>
              <a:avLst/>
              <a:gdLst/>
              <a:ahLst/>
              <a:cxnLst/>
              <a:rect l="l" t="t" r="r" b="b"/>
              <a:pathLst>
                <a:path w="1065239" h="348866">
                  <a:moveTo>
                    <a:pt x="174433" y="0"/>
                  </a:moveTo>
                  <a:lnTo>
                    <a:pt x="890806" y="0"/>
                  </a:lnTo>
                  <a:cubicBezTo>
                    <a:pt x="937068" y="0"/>
                    <a:pt x="981436" y="18378"/>
                    <a:pt x="1014149" y="51090"/>
                  </a:cubicBezTo>
                  <a:cubicBezTo>
                    <a:pt x="1046861" y="83803"/>
                    <a:pt x="1065239" y="128170"/>
                    <a:pt x="1065239" y="174433"/>
                  </a:cubicBezTo>
                  <a:lnTo>
                    <a:pt x="1065239" y="174433"/>
                  </a:lnTo>
                  <a:cubicBezTo>
                    <a:pt x="1065239" y="270770"/>
                    <a:pt x="987143" y="348866"/>
                    <a:pt x="890806" y="348866"/>
                  </a:cubicBezTo>
                  <a:lnTo>
                    <a:pt x="174433" y="348866"/>
                  </a:lnTo>
                  <a:cubicBezTo>
                    <a:pt x="78096" y="348866"/>
                    <a:pt x="0" y="270770"/>
                    <a:pt x="0" y="174433"/>
                  </a:cubicBezTo>
                  <a:lnTo>
                    <a:pt x="0" y="174433"/>
                  </a:lnTo>
                  <a:cubicBezTo>
                    <a:pt x="0" y="78096"/>
                    <a:pt x="78096" y="0"/>
                    <a:pt x="174433" y="0"/>
                  </a:cubicBezTo>
                  <a:close/>
                </a:path>
              </a:pathLst>
            </a:custGeom>
            <a:solidFill>
              <a:srgbClr val="F8F7F3"/>
            </a:solidFill>
            <a:ln w="38100" cap="rnd">
              <a:solidFill>
                <a:srgbClr val="000000"/>
              </a:solidFill>
              <a:prstDash val="dash"/>
              <a:round/>
            </a:ln>
          </p:spPr>
          <p:txBody>
            <a:bodyPr/>
            <a:lstStyle/>
            <a:p>
              <a:endParaRPr lang="en-US"/>
            </a:p>
          </p:txBody>
        </p:sp>
        <p:sp>
          <p:nvSpPr>
            <p:cNvPr id="8" name="TextBox 8"/>
            <p:cNvSpPr txBox="1"/>
            <p:nvPr/>
          </p:nvSpPr>
          <p:spPr>
            <a:xfrm>
              <a:off x="0" y="-38100"/>
              <a:ext cx="1065239" cy="386966"/>
            </a:xfrm>
            <a:prstGeom prst="rect">
              <a:avLst/>
            </a:prstGeom>
          </p:spPr>
          <p:txBody>
            <a:bodyPr lIns="24827" tIns="24827" rIns="24827" bIns="24827" rtlCol="0" anchor="ctr"/>
            <a:lstStyle/>
            <a:p>
              <a:pPr algn="ctr">
                <a:lnSpc>
                  <a:spcPts val="2940"/>
                </a:lnSpc>
                <a:spcBef>
                  <a:spcPct val="0"/>
                </a:spcBef>
              </a:pPr>
              <a:r>
                <a:rPr lang="en-US" sz="2100">
                  <a:solidFill>
                    <a:srgbClr val="000000"/>
                  </a:solidFill>
                  <a:latin typeface="Varela Round"/>
                  <a:ea typeface="Varela Round"/>
                  <a:cs typeface="Varela Round"/>
                  <a:sym typeface="Varela Round"/>
                </a:rPr>
                <a:t>Overview</a:t>
              </a:r>
            </a:p>
          </p:txBody>
        </p:sp>
      </p:grpSp>
      <p:sp>
        <p:nvSpPr>
          <p:cNvPr id="9" name="Freeform 9"/>
          <p:cNvSpPr/>
          <p:nvPr/>
        </p:nvSpPr>
        <p:spPr>
          <a:xfrm flipH="1">
            <a:off x="8861301" y="1413771"/>
            <a:ext cx="1784598" cy="2357201"/>
          </a:xfrm>
          <a:custGeom>
            <a:avLst/>
            <a:gdLst/>
            <a:ahLst/>
            <a:cxnLst/>
            <a:rect l="l" t="t" r="r" b="b"/>
            <a:pathLst>
              <a:path w="1784598" h="2357201">
                <a:moveTo>
                  <a:pt x="1784598" y="0"/>
                </a:moveTo>
                <a:lnTo>
                  <a:pt x="0" y="0"/>
                </a:lnTo>
                <a:lnTo>
                  <a:pt x="0" y="2357201"/>
                </a:lnTo>
                <a:lnTo>
                  <a:pt x="1784598" y="2357201"/>
                </a:lnTo>
                <a:lnTo>
                  <a:pt x="17845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399999">
            <a:off x="780905" y="381891"/>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1541745" y="486036"/>
            <a:ext cx="7609681" cy="813435"/>
          </a:xfrm>
          <a:prstGeom prst="rect">
            <a:avLst/>
          </a:prstGeom>
        </p:spPr>
        <p:txBody>
          <a:bodyPr lIns="0" tIns="0" rIns="0" bIns="0" rtlCol="0" anchor="t">
            <a:spAutoFit/>
          </a:bodyPr>
          <a:lstStyle/>
          <a:p>
            <a:pPr algn="ctr">
              <a:lnSpc>
                <a:spcPts val="5760"/>
              </a:lnSpc>
            </a:pPr>
            <a:r>
              <a:rPr lang="en-US" sz="7200">
                <a:solidFill>
                  <a:srgbClr val="CC0100"/>
                </a:solidFill>
                <a:latin typeface="Staatliches"/>
                <a:ea typeface="Staatliches"/>
                <a:cs typeface="Staatliches"/>
                <a:sym typeface="Staatliches"/>
              </a:rPr>
              <a:t>ENTRANCE COUNSELING</a:t>
            </a:r>
          </a:p>
        </p:txBody>
      </p:sp>
      <p:sp>
        <p:nvSpPr>
          <p:cNvPr id="12" name="TextBox 12"/>
          <p:cNvSpPr txBox="1"/>
          <p:nvPr/>
        </p:nvSpPr>
        <p:spPr>
          <a:xfrm>
            <a:off x="731520" y="3174365"/>
            <a:ext cx="8419906" cy="4140835"/>
          </a:xfrm>
          <a:prstGeom prst="rect">
            <a:avLst/>
          </a:prstGeom>
        </p:spPr>
        <p:txBody>
          <a:bodyPr lIns="0" tIns="0" rIns="0" bIns="0" rtlCol="0" anchor="t">
            <a:spAutoFit/>
          </a:bodyPr>
          <a:lstStyle/>
          <a:p>
            <a:pPr algn="l">
              <a:lnSpc>
                <a:spcPts val="2239"/>
              </a:lnSpc>
            </a:pPr>
            <a:r>
              <a:rPr lang="en-US" sz="1599">
                <a:solidFill>
                  <a:srgbClr val="FFFFFF"/>
                </a:solidFill>
                <a:latin typeface="Varela Round"/>
                <a:ea typeface="Varela Round"/>
                <a:cs typeface="Varela Round"/>
                <a:sym typeface="Varela Round"/>
              </a:rPr>
              <a:t>Entrance counseling is a mandatory information session that helps federal student loan borrowers understand their responsibilities and obligations before receiving a Direct Subsidized Loan or Direct Unsubsidized Loan for the first time. It is required by the U.S. Department of Education.</a:t>
            </a:r>
          </a:p>
          <a:p>
            <a:pPr algn="l">
              <a:lnSpc>
                <a:spcPts val="2239"/>
              </a:lnSpc>
            </a:pPr>
            <a:endParaRPr lang="en-US" sz="1599">
              <a:solidFill>
                <a:srgbClr val="FFFFFF"/>
              </a:solidFill>
              <a:latin typeface="Varela Round"/>
              <a:ea typeface="Varela Round"/>
              <a:cs typeface="Varela Round"/>
              <a:sym typeface="Varela Round"/>
            </a:endParaRPr>
          </a:p>
          <a:p>
            <a:pPr algn="l">
              <a:lnSpc>
                <a:spcPts val="2239"/>
              </a:lnSpc>
            </a:pPr>
            <a:r>
              <a:rPr lang="en-US" sz="1599">
                <a:solidFill>
                  <a:srgbClr val="FFFFFF"/>
                </a:solidFill>
                <a:latin typeface="Varela Round"/>
                <a:ea typeface="Varela Round"/>
                <a:cs typeface="Varela Round"/>
                <a:sym typeface="Varela Round"/>
              </a:rPr>
              <a:t>Entrance counseling ensures that you:</a:t>
            </a:r>
          </a:p>
          <a:p>
            <a:pPr marL="345439" lvl="1" indent="-172720" algn="l">
              <a:lnSpc>
                <a:spcPts val="2239"/>
              </a:lnSpc>
              <a:buFont typeface="Arial"/>
              <a:buChar char="•"/>
            </a:pPr>
            <a:r>
              <a:rPr lang="en-US" sz="1599">
                <a:solidFill>
                  <a:srgbClr val="FFFFFF"/>
                </a:solidFill>
                <a:latin typeface="Varela Round"/>
                <a:ea typeface="Varela Round"/>
                <a:cs typeface="Varela Round"/>
                <a:sym typeface="Varela Round"/>
              </a:rPr>
              <a:t>Understand what a federal student loan is.</a:t>
            </a:r>
          </a:p>
          <a:p>
            <a:pPr marL="345439" lvl="1" indent="-172720" algn="l">
              <a:lnSpc>
                <a:spcPts val="2239"/>
              </a:lnSpc>
              <a:buFont typeface="Arial"/>
              <a:buChar char="•"/>
            </a:pPr>
            <a:r>
              <a:rPr lang="en-US" sz="1599">
                <a:solidFill>
                  <a:srgbClr val="FFFFFF"/>
                </a:solidFill>
                <a:latin typeface="Varela Round"/>
                <a:ea typeface="Varela Round"/>
                <a:cs typeface="Varela Round"/>
                <a:sym typeface="Varela Round"/>
              </a:rPr>
              <a:t>Know how interest works.</a:t>
            </a:r>
          </a:p>
          <a:p>
            <a:pPr marL="345439" lvl="1" indent="-172720" algn="l">
              <a:lnSpc>
                <a:spcPts val="2239"/>
              </a:lnSpc>
              <a:buFont typeface="Arial"/>
              <a:buChar char="•"/>
            </a:pPr>
            <a:r>
              <a:rPr lang="en-US" sz="1599">
                <a:solidFill>
                  <a:srgbClr val="FFFFFF"/>
                </a:solidFill>
                <a:latin typeface="Varela Round"/>
                <a:ea typeface="Varela Round"/>
                <a:cs typeface="Varela Round"/>
                <a:sym typeface="Varela Round"/>
              </a:rPr>
              <a:t>Learn your repayment options.</a:t>
            </a:r>
          </a:p>
          <a:p>
            <a:pPr marL="345439" lvl="1" indent="-172720" algn="l">
              <a:lnSpc>
                <a:spcPts val="2239"/>
              </a:lnSpc>
              <a:buFont typeface="Arial"/>
              <a:buChar char="•"/>
            </a:pPr>
            <a:r>
              <a:rPr lang="en-US" sz="1599">
                <a:solidFill>
                  <a:srgbClr val="FFFFFF"/>
                </a:solidFill>
                <a:latin typeface="Varela Round"/>
                <a:ea typeface="Varela Round"/>
                <a:cs typeface="Varela Round"/>
                <a:sym typeface="Varela Round"/>
              </a:rPr>
              <a:t>Are aware of the consequences of not repaying your loans.</a:t>
            </a:r>
          </a:p>
          <a:p>
            <a:pPr algn="l">
              <a:lnSpc>
                <a:spcPts val="2239"/>
              </a:lnSpc>
            </a:pPr>
            <a:endParaRPr lang="en-US" sz="1599">
              <a:solidFill>
                <a:srgbClr val="FFFFFF"/>
              </a:solidFill>
              <a:latin typeface="Varela Round"/>
              <a:ea typeface="Varela Round"/>
              <a:cs typeface="Varela Round"/>
              <a:sym typeface="Varela Round"/>
            </a:endParaRPr>
          </a:p>
          <a:p>
            <a:pPr algn="l">
              <a:lnSpc>
                <a:spcPts val="2239"/>
              </a:lnSpc>
            </a:pPr>
            <a:r>
              <a:rPr lang="en-US" sz="1599">
                <a:solidFill>
                  <a:srgbClr val="FFFFFF"/>
                </a:solidFill>
                <a:latin typeface="Varela Round"/>
                <a:ea typeface="Varela Round"/>
                <a:cs typeface="Varela Round"/>
                <a:sym typeface="Varela Round"/>
              </a:rPr>
              <a:t>You only need to complete an Entrance Counseling once.</a:t>
            </a:r>
          </a:p>
          <a:p>
            <a:pPr algn="l">
              <a:lnSpc>
                <a:spcPts val="2239"/>
              </a:lnSpc>
            </a:pPr>
            <a:endParaRPr lang="en-US" sz="1599">
              <a:solidFill>
                <a:srgbClr val="FFFFFF"/>
              </a:solidFill>
              <a:latin typeface="Varela Round"/>
              <a:ea typeface="Varela Round"/>
              <a:cs typeface="Varela Round"/>
              <a:sym typeface="Varela Round"/>
            </a:endParaRPr>
          </a:p>
          <a:p>
            <a:pPr algn="l">
              <a:lnSpc>
                <a:spcPts val="2239"/>
              </a:lnSpc>
            </a:pPr>
            <a:r>
              <a:rPr lang="en-US" sz="1599">
                <a:solidFill>
                  <a:srgbClr val="FFFFFF"/>
                </a:solidFill>
                <a:latin typeface="Varela Round"/>
                <a:ea typeface="Varela Round"/>
                <a:cs typeface="Varela Round"/>
                <a:sym typeface="Varela Round"/>
              </a:rPr>
              <a:t>https://studentaid.gov/entrance-counseling/ </a:t>
            </a:r>
          </a:p>
          <a:p>
            <a:pPr algn="l">
              <a:lnSpc>
                <a:spcPts val="2239"/>
              </a:lnSpc>
            </a:pPr>
            <a:endParaRPr lang="en-US" sz="1599">
              <a:solidFill>
                <a:srgbClr val="FFFFFF"/>
              </a:solidFill>
              <a:latin typeface="Varela Round"/>
              <a:ea typeface="Varela Round"/>
              <a:cs typeface="Varela Round"/>
              <a:sym typeface="Varela Rou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2502" y="462915"/>
            <a:ext cx="6549102" cy="15373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MASTER PROMISSORY NOTE</a:t>
            </a:r>
          </a:p>
        </p:txBody>
      </p:sp>
      <p:sp>
        <p:nvSpPr>
          <p:cNvPr id="3" name="Freeform 3"/>
          <p:cNvSpPr/>
          <p:nvPr/>
        </p:nvSpPr>
        <p:spPr>
          <a:xfrm rot="1360934" flipH="1">
            <a:off x="-878177" y="6305312"/>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31520" y="2437896"/>
            <a:ext cx="7990803" cy="3691091"/>
            <a:chOff x="0" y="0"/>
            <a:chExt cx="3318108" cy="1532692"/>
          </a:xfrm>
        </p:grpSpPr>
        <p:sp>
          <p:nvSpPr>
            <p:cNvPr id="5" name="Freeform 5"/>
            <p:cNvSpPr/>
            <p:nvPr/>
          </p:nvSpPr>
          <p:spPr>
            <a:xfrm>
              <a:off x="0" y="0"/>
              <a:ext cx="3318108" cy="1532692"/>
            </a:xfrm>
            <a:custGeom>
              <a:avLst/>
              <a:gdLst/>
              <a:ahLst/>
              <a:cxnLst/>
              <a:rect l="l" t="t" r="r" b="b"/>
              <a:pathLst>
                <a:path w="3318108" h="1532692">
                  <a:moveTo>
                    <a:pt x="33910" y="0"/>
                  </a:moveTo>
                  <a:lnTo>
                    <a:pt x="3284198" y="0"/>
                  </a:lnTo>
                  <a:cubicBezTo>
                    <a:pt x="3302926" y="0"/>
                    <a:pt x="3318108" y="15182"/>
                    <a:pt x="3318108" y="33910"/>
                  </a:cubicBezTo>
                  <a:lnTo>
                    <a:pt x="3318108" y="1498782"/>
                  </a:lnTo>
                  <a:cubicBezTo>
                    <a:pt x="3318108" y="1507776"/>
                    <a:pt x="3314536" y="1516401"/>
                    <a:pt x="3308176" y="1522760"/>
                  </a:cubicBezTo>
                  <a:cubicBezTo>
                    <a:pt x="3301817" y="1529119"/>
                    <a:pt x="3293192" y="1532692"/>
                    <a:pt x="3284198" y="1532692"/>
                  </a:cubicBezTo>
                  <a:lnTo>
                    <a:pt x="33910" y="1532692"/>
                  </a:lnTo>
                  <a:cubicBezTo>
                    <a:pt x="15182" y="1532692"/>
                    <a:pt x="0" y="1517510"/>
                    <a:pt x="0" y="1498782"/>
                  </a:cubicBezTo>
                  <a:lnTo>
                    <a:pt x="0" y="33910"/>
                  </a:lnTo>
                  <a:cubicBezTo>
                    <a:pt x="0" y="24916"/>
                    <a:pt x="3573" y="16291"/>
                    <a:pt x="9932" y="9932"/>
                  </a:cubicBezTo>
                  <a:cubicBezTo>
                    <a:pt x="16291" y="3573"/>
                    <a:pt x="24916" y="0"/>
                    <a:pt x="33910" y="0"/>
                  </a:cubicBezTo>
                  <a:close/>
                </a:path>
              </a:pathLst>
            </a:custGeom>
            <a:ln w="38100" cap="rnd">
              <a:solidFill>
                <a:srgbClr val="000000"/>
              </a:solidFill>
              <a:prstDash val="lgDash"/>
              <a:round/>
            </a:ln>
          </p:spPr>
          <p:txBody>
            <a:bodyPr/>
            <a:lstStyle/>
            <a:p>
              <a:endParaRPr lang="en-US"/>
            </a:p>
          </p:txBody>
        </p:sp>
        <p:sp>
          <p:nvSpPr>
            <p:cNvPr id="6" name="TextBox 6"/>
            <p:cNvSpPr txBox="1"/>
            <p:nvPr/>
          </p:nvSpPr>
          <p:spPr>
            <a:xfrm>
              <a:off x="0" y="-19050"/>
              <a:ext cx="3318108" cy="1551742"/>
            </a:xfrm>
            <a:prstGeom prst="rect">
              <a:avLst/>
            </a:prstGeom>
          </p:spPr>
          <p:txBody>
            <a:bodyPr lIns="24827" tIns="24827" rIns="24827" bIns="24827" rtlCol="0" anchor="ctr"/>
            <a:lstStyle/>
            <a:p>
              <a:pPr algn="ctr">
                <a:lnSpc>
                  <a:spcPts val="1299"/>
                </a:lnSpc>
                <a:spcBef>
                  <a:spcPct val="0"/>
                </a:spcBef>
              </a:pPr>
              <a:endParaRPr/>
            </a:p>
          </p:txBody>
        </p:sp>
      </p:grpSp>
      <p:sp>
        <p:nvSpPr>
          <p:cNvPr id="7" name="Freeform 7"/>
          <p:cNvSpPr/>
          <p:nvPr/>
        </p:nvSpPr>
        <p:spPr>
          <a:xfrm rot="-2170067" flipH="1">
            <a:off x="7476848" y="-560013"/>
            <a:ext cx="2842873" cy="2881202"/>
          </a:xfrm>
          <a:custGeom>
            <a:avLst/>
            <a:gdLst/>
            <a:ahLst/>
            <a:cxnLst/>
            <a:rect l="l" t="t" r="r" b="b"/>
            <a:pathLst>
              <a:path w="2842873" h="2881202">
                <a:moveTo>
                  <a:pt x="2842873" y="0"/>
                </a:moveTo>
                <a:lnTo>
                  <a:pt x="0" y="0"/>
                </a:lnTo>
                <a:lnTo>
                  <a:pt x="0" y="2881201"/>
                </a:lnTo>
                <a:lnTo>
                  <a:pt x="2842873" y="2881201"/>
                </a:lnTo>
                <a:lnTo>
                  <a:pt x="284287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974286" y="2705891"/>
            <a:ext cx="7505271" cy="3135630"/>
          </a:xfrm>
          <a:prstGeom prst="rect">
            <a:avLst/>
          </a:prstGeom>
        </p:spPr>
        <p:txBody>
          <a:bodyPr lIns="0" tIns="0" rIns="0" bIns="0" rtlCol="0" anchor="t">
            <a:spAutoFit/>
          </a:bodyPr>
          <a:lstStyle/>
          <a:p>
            <a:pPr algn="l">
              <a:lnSpc>
                <a:spcPts val="2520"/>
              </a:lnSpc>
            </a:pPr>
            <a:r>
              <a:rPr lang="en-US" sz="1800">
                <a:solidFill>
                  <a:srgbClr val="000000"/>
                </a:solidFill>
                <a:latin typeface="Varela Round"/>
                <a:ea typeface="Varela Round"/>
                <a:cs typeface="Varela Round"/>
                <a:sym typeface="Varela Round"/>
              </a:rPr>
              <a:t>A Master Promissory Note (MPN) is a legally binding agreement between the borrower and the U.S. Department of Education, stating that you promise to repay your federal student loans, plus any interest and fees.</a:t>
            </a:r>
          </a:p>
          <a:p>
            <a:pPr algn="l">
              <a:lnSpc>
                <a:spcPts val="2520"/>
              </a:lnSpc>
            </a:pPr>
            <a:endParaRPr lang="en-US" sz="1800">
              <a:solidFill>
                <a:srgbClr val="000000"/>
              </a:solidFill>
              <a:latin typeface="Varela Round"/>
              <a:ea typeface="Varela Round"/>
              <a:cs typeface="Varela Round"/>
              <a:sym typeface="Varela Round"/>
            </a:endParaRPr>
          </a:p>
          <a:p>
            <a:pPr algn="l">
              <a:lnSpc>
                <a:spcPts val="2520"/>
              </a:lnSpc>
            </a:pPr>
            <a:r>
              <a:rPr lang="en-US" sz="1800">
                <a:solidFill>
                  <a:srgbClr val="000000"/>
                </a:solidFill>
                <a:latin typeface="Varela Round"/>
                <a:ea typeface="Varela Round"/>
                <a:cs typeface="Varela Round"/>
                <a:sym typeface="Varela Round"/>
              </a:rPr>
              <a:t>It also explains the terms and conditions of your loans—like interest rates, repayment plans, and deferment options.</a:t>
            </a:r>
          </a:p>
          <a:p>
            <a:pPr algn="l">
              <a:lnSpc>
                <a:spcPts val="2520"/>
              </a:lnSpc>
            </a:pPr>
            <a:endParaRPr lang="en-US" sz="1800">
              <a:solidFill>
                <a:srgbClr val="000000"/>
              </a:solidFill>
              <a:latin typeface="Varela Round"/>
              <a:ea typeface="Varela Round"/>
              <a:cs typeface="Varela Round"/>
              <a:sym typeface="Varela Round"/>
            </a:endParaRPr>
          </a:p>
          <a:p>
            <a:pPr algn="l">
              <a:lnSpc>
                <a:spcPts val="2520"/>
              </a:lnSpc>
            </a:pPr>
            <a:r>
              <a:rPr lang="en-US" sz="1800">
                <a:solidFill>
                  <a:srgbClr val="000000"/>
                </a:solidFill>
                <a:latin typeface="Varela Round"/>
                <a:ea typeface="Varela Round"/>
                <a:cs typeface="Varela Round"/>
                <a:sym typeface="Varela Round"/>
              </a:rPr>
              <a:t>A MPN is valid for 10 years</a:t>
            </a:r>
          </a:p>
          <a:p>
            <a:pPr algn="l">
              <a:lnSpc>
                <a:spcPts val="2520"/>
              </a:lnSpc>
            </a:pPr>
            <a:endParaRPr lang="en-US" sz="1800">
              <a:solidFill>
                <a:srgbClr val="000000"/>
              </a:solidFill>
              <a:latin typeface="Varela Round"/>
              <a:ea typeface="Varela Round"/>
              <a:cs typeface="Varela Round"/>
              <a:sym typeface="Varela Round"/>
            </a:endParaRPr>
          </a:p>
        </p:txBody>
      </p:sp>
      <p:sp>
        <p:nvSpPr>
          <p:cNvPr id="9" name="Freeform 9"/>
          <p:cNvSpPr/>
          <p:nvPr/>
        </p:nvSpPr>
        <p:spPr>
          <a:xfrm rot="-5399999">
            <a:off x="772299"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3428120" y="6392903"/>
            <a:ext cx="5294202" cy="717671"/>
            <a:chOff x="0" y="0"/>
            <a:chExt cx="2523584" cy="342092"/>
          </a:xfrm>
        </p:grpSpPr>
        <p:sp>
          <p:nvSpPr>
            <p:cNvPr id="11" name="Freeform 11"/>
            <p:cNvSpPr/>
            <p:nvPr/>
          </p:nvSpPr>
          <p:spPr>
            <a:xfrm>
              <a:off x="0" y="0"/>
              <a:ext cx="2523584" cy="342092"/>
            </a:xfrm>
            <a:custGeom>
              <a:avLst/>
              <a:gdLst/>
              <a:ahLst/>
              <a:cxnLst/>
              <a:rect l="l" t="t" r="r" b="b"/>
              <a:pathLst>
                <a:path w="2523584" h="342092">
                  <a:moveTo>
                    <a:pt x="73117" y="0"/>
                  </a:moveTo>
                  <a:lnTo>
                    <a:pt x="2450467" y="0"/>
                  </a:lnTo>
                  <a:cubicBezTo>
                    <a:pt x="2469859" y="0"/>
                    <a:pt x="2488456" y="7703"/>
                    <a:pt x="2502168" y="21415"/>
                  </a:cubicBezTo>
                  <a:cubicBezTo>
                    <a:pt x="2515881" y="35128"/>
                    <a:pt x="2523584" y="53725"/>
                    <a:pt x="2523584" y="73117"/>
                  </a:cubicBezTo>
                  <a:lnTo>
                    <a:pt x="2523584" y="268975"/>
                  </a:lnTo>
                  <a:cubicBezTo>
                    <a:pt x="2523584" y="288367"/>
                    <a:pt x="2515881" y="306964"/>
                    <a:pt x="2502168" y="320676"/>
                  </a:cubicBezTo>
                  <a:cubicBezTo>
                    <a:pt x="2488456" y="334388"/>
                    <a:pt x="2469859" y="342092"/>
                    <a:pt x="2450467" y="342092"/>
                  </a:cubicBezTo>
                  <a:lnTo>
                    <a:pt x="73117" y="342092"/>
                  </a:lnTo>
                  <a:cubicBezTo>
                    <a:pt x="53725" y="342092"/>
                    <a:pt x="35128" y="334388"/>
                    <a:pt x="21415" y="320676"/>
                  </a:cubicBezTo>
                  <a:cubicBezTo>
                    <a:pt x="7703" y="306964"/>
                    <a:pt x="0" y="288367"/>
                    <a:pt x="0" y="268975"/>
                  </a:cubicBezTo>
                  <a:lnTo>
                    <a:pt x="0" y="73117"/>
                  </a:lnTo>
                  <a:cubicBezTo>
                    <a:pt x="0" y="53725"/>
                    <a:pt x="7703" y="35128"/>
                    <a:pt x="21415" y="21415"/>
                  </a:cubicBezTo>
                  <a:cubicBezTo>
                    <a:pt x="35128" y="7703"/>
                    <a:pt x="53725" y="0"/>
                    <a:pt x="73117" y="0"/>
                  </a:cubicBezTo>
                  <a:close/>
                </a:path>
              </a:pathLst>
            </a:custGeom>
            <a:solidFill>
              <a:srgbClr val="CC0000"/>
            </a:solidFill>
          </p:spPr>
          <p:txBody>
            <a:bodyPr/>
            <a:lstStyle/>
            <a:p>
              <a:endParaRPr lang="en-US"/>
            </a:p>
          </p:txBody>
        </p:sp>
        <p:sp>
          <p:nvSpPr>
            <p:cNvPr id="12" name="TextBox 12"/>
            <p:cNvSpPr txBox="1"/>
            <p:nvPr/>
          </p:nvSpPr>
          <p:spPr>
            <a:xfrm>
              <a:off x="0" y="-19050"/>
              <a:ext cx="2523584" cy="361142"/>
            </a:xfrm>
            <a:prstGeom prst="rect">
              <a:avLst/>
            </a:prstGeom>
          </p:spPr>
          <p:txBody>
            <a:bodyPr lIns="24827" tIns="24827" rIns="24827" bIns="24827" rtlCol="0" anchor="ctr"/>
            <a:lstStyle/>
            <a:p>
              <a:pPr algn="ctr">
                <a:lnSpc>
                  <a:spcPts val="1299"/>
                </a:lnSpc>
                <a:spcBef>
                  <a:spcPct val="0"/>
                </a:spcBef>
              </a:pPr>
              <a:endParaRPr/>
            </a:p>
          </p:txBody>
        </p:sp>
      </p:grpSp>
      <p:grpSp>
        <p:nvGrpSpPr>
          <p:cNvPr id="13" name="Group 13"/>
          <p:cNvGrpSpPr/>
          <p:nvPr/>
        </p:nvGrpSpPr>
        <p:grpSpPr>
          <a:xfrm>
            <a:off x="2720093" y="6467634"/>
            <a:ext cx="1308831" cy="568209"/>
            <a:chOff x="0" y="0"/>
            <a:chExt cx="543480" cy="235944"/>
          </a:xfrm>
        </p:grpSpPr>
        <p:sp>
          <p:nvSpPr>
            <p:cNvPr id="14" name="Freeform 14"/>
            <p:cNvSpPr/>
            <p:nvPr/>
          </p:nvSpPr>
          <p:spPr>
            <a:xfrm>
              <a:off x="0" y="0"/>
              <a:ext cx="543480" cy="235944"/>
            </a:xfrm>
            <a:custGeom>
              <a:avLst/>
              <a:gdLst/>
              <a:ahLst/>
              <a:cxnLst/>
              <a:rect l="l" t="t" r="r" b="b"/>
              <a:pathLst>
                <a:path w="543480" h="235944">
                  <a:moveTo>
                    <a:pt x="117972" y="0"/>
                  </a:moveTo>
                  <a:lnTo>
                    <a:pt x="425509" y="0"/>
                  </a:lnTo>
                  <a:cubicBezTo>
                    <a:pt x="456797" y="0"/>
                    <a:pt x="486803" y="12429"/>
                    <a:pt x="508927" y="34553"/>
                  </a:cubicBezTo>
                  <a:cubicBezTo>
                    <a:pt x="531051" y="56677"/>
                    <a:pt x="543480" y="86684"/>
                    <a:pt x="543480" y="117972"/>
                  </a:cubicBezTo>
                  <a:lnTo>
                    <a:pt x="543480" y="117972"/>
                  </a:lnTo>
                  <a:cubicBezTo>
                    <a:pt x="543480" y="149260"/>
                    <a:pt x="531051" y="179267"/>
                    <a:pt x="508927" y="201391"/>
                  </a:cubicBezTo>
                  <a:cubicBezTo>
                    <a:pt x="486803" y="223515"/>
                    <a:pt x="456797" y="235944"/>
                    <a:pt x="425509"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F8F7F3"/>
            </a:solidFill>
            <a:ln w="38100" cap="rnd">
              <a:solidFill>
                <a:srgbClr val="000000"/>
              </a:solidFill>
              <a:prstDash val="lgDash"/>
              <a:round/>
            </a:ln>
          </p:spPr>
          <p:txBody>
            <a:bodyPr/>
            <a:lstStyle/>
            <a:p>
              <a:endParaRPr lang="en-US"/>
            </a:p>
          </p:txBody>
        </p:sp>
        <p:sp>
          <p:nvSpPr>
            <p:cNvPr id="15" name="TextBox 15"/>
            <p:cNvSpPr txBox="1"/>
            <p:nvPr/>
          </p:nvSpPr>
          <p:spPr>
            <a:xfrm>
              <a:off x="0" y="-38100"/>
              <a:ext cx="543480" cy="274044"/>
            </a:xfrm>
            <a:prstGeom prst="rect">
              <a:avLst/>
            </a:prstGeom>
          </p:spPr>
          <p:txBody>
            <a:bodyPr lIns="24827" tIns="24827" rIns="24827" bIns="24827" rtlCol="0" anchor="ctr"/>
            <a:lstStyle/>
            <a:p>
              <a:pPr algn="ctr">
                <a:lnSpc>
                  <a:spcPts val="2240"/>
                </a:lnSpc>
                <a:spcBef>
                  <a:spcPct val="0"/>
                </a:spcBef>
              </a:pPr>
              <a:r>
                <a:rPr lang="en-US" sz="1600">
                  <a:solidFill>
                    <a:srgbClr val="000000"/>
                  </a:solidFill>
                  <a:latin typeface="Varela Round"/>
                  <a:ea typeface="Varela Round"/>
                  <a:cs typeface="Varela Round"/>
                  <a:sym typeface="Varela Round"/>
                </a:rPr>
                <a:t>Visit</a:t>
              </a:r>
            </a:p>
          </p:txBody>
        </p:sp>
      </p:grpSp>
      <p:sp>
        <p:nvSpPr>
          <p:cNvPr id="16" name="TextBox 16"/>
          <p:cNvSpPr txBox="1"/>
          <p:nvPr/>
        </p:nvSpPr>
        <p:spPr>
          <a:xfrm>
            <a:off x="4335696" y="6579336"/>
            <a:ext cx="4386626" cy="306705"/>
          </a:xfrm>
          <a:prstGeom prst="rect">
            <a:avLst/>
          </a:prstGeom>
        </p:spPr>
        <p:txBody>
          <a:bodyPr lIns="0" tIns="0" rIns="0" bIns="0" rtlCol="0" anchor="t">
            <a:spAutoFit/>
          </a:bodyPr>
          <a:lstStyle/>
          <a:p>
            <a:pPr algn="l">
              <a:lnSpc>
                <a:spcPts val="2519"/>
              </a:lnSpc>
            </a:pPr>
            <a:r>
              <a:rPr lang="en-US" sz="1799">
                <a:solidFill>
                  <a:srgbClr val="FFFFFF"/>
                </a:solidFill>
                <a:latin typeface="Varela Round"/>
                <a:ea typeface="Varela Round"/>
                <a:cs typeface="Varela Round"/>
                <a:sym typeface="Varela Round"/>
              </a:rPr>
              <a:t>https://studentaid.gov/mpn/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51334" flipH="1">
            <a:off x="-710376" y="1544941"/>
            <a:ext cx="3965846" cy="3222250"/>
          </a:xfrm>
          <a:custGeom>
            <a:avLst/>
            <a:gdLst/>
            <a:ahLst/>
            <a:cxnLst/>
            <a:rect l="l" t="t" r="r" b="b"/>
            <a:pathLst>
              <a:path w="3965846" h="3222250">
                <a:moveTo>
                  <a:pt x="3965846" y="0"/>
                </a:moveTo>
                <a:lnTo>
                  <a:pt x="0" y="0"/>
                </a:lnTo>
                <a:lnTo>
                  <a:pt x="0" y="3222250"/>
                </a:lnTo>
                <a:lnTo>
                  <a:pt x="3965846" y="3222250"/>
                </a:lnTo>
                <a:lnTo>
                  <a:pt x="39658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430" y="2178130"/>
            <a:ext cx="9018741" cy="5137070"/>
            <a:chOff x="0" y="0"/>
            <a:chExt cx="3744950" cy="2133122"/>
          </a:xfrm>
        </p:grpSpPr>
        <p:sp>
          <p:nvSpPr>
            <p:cNvPr id="4" name="Freeform 4"/>
            <p:cNvSpPr/>
            <p:nvPr/>
          </p:nvSpPr>
          <p:spPr>
            <a:xfrm>
              <a:off x="0" y="0"/>
              <a:ext cx="3744950" cy="2133122"/>
            </a:xfrm>
            <a:custGeom>
              <a:avLst/>
              <a:gdLst/>
              <a:ahLst/>
              <a:cxnLst/>
              <a:rect l="l" t="t" r="r" b="b"/>
              <a:pathLst>
                <a:path w="3744950" h="2133122">
                  <a:moveTo>
                    <a:pt x="30045" y="0"/>
                  </a:moveTo>
                  <a:lnTo>
                    <a:pt x="3714905" y="0"/>
                  </a:lnTo>
                  <a:cubicBezTo>
                    <a:pt x="3722874" y="0"/>
                    <a:pt x="3730516" y="3165"/>
                    <a:pt x="3736150" y="8800"/>
                  </a:cubicBezTo>
                  <a:cubicBezTo>
                    <a:pt x="3741785" y="14434"/>
                    <a:pt x="3744950" y="22077"/>
                    <a:pt x="3744950" y="30045"/>
                  </a:cubicBezTo>
                  <a:lnTo>
                    <a:pt x="3744950" y="2103077"/>
                  </a:lnTo>
                  <a:cubicBezTo>
                    <a:pt x="3744950" y="2119670"/>
                    <a:pt x="3731499" y="2133122"/>
                    <a:pt x="3714905" y="2133122"/>
                  </a:cubicBezTo>
                  <a:lnTo>
                    <a:pt x="30045" y="2133122"/>
                  </a:lnTo>
                  <a:cubicBezTo>
                    <a:pt x="13452" y="2133122"/>
                    <a:pt x="0" y="2119670"/>
                    <a:pt x="0" y="2103077"/>
                  </a:cubicBezTo>
                  <a:lnTo>
                    <a:pt x="0" y="30045"/>
                  </a:lnTo>
                  <a:cubicBezTo>
                    <a:pt x="0" y="13452"/>
                    <a:pt x="13452" y="0"/>
                    <a:pt x="30045" y="0"/>
                  </a:cubicBezTo>
                  <a:close/>
                </a:path>
              </a:pathLst>
            </a:custGeom>
            <a:solidFill>
              <a:srgbClr val="CC0100"/>
            </a:solidFill>
          </p:spPr>
          <p:txBody>
            <a:bodyPr/>
            <a:lstStyle/>
            <a:p>
              <a:endParaRPr lang="en-US"/>
            </a:p>
          </p:txBody>
        </p:sp>
        <p:sp>
          <p:nvSpPr>
            <p:cNvPr id="5" name="TextBox 5"/>
            <p:cNvSpPr txBox="1"/>
            <p:nvPr/>
          </p:nvSpPr>
          <p:spPr>
            <a:xfrm>
              <a:off x="0" y="-19050"/>
              <a:ext cx="3744950" cy="2152172"/>
            </a:xfrm>
            <a:prstGeom prst="rect">
              <a:avLst/>
            </a:prstGeom>
          </p:spPr>
          <p:txBody>
            <a:bodyPr lIns="24827" tIns="24827" rIns="24827" bIns="24827" rtlCol="0" anchor="ctr"/>
            <a:lstStyle/>
            <a:p>
              <a:pPr algn="ctr">
                <a:lnSpc>
                  <a:spcPts val="1299"/>
                </a:lnSpc>
                <a:spcBef>
                  <a:spcPct val="0"/>
                </a:spcBef>
              </a:pPr>
              <a:endParaRPr/>
            </a:p>
          </p:txBody>
        </p:sp>
      </p:grpSp>
      <p:grpSp>
        <p:nvGrpSpPr>
          <p:cNvPr id="6" name="Group 6"/>
          <p:cNvGrpSpPr/>
          <p:nvPr/>
        </p:nvGrpSpPr>
        <p:grpSpPr>
          <a:xfrm>
            <a:off x="3553039" y="1758054"/>
            <a:ext cx="2565351" cy="840153"/>
            <a:chOff x="0" y="0"/>
            <a:chExt cx="1065239" cy="348866"/>
          </a:xfrm>
        </p:grpSpPr>
        <p:sp>
          <p:nvSpPr>
            <p:cNvPr id="7" name="Freeform 7"/>
            <p:cNvSpPr/>
            <p:nvPr/>
          </p:nvSpPr>
          <p:spPr>
            <a:xfrm>
              <a:off x="0" y="0"/>
              <a:ext cx="1065239" cy="348866"/>
            </a:xfrm>
            <a:custGeom>
              <a:avLst/>
              <a:gdLst/>
              <a:ahLst/>
              <a:cxnLst/>
              <a:rect l="l" t="t" r="r" b="b"/>
              <a:pathLst>
                <a:path w="1065239" h="348866">
                  <a:moveTo>
                    <a:pt x="174433" y="0"/>
                  </a:moveTo>
                  <a:lnTo>
                    <a:pt x="890806" y="0"/>
                  </a:lnTo>
                  <a:cubicBezTo>
                    <a:pt x="937068" y="0"/>
                    <a:pt x="981436" y="18378"/>
                    <a:pt x="1014149" y="51090"/>
                  </a:cubicBezTo>
                  <a:cubicBezTo>
                    <a:pt x="1046861" y="83803"/>
                    <a:pt x="1065239" y="128170"/>
                    <a:pt x="1065239" y="174433"/>
                  </a:cubicBezTo>
                  <a:lnTo>
                    <a:pt x="1065239" y="174433"/>
                  </a:lnTo>
                  <a:cubicBezTo>
                    <a:pt x="1065239" y="270770"/>
                    <a:pt x="987143" y="348866"/>
                    <a:pt x="890806" y="348866"/>
                  </a:cubicBezTo>
                  <a:lnTo>
                    <a:pt x="174433" y="348866"/>
                  </a:lnTo>
                  <a:cubicBezTo>
                    <a:pt x="78096" y="348866"/>
                    <a:pt x="0" y="270770"/>
                    <a:pt x="0" y="174433"/>
                  </a:cubicBezTo>
                  <a:lnTo>
                    <a:pt x="0" y="174433"/>
                  </a:lnTo>
                  <a:cubicBezTo>
                    <a:pt x="0" y="78096"/>
                    <a:pt x="78096" y="0"/>
                    <a:pt x="174433" y="0"/>
                  </a:cubicBezTo>
                  <a:close/>
                </a:path>
              </a:pathLst>
            </a:custGeom>
            <a:solidFill>
              <a:srgbClr val="F8F7F3"/>
            </a:solidFill>
            <a:ln w="38100" cap="rnd">
              <a:solidFill>
                <a:srgbClr val="000000"/>
              </a:solidFill>
              <a:prstDash val="dash"/>
              <a:round/>
            </a:ln>
          </p:spPr>
          <p:txBody>
            <a:bodyPr/>
            <a:lstStyle/>
            <a:p>
              <a:endParaRPr lang="en-US"/>
            </a:p>
          </p:txBody>
        </p:sp>
        <p:sp>
          <p:nvSpPr>
            <p:cNvPr id="8" name="TextBox 8"/>
            <p:cNvSpPr txBox="1"/>
            <p:nvPr/>
          </p:nvSpPr>
          <p:spPr>
            <a:xfrm>
              <a:off x="0" y="-38100"/>
              <a:ext cx="1065239" cy="386966"/>
            </a:xfrm>
            <a:prstGeom prst="rect">
              <a:avLst/>
            </a:prstGeom>
          </p:spPr>
          <p:txBody>
            <a:bodyPr lIns="24827" tIns="24827" rIns="24827" bIns="24827" rtlCol="0" anchor="ctr"/>
            <a:lstStyle/>
            <a:p>
              <a:pPr algn="ctr">
                <a:lnSpc>
                  <a:spcPts val="2940"/>
                </a:lnSpc>
                <a:spcBef>
                  <a:spcPct val="0"/>
                </a:spcBef>
              </a:pPr>
              <a:r>
                <a:rPr lang="en-US" sz="2100">
                  <a:solidFill>
                    <a:srgbClr val="000000"/>
                  </a:solidFill>
                  <a:latin typeface="Varela Round"/>
                  <a:ea typeface="Varela Round"/>
                  <a:cs typeface="Varela Round"/>
                  <a:sym typeface="Varela Round"/>
                </a:rPr>
                <a:t>Overview</a:t>
              </a:r>
            </a:p>
          </p:txBody>
        </p:sp>
      </p:grpSp>
      <p:sp>
        <p:nvSpPr>
          <p:cNvPr id="9" name="Freeform 9"/>
          <p:cNvSpPr/>
          <p:nvPr/>
        </p:nvSpPr>
        <p:spPr>
          <a:xfrm flipH="1">
            <a:off x="8861301" y="1168969"/>
            <a:ext cx="1784598" cy="2357201"/>
          </a:xfrm>
          <a:custGeom>
            <a:avLst/>
            <a:gdLst/>
            <a:ahLst/>
            <a:cxnLst/>
            <a:rect l="l" t="t" r="r" b="b"/>
            <a:pathLst>
              <a:path w="1784598" h="2357201">
                <a:moveTo>
                  <a:pt x="1784598" y="0"/>
                </a:moveTo>
                <a:lnTo>
                  <a:pt x="0" y="0"/>
                </a:lnTo>
                <a:lnTo>
                  <a:pt x="0" y="2357201"/>
                </a:lnTo>
                <a:lnTo>
                  <a:pt x="1784598" y="2357201"/>
                </a:lnTo>
                <a:lnTo>
                  <a:pt x="17845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399999">
            <a:off x="780905" y="381891"/>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1541745" y="600336"/>
            <a:ext cx="7609681" cy="813435"/>
          </a:xfrm>
          <a:prstGeom prst="rect">
            <a:avLst/>
          </a:prstGeom>
        </p:spPr>
        <p:txBody>
          <a:bodyPr lIns="0" tIns="0" rIns="0" bIns="0" rtlCol="0" anchor="t">
            <a:spAutoFit/>
          </a:bodyPr>
          <a:lstStyle/>
          <a:p>
            <a:pPr algn="ctr">
              <a:lnSpc>
                <a:spcPts val="5760"/>
              </a:lnSpc>
            </a:pPr>
            <a:r>
              <a:rPr lang="en-US" sz="7200">
                <a:solidFill>
                  <a:srgbClr val="CC0100"/>
                </a:solidFill>
                <a:latin typeface="Staatliches"/>
                <a:ea typeface="Staatliches"/>
                <a:cs typeface="Staatliches"/>
                <a:sym typeface="Staatliches"/>
              </a:rPr>
              <a:t>EXIT COUNSELING</a:t>
            </a:r>
          </a:p>
        </p:txBody>
      </p:sp>
      <p:sp>
        <p:nvSpPr>
          <p:cNvPr id="12" name="TextBox 12"/>
          <p:cNvSpPr txBox="1"/>
          <p:nvPr/>
        </p:nvSpPr>
        <p:spPr>
          <a:xfrm>
            <a:off x="731520" y="2679886"/>
            <a:ext cx="8419906" cy="4523105"/>
          </a:xfrm>
          <a:prstGeom prst="rect">
            <a:avLst/>
          </a:prstGeom>
        </p:spPr>
        <p:txBody>
          <a:bodyPr lIns="0" tIns="0" rIns="0" bIns="0" rtlCol="0" anchor="t">
            <a:spAutoFit/>
          </a:bodyPr>
          <a:lstStyle/>
          <a:p>
            <a:pPr algn="l">
              <a:lnSpc>
                <a:spcPts val="2170"/>
              </a:lnSpc>
            </a:pPr>
            <a:r>
              <a:rPr lang="en-US" sz="1550">
                <a:solidFill>
                  <a:srgbClr val="FFFFFF"/>
                </a:solidFill>
                <a:latin typeface="Varela Round"/>
                <a:ea typeface="Varela Round"/>
                <a:cs typeface="Varela Round"/>
                <a:sym typeface="Varela Round"/>
              </a:rPr>
              <a:t>Exit counseling is a mandatory online session for federal student loan borrowers who are:</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Graduating</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Leaving school (temporarily or permanently)</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Dropping below half-time enrollment</a:t>
            </a:r>
          </a:p>
          <a:p>
            <a:pPr algn="l">
              <a:lnSpc>
                <a:spcPts val="2170"/>
              </a:lnSpc>
            </a:pPr>
            <a:endParaRPr lang="en-US" sz="1550">
              <a:solidFill>
                <a:srgbClr val="FFFFFF"/>
              </a:solidFill>
              <a:latin typeface="Varela Round"/>
              <a:ea typeface="Varela Round"/>
              <a:cs typeface="Varela Round"/>
              <a:sym typeface="Varela Round"/>
            </a:endParaRPr>
          </a:p>
          <a:p>
            <a:pPr algn="l">
              <a:lnSpc>
                <a:spcPts val="2170"/>
              </a:lnSpc>
            </a:pPr>
            <a:r>
              <a:rPr lang="en-US" sz="1550">
                <a:solidFill>
                  <a:srgbClr val="FFFFFF"/>
                </a:solidFill>
                <a:latin typeface="Varela Round"/>
                <a:ea typeface="Varela Round"/>
                <a:cs typeface="Varela Round"/>
                <a:sym typeface="Varela Round"/>
              </a:rPr>
              <a:t>It helps you understand your repayment responsibilities, loan terms, and repayment options now that you're leaving school and repayment is approaching.</a:t>
            </a:r>
          </a:p>
          <a:p>
            <a:pPr algn="l">
              <a:lnSpc>
                <a:spcPts val="2170"/>
              </a:lnSpc>
            </a:pPr>
            <a:r>
              <a:rPr lang="en-US" sz="1550">
                <a:solidFill>
                  <a:srgbClr val="FFFFFF"/>
                </a:solidFill>
                <a:latin typeface="Varela Round"/>
                <a:ea typeface="Varela Round"/>
                <a:cs typeface="Varela Round"/>
                <a:sym typeface="Varela Round"/>
              </a:rPr>
              <a:t>It ensures you understand:</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How much you owe</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When repayment starts</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How interest works</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Your monthly payment options</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What to do if you can’t pay</a:t>
            </a:r>
          </a:p>
          <a:p>
            <a:pPr marL="334646" lvl="1" indent="-167323" algn="l">
              <a:lnSpc>
                <a:spcPts val="2170"/>
              </a:lnSpc>
              <a:buFont typeface="Arial"/>
              <a:buChar char="•"/>
            </a:pPr>
            <a:r>
              <a:rPr lang="en-US" sz="1550">
                <a:solidFill>
                  <a:srgbClr val="FFFFFF"/>
                </a:solidFill>
                <a:latin typeface="Varela Round"/>
                <a:ea typeface="Varela Round"/>
                <a:cs typeface="Varela Round"/>
                <a:sym typeface="Varela Round"/>
              </a:rPr>
              <a:t>Loan forgiveness, deferment, and forbearance options</a:t>
            </a:r>
          </a:p>
          <a:p>
            <a:pPr algn="l">
              <a:lnSpc>
                <a:spcPts val="2170"/>
              </a:lnSpc>
            </a:pPr>
            <a:endParaRPr lang="en-US" sz="1550">
              <a:solidFill>
                <a:srgbClr val="FFFFFF"/>
              </a:solidFill>
              <a:latin typeface="Varela Round"/>
              <a:ea typeface="Varela Round"/>
              <a:cs typeface="Varela Round"/>
              <a:sym typeface="Varela Round"/>
            </a:endParaRPr>
          </a:p>
          <a:p>
            <a:pPr algn="l">
              <a:lnSpc>
                <a:spcPts val="2170"/>
              </a:lnSpc>
            </a:pPr>
            <a:r>
              <a:rPr lang="en-US" sz="1550">
                <a:solidFill>
                  <a:srgbClr val="FFFFFF"/>
                </a:solidFill>
                <a:latin typeface="Varela Round"/>
                <a:ea typeface="Varela Round"/>
                <a:cs typeface="Varela Round"/>
                <a:sym typeface="Varela Round"/>
              </a:rPr>
              <a:t>Visit: https://studentaid.gov/exit-counseling/ </a:t>
            </a:r>
          </a:p>
          <a:p>
            <a:pPr algn="l">
              <a:lnSpc>
                <a:spcPts val="2170"/>
              </a:lnSpc>
            </a:pPr>
            <a:endParaRPr lang="en-US" sz="1550">
              <a:solidFill>
                <a:srgbClr val="FFFFFF"/>
              </a:solidFill>
              <a:latin typeface="Varela Round"/>
              <a:ea typeface="Varela Round"/>
              <a:cs typeface="Varela Round"/>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7669446"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15453" y="5263340"/>
            <a:ext cx="2015953" cy="2051860"/>
          </a:xfrm>
          <a:custGeom>
            <a:avLst/>
            <a:gdLst/>
            <a:ahLst/>
            <a:cxnLst/>
            <a:rect l="l" t="t" r="r" b="b"/>
            <a:pathLst>
              <a:path w="2015953" h="2051860">
                <a:moveTo>
                  <a:pt x="0" y="0"/>
                </a:moveTo>
                <a:lnTo>
                  <a:pt x="2015953" y="0"/>
                </a:lnTo>
                <a:lnTo>
                  <a:pt x="2015953" y="2051860"/>
                </a:lnTo>
                <a:lnTo>
                  <a:pt x="0" y="2051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120397" y="3388995"/>
            <a:ext cx="7512807" cy="8134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REPAYMENT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901" y="524621"/>
            <a:ext cx="6549102" cy="8134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REPAYMENT</a:t>
            </a:r>
          </a:p>
        </p:txBody>
      </p:sp>
      <p:sp>
        <p:nvSpPr>
          <p:cNvPr id="3" name="Freeform 3"/>
          <p:cNvSpPr/>
          <p:nvPr/>
        </p:nvSpPr>
        <p:spPr>
          <a:xfrm rot="-2170067" flipH="1">
            <a:off x="7001644" y="-994714"/>
            <a:ext cx="2842873" cy="2881202"/>
          </a:xfrm>
          <a:custGeom>
            <a:avLst/>
            <a:gdLst/>
            <a:ahLst/>
            <a:cxnLst/>
            <a:rect l="l" t="t" r="r" b="b"/>
            <a:pathLst>
              <a:path w="2842873" h="2881202">
                <a:moveTo>
                  <a:pt x="2842873" y="0"/>
                </a:moveTo>
                <a:lnTo>
                  <a:pt x="0" y="0"/>
                </a:lnTo>
                <a:lnTo>
                  <a:pt x="0" y="2881201"/>
                </a:lnTo>
                <a:lnTo>
                  <a:pt x="2842873" y="2881201"/>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2403223" y="1506147"/>
            <a:ext cx="7016808" cy="1013142"/>
            <a:chOff x="0" y="0"/>
            <a:chExt cx="2913666" cy="420698"/>
          </a:xfrm>
        </p:grpSpPr>
        <p:sp>
          <p:nvSpPr>
            <p:cNvPr id="6" name="Freeform 6"/>
            <p:cNvSpPr/>
            <p:nvPr/>
          </p:nvSpPr>
          <p:spPr>
            <a:xfrm>
              <a:off x="0" y="0"/>
              <a:ext cx="2913666" cy="420698"/>
            </a:xfrm>
            <a:custGeom>
              <a:avLst/>
              <a:gdLst/>
              <a:ahLst/>
              <a:cxnLst/>
              <a:rect l="l" t="t" r="r" b="b"/>
              <a:pathLst>
                <a:path w="2913666" h="420698">
                  <a:moveTo>
                    <a:pt x="38617" y="0"/>
                  </a:moveTo>
                  <a:lnTo>
                    <a:pt x="2875049" y="0"/>
                  </a:lnTo>
                  <a:cubicBezTo>
                    <a:pt x="2885291" y="0"/>
                    <a:pt x="2895113" y="4069"/>
                    <a:pt x="2902355" y="11311"/>
                  </a:cubicBezTo>
                  <a:cubicBezTo>
                    <a:pt x="2909597" y="18553"/>
                    <a:pt x="2913666" y="28375"/>
                    <a:pt x="2913666" y="38617"/>
                  </a:cubicBezTo>
                  <a:lnTo>
                    <a:pt x="2913666" y="382081"/>
                  </a:lnTo>
                  <a:cubicBezTo>
                    <a:pt x="2913666" y="392323"/>
                    <a:pt x="2909597" y="402145"/>
                    <a:pt x="2902355" y="409387"/>
                  </a:cubicBezTo>
                  <a:cubicBezTo>
                    <a:pt x="2895113" y="416629"/>
                    <a:pt x="2885291" y="420698"/>
                    <a:pt x="2875049" y="420698"/>
                  </a:cubicBezTo>
                  <a:lnTo>
                    <a:pt x="38617" y="420698"/>
                  </a:lnTo>
                  <a:cubicBezTo>
                    <a:pt x="28375" y="420698"/>
                    <a:pt x="18553" y="416629"/>
                    <a:pt x="11311" y="409387"/>
                  </a:cubicBezTo>
                  <a:cubicBezTo>
                    <a:pt x="4069" y="402145"/>
                    <a:pt x="0" y="392323"/>
                    <a:pt x="0" y="382081"/>
                  </a:cubicBezTo>
                  <a:lnTo>
                    <a:pt x="0" y="38617"/>
                  </a:lnTo>
                  <a:cubicBezTo>
                    <a:pt x="0" y="28375"/>
                    <a:pt x="4069" y="18553"/>
                    <a:pt x="11311" y="11311"/>
                  </a:cubicBezTo>
                  <a:cubicBezTo>
                    <a:pt x="18553" y="4069"/>
                    <a:pt x="28375" y="0"/>
                    <a:pt x="38617"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2913666" cy="439748"/>
            </a:xfrm>
            <a:prstGeom prst="rect">
              <a:avLst/>
            </a:prstGeom>
          </p:spPr>
          <p:txBody>
            <a:bodyPr lIns="24827" tIns="24827" rIns="24827" bIns="24827" rtlCol="0" anchor="ctr"/>
            <a:lstStyle/>
            <a:p>
              <a:pPr algn="ctr">
                <a:lnSpc>
                  <a:spcPts val="1299"/>
                </a:lnSpc>
                <a:spcBef>
                  <a:spcPct val="0"/>
                </a:spcBef>
              </a:pPr>
              <a:endParaRPr/>
            </a:p>
          </p:txBody>
        </p:sp>
      </p:grpSp>
      <p:sp>
        <p:nvSpPr>
          <p:cNvPr id="8" name="TextBox 8"/>
          <p:cNvSpPr txBox="1"/>
          <p:nvPr/>
        </p:nvSpPr>
        <p:spPr>
          <a:xfrm>
            <a:off x="2931438" y="1650051"/>
            <a:ext cx="5584423" cy="983615"/>
          </a:xfrm>
          <a:prstGeom prst="rect">
            <a:avLst/>
          </a:prstGeom>
        </p:spPr>
        <p:txBody>
          <a:bodyPr lIns="0" tIns="0" rIns="0" bIns="0" rtlCol="0" anchor="t">
            <a:spAutoFit/>
          </a:bodyPr>
          <a:lstStyle/>
          <a:p>
            <a:pPr algn="l">
              <a:lnSpc>
                <a:spcPts val="1960"/>
              </a:lnSpc>
            </a:pPr>
            <a:r>
              <a:rPr lang="en-US" sz="1400">
                <a:solidFill>
                  <a:srgbClr val="000000"/>
                </a:solidFill>
                <a:latin typeface="Varela Round"/>
                <a:ea typeface="Varela Round"/>
                <a:cs typeface="Varela Round"/>
                <a:sym typeface="Varela Round"/>
              </a:rPr>
              <a:t>You can find your personal loan details and monthly payment amount through your loan servicer account and your StudentAid.gov account.</a:t>
            </a:r>
          </a:p>
          <a:p>
            <a:pPr algn="l">
              <a:lnSpc>
                <a:spcPts val="1960"/>
              </a:lnSpc>
            </a:pPr>
            <a:endParaRPr lang="en-US" sz="1400">
              <a:solidFill>
                <a:srgbClr val="000000"/>
              </a:solidFill>
              <a:latin typeface="Varela Round"/>
              <a:ea typeface="Varela Round"/>
              <a:cs typeface="Varela Round"/>
              <a:sym typeface="Varela Round"/>
            </a:endParaRPr>
          </a:p>
        </p:txBody>
      </p:sp>
      <p:sp>
        <p:nvSpPr>
          <p:cNvPr id="9" name="Freeform 9"/>
          <p:cNvSpPr/>
          <p:nvPr/>
        </p:nvSpPr>
        <p:spPr>
          <a:xfrm rot="-5399999">
            <a:off x="825331"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2276976" y="2833614"/>
            <a:ext cx="7143056" cy="1970481"/>
            <a:chOff x="0" y="0"/>
            <a:chExt cx="3404876" cy="939268"/>
          </a:xfrm>
        </p:grpSpPr>
        <p:sp>
          <p:nvSpPr>
            <p:cNvPr id="11" name="Freeform 11"/>
            <p:cNvSpPr/>
            <p:nvPr/>
          </p:nvSpPr>
          <p:spPr>
            <a:xfrm>
              <a:off x="0" y="0"/>
              <a:ext cx="3404876" cy="939268"/>
            </a:xfrm>
            <a:custGeom>
              <a:avLst/>
              <a:gdLst/>
              <a:ahLst/>
              <a:cxnLst/>
              <a:rect l="l" t="t" r="r" b="b"/>
              <a:pathLst>
                <a:path w="3404876" h="939268">
                  <a:moveTo>
                    <a:pt x="54192" y="0"/>
                  </a:moveTo>
                  <a:lnTo>
                    <a:pt x="3350684" y="0"/>
                  </a:lnTo>
                  <a:cubicBezTo>
                    <a:pt x="3365057" y="0"/>
                    <a:pt x="3378841" y="5709"/>
                    <a:pt x="3389004" y="15872"/>
                  </a:cubicBezTo>
                  <a:cubicBezTo>
                    <a:pt x="3399167" y="26035"/>
                    <a:pt x="3404876" y="39819"/>
                    <a:pt x="3404876" y="54192"/>
                  </a:cubicBezTo>
                  <a:lnTo>
                    <a:pt x="3404876" y="885076"/>
                  </a:lnTo>
                  <a:cubicBezTo>
                    <a:pt x="3404876" y="915005"/>
                    <a:pt x="3380613" y="939268"/>
                    <a:pt x="3350684" y="939268"/>
                  </a:cubicBezTo>
                  <a:lnTo>
                    <a:pt x="54192" y="939268"/>
                  </a:lnTo>
                  <a:cubicBezTo>
                    <a:pt x="24263" y="939268"/>
                    <a:pt x="0" y="915005"/>
                    <a:pt x="0" y="885076"/>
                  </a:cubicBezTo>
                  <a:lnTo>
                    <a:pt x="0" y="54192"/>
                  </a:lnTo>
                  <a:cubicBezTo>
                    <a:pt x="0" y="24263"/>
                    <a:pt x="24263" y="0"/>
                    <a:pt x="54192" y="0"/>
                  </a:cubicBezTo>
                  <a:close/>
                </a:path>
              </a:pathLst>
            </a:custGeom>
            <a:solidFill>
              <a:srgbClr val="CC0000"/>
            </a:solidFill>
          </p:spPr>
          <p:txBody>
            <a:bodyPr/>
            <a:lstStyle/>
            <a:p>
              <a:endParaRPr lang="en-US"/>
            </a:p>
          </p:txBody>
        </p:sp>
        <p:sp>
          <p:nvSpPr>
            <p:cNvPr id="12" name="TextBox 12"/>
            <p:cNvSpPr txBox="1"/>
            <p:nvPr/>
          </p:nvSpPr>
          <p:spPr>
            <a:xfrm>
              <a:off x="0" y="-19050"/>
              <a:ext cx="3404876" cy="958318"/>
            </a:xfrm>
            <a:prstGeom prst="rect">
              <a:avLst/>
            </a:prstGeom>
          </p:spPr>
          <p:txBody>
            <a:bodyPr lIns="24827" tIns="24827" rIns="24827" bIns="24827" rtlCol="0" anchor="ctr"/>
            <a:lstStyle/>
            <a:p>
              <a:pPr algn="ctr">
                <a:lnSpc>
                  <a:spcPts val="1299"/>
                </a:lnSpc>
                <a:spcBef>
                  <a:spcPct val="0"/>
                </a:spcBef>
              </a:pPr>
              <a:endParaRPr/>
            </a:p>
          </p:txBody>
        </p:sp>
      </p:grpSp>
      <p:sp>
        <p:nvSpPr>
          <p:cNvPr id="13" name="TextBox 13"/>
          <p:cNvSpPr txBox="1"/>
          <p:nvPr/>
        </p:nvSpPr>
        <p:spPr>
          <a:xfrm>
            <a:off x="2520144" y="2921176"/>
            <a:ext cx="6501936" cy="1974215"/>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You can pick from repayment plans that base your monthly payment on your income or plans that give you a fixed monthly payment.</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Repayment plans based on your income are a smart choice to lower your payment. The lower your income—or the larger your family size—the less you'll pay per month.</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If you don’t pick a repayment plan, your loan servicer will place you on the Standard Repayment Plan (a 10-year fixed repayment plan). </a:t>
            </a:r>
          </a:p>
          <a:p>
            <a:pPr algn="l">
              <a:lnSpc>
                <a:spcPts val="1960"/>
              </a:lnSpc>
            </a:pPr>
            <a:endParaRPr lang="en-US" sz="1400">
              <a:solidFill>
                <a:srgbClr val="FFFFFF"/>
              </a:solidFill>
              <a:latin typeface="Varela Round"/>
              <a:ea typeface="Varela Round"/>
              <a:cs typeface="Varela Round"/>
              <a:sym typeface="Varela Round"/>
            </a:endParaRPr>
          </a:p>
        </p:txBody>
      </p:sp>
      <p:grpSp>
        <p:nvGrpSpPr>
          <p:cNvPr id="14" name="Group 14"/>
          <p:cNvGrpSpPr/>
          <p:nvPr/>
        </p:nvGrpSpPr>
        <p:grpSpPr>
          <a:xfrm>
            <a:off x="244419" y="1604707"/>
            <a:ext cx="2385380" cy="717671"/>
            <a:chOff x="0" y="0"/>
            <a:chExt cx="1137038" cy="342092"/>
          </a:xfrm>
        </p:grpSpPr>
        <p:sp>
          <p:nvSpPr>
            <p:cNvPr id="15" name="Freeform 15"/>
            <p:cNvSpPr/>
            <p:nvPr/>
          </p:nvSpPr>
          <p:spPr>
            <a:xfrm>
              <a:off x="0" y="0"/>
              <a:ext cx="1137038" cy="342092"/>
            </a:xfrm>
            <a:custGeom>
              <a:avLst/>
              <a:gdLst/>
              <a:ahLst/>
              <a:cxnLst/>
              <a:rect l="l" t="t" r="r" b="b"/>
              <a:pathLst>
                <a:path w="1137038" h="342092">
                  <a:moveTo>
                    <a:pt x="162279" y="0"/>
                  </a:moveTo>
                  <a:lnTo>
                    <a:pt x="974759" y="0"/>
                  </a:lnTo>
                  <a:cubicBezTo>
                    <a:pt x="1017798" y="0"/>
                    <a:pt x="1059074" y="17097"/>
                    <a:pt x="1089507" y="47530"/>
                  </a:cubicBezTo>
                  <a:cubicBezTo>
                    <a:pt x="1119940" y="77963"/>
                    <a:pt x="1137038" y="119240"/>
                    <a:pt x="1137038" y="162279"/>
                  </a:cubicBezTo>
                  <a:lnTo>
                    <a:pt x="1137038" y="179813"/>
                  </a:lnTo>
                  <a:cubicBezTo>
                    <a:pt x="1137038" y="269437"/>
                    <a:pt x="1064383" y="342092"/>
                    <a:pt x="974759" y="342092"/>
                  </a:cubicBezTo>
                  <a:lnTo>
                    <a:pt x="162279" y="342092"/>
                  </a:lnTo>
                  <a:cubicBezTo>
                    <a:pt x="72655" y="342092"/>
                    <a:pt x="0" y="269437"/>
                    <a:pt x="0" y="179813"/>
                  </a:cubicBezTo>
                  <a:lnTo>
                    <a:pt x="0" y="162279"/>
                  </a:lnTo>
                  <a:cubicBezTo>
                    <a:pt x="0" y="72655"/>
                    <a:pt x="72655" y="0"/>
                    <a:pt x="162279" y="0"/>
                  </a:cubicBezTo>
                  <a:close/>
                </a:path>
              </a:pathLst>
            </a:custGeom>
            <a:solidFill>
              <a:srgbClr val="CC0000"/>
            </a:solidFill>
          </p:spPr>
          <p:txBody>
            <a:bodyPr/>
            <a:lstStyle/>
            <a:p>
              <a:endParaRPr lang="en-US"/>
            </a:p>
          </p:txBody>
        </p:sp>
        <p:sp>
          <p:nvSpPr>
            <p:cNvPr id="16" name="TextBox 16"/>
            <p:cNvSpPr txBox="1"/>
            <p:nvPr/>
          </p:nvSpPr>
          <p:spPr>
            <a:xfrm>
              <a:off x="0" y="-19050"/>
              <a:ext cx="1137038" cy="361142"/>
            </a:xfrm>
            <a:prstGeom prst="rect">
              <a:avLst/>
            </a:prstGeom>
          </p:spPr>
          <p:txBody>
            <a:bodyPr lIns="24827" tIns="24827" rIns="24827" bIns="24827" rtlCol="0" anchor="ctr"/>
            <a:lstStyle/>
            <a:p>
              <a:pPr algn="ctr">
                <a:lnSpc>
                  <a:spcPts val="1299"/>
                </a:lnSpc>
                <a:spcBef>
                  <a:spcPct val="0"/>
                </a:spcBef>
              </a:pPr>
              <a:endParaRPr/>
            </a:p>
          </p:txBody>
        </p:sp>
      </p:grpSp>
      <p:sp>
        <p:nvSpPr>
          <p:cNvPr id="17" name="TextBox 17"/>
          <p:cNvSpPr txBox="1"/>
          <p:nvPr/>
        </p:nvSpPr>
        <p:spPr>
          <a:xfrm>
            <a:off x="420319" y="1669537"/>
            <a:ext cx="2099826" cy="549910"/>
          </a:xfrm>
          <a:prstGeom prst="rect">
            <a:avLst/>
          </a:prstGeom>
        </p:spPr>
        <p:txBody>
          <a:bodyPr lIns="0" tIns="0" rIns="0" bIns="0" rtlCol="0" anchor="t">
            <a:spAutoFit/>
          </a:bodyPr>
          <a:lstStyle/>
          <a:p>
            <a:pPr marL="172719" lvl="1" algn="l">
              <a:lnSpc>
                <a:spcPts val="2239"/>
              </a:lnSpc>
            </a:pPr>
            <a:r>
              <a:rPr lang="en-US" sz="1599" dirty="0">
                <a:solidFill>
                  <a:srgbClr val="FFFFFF"/>
                </a:solidFill>
                <a:latin typeface="Varela Round"/>
                <a:ea typeface="Varela Round"/>
                <a:cs typeface="Varela Round"/>
                <a:sym typeface="Varela Round"/>
              </a:rPr>
              <a:t>Understanding what you owe</a:t>
            </a:r>
          </a:p>
        </p:txBody>
      </p:sp>
      <p:grpSp>
        <p:nvGrpSpPr>
          <p:cNvPr id="18" name="Group 18"/>
          <p:cNvGrpSpPr/>
          <p:nvPr/>
        </p:nvGrpSpPr>
        <p:grpSpPr>
          <a:xfrm>
            <a:off x="244419" y="3448517"/>
            <a:ext cx="2385380" cy="717671"/>
            <a:chOff x="0" y="0"/>
            <a:chExt cx="1137038" cy="342092"/>
          </a:xfrm>
        </p:grpSpPr>
        <p:sp>
          <p:nvSpPr>
            <p:cNvPr id="19" name="Freeform 19"/>
            <p:cNvSpPr/>
            <p:nvPr/>
          </p:nvSpPr>
          <p:spPr>
            <a:xfrm>
              <a:off x="0" y="0"/>
              <a:ext cx="1137038" cy="342092"/>
            </a:xfrm>
            <a:custGeom>
              <a:avLst/>
              <a:gdLst/>
              <a:ahLst/>
              <a:cxnLst/>
              <a:rect l="l" t="t" r="r" b="b"/>
              <a:pathLst>
                <a:path w="1137038" h="342092">
                  <a:moveTo>
                    <a:pt x="162279" y="0"/>
                  </a:moveTo>
                  <a:lnTo>
                    <a:pt x="974759" y="0"/>
                  </a:lnTo>
                  <a:cubicBezTo>
                    <a:pt x="1017798" y="0"/>
                    <a:pt x="1059074" y="17097"/>
                    <a:pt x="1089507" y="47530"/>
                  </a:cubicBezTo>
                  <a:cubicBezTo>
                    <a:pt x="1119940" y="77963"/>
                    <a:pt x="1137038" y="119240"/>
                    <a:pt x="1137038" y="162279"/>
                  </a:cubicBezTo>
                  <a:lnTo>
                    <a:pt x="1137038" y="179813"/>
                  </a:lnTo>
                  <a:cubicBezTo>
                    <a:pt x="1137038" y="269437"/>
                    <a:pt x="1064383" y="342092"/>
                    <a:pt x="974759" y="342092"/>
                  </a:cubicBezTo>
                  <a:lnTo>
                    <a:pt x="162279" y="342092"/>
                  </a:lnTo>
                  <a:cubicBezTo>
                    <a:pt x="72655" y="342092"/>
                    <a:pt x="0" y="269437"/>
                    <a:pt x="0" y="179813"/>
                  </a:cubicBezTo>
                  <a:lnTo>
                    <a:pt x="0" y="162279"/>
                  </a:lnTo>
                  <a:cubicBezTo>
                    <a:pt x="0" y="72655"/>
                    <a:pt x="72655" y="0"/>
                    <a:pt x="162279" y="0"/>
                  </a:cubicBezTo>
                  <a:close/>
                </a:path>
              </a:pathLst>
            </a:custGeom>
            <a:solidFill>
              <a:srgbClr val="F8F7F3"/>
            </a:solidFill>
            <a:ln w="38100" cap="rnd">
              <a:solidFill>
                <a:srgbClr val="000000"/>
              </a:solidFill>
              <a:prstDash val="lgDash"/>
              <a:round/>
            </a:ln>
          </p:spPr>
          <p:txBody>
            <a:bodyPr/>
            <a:lstStyle/>
            <a:p>
              <a:endParaRPr lang="en-US"/>
            </a:p>
          </p:txBody>
        </p:sp>
        <p:sp>
          <p:nvSpPr>
            <p:cNvPr id="20" name="TextBox 20"/>
            <p:cNvSpPr txBox="1"/>
            <p:nvPr/>
          </p:nvSpPr>
          <p:spPr>
            <a:xfrm>
              <a:off x="0" y="-19050"/>
              <a:ext cx="1137038" cy="361142"/>
            </a:xfrm>
            <a:prstGeom prst="rect">
              <a:avLst/>
            </a:prstGeom>
          </p:spPr>
          <p:txBody>
            <a:bodyPr lIns="24827" tIns="24827" rIns="24827" bIns="24827" rtlCol="0" anchor="ctr"/>
            <a:lstStyle/>
            <a:p>
              <a:pPr algn="ctr">
                <a:lnSpc>
                  <a:spcPts val="1299"/>
                </a:lnSpc>
                <a:spcBef>
                  <a:spcPct val="0"/>
                </a:spcBef>
              </a:pPr>
              <a:endParaRPr/>
            </a:p>
          </p:txBody>
        </p:sp>
      </p:grpSp>
      <p:sp>
        <p:nvSpPr>
          <p:cNvPr id="21" name="TextBox 21"/>
          <p:cNvSpPr txBox="1"/>
          <p:nvPr/>
        </p:nvSpPr>
        <p:spPr>
          <a:xfrm>
            <a:off x="529973" y="3651460"/>
            <a:ext cx="2099826" cy="273685"/>
          </a:xfrm>
          <a:prstGeom prst="rect">
            <a:avLst/>
          </a:prstGeom>
        </p:spPr>
        <p:txBody>
          <a:bodyPr lIns="0" tIns="0" rIns="0" bIns="0" rtlCol="0" anchor="t">
            <a:spAutoFit/>
          </a:bodyPr>
          <a:lstStyle/>
          <a:p>
            <a:pPr marL="172719" lvl="1" algn="l">
              <a:lnSpc>
                <a:spcPts val="2239"/>
              </a:lnSpc>
            </a:pPr>
            <a:r>
              <a:rPr lang="en-US" sz="1599" dirty="0">
                <a:solidFill>
                  <a:srgbClr val="000000"/>
                </a:solidFill>
                <a:latin typeface="Varela Round"/>
                <a:ea typeface="Varela Round"/>
                <a:cs typeface="Varela Round"/>
                <a:sym typeface="Varela Round"/>
              </a:rPr>
              <a:t>Repayment</a:t>
            </a:r>
          </a:p>
        </p:txBody>
      </p:sp>
      <p:grpSp>
        <p:nvGrpSpPr>
          <p:cNvPr id="22" name="Group 22"/>
          <p:cNvGrpSpPr/>
          <p:nvPr/>
        </p:nvGrpSpPr>
        <p:grpSpPr>
          <a:xfrm>
            <a:off x="2403519" y="5095416"/>
            <a:ext cx="7016513" cy="2118119"/>
            <a:chOff x="0" y="0"/>
            <a:chExt cx="2913543" cy="879529"/>
          </a:xfrm>
        </p:grpSpPr>
        <p:sp>
          <p:nvSpPr>
            <p:cNvPr id="23" name="Freeform 23"/>
            <p:cNvSpPr/>
            <p:nvPr/>
          </p:nvSpPr>
          <p:spPr>
            <a:xfrm>
              <a:off x="0" y="0"/>
              <a:ext cx="2913543" cy="879529"/>
            </a:xfrm>
            <a:custGeom>
              <a:avLst/>
              <a:gdLst/>
              <a:ahLst/>
              <a:cxnLst/>
              <a:rect l="l" t="t" r="r" b="b"/>
              <a:pathLst>
                <a:path w="2913543" h="879529">
                  <a:moveTo>
                    <a:pt x="38618" y="0"/>
                  </a:moveTo>
                  <a:lnTo>
                    <a:pt x="2874925" y="0"/>
                  </a:lnTo>
                  <a:cubicBezTo>
                    <a:pt x="2896253" y="0"/>
                    <a:pt x="2913543" y="17290"/>
                    <a:pt x="2913543" y="38618"/>
                  </a:cubicBezTo>
                  <a:lnTo>
                    <a:pt x="2913543" y="840911"/>
                  </a:lnTo>
                  <a:cubicBezTo>
                    <a:pt x="2913543" y="862239"/>
                    <a:pt x="2896253" y="879529"/>
                    <a:pt x="2874925" y="879529"/>
                  </a:cubicBezTo>
                  <a:lnTo>
                    <a:pt x="38618" y="879529"/>
                  </a:lnTo>
                  <a:cubicBezTo>
                    <a:pt x="17290" y="879529"/>
                    <a:pt x="0" y="862239"/>
                    <a:pt x="0" y="840911"/>
                  </a:cubicBezTo>
                  <a:lnTo>
                    <a:pt x="0" y="38618"/>
                  </a:lnTo>
                  <a:cubicBezTo>
                    <a:pt x="0" y="17290"/>
                    <a:pt x="17290" y="0"/>
                    <a:pt x="38618" y="0"/>
                  </a:cubicBezTo>
                  <a:close/>
                </a:path>
              </a:pathLst>
            </a:custGeom>
            <a:solidFill>
              <a:srgbClr val="FFFFFF"/>
            </a:solidFill>
            <a:ln w="38100" cap="rnd">
              <a:solidFill>
                <a:srgbClr val="000000"/>
              </a:solidFill>
              <a:prstDash val="lgDash"/>
              <a:round/>
            </a:ln>
          </p:spPr>
          <p:txBody>
            <a:bodyPr/>
            <a:lstStyle/>
            <a:p>
              <a:endParaRPr lang="en-US"/>
            </a:p>
          </p:txBody>
        </p:sp>
        <p:sp>
          <p:nvSpPr>
            <p:cNvPr id="24" name="TextBox 24"/>
            <p:cNvSpPr txBox="1"/>
            <p:nvPr/>
          </p:nvSpPr>
          <p:spPr>
            <a:xfrm>
              <a:off x="0" y="-19050"/>
              <a:ext cx="2913543" cy="898579"/>
            </a:xfrm>
            <a:prstGeom prst="rect">
              <a:avLst/>
            </a:prstGeom>
          </p:spPr>
          <p:txBody>
            <a:bodyPr lIns="24827" tIns="24827" rIns="24827" bIns="24827" rtlCol="0" anchor="ctr"/>
            <a:lstStyle/>
            <a:p>
              <a:pPr algn="ctr">
                <a:lnSpc>
                  <a:spcPts val="1299"/>
                </a:lnSpc>
                <a:spcBef>
                  <a:spcPct val="0"/>
                </a:spcBef>
              </a:pPr>
              <a:endParaRPr/>
            </a:p>
          </p:txBody>
        </p:sp>
      </p:grpSp>
      <p:sp>
        <p:nvSpPr>
          <p:cNvPr id="25" name="TextBox 25"/>
          <p:cNvSpPr txBox="1"/>
          <p:nvPr/>
        </p:nvSpPr>
        <p:spPr>
          <a:xfrm>
            <a:off x="2520144" y="5239319"/>
            <a:ext cx="6741757" cy="1974215"/>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You make your payments to your loan servicer.</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Missing a payment has consequences, including becoming delinquent (late) and eventually defaulting on your debt.</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If you can afford to make your payments, you should enroll in auto pay (also known as auto debit) so you don’t miss payments. Auto pay means that your servicer will automatically deduct your monthly payment from your bank account. You also will earn a discount through a lower interest rate.</a:t>
            </a:r>
          </a:p>
          <a:p>
            <a:pPr algn="l">
              <a:lnSpc>
                <a:spcPts val="1960"/>
              </a:lnSpc>
            </a:pPr>
            <a:endParaRPr lang="en-US" sz="1400">
              <a:solidFill>
                <a:srgbClr val="000000"/>
              </a:solidFill>
              <a:latin typeface="Varela Round"/>
              <a:ea typeface="Varela Round"/>
              <a:cs typeface="Varela Round"/>
              <a:sym typeface="Varela Round"/>
            </a:endParaRPr>
          </a:p>
        </p:txBody>
      </p:sp>
      <p:grpSp>
        <p:nvGrpSpPr>
          <p:cNvPr id="26" name="Group 26"/>
          <p:cNvGrpSpPr/>
          <p:nvPr/>
        </p:nvGrpSpPr>
        <p:grpSpPr>
          <a:xfrm>
            <a:off x="134764" y="5737545"/>
            <a:ext cx="2385380" cy="717671"/>
            <a:chOff x="0" y="0"/>
            <a:chExt cx="1137038" cy="342092"/>
          </a:xfrm>
        </p:grpSpPr>
        <p:sp>
          <p:nvSpPr>
            <p:cNvPr id="27" name="Freeform 27"/>
            <p:cNvSpPr/>
            <p:nvPr/>
          </p:nvSpPr>
          <p:spPr>
            <a:xfrm>
              <a:off x="0" y="0"/>
              <a:ext cx="1137038" cy="342092"/>
            </a:xfrm>
            <a:custGeom>
              <a:avLst/>
              <a:gdLst/>
              <a:ahLst/>
              <a:cxnLst/>
              <a:rect l="l" t="t" r="r" b="b"/>
              <a:pathLst>
                <a:path w="1137038" h="342092">
                  <a:moveTo>
                    <a:pt x="162279" y="0"/>
                  </a:moveTo>
                  <a:lnTo>
                    <a:pt x="974759" y="0"/>
                  </a:lnTo>
                  <a:cubicBezTo>
                    <a:pt x="1017798" y="0"/>
                    <a:pt x="1059074" y="17097"/>
                    <a:pt x="1089507" y="47530"/>
                  </a:cubicBezTo>
                  <a:cubicBezTo>
                    <a:pt x="1119940" y="77963"/>
                    <a:pt x="1137038" y="119240"/>
                    <a:pt x="1137038" y="162279"/>
                  </a:cubicBezTo>
                  <a:lnTo>
                    <a:pt x="1137038" y="179813"/>
                  </a:lnTo>
                  <a:cubicBezTo>
                    <a:pt x="1137038" y="269437"/>
                    <a:pt x="1064383" y="342092"/>
                    <a:pt x="974759" y="342092"/>
                  </a:cubicBezTo>
                  <a:lnTo>
                    <a:pt x="162279" y="342092"/>
                  </a:lnTo>
                  <a:cubicBezTo>
                    <a:pt x="72655" y="342092"/>
                    <a:pt x="0" y="269437"/>
                    <a:pt x="0" y="179813"/>
                  </a:cubicBezTo>
                  <a:lnTo>
                    <a:pt x="0" y="162279"/>
                  </a:lnTo>
                  <a:cubicBezTo>
                    <a:pt x="0" y="72655"/>
                    <a:pt x="72655" y="0"/>
                    <a:pt x="162279" y="0"/>
                  </a:cubicBezTo>
                  <a:close/>
                </a:path>
              </a:pathLst>
            </a:custGeom>
            <a:solidFill>
              <a:srgbClr val="CC0000"/>
            </a:solidFill>
          </p:spPr>
          <p:txBody>
            <a:bodyPr/>
            <a:lstStyle/>
            <a:p>
              <a:endParaRPr lang="en-US"/>
            </a:p>
          </p:txBody>
        </p:sp>
        <p:sp>
          <p:nvSpPr>
            <p:cNvPr id="28" name="TextBox 28"/>
            <p:cNvSpPr txBox="1"/>
            <p:nvPr/>
          </p:nvSpPr>
          <p:spPr>
            <a:xfrm>
              <a:off x="0" y="-19050"/>
              <a:ext cx="1137038" cy="361142"/>
            </a:xfrm>
            <a:prstGeom prst="rect">
              <a:avLst/>
            </a:prstGeom>
          </p:spPr>
          <p:txBody>
            <a:bodyPr lIns="24827" tIns="24827" rIns="24827" bIns="24827" rtlCol="0" anchor="ctr"/>
            <a:lstStyle/>
            <a:p>
              <a:pPr algn="ctr">
                <a:lnSpc>
                  <a:spcPts val="1299"/>
                </a:lnSpc>
                <a:spcBef>
                  <a:spcPct val="0"/>
                </a:spcBef>
              </a:pPr>
              <a:endParaRPr/>
            </a:p>
          </p:txBody>
        </p:sp>
      </p:grpSp>
      <p:sp>
        <p:nvSpPr>
          <p:cNvPr id="29" name="TextBox 29"/>
          <p:cNvSpPr txBox="1"/>
          <p:nvPr/>
        </p:nvSpPr>
        <p:spPr>
          <a:xfrm>
            <a:off x="239446" y="5932232"/>
            <a:ext cx="2099826" cy="273685"/>
          </a:xfrm>
          <a:prstGeom prst="rect">
            <a:avLst/>
          </a:prstGeom>
        </p:spPr>
        <p:txBody>
          <a:bodyPr lIns="0" tIns="0" rIns="0" bIns="0" rtlCol="0" anchor="t">
            <a:spAutoFit/>
          </a:bodyPr>
          <a:lstStyle/>
          <a:p>
            <a:pPr marL="172719" lvl="1" algn="l">
              <a:lnSpc>
                <a:spcPts val="2239"/>
              </a:lnSpc>
            </a:pPr>
            <a:r>
              <a:rPr lang="en-US" sz="1599" dirty="0">
                <a:solidFill>
                  <a:srgbClr val="FFFFFF"/>
                </a:solidFill>
                <a:latin typeface="Varela Round"/>
                <a:ea typeface="Varela Round"/>
                <a:cs typeface="Varela Round"/>
                <a:sym typeface="Varela Round"/>
              </a:rPr>
              <a:t>Make a payment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179" y="1974060"/>
            <a:ext cx="3685178" cy="4609620"/>
            <a:chOff x="0" y="0"/>
            <a:chExt cx="4913570" cy="6146159"/>
          </a:xfrm>
        </p:grpSpPr>
        <p:pic>
          <p:nvPicPr>
            <p:cNvPr id="3" name="Picture 3"/>
            <p:cNvPicPr>
              <a:picLocks noChangeAspect="1"/>
            </p:cNvPicPr>
            <p:nvPr/>
          </p:nvPicPr>
          <p:blipFill>
            <a:blip r:embed="rId2"/>
            <a:srcRect l="5770" r="31272"/>
            <a:stretch>
              <a:fillRect/>
            </a:stretch>
          </p:blipFill>
          <p:spPr>
            <a:xfrm>
              <a:off x="0" y="0"/>
              <a:ext cx="4913570" cy="6146159"/>
            </a:xfrm>
            <a:prstGeom prst="rect">
              <a:avLst/>
            </a:prstGeom>
          </p:spPr>
        </p:pic>
      </p:grpSp>
      <p:sp>
        <p:nvSpPr>
          <p:cNvPr id="4" name="TextBox 4"/>
          <p:cNvSpPr txBox="1"/>
          <p:nvPr/>
        </p:nvSpPr>
        <p:spPr>
          <a:xfrm>
            <a:off x="3455919" y="638655"/>
            <a:ext cx="5566330" cy="1537335"/>
          </a:xfrm>
          <a:prstGeom prst="rect">
            <a:avLst/>
          </a:prstGeom>
        </p:spPr>
        <p:txBody>
          <a:bodyPr lIns="0" tIns="0" rIns="0" bIns="0" rtlCol="0" anchor="t">
            <a:spAutoFit/>
          </a:bodyPr>
          <a:lstStyle/>
          <a:p>
            <a:pPr algn="ctr">
              <a:lnSpc>
                <a:spcPts val="5760"/>
              </a:lnSpc>
            </a:pPr>
            <a:r>
              <a:rPr lang="en-US" sz="7200">
                <a:solidFill>
                  <a:srgbClr val="CC0000"/>
                </a:solidFill>
                <a:latin typeface="Staatliches"/>
                <a:ea typeface="Staatliches"/>
                <a:cs typeface="Staatliches"/>
                <a:sym typeface="Staatliches"/>
              </a:rPr>
              <a:t>PRESENTATION OBJECTIVES</a:t>
            </a:r>
          </a:p>
        </p:txBody>
      </p:sp>
      <p:grpSp>
        <p:nvGrpSpPr>
          <p:cNvPr id="5" name="Group 5"/>
          <p:cNvGrpSpPr/>
          <p:nvPr/>
        </p:nvGrpSpPr>
        <p:grpSpPr>
          <a:xfrm>
            <a:off x="4076231" y="2320491"/>
            <a:ext cx="4945849" cy="689493"/>
            <a:chOff x="0" y="0"/>
            <a:chExt cx="2053719" cy="286306"/>
          </a:xfrm>
        </p:grpSpPr>
        <p:sp>
          <p:nvSpPr>
            <p:cNvPr id="6" name="Freeform 6"/>
            <p:cNvSpPr/>
            <p:nvPr/>
          </p:nvSpPr>
          <p:spPr>
            <a:xfrm>
              <a:off x="0" y="0"/>
              <a:ext cx="2053719" cy="286306"/>
            </a:xfrm>
            <a:custGeom>
              <a:avLst/>
              <a:gdLst/>
              <a:ahLst/>
              <a:cxnLst/>
              <a:rect l="l" t="t" r="r" b="b"/>
              <a:pathLst>
                <a:path w="2053719" h="286306">
                  <a:moveTo>
                    <a:pt x="143153" y="0"/>
                  </a:moveTo>
                  <a:lnTo>
                    <a:pt x="1910566" y="0"/>
                  </a:lnTo>
                  <a:cubicBezTo>
                    <a:pt x="1948533" y="0"/>
                    <a:pt x="1984944" y="15082"/>
                    <a:pt x="2011790" y="41928"/>
                  </a:cubicBezTo>
                  <a:cubicBezTo>
                    <a:pt x="2038637" y="68775"/>
                    <a:pt x="2053719" y="105186"/>
                    <a:pt x="2053719" y="143153"/>
                  </a:cubicBezTo>
                  <a:lnTo>
                    <a:pt x="2053719" y="143153"/>
                  </a:lnTo>
                  <a:cubicBezTo>
                    <a:pt x="2053719" y="181119"/>
                    <a:pt x="2038637" y="217531"/>
                    <a:pt x="2011790" y="244377"/>
                  </a:cubicBezTo>
                  <a:cubicBezTo>
                    <a:pt x="1984944" y="271223"/>
                    <a:pt x="1948533" y="286306"/>
                    <a:pt x="1910566" y="286306"/>
                  </a:cubicBezTo>
                  <a:lnTo>
                    <a:pt x="143153" y="286306"/>
                  </a:lnTo>
                  <a:cubicBezTo>
                    <a:pt x="105186" y="286306"/>
                    <a:pt x="68775" y="271223"/>
                    <a:pt x="41928" y="244377"/>
                  </a:cubicBezTo>
                  <a:cubicBezTo>
                    <a:pt x="15082" y="217531"/>
                    <a:pt x="0" y="181119"/>
                    <a:pt x="0" y="143153"/>
                  </a:cubicBezTo>
                  <a:lnTo>
                    <a:pt x="0" y="143153"/>
                  </a:lnTo>
                  <a:cubicBezTo>
                    <a:pt x="0" y="105186"/>
                    <a:pt x="15082" y="68775"/>
                    <a:pt x="41928" y="41928"/>
                  </a:cubicBezTo>
                  <a:cubicBezTo>
                    <a:pt x="68775" y="15082"/>
                    <a:pt x="105186" y="0"/>
                    <a:pt x="143153" y="0"/>
                  </a:cubicBezTo>
                  <a:close/>
                </a:path>
              </a:pathLst>
            </a:custGeom>
            <a:solidFill>
              <a:srgbClr val="CC0000"/>
            </a:solidFill>
          </p:spPr>
          <p:txBody>
            <a:bodyPr/>
            <a:lstStyle/>
            <a:p>
              <a:endParaRPr lang="en-US"/>
            </a:p>
          </p:txBody>
        </p:sp>
        <p:sp>
          <p:nvSpPr>
            <p:cNvPr id="7" name="TextBox 7"/>
            <p:cNvSpPr txBox="1"/>
            <p:nvPr/>
          </p:nvSpPr>
          <p:spPr>
            <a:xfrm>
              <a:off x="0" y="-19050"/>
              <a:ext cx="2053719" cy="305356"/>
            </a:xfrm>
            <a:prstGeom prst="rect">
              <a:avLst/>
            </a:prstGeom>
          </p:spPr>
          <p:txBody>
            <a:bodyPr lIns="24827" tIns="24827" rIns="24827" bIns="24827" rtlCol="0" anchor="ctr"/>
            <a:lstStyle/>
            <a:p>
              <a:pPr algn="ctr">
                <a:lnSpc>
                  <a:spcPts val="1299"/>
                </a:lnSpc>
                <a:spcBef>
                  <a:spcPct val="0"/>
                </a:spcBef>
              </a:pPr>
              <a:endParaRPr/>
            </a:p>
          </p:txBody>
        </p:sp>
      </p:grpSp>
      <p:sp>
        <p:nvSpPr>
          <p:cNvPr id="8" name="TextBox 8"/>
          <p:cNvSpPr txBox="1"/>
          <p:nvPr/>
        </p:nvSpPr>
        <p:spPr>
          <a:xfrm>
            <a:off x="4459291" y="2484580"/>
            <a:ext cx="417973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Types of Direct Loans</a:t>
            </a:r>
          </a:p>
        </p:txBody>
      </p:sp>
      <p:grpSp>
        <p:nvGrpSpPr>
          <p:cNvPr id="9" name="Group 9"/>
          <p:cNvGrpSpPr/>
          <p:nvPr/>
        </p:nvGrpSpPr>
        <p:grpSpPr>
          <a:xfrm>
            <a:off x="3455750" y="2259518"/>
            <a:ext cx="811440" cy="811440"/>
            <a:chOff x="0" y="0"/>
            <a:chExt cx="812800" cy="812800"/>
          </a:xfrm>
        </p:grpSpPr>
        <p:sp>
          <p:nvSpPr>
            <p:cNvPr id="10" name="Freeform 10"/>
            <p:cNvSpPr/>
            <p:nvPr/>
          </p:nvSpPr>
          <p:spPr>
            <a:xfrm>
              <a:off x="27508" y="27971"/>
              <a:ext cx="757783" cy="757977"/>
            </a:xfrm>
            <a:custGeom>
              <a:avLst/>
              <a:gdLst/>
              <a:ahLst/>
              <a:cxnLst/>
              <a:rect l="l" t="t" r="r" b="b"/>
              <a:pathLst>
                <a:path w="757783" h="757977">
                  <a:moveTo>
                    <a:pt x="408890" y="15810"/>
                  </a:moveTo>
                  <a:lnTo>
                    <a:pt x="408936" y="15877"/>
                  </a:lnTo>
                  <a:cubicBezTo>
                    <a:pt x="425479" y="40021"/>
                    <a:pt x="458461" y="46186"/>
                    <a:pt x="482609" y="29649"/>
                  </a:cubicBezTo>
                  <a:lnTo>
                    <a:pt x="482609" y="29649"/>
                  </a:lnTo>
                  <a:cubicBezTo>
                    <a:pt x="492496" y="22878"/>
                    <a:pt x="505085" y="21415"/>
                    <a:pt x="516261" y="25738"/>
                  </a:cubicBezTo>
                  <a:cubicBezTo>
                    <a:pt x="527437" y="30061"/>
                    <a:pt x="535765" y="39615"/>
                    <a:pt x="538522" y="51277"/>
                  </a:cubicBezTo>
                  <a:lnTo>
                    <a:pt x="538601" y="51613"/>
                  </a:lnTo>
                  <a:cubicBezTo>
                    <a:pt x="545331" y="80080"/>
                    <a:pt x="573834" y="97728"/>
                    <a:pt x="602317" y="91064"/>
                  </a:cubicBezTo>
                  <a:lnTo>
                    <a:pt x="602317" y="91064"/>
                  </a:lnTo>
                  <a:cubicBezTo>
                    <a:pt x="613988" y="88334"/>
                    <a:pt x="626255" y="91522"/>
                    <a:pt x="635119" y="99591"/>
                  </a:cubicBezTo>
                  <a:cubicBezTo>
                    <a:pt x="643982" y="107659"/>
                    <a:pt x="648307" y="119573"/>
                    <a:pt x="646684" y="131448"/>
                  </a:cubicBezTo>
                  <a:lnTo>
                    <a:pt x="646625" y="131874"/>
                  </a:lnTo>
                  <a:cubicBezTo>
                    <a:pt x="642659" y="160878"/>
                    <a:pt x="662867" y="187639"/>
                    <a:pt x="691850" y="191762"/>
                  </a:cubicBezTo>
                  <a:lnTo>
                    <a:pt x="691850" y="191762"/>
                  </a:lnTo>
                  <a:cubicBezTo>
                    <a:pt x="703732" y="193452"/>
                    <a:pt x="714025" y="200874"/>
                    <a:pt x="719381" y="211615"/>
                  </a:cubicBezTo>
                  <a:cubicBezTo>
                    <a:pt x="724737" y="222355"/>
                    <a:pt x="724473" y="235042"/>
                    <a:pt x="718674" y="245550"/>
                  </a:cubicBezTo>
                  <a:lnTo>
                    <a:pt x="718535" y="245802"/>
                  </a:lnTo>
                  <a:cubicBezTo>
                    <a:pt x="704367" y="271475"/>
                    <a:pt x="713555" y="303770"/>
                    <a:pt x="739116" y="318140"/>
                  </a:cubicBezTo>
                  <a:lnTo>
                    <a:pt x="739116" y="318140"/>
                  </a:lnTo>
                  <a:cubicBezTo>
                    <a:pt x="749597" y="324031"/>
                    <a:pt x="756516" y="334694"/>
                    <a:pt x="757627" y="346666"/>
                  </a:cubicBezTo>
                  <a:cubicBezTo>
                    <a:pt x="758738" y="358637"/>
                    <a:pt x="753899" y="370391"/>
                    <a:pt x="744682" y="378111"/>
                  </a:cubicBezTo>
                  <a:lnTo>
                    <a:pt x="744652" y="378136"/>
                  </a:lnTo>
                  <a:cubicBezTo>
                    <a:pt x="722152" y="396981"/>
                    <a:pt x="719051" y="430442"/>
                    <a:pt x="737706" y="453100"/>
                  </a:cubicBezTo>
                  <a:lnTo>
                    <a:pt x="737803" y="453218"/>
                  </a:lnTo>
                  <a:cubicBezTo>
                    <a:pt x="745438" y="462492"/>
                    <a:pt x="748031" y="474925"/>
                    <a:pt x="744739" y="486478"/>
                  </a:cubicBezTo>
                  <a:cubicBezTo>
                    <a:pt x="741447" y="498031"/>
                    <a:pt x="732690" y="507230"/>
                    <a:pt x="721313" y="511086"/>
                  </a:cubicBezTo>
                  <a:lnTo>
                    <a:pt x="721313" y="511086"/>
                  </a:lnTo>
                  <a:cubicBezTo>
                    <a:pt x="693567" y="520491"/>
                    <a:pt x="678612" y="550526"/>
                    <a:pt x="687828" y="578336"/>
                  </a:cubicBezTo>
                  <a:lnTo>
                    <a:pt x="687949" y="578701"/>
                  </a:lnTo>
                  <a:cubicBezTo>
                    <a:pt x="691722" y="590084"/>
                    <a:pt x="689654" y="602596"/>
                    <a:pt x="682420" y="612161"/>
                  </a:cubicBezTo>
                  <a:cubicBezTo>
                    <a:pt x="675186" y="621726"/>
                    <a:pt x="663710" y="627121"/>
                    <a:pt x="651729" y="626590"/>
                  </a:cubicBezTo>
                  <a:lnTo>
                    <a:pt x="651729" y="626590"/>
                  </a:lnTo>
                  <a:cubicBezTo>
                    <a:pt x="622499" y="625295"/>
                    <a:pt x="597724" y="647880"/>
                    <a:pt x="596317" y="677105"/>
                  </a:cubicBezTo>
                  <a:lnTo>
                    <a:pt x="596297" y="677520"/>
                  </a:lnTo>
                  <a:cubicBezTo>
                    <a:pt x="595721" y="689489"/>
                    <a:pt x="589287" y="700405"/>
                    <a:pt x="579094" y="706706"/>
                  </a:cubicBezTo>
                  <a:cubicBezTo>
                    <a:pt x="568902" y="713008"/>
                    <a:pt x="556261" y="713884"/>
                    <a:pt x="545296" y="709050"/>
                  </a:cubicBezTo>
                  <a:lnTo>
                    <a:pt x="545296" y="709050"/>
                  </a:lnTo>
                  <a:cubicBezTo>
                    <a:pt x="518527" y="697248"/>
                    <a:pt x="487258" y="709362"/>
                    <a:pt x="475427" y="736118"/>
                  </a:cubicBezTo>
                  <a:lnTo>
                    <a:pt x="475334" y="736328"/>
                  </a:lnTo>
                  <a:cubicBezTo>
                    <a:pt x="470486" y="747291"/>
                    <a:pt x="460545" y="755159"/>
                    <a:pt x="448761" y="757359"/>
                  </a:cubicBezTo>
                  <a:cubicBezTo>
                    <a:pt x="436977" y="759558"/>
                    <a:pt x="424866" y="755806"/>
                    <a:pt x="416390" y="747330"/>
                  </a:cubicBezTo>
                  <a:lnTo>
                    <a:pt x="416390" y="747330"/>
                  </a:lnTo>
                  <a:cubicBezTo>
                    <a:pt x="406445" y="737384"/>
                    <a:pt x="392957" y="731797"/>
                    <a:pt x="378892" y="731797"/>
                  </a:cubicBezTo>
                  <a:cubicBezTo>
                    <a:pt x="364827" y="731797"/>
                    <a:pt x="351339" y="737384"/>
                    <a:pt x="341394" y="747330"/>
                  </a:cubicBezTo>
                  <a:lnTo>
                    <a:pt x="341394" y="747330"/>
                  </a:lnTo>
                  <a:cubicBezTo>
                    <a:pt x="332918" y="755806"/>
                    <a:pt x="320807" y="759558"/>
                    <a:pt x="309023" y="757359"/>
                  </a:cubicBezTo>
                  <a:cubicBezTo>
                    <a:pt x="297239" y="755159"/>
                    <a:pt x="287298" y="747291"/>
                    <a:pt x="282450" y="736328"/>
                  </a:cubicBezTo>
                  <a:lnTo>
                    <a:pt x="282357" y="736118"/>
                  </a:lnTo>
                  <a:cubicBezTo>
                    <a:pt x="270526" y="709362"/>
                    <a:pt x="239257" y="697248"/>
                    <a:pt x="212488" y="709050"/>
                  </a:cubicBezTo>
                  <a:lnTo>
                    <a:pt x="212488" y="709050"/>
                  </a:lnTo>
                  <a:cubicBezTo>
                    <a:pt x="201523" y="713884"/>
                    <a:pt x="188882" y="713008"/>
                    <a:pt x="178690" y="706706"/>
                  </a:cubicBezTo>
                  <a:cubicBezTo>
                    <a:pt x="168497" y="700405"/>
                    <a:pt x="162063" y="689489"/>
                    <a:pt x="161487" y="677520"/>
                  </a:cubicBezTo>
                  <a:lnTo>
                    <a:pt x="161467" y="677105"/>
                  </a:lnTo>
                  <a:cubicBezTo>
                    <a:pt x="160060" y="647880"/>
                    <a:pt x="135285" y="625295"/>
                    <a:pt x="106055" y="626590"/>
                  </a:cubicBezTo>
                  <a:lnTo>
                    <a:pt x="106055" y="626590"/>
                  </a:lnTo>
                  <a:cubicBezTo>
                    <a:pt x="94074" y="627121"/>
                    <a:pt x="82598" y="621726"/>
                    <a:pt x="75364" y="612161"/>
                  </a:cubicBezTo>
                  <a:cubicBezTo>
                    <a:pt x="68130" y="602596"/>
                    <a:pt x="66062" y="590085"/>
                    <a:pt x="69835" y="578701"/>
                  </a:cubicBezTo>
                  <a:lnTo>
                    <a:pt x="69956" y="578336"/>
                  </a:lnTo>
                  <a:cubicBezTo>
                    <a:pt x="79172" y="550526"/>
                    <a:pt x="64217" y="520491"/>
                    <a:pt x="36471" y="511086"/>
                  </a:cubicBezTo>
                  <a:lnTo>
                    <a:pt x="36471" y="511086"/>
                  </a:lnTo>
                  <a:cubicBezTo>
                    <a:pt x="25094" y="507230"/>
                    <a:pt x="16337" y="498031"/>
                    <a:pt x="13045" y="486478"/>
                  </a:cubicBezTo>
                  <a:cubicBezTo>
                    <a:pt x="9753" y="474925"/>
                    <a:pt x="12346" y="462493"/>
                    <a:pt x="19981" y="453219"/>
                  </a:cubicBezTo>
                  <a:lnTo>
                    <a:pt x="20078" y="453100"/>
                  </a:lnTo>
                  <a:cubicBezTo>
                    <a:pt x="38733" y="430442"/>
                    <a:pt x="35632" y="396981"/>
                    <a:pt x="13132" y="378136"/>
                  </a:cubicBezTo>
                  <a:lnTo>
                    <a:pt x="13102" y="378111"/>
                  </a:lnTo>
                  <a:cubicBezTo>
                    <a:pt x="3885" y="370391"/>
                    <a:pt x="-954" y="358637"/>
                    <a:pt x="157" y="346666"/>
                  </a:cubicBezTo>
                  <a:cubicBezTo>
                    <a:pt x="1268" y="334694"/>
                    <a:pt x="8187" y="324031"/>
                    <a:pt x="18668" y="318140"/>
                  </a:cubicBezTo>
                  <a:lnTo>
                    <a:pt x="18668" y="318140"/>
                  </a:lnTo>
                  <a:cubicBezTo>
                    <a:pt x="44229" y="303770"/>
                    <a:pt x="53417" y="271475"/>
                    <a:pt x="39249" y="245802"/>
                  </a:cubicBezTo>
                  <a:lnTo>
                    <a:pt x="39110" y="245550"/>
                  </a:lnTo>
                  <a:cubicBezTo>
                    <a:pt x="33311" y="235042"/>
                    <a:pt x="33046" y="222355"/>
                    <a:pt x="38403" y="211615"/>
                  </a:cubicBezTo>
                  <a:cubicBezTo>
                    <a:pt x="43759" y="200874"/>
                    <a:pt x="54051" y="193452"/>
                    <a:pt x="65934" y="191762"/>
                  </a:cubicBezTo>
                  <a:lnTo>
                    <a:pt x="65934" y="191762"/>
                  </a:lnTo>
                  <a:cubicBezTo>
                    <a:pt x="94916" y="187639"/>
                    <a:pt x="115125" y="160878"/>
                    <a:pt x="111159" y="131874"/>
                  </a:cubicBezTo>
                  <a:lnTo>
                    <a:pt x="111100" y="131448"/>
                  </a:lnTo>
                  <a:cubicBezTo>
                    <a:pt x="109477" y="119573"/>
                    <a:pt x="113802" y="107659"/>
                    <a:pt x="122665" y="99591"/>
                  </a:cubicBezTo>
                  <a:cubicBezTo>
                    <a:pt x="131529" y="91522"/>
                    <a:pt x="143796" y="88334"/>
                    <a:pt x="155467" y="91064"/>
                  </a:cubicBezTo>
                  <a:lnTo>
                    <a:pt x="155467" y="91064"/>
                  </a:lnTo>
                  <a:cubicBezTo>
                    <a:pt x="183950" y="97728"/>
                    <a:pt x="212453" y="80080"/>
                    <a:pt x="219183" y="51613"/>
                  </a:cubicBezTo>
                  <a:lnTo>
                    <a:pt x="219262" y="51277"/>
                  </a:lnTo>
                  <a:cubicBezTo>
                    <a:pt x="222019" y="39615"/>
                    <a:pt x="230347" y="30061"/>
                    <a:pt x="241523" y="25738"/>
                  </a:cubicBezTo>
                  <a:cubicBezTo>
                    <a:pt x="252699" y="21415"/>
                    <a:pt x="265288" y="22878"/>
                    <a:pt x="275175" y="29649"/>
                  </a:cubicBezTo>
                  <a:lnTo>
                    <a:pt x="275175" y="29649"/>
                  </a:lnTo>
                  <a:cubicBezTo>
                    <a:pt x="299323" y="46186"/>
                    <a:pt x="332305" y="40021"/>
                    <a:pt x="348848" y="15877"/>
                  </a:cubicBezTo>
                  <a:lnTo>
                    <a:pt x="348894" y="15810"/>
                  </a:lnTo>
                  <a:cubicBezTo>
                    <a:pt x="355674" y="5915"/>
                    <a:pt x="366897" y="0"/>
                    <a:pt x="378892" y="0"/>
                  </a:cubicBezTo>
                  <a:cubicBezTo>
                    <a:pt x="390887" y="0"/>
                    <a:pt x="402110" y="5915"/>
                    <a:pt x="408890" y="15810"/>
                  </a:cubicBezTo>
                  <a:close/>
                </a:path>
              </a:pathLst>
            </a:custGeom>
            <a:solidFill>
              <a:srgbClr val="D7C867"/>
            </a:solidFill>
          </p:spPr>
          <p:txBody>
            <a:bodyPr/>
            <a:lstStyle/>
            <a:p>
              <a:endParaRPr lang="en-US"/>
            </a:p>
          </p:txBody>
        </p:sp>
        <p:sp>
          <p:nvSpPr>
            <p:cNvPr id="11" name="TextBox 11"/>
            <p:cNvSpPr txBox="1"/>
            <p:nvPr/>
          </p:nvSpPr>
          <p:spPr>
            <a:xfrm>
              <a:off x="139700" y="139700"/>
              <a:ext cx="533400" cy="533400"/>
            </a:xfrm>
            <a:prstGeom prst="rect">
              <a:avLst/>
            </a:prstGeom>
          </p:spPr>
          <p:txBody>
            <a:bodyPr lIns="37790" tIns="37790" rIns="37790" bIns="37790" rtlCol="0" anchor="ctr"/>
            <a:lstStyle/>
            <a:p>
              <a:pPr algn="ctr">
                <a:lnSpc>
                  <a:spcPts val="2160"/>
                </a:lnSpc>
              </a:pPr>
              <a:r>
                <a:rPr lang="en-US" sz="1800">
                  <a:solidFill>
                    <a:srgbClr val="000000"/>
                  </a:solidFill>
                  <a:latin typeface="Varela Round"/>
                  <a:ea typeface="Varela Round"/>
                  <a:cs typeface="Varela Round"/>
                  <a:sym typeface="Varela Round"/>
                </a:rPr>
                <a:t>1</a:t>
              </a:r>
            </a:p>
          </p:txBody>
        </p:sp>
      </p:grpSp>
      <p:sp>
        <p:nvSpPr>
          <p:cNvPr id="12" name="Freeform 12"/>
          <p:cNvSpPr/>
          <p:nvPr/>
        </p:nvSpPr>
        <p:spPr>
          <a:xfrm rot="-2170067">
            <a:off x="-290576" y="-218794"/>
            <a:ext cx="3115069" cy="3157068"/>
          </a:xfrm>
          <a:custGeom>
            <a:avLst/>
            <a:gdLst/>
            <a:ahLst/>
            <a:cxnLst/>
            <a:rect l="l" t="t" r="r" b="b"/>
            <a:pathLst>
              <a:path w="3115069" h="3157068">
                <a:moveTo>
                  <a:pt x="0" y="0"/>
                </a:moveTo>
                <a:lnTo>
                  <a:pt x="3115070" y="0"/>
                </a:lnTo>
                <a:lnTo>
                  <a:pt x="3115070" y="3157068"/>
                </a:lnTo>
                <a:lnTo>
                  <a:pt x="0" y="3157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3" name="Group 13"/>
          <p:cNvGrpSpPr/>
          <p:nvPr/>
        </p:nvGrpSpPr>
        <p:grpSpPr>
          <a:xfrm>
            <a:off x="4076062" y="3312801"/>
            <a:ext cx="4945849" cy="689493"/>
            <a:chOff x="0" y="0"/>
            <a:chExt cx="2053719" cy="286306"/>
          </a:xfrm>
        </p:grpSpPr>
        <p:sp>
          <p:nvSpPr>
            <p:cNvPr id="14" name="Freeform 14"/>
            <p:cNvSpPr/>
            <p:nvPr/>
          </p:nvSpPr>
          <p:spPr>
            <a:xfrm>
              <a:off x="0" y="0"/>
              <a:ext cx="2053719" cy="286306"/>
            </a:xfrm>
            <a:custGeom>
              <a:avLst/>
              <a:gdLst/>
              <a:ahLst/>
              <a:cxnLst/>
              <a:rect l="l" t="t" r="r" b="b"/>
              <a:pathLst>
                <a:path w="2053719" h="286306">
                  <a:moveTo>
                    <a:pt x="143153" y="0"/>
                  </a:moveTo>
                  <a:lnTo>
                    <a:pt x="1910566" y="0"/>
                  </a:lnTo>
                  <a:cubicBezTo>
                    <a:pt x="1948533" y="0"/>
                    <a:pt x="1984944" y="15082"/>
                    <a:pt x="2011790" y="41928"/>
                  </a:cubicBezTo>
                  <a:cubicBezTo>
                    <a:pt x="2038637" y="68775"/>
                    <a:pt x="2053719" y="105186"/>
                    <a:pt x="2053719" y="143153"/>
                  </a:cubicBezTo>
                  <a:lnTo>
                    <a:pt x="2053719" y="143153"/>
                  </a:lnTo>
                  <a:cubicBezTo>
                    <a:pt x="2053719" y="181119"/>
                    <a:pt x="2038637" y="217531"/>
                    <a:pt x="2011790" y="244377"/>
                  </a:cubicBezTo>
                  <a:cubicBezTo>
                    <a:pt x="1984944" y="271223"/>
                    <a:pt x="1948533" y="286306"/>
                    <a:pt x="1910566" y="286306"/>
                  </a:cubicBezTo>
                  <a:lnTo>
                    <a:pt x="143153" y="286306"/>
                  </a:lnTo>
                  <a:cubicBezTo>
                    <a:pt x="105186" y="286306"/>
                    <a:pt x="68775" y="271223"/>
                    <a:pt x="41928" y="244377"/>
                  </a:cubicBezTo>
                  <a:cubicBezTo>
                    <a:pt x="15082" y="217531"/>
                    <a:pt x="0" y="181119"/>
                    <a:pt x="0" y="143153"/>
                  </a:cubicBezTo>
                  <a:lnTo>
                    <a:pt x="0" y="143153"/>
                  </a:lnTo>
                  <a:cubicBezTo>
                    <a:pt x="0" y="105186"/>
                    <a:pt x="15082" y="68775"/>
                    <a:pt x="41928" y="41928"/>
                  </a:cubicBezTo>
                  <a:cubicBezTo>
                    <a:pt x="68775" y="15082"/>
                    <a:pt x="105186" y="0"/>
                    <a:pt x="143153" y="0"/>
                  </a:cubicBezTo>
                  <a:close/>
                </a:path>
              </a:pathLst>
            </a:custGeom>
            <a:solidFill>
              <a:srgbClr val="CC0000"/>
            </a:solidFill>
          </p:spPr>
          <p:txBody>
            <a:bodyPr/>
            <a:lstStyle/>
            <a:p>
              <a:endParaRPr lang="en-US"/>
            </a:p>
          </p:txBody>
        </p:sp>
        <p:sp>
          <p:nvSpPr>
            <p:cNvPr id="15" name="TextBox 15"/>
            <p:cNvSpPr txBox="1"/>
            <p:nvPr/>
          </p:nvSpPr>
          <p:spPr>
            <a:xfrm>
              <a:off x="0" y="-19050"/>
              <a:ext cx="2053719" cy="305356"/>
            </a:xfrm>
            <a:prstGeom prst="rect">
              <a:avLst/>
            </a:prstGeom>
          </p:spPr>
          <p:txBody>
            <a:bodyPr lIns="24827" tIns="24827" rIns="24827" bIns="24827" rtlCol="0" anchor="ctr"/>
            <a:lstStyle/>
            <a:p>
              <a:pPr algn="ctr">
                <a:lnSpc>
                  <a:spcPts val="1299"/>
                </a:lnSpc>
                <a:spcBef>
                  <a:spcPct val="0"/>
                </a:spcBef>
              </a:pPr>
              <a:endParaRPr/>
            </a:p>
          </p:txBody>
        </p:sp>
      </p:grpSp>
      <p:sp>
        <p:nvSpPr>
          <p:cNvPr id="16" name="TextBox 16"/>
          <p:cNvSpPr txBox="1"/>
          <p:nvPr/>
        </p:nvSpPr>
        <p:spPr>
          <a:xfrm>
            <a:off x="4459122" y="3476890"/>
            <a:ext cx="417973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Loan Limits, Interest Rates, Fees</a:t>
            </a:r>
          </a:p>
        </p:txBody>
      </p:sp>
      <p:grpSp>
        <p:nvGrpSpPr>
          <p:cNvPr id="17" name="Group 17"/>
          <p:cNvGrpSpPr/>
          <p:nvPr/>
        </p:nvGrpSpPr>
        <p:grpSpPr>
          <a:xfrm>
            <a:off x="3455581" y="3251828"/>
            <a:ext cx="811440" cy="811440"/>
            <a:chOff x="0" y="0"/>
            <a:chExt cx="812800" cy="812800"/>
          </a:xfrm>
        </p:grpSpPr>
        <p:sp>
          <p:nvSpPr>
            <p:cNvPr id="18" name="Freeform 18"/>
            <p:cNvSpPr/>
            <p:nvPr/>
          </p:nvSpPr>
          <p:spPr>
            <a:xfrm>
              <a:off x="27508" y="27971"/>
              <a:ext cx="757783" cy="757977"/>
            </a:xfrm>
            <a:custGeom>
              <a:avLst/>
              <a:gdLst/>
              <a:ahLst/>
              <a:cxnLst/>
              <a:rect l="l" t="t" r="r" b="b"/>
              <a:pathLst>
                <a:path w="757783" h="757977">
                  <a:moveTo>
                    <a:pt x="408890" y="15810"/>
                  </a:moveTo>
                  <a:lnTo>
                    <a:pt x="408936" y="15877"/>
                  </a:lnTo>
                  <a:cubicBezTo>
                    <a:pt x="425479" y="40021"/>
                    <a:pt x="458461" y="46186"/>
                    <a:pt x="482609" y="29649"/>
                  </a:cubicBezTo>
                  <a:lnTo>
                    <a:pt x="482609" y="29649"/>
                  </a:lnTo>
                  <a:cubicBezTo>
                    <a:pt x="492496" y="22878"/>
                    <a:pt x="505085" y="21415"/>
                    <a:pt x="516261" y="25738"/>
                  </a:cubicBezTo>
                  <a:cubicBezTo>
                    <a:pt x="527437" y="30061"/>
                    <a:pt x="535765" y="39615"/>
                    <a:pt x="538522" y="51277"/>
                  </a:cubicBezTo>
                  <a:lnTo>
                    <a:pt x="538601" y="51613"/>
                  </a:lnTo>
                  <a:cubicBezTo>
                    <a:pt x="545331" y="80080"/>
                    <a:pt x="573834" y="97728"/>
                    <a:pt x="602317" y="91064"/>
                  </a:cubicBezTo>
                  <a:lnTo>
                    <a:pt x="602317" y="91064"/>
                  </a:lnTo>
                  <a:cubicBezTo>
                    <a:pt x="613988" y="88334"/>
                    <a:pt x="626255" y="91522"/>
                    <a:pt x="635119" y="99591"/>
                  </a:cubicBezTo>
                  <a:cubicBezTo>
                    <a:pt x="643982" y="107659"/>
                    <a:pt x="648307" y="119573"/>
                    <a:pt x="646684" y="131448"/>
                  </a:cubicBezTo>
                  <a:lnTo>
                    <a:pt x="646625" y="131874"/>
                  </a:lnTo>
                  <a:cubicBezTo>
                    <a:pt x="642659" y="160878"/>
                    <a:pt x="662867" y="187639"/>
                    <a:pt x="691850" y="191762"/>
                  </a:cubicBezTo>
                  <a:lnTo>
                    <a:pt x="691850" y="191762"/>
                  </a:lnTo>
                  <a:cubicBezTo>
                    <a:pt x="703732" y="193452"/>
                    <a:pt x="714025" y="200874"/>
                    <a:pt x="719381" y="211615"/>
                  </a:cubicBezTo>
                  <a:cubicBezTo>
                    <a:pt x="724737" y="222355"/>
                    <a:pt x="724473" y="235042"/>
                    <a:pt x="718674" y="245550"/>
                  </a:cubicBezTo>
                  <a:lnTo>
                    <a:pt x="718535" y="245802"/>
                  </a:lnTo>
                  <a:cubicBezTo>
                    <a:pt x="704367" y="271475"/>
                    <a:pt x="713555" y="303770"/>
                    <a:pt x="739116" y="318140"/>
                  </a:cubicBezTo>
                  <a:lnTo>
                    <a:pt x="739116" y="318140"/>
                  </a:lnTo>
                  <a:cubicBezTo>
                    <a:pt x="749597" y="324031"/>
                    <a:pt x="756516" y="334694"/>
                    <a:pt x="757627" y="346666"/>
                  </a:cubicBezTo>
                  <a:cubicBezTo>
                    <a:pt x="758738" y="358637"/>
                    <a:pt x="753899" y="370391"/>
                    <a:pt x="744682" y="378111"/>
                  </a:cubicBezTo>
                  <a:lnTo>
                    <a:pt x="744652" y="378136"/>
                  </a:lnTo>
                  <a:cubicBezTo>
                    <a:pt x="722152" y="396981"/>
                    <a:pt x="719051" y="430442"/>
                    <a:pt x="737706" y="453100"/>
                  </a:cubicBezTo>
                  <a:lnTo>
                    <a:pt x="737803" y="453218"/>
                  </a:lnTo>
                  <a:cubicBezTo>
                    <a:pt x="745438" y="462492"/>
                    <a:pt x="748031" y="474925"/>
                    <a:pt x="744739" y="486478"/>
                  </a:cubicBezTo>
                  <a:cubicBezTo>
                    <a:pt x="741447" y="498031"/>
                    <a:pt x="732690" y="507230"/>
                    <a:pt x="721313" y="511086"/>
                  </a:cubicBezTo>
                  <a:lnTo>
                    <a:pt x="721313" y="511086"/>
                  </a:lnTo>
                  <a:cubicBezTo>
                    <a:pt x="693567" y="520491"/>
                    <a:pt x="678612" y="550526"/>
                    <a:pt x="687828" y="578336"/>
                  </a:cubicBezTo>
                  <a:lnTo>
                    <a:pt x="687949" y="578701"/>
                  </a:lnTo>
                  <a:cubicBezTo>
                    <a:pt x="691722" y="590084"/>
                    <a:pt x="689654" y="602596"/>
                    <a:pt x="682420" y="612161"/>
                  </a:cubicBezTo>
                  <a:cubicBezTo>
                    <a:pt x="675186" y="621726"/>
                    <a:pt x="663710" y="627121"/>
                    <a:pt x="651729" y="626590"/>
                  </a:cubicBezTo>
                  <a:lnTo>
                    <a:pt x="651729" y="626590"/>
                  </a:lnTo>
                  <a:cubicBezTo>
                    <a:pt x="622499" y="625295"/>
                    <a:pt x="597724" y="647880"/>
                    <a:pt x="596317" y="677105"/>
                  </a:cubicBezTo>
                  <a:lnTo>
                    <a:pt x="596297" y="677520"/>
                  </a:lnTo>
                  <a:cubicBezTo>
                    <a:pt x="595721" y="689489"/>
                    <a:pt x="589287" y="700405"/>
                    <a:pt x="579094" y="706706"/>
                  </a:cubicBezTo>
                  <a:cubicBezTo>
                    <a:pt x="568902" y="713008"/>
                    <a:pt x="556261" y="713884"/>
                    <a:pt x="545296" y="709050"/>
                  </a:cubicBezTo>
                  <a:lnTo>
                    <a:pt x="545296" y="709050"/>
                  </a:lnTo>
                  <a:cubicBezTo>
                    <a:pt x="518527" y="697248"/>
                    <a:pt x="487258" y="709362"/>
                    <a:pt x="475427" y="736118"/>
                  </a:cubicBezTo>
                  <a:lnTo>
                    <a:pt x="475334" y="736328"/>
                  </a:lnTo>
                  <a:cubicBezTo>
                    <a:pt x="470486" y="747291"/>
                    <a:pt x="460545" y="755159"/>
                    <a:pt x="448761" y="757359"/>
                  </a:cubicBezTo>
                  <a:cubicBezTo>
                    <a:pt x="436977" y="759558"/>
                    <a:pt x="424866" y="755806"/>
                    <a:pt x="416390" y="747330"/>
                  </a:cubicBezTo>
                  <a:lnTo>
                    <a:pt x="416390" y="747330"/>
                  </a:lnTo>
                  <a:cubicBezTo>
                    <a:pt x="406445" y="737384"/>
                    <a:pt x="392957" y="731797"/>
                    <a:pt x="378892" y="731797"/>
                  </a:cubicBezTo>
                  <a:cubicBezTo>
                    <a:pt x="364827" y="731797"/>
                    <a:pt x="351339" y="737384"/>
                    <a:pt x="341394" y="747330"/>
                  </a:cubicBezTo>
                  <a:lnTo>
                    <a:pt x="341394" y="747330"/>
                  </a:lnTo>
                  <a:cubicBezTo>
                    <a:pt x="332918" y="755806"/>
                    <a:pt x="320807" y="759558"/>
                    <a:pt x="309023" y="757359"/>
                  </a:cubicBezTo>
                  <a:cubicBezTo>
                    <a:pt x="297239" y="755159"/>
                    <a:pt x="287298" y="747291"/>
                    <a:pt x="282450" y="736328"/>
                  </a:cubicBezTo>
                  <a:lnTo>
                    <a:pt x="282357" y="736118"/>
                  </a:lnTo>
                  <a:cubicBezTo>
                    <a:pt x="270526" y="709362"/>
                    <a:pt x="239257" y="697248"/>
                    <a:pt x="212488" y="709050"/>
                  </a:cubicBezTo>
                  <a:lnTo>
                    <a:pt x="212488" y="709050"/>
                  </a:lnTo>
                  <a:cubicBezTo>
                    <a:pt x="201523" y="713884"/>
                    <a:pt x="188882" y="713008"/>
                    <a:pt x="178690" y="706706"/>
                  </a:cubicBezTo>
                  <a:cubicBezTo>
                    <a:pt x="168497" y="700405"/>
                    <a:pt x="162063" y="689489"/>
                    <a:pt x="161487" y="677520"/>
                  </a:cubicBezTo>
                  <a:lnTo>
                    <a:pt x="161467" y="677105"/>
                  </a:lnTo>
                  <a:cubicBezTo>
                    <a:pt x="160060" y="647880"/>
                    <a:pt x="135285" y="625295"/>
                    <a:pt x="106055" y="626590"/>
                  </a:cubicBezTo>
                  <a:lnTo>
                    <a:pt x="106055" y="626590"/>
                  </a:lnTo>
                  <a:cubicBezTo>
                    <a:pt x="94074" y="627121"/>
                    <a:pt x="82598" y="621726"/>
                    <a:pt x="75364" y="612161"/>
                  </a:cubicBezTo>
                  <a:cubicBezTo>
                    <a:pt x="68130" y="602596"/>
                    <a:pt x="66062" y="590085"/>
                    <a:pt x="69835" y="578701"/>
                  </a:cubicBezTo>
                  <a:lnTo>
                    <a:pt x="69956" y="578336"/>
                  </a:lnTo>
                  <a:cubicBezTo>
                    <a:pt x="79172" y="550526"/>
                    <a:pt x="64217" y="520491"/>
                    <a:pt x="36471" y="511086"/>
                  </a:cubicBezTo>
                  <a:lnTo>
                    <a:pt x="36471" y="511086"/>
                  </a:lnTo>
                  <a:cubicBezTo>
                    <a:pt x="25094" y="507230"/>
                    <a:pt x="16337" y="498031"/>
                    <a:pt x="13045" y="486478"/>
                  </a:cubicBezTo>
                  <a:cubicBezTo>
                    <a:pt x="9753" y="474925"/>
                    <a:pt x="12346" y="462493"/>
                    <a:pt x="19981" y="453219"/>
                  </a:cubicBezTo>
                  <a:lnTo>
                    <a:pt x="20078" y="453100"/>
                  </a:lnTo>
                  <a:cubicBezTo>
                    <a:pt x="38733" y="430442"/>
                    <a:pt x="35632" y="396981"/>
                    <a:pt x="13132" y="378136"/>
                  </a:cubicBezTo>
                  <a:lnTo>
                    <a:pt x="13102" y="378111"/>
                  </a:lnTo>
                  <a:cubicBezTo>
                    <a:pt x="3885" y="370391"/>
                    <a:pt x="-954" y="358637"/>
                    <a:pt x="157" y="346666"/>
                  </a:cubicBezTo>
                  <a:cubicBezTo>
                    <a:pt x="1268" y="334694"/>
                    <a:pt x="8187" y="324031"/>
                    <a:pt x="18668" y="318140"/>
                  </a:cubicBezTo>
                  <a:lnTo>
                    <a:pt x="18668" y="318140"/>
                  </a:lnTo>
                  <a:cubicBezTo>
                    <a:pt x="44229" y="303770"/>
                    <a:pt x="53417" y="271475"/>
                    <a:pt x="39249" y="245802"/>
                  </a:cubicBezTo>
                  <a:lnTo>
                    <a:pt x="39110" y="245550"/>
                  </a:lnTo>
                  <a:cubicBezTo>
                    <a:pt x="33311" y="235042"/>
                    <a:pt x="33046" y="222355"/>
                    <a:pt x="38403" y="211615"/>
                  </a:cubicBezTo>
                  <a:cubicBezTo>
                    <a:pt x="43759" y="200874"/>
                    <a:pt x="54051" y="193452"/>
                    <a:pt x="65934" y="191762"/>
                  </a:cubicBezTo>
                  <a:lnTo>
                    <a:pt x="65934" y="191762"/>
                  </a:lnTo>
                  <a:cubicBezTo>
                    <a:pt x="94916" y="187639"/>
                    <a:pt x="115125" y="160878"/>
                    <a:pt x="111159" y="131874"/>
                  </a:cubicBezTo>
                  <a:lnTo>
                    <a:pt x="111100" y="131448"/>
                  </a:lnTo>
                  <a:cubicBezTo>
                    <a:pt x="109477" y="119573"/>
                    <a:pt x="113802" y="107659"/>
                    <a:pt x="122665" y="99591"/>
                  </a:cubicBezTo>
                  <a:cubicBezTo>
                    <a:pt x="131529" y="91522"/>
                    <a:pt x="143796" y="88334"/>
                    <a:pt x="155467" y="91064"/>
                  </a:cubicBezTo>
                  <a:lnTo>
                    <a:pt x="155467" y="91064"/>
                  </a:lnTo>
                  <a:cubicBezTo>
                    <a:pt x="183950" y="97728"/>
                    <a:pt x="212453" y="80080"/>
                    <a:pt x="219183" y="51613"/>
                  </a:cubicBezTo>
                  <a:lnTo>
                    <a:pt x="219262" y="51277"/>
                  </a:lnTo>
                  <a:cubicBezTo>
                    <a:pt x="222019" y="39615"/>
                    <a:pt x="230347" y="30061"/>
                    <a:pt x="241523" y="25738"/>
                  </a:cubicBezTo>
                  <a:cubicBezTo>
                    <a:pt x="252699" y="21415"/>
                    <a:pt x="265288" y="22878"/>
                    <a:pt x="275175" y="29649"/>
                  </a:cubicBezTo>
                  <a:lnTo>
                    <a:pt x="275175" y="29649"/>
                  </a:lnTo>
                  <a:cubicBezTo>
                    <a:pt x="299323" y="46186"/>
                    <a:pt x="332305" y="40021"/>
                    <a:pt x="348848" y="15877"/>
                  </a:cubicBezTo>
                  <a:lnTo>
                    <a:pt x="348894" y="15810"/>
                  </a:lnTo>
                  <a:cubicBezTo>
                    <a:pt x="355674" y="5915"/>
                    <a:pt x="366897" y="0"/>
                    <a:pt x="378892" y="0"/>
                  </a:cubicBezTo>
                  <a:cubicBezTo>
                    <a:pt x="390887" y="0"/>
                    <a:pt x="402110" y="5915"/>
                    <a:pt x="408890" y="15810"/>
                  </a:cubicBezTo>
                  <a:close/>
                </a:path>
              </a:pathLst>
            </a:custGeom>
            <a:solidFill>
              <a:srgbClr val="D7C867"/>
            </a:solidFill>
          </p:spPr>
          <p:txBody>
            <a:bodyPr/>
            <a:lstStyle/>
            <a:p>
              <a:endParaRPr lang="en-US"/>
            </a:p>
          </p:txBody>
        </p:sp>
        <p:sp>
          <p:nvSpPr>
            <p:cNvPr id="19" name="TextBox 19"/>
            <p:cNvSpPr txBox="1"/>
            <p:nvPr/>
          </p:nvSpPr>
          <p:spPr>
            <a:xfrm>
              <a:off x="139700" y="139700"/>
              <a:ext cx="533400" cy="533400"/>
            </a:xfrm>
            <a:prstGeom prst="rect">
              <a:avLst/>
            </a:prstGeom>
          </p:spPr>
          <p:txBody>
            <a:bodyPr lIns="37790" tIns="37790" rIns="37790" bIns="37790" rtlCol="0" anchor="ctr"/>
            <a:lstStyle/>
            <a:p>
              <a:pPr algn="ctr">
                <a:lnSpc>
                  <a:spcPts val="2160"/>
                </a:lnSpc>
              </a:pPr>
              <a:r>
                <a:rPr lang="en-US" sz="1800">
                  <a:solidFill>
                    <a:srgbClr val="000000"/>
                  </a:solidFill>
                  <a:latin typeface="Varela Round"/>
                  <a:ea typeface="Varela Round"/>
                  <a:cs typeface="Varela Round"/>
                  <a:sym typeface="Varela Round"/>
                </a:rPr>
                <a:t>2</a:t>
              </a:r>
            </a:p>
          </p:txBody>
        </p:sp>
      </p:grpSp>
      <p:grpSp>
        <p:nvGrpSpPr>
          <p:cNvPr id="20" name="Group 20"/>
          <p:cNvGrpSpPr/>
          <p:nvPr/>
        </p:nvGrpSpPr>
        <p:grpSpPr>
          <a:xfrm>
            <a:off x="4076231" y="4305216"/>
            <a:ext cx="4945849" cy="689493"/>
            <a:chOff x="0" y="0"/>
            <a:chExt cx="2053719" cy="286306"/>
          </a:xfrm>
        </p:grpSpPr>
        <p:sp>
          <p:nvSpPr>
            <p:cNvPr id="21" name="Freeform 21"/>
            <p:cNvSpPr/>
            <p:nvPr/>
          </p:nvSpPr>
          <p:spPr>
            <a:xfrm>
              <a:off x="0" y="0"/>
              <a:ext cx="2053719" cy="286306"/>
            </a:xfrm>
            <a:custGeom>
              <a:avLst/>
              <a:gdLst/>
              <a:ahLst/>
              <a:cxnLst/>
              <a:rect l="l" t="t" r="r" b="b"/>
              <a:pathLst>
                <a:path w="2053719" h="286306">
                  <a:moveTo>
                    <a:pt x="143153" y="0"/>
                  </a:moveTo>
                  <a:lnTo>
                    <a:pt x="1910566" y="0"/>
                  </a:lnTo>
                  <a:cubicBezTo>
                    <a:pt x="1948533" y="0"/>
                    <a:pt x="1984944" y="15082"/>
                    <a:pt x="2011790" y="41928"/>
                  </a:cubicBezTo>
                  <a:cubicBezTo>
                    <a:pt x="2038637" y="68775"/>
                    <a:pt x="2053719" y="105186"/>
                    <a:pt x="2053719" y="143153"/>
                  </a:cubicBezTo>
                  <a:lnTo>
                    <a:pt x="2053719" y="143153"/>
                  </a:lnTo>
                  <a:cubicBezTo>
                    <a:pt x="2053719" y="181119"/>
                    <a:pt x="2038637" y="217531"/>
                    <a:pt x="2011790" y="244377"/>
                  </a:cubicBezTo>
                  <a:cubicBezTo>
                    <a:pt x="1984944" y="271223"/>
                    <a:pt x="1948533" y="286306"/>
                    <a:pt x="1910566" y="286306"/>
                  </a:cubicBezTo>
                  <a:lnTo>
                    <a:pt x="143153" y="286306"/>
                  </a:lnTo>
                  <a:cubicBezTo>
                    <a:pt x="105186" y="286306"/>
                    <a:pt x="68775" y="271223"/>
                    <a:pt x="41928" y="244377"/>
                  </a:cubicBezTo>
                  <a:cubicBezTo>
                    <a:pt x="15082" y="217531"/>
                    <a:pt x="0" y="181119"/>
                    <a:pt x="0" y="143153"/>
                  </a:cubicBezTo>
                  <a:lnTo>
                    <a:pt x="0" y="143153"/>
                  </a:lnTo>
                  <a:cubicBezTo>
                    <a:pt x="0" y="105186"/>
                    <a:pt x="15082" y="68775"/>
                    <a:pt x="41928" y="41928"/>
                  </a:cubicBezTo>
                  <a:cubicBezTo>
                    <a:pt x="68775" y="15082"/>
                    <a:pt x="105186" y="0"/>
                    <a:pt x="143153" y="0"/>
                  </a:cubicBezTo>
                  <a:close/>
                </a:path>
              </a:pathLst>
            </a:custGeom>
            <a:solidFill>
              <a:srgbClr val="CC0000"/>
            </a:solidFill>
          </p:spPr>
          <p:txBody>
            <a:bodyPr/>
            <a:lstStyle/>
            <a:p>
              <a:endParaRPr lang="en-US"/>
            </a:p>
          </p:txBody>
        </p:sp>
        <p:sp>
          <p:nvSpPr>
            <p:cNvPr id="22" name="TextBox 22"/>
            <p:cNvSpPr txBox="1"/>
            <p:nvPr/>
          </p:nvSpPr>
          <p:spPr>
            <a:xfrm>
              <a:off x="0" y="-19050"/>
              <a:ext cx="2053719" cy="305356"/>
            </a:xfrm>
            <a:prstGeom prst="rect">
              <a:avLst/>
            </a:prstGeom>
          </p:spPr>
          <p:txBody>
            <a:bodyPr lIns="24827" tIns="24827" rIns="24827" bIns="24827" rtlCol="0" anchor="ctr"/>
            <a:lstStyle/>
            <a:p>
              <a:pPr algn="ctr">
                <a:lnSpc>
                  <a:spcPts val="1299"/>
                </a:lnSpc>
                <a:spcBef>
                  <a:spcPct val="0"/>
                </a:spcBef>
              </a:pPr>
              <a:endParaRPr/>
            </a:p>
          </p:txBody>
        </p:sp>
      </p:grpSp>
      <p:sp>
        <p:nvSpPr>
          <p:cNvPr id="23" name="TextBox 23"/>
          <p:cNvSpPr txBox="1"/>
          <p:nvPr/>
        </p:nvSpPr>
        <p:spPr>
          <a:xfrm>
            <a:off x="4459291" y="4469305"/>
            <a:ext cx="417973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Eligibility Requirements</a:t>
            </a:r>
          </a:p>
        </p:txBody>
      </p:sp>
      <p:grpSp>
        <p:nvGrpSpPr>
          <p:cNvPr id="24" name="Group 24"/>
          <p:cNvGrpSpPr/>
          <p:nvPr/>
        </p:nvGrpSpPr>
        <p:grpSpPr>
          <a:xfrm>
            <a:off x="3455750" y="4244243"/>
            <a:ext cx="811440" cy="811440"/>
            <a:chOff x="0" y="0"/>
            <a:chExt cx="812800" cy="812800"/>
          </a:xfrm>
        </p:grpSpPr>
        <p:sp>
          <p:nvSpPr>
            <p:cNvPr id="25" name="Freeform 25"/>
            <p:cNvSpPr/>
            <p:nvPr/>
          </p:nvSpPr>
          <p:spPr>
            <a:xfrm>
              <a:off x="27508" y="27971"/>
              <a:ext cx="757783" cy="757977"/>
            </a:xfrm>
            <a:custGeom>
              <a:avLst/>
              <a:gdLst/>
              <a:ahLst/>
              <a:cxnLst/>
              <a:rect l="l" t="t" r="r" b="b"/>
              <a:pathLst>
                <a:path w="757783" h="757977">
                  <a:moveTo>
                    <a:pt x="408890" y="15810"/>
                  </a:moveTo>
                  <a:lnTo>
                    <a:pt x="408936" y="15877"/>
                  </a:lnTo>
                  <a:cubicBezTo>
                    <a:pt x="425479" y="40021"/>
                    <a:pt x="458461" y="46186"/>
                    <a:pt x="482609" y="29649"/>
                  </a:cubicBezTo>
                  <a:lnTo>
                    <a:pt x="482609" y="29649"/>
                  </a:lnTo>
                  <a:cubicBezTo>
                    <a:pt x="492496" y="22878"/>
                    <a:pt x="505085" y="21415"/>
                    <a:pt x="516261" y="25738"/>
                  </a:cubicBezTo>
                  <a:cubicBezTo>
                    <a:pt x="527437" y="30061"/>
                    <a:pt x="535765" y="39615"/>
                    <a:pt x="538522" y="51277"/>
                  </a:cubicBezTo>
                  <a:lnTo>
                    <a:pt x="538601" y="51613"/>
                  </a:lnTo>
                  <a:cubicBezTo>
                    <a:pt x="545331" y="80080"/>
                    <a:pt x="573834" y="97728"/>
                    <a:pt x="602317" y="91064"/>
                  </a:cubicBezTo>
                  <a:lnTo>
                    <a:pt x="602317" y="91064"/>
                  </a:lnTo>
                  <a:cubicBezTo>
                    <a:pt x="613988" y="88334"/>
                    <a:pt x="626255" y="91522"/>
                    <a:pt x="635119" y="99591"/>
                  </a:cubicBezTo>
                  <a:cubicBezTo>
                    <a:pt x="643982" y="107659"/>
                    <a:pt x="648307" y="119573"/>
                    <a:pt x="646684" y="131448"/>
                  </a:cubicBezTo>
                  <a:lnTo>
                    <a:pt x="646625" y="131874"/>
                  </a:lnTo>
                  <a:cubicBezTo>
                    <a:pt x="642659" y="160878"/>
                    <a:pt x="662867" y="187639"/>
                    <a:pt x="691850" y="191762"/>
                  </a:cubicBezTo>
                  <a:lnTo>
                    <a:pt x="691850" y="191762"/>
                  </a:lnTo>
                  <a:cubicBezTo>
                    <a:pt x="703732" y="193452"/>
                    <a:pt x="714025" y="200874"/>
                    <a:pt x="719381" y="211615"/>
                  </a:cubicBezTo>
                  <a:cubicBezTo>
                    <a:pt x="724737" y="222355"/>
                    <a:pt x="724473" y="235042"/>
                    <a:pt x="718674" y="245550"/>
                  </a:cubicBezTo>
                  <a:lnTo>
                    <a:pt x="718535" y="245802"/>
                  </a:lnTo>
                  <a:cubicBezTo>
                    <a:pt x="704367" y="271475"/>
                    <a:pt x="713555" y="303770"/>
                    <a:pt x="739116" y="318140"/>
                  </a:cubicBezTo>
                  <a:lnTo>
                    <a:pt x="739116" y="318140"/>
                  </a:lnTo>
                  <a:cubicBezTo>
                    <a:pt x="749597" y="324031"/>
                    <a:pt x="756516" y="334694"/>
                    <a:pt x="757627" y="346666"/>
                  </a:cubicBezTo>
                  <a:cubicBezTo>
                    <a:pt x="758738" y="358637"/>
                    <a:pt x="753899" y="370391"/>
                    <a:pt x="744682" y="378111"/>
                  </a:cubicBezTo>
                  <a:lnTo>
                    <a:pt x="744652" y="378136"/>
                  </a:lnTo>
                  <a:cubicBezTo>
                    <a:pt x="722152" y="396981"/>
                    <a:pt x="719051" y="430442"/>
                    <a:pt x="737706" y="453100"/>
                  </a:cubicBezTo>
                  <a:lnTo>
                    <a:pt x="737803" y="453218"/>
                  </a:lnTo>
                  <a:cubicBezTo>
                    <a:pt x="745438" y="462492"/>
                    <a:pt x="748031" y="474925"/>
                    <a:pt x="744739" y="486478"/>
                  </a:cubicBezTo>
                  <a:cubicBezTo>
                    <a:pt x="741447" y="498031"/>
                    <a:pt x="732690" y="507230"/>
                    <a:pt x="721313" y="511086"/>
                  </a:cubicBezTo>
                  <a:lnTo>
                    <a:pt x="721313" y="511086"/>
                  </a:lnTo>
                  <a:cubicBezTo>
                    <a:pt x="693567" y="520491"/>
                    <a:pt x="678612" y="550526"/>
                    <a:pt x="687828" y="578336"/>
                  </a:cubicBezTo>
                  <a:lnTo>
                    <a:pt x="687949" y="578701"/>
                  </a:lnTo>
                  <a:cubicBezTo>
                    <a:pt x="691722" y="590084"/>
                    <a:pt x="689654" y="602596"/>
                    <a:pt x="682420" y="612161"/>
                  </a:cubicBezTo>
                  <a:cubicBezTo>
                    <a:pt x="675186" y="621726"/>
                    <a:pt x="663710" y="627121"/>
                    <a:pt x="651729" y="626590"/>
                  </a:cubicBezTo>
                  <a:lnTo>
                    <a:pt x="651729" y="626590"/>
                  </a:lnTo>
                  <a:cubicBezTo>
                    <a:pt x="622499" y="625295"/>
                    <a:pt x="597724" y="647880"/>
                    <a:pt x="596317" y="677105"/>
                  </a:cubicBezTo>
                  <a:lnTo>
                    <a:pt x="596297" y="677520"/>
                  </a:lnTo>
                  <a:cubicBezTo>
                    <a:pt x="595721" y="689489"/>
                    <a:pt x="589287" y="700405"/>
                    <a:pt x="579094" y="706706"/>
                  </a:cubicBezTo>
                  <a:cubicBezTo>
                    <a:pt x="568902" y="713008"/>
                    <a:pt x="556261" y="713884"/>
                    <a:pt x="545296" y="709050"/>
                  </a:cubicBezTo>
                  <a:lnTo>
                    <a:pt x="545296" y="709050"/>
                  </a:lnTo>
                  <a:cubicBezTo>
                    <a:pt x="518527" y="697248"/>
                    <a:pt x="487258" y="709362"/>
                    <a:pt x="475427" y="736118"/>
                  </a:cubicBezTo>
                  <a:lnTo>
                    <a:pt x="475334" y="736328"/>
                  </a:lnTo>
                  <a:cubicBezTo>
                    <a:pt x="470486" y="747291"/>
                    <a:pt x="460545" y="755159"/>
                    <a:pt x="448761" y="757359"/>
                  </a:cubicBezTo>
                  <a:cubicBezTo>
                    <a:pt x="436977" y="759558"/>
                    <a:pt x="424866" y="755806"/>
                    <a:pt x="416390" y="747330"/>
                  </a:cubicBezTo>
                  <a:lnTo>
                    <a:pt x="416390" y="747330"/>
                  </a:lnTo>
                  <a:cubicBezTo>
                    <a:pt x="406445" y="737384"/>
                    <a:pt x="392957" y="731797"/>
                    <a:pt x="378892" y="731797"/>
                  </a:cubicBezTo>
                  <a:cubicBezTo>
                    <a:pt x="364827" y="731797"/>
                    <a:pt x="351339" y="737384"/>
                    <a:pt x="341394" y="747330"/>
                  </a:cubicBezTo>
                  <a:lnTo>
                    <a:pt x="341394" y="747330"/>
                  </a:lnTo>
                  <a:cubicBezTo>
                    <a:pt x="332918" y="755806"/>
                    <a:pt x="320807" y="759558"/>
                    <a:pt x="309023" y="757359"/>
                  </a:cubicBezTo>
                  <a:cubicBezTo>
                    <a:pt x="297239" y="755159"/>
                    <a:pt x="287298" y="747291"/>
                    <a:pt x="282450" y="736328"/>
                  </a:cubicBezTo>
                  <a:lnTo>
                    <a:pt x="282357" y="736118"/>
                  </a:lnTo>
                  <a:cubicBezTo>
                    <a:pt x="270526" y="709362"/>
                    <a:pt x="239257" y="697248"/>
                    <a:pt x="212488" y="709050"/>
                  </a:cubicBezTo>
                  <a:lnTo>
                    <a:pt x="212488" y="709050"/>
                  </a:lnTo>
                  <a:cubicBezTo>
                    <a:pt x="201523" y="713884"/>
                    <a:pt x="188882" y="713008"/>
                    <a:pt x="178690" y="706706"/>
                  </a:cubicBezTo>
                  <a:cubicBezTo>
                    <a:pt x="168497" y="700405"/>
                    <a:pt x="162063" y="689489"/>
                    <a:pt x="161487" y="677520"/>
                  </a:cubicBezTo>
                  <a:lnTo>
                    <a:pt x="161467" y="677105"/>
                  </a:lnTo>
                  <a:cubicBezTo>
                    <a:pt x="160060" y="647880"/>
                    <a:pt x="135285" y="625295"/>
                    <a:pt x="106055" y="626590"/>
                  </a:cubicBezTo>
                  <a:lnTo>
                    <a:pt x="106055" y="626590"/>
                  </a:lnTo>
                  <a:cubicBezTo>
                    <a:pt x="94074" y="627121"/>
                    <a:pt x="82598" y="621726"/>
                    <a:pt x="75364" y="612161"/>
                  </a:cubicBezTo>
                  <a:cubicBezTo>
                    <a:pt x="68130" y="602596"/>
                    <a:pt x="66062" y="590085"/>
                    <a:pt x="69835" y="578701"/>
                  </a:cubicBezTo>
                  <a:lnTo>
                    <a:pt x="69956" y="578336"/>
                  </a:lnTo>
                  <a:cubicBezTo>
                    <a:pt x="79172" y="550526"/>
                    <a:pt x="64217" y="520491"/>
                    <a:pt x="36471" y="511086"/>
                  </a:cubicBezTo>
                  <a:lnTo>
                    <a:pt x="36471" y="511086"/>
                  </a:lnTo>
                  <a:cubicBezTo>
                    <a:pt x="25094" y="507230"/>
                    <a:pt x="16337" y="498031"/>
                    <a:pt x="13045" y="486478"/>
                  </a:cubicBezTo>
                  <a:cubicBezTo>
                    <a:pt x="9753" y="474925"/>
                    <a:pt x="12346" y="462493"/>
                    <a:pt x="19981" y="453219"/>
                  </a:cubicBezTo>
                  <a:lnTo>
                    <a:pt x="20078" y="453100"/>
                  </a:lnTo>
                  <a:cubicBezTo>
                    <a:pt x="38733" y="430442"/>
                    <a:pt x="35632" y="396981"/>
                    <a:pt x="13132" y="378136"/>
                  </a:cubicBezTo>
                  <a:lnTo>
                    <a:pt x="13102" y="378111"/>
                  </a:lnTo>
                  <a:cubicBezTo>
                    <a:pt x="3885" y="370391"/>
                    <a:pt x="-954" y="358637"/>
                    <a:pt x="157" y="346666"/>
                  </a:cubicBezTo>
                  <a:cubicBezTo>
                    <a:pt x="1268" y="334694"/>
                    <a:pt x="8187" y="324031"/>
                    <a:pt x="18668" y="318140"/>
                  </a:cubicBezTo>
                  <a:lnTo>
                    <a:pt x="18668" y="318140"/>
                  </a:lnTo>
                  <a:cubicBezTo>
                    <a:pt x="44229" y="303770"/>
                    <a:pt x="53417" y="271475"/>
                    <a:pt x="39249" y="245802"/>
                  </a:cubicBezTo>
                  <a:lnTo>
                    <a:pt x="39110" y="245550"/>
                  </a:lnTo>
                  <a:cubicBezTo>
                    <a:pt x="33311" y="235042"/>
                    <a:pt x="33046" y="222355"/>
                    <a:pt x="38403" y="211615"/>
                  </a:cubicBezTo>
                  <a:cubicBezTo>
                    <a:pt x="43759" y="200874"/>
                    <a:pt x="54051" y="193452"/>
                    <a:pt x="65934" y="191762"/>
                  </a:cubicBezTo>
                  <a:lnTo>
                    <a:pt x="65934" y="191762"/>
                  </a:lnTo>
                  <a:cubicBezTo>
                    <a:pt x="94916" y="187639"/>
                    <a:pt x="115125" y="160878"/>
                    <a:pt x="111159" y="131874"/>
                  </a:cubicBezTo>
                  <a:lnTo>
                    <a:pt x="111100" y="131448"/>
                  </a:lnTo>
                  <a:cubicBezTo>
                    <a:pt x="109477" y="119573"/>
                    <a:pt x="113802" y="107659"/>
                    <a:pt x="122665" y="99591"/>
                  </a:cubicBezTo>
                  <a:cubicBezTo>
                    <a:pt x="131529" y="91522"/>
                    <a:pt x="143796" y="88334"/>
                    <a:pt x="155467" y="91064"/>
                  </a:cubicBezTo>
                  <a:lnTo>
                    <a:pt x="155467" y="91064"/>
                  </a:lnTo>
                  <a:cubicBezTo>
                    <a:pt x="183950" y="97728"/>
                    <a:pt x="212453" y="80080"/>
                    <a:pt x="219183" y="51613"/>
                  </a:cubicBezTo>
                  <a:lnTo>
                    <a:pt x="219262" y="51277"/>
                  </a:lnTo>
                  <a:cubicBezTo>
                    <a:pt x="222019" y="39615"/>
                    <a:pt x="230347" y="30061"/>
                    <a:pt x="241523" y="25738"/>
                  </a:cubicBezTo>
                  <a:cubicBezTo>
                    <a:pt x="252699" y="21415"/>
                    <a:pt x="265288" y="22878"/>
                    <a:pt x="275175" y="29649"/>
                  </a:cubicBezTo>
                  <a:lnTo>
                    <a:pt x="275175" y="29649"/>
                  </a:lnTo>
                  <a:cubicBezTo>
                    <a:pt x="299323" y="46186"/>
                    <a:pt x="332305" y="40021"/>
                    <a:pt x="348848" y="15877"/>
                  </a:cubicBezTo>
                  <a:lnTo>
                    <a:pt x="348894" y="15810"/>
                  </a:lnTo>
                  <a:cubicBezTo>
                    <a:pt x="355674" y="5915"/>
                    <a:pt x="366897" y="0"/>
                    <a:pt x="378892" y="0"/>
                  </a:cubicBezTo>
                  <a:cubicBezTo>
                    <a:pt x="390887" y="0"/>
                    <a:pt x="402110" y="5915"/>
                    <a:pt x="408890" y="15810"/>
                  </a:cubicBezTo>
                  <a:close/>
                </a:path>
              </a:pathLst>
            </a:custGeom>
            <a:solidFill>
              <a:srgbClr val="D7C867"/>
            </a:solidFill>
          </p:spPr>
          <p:txBody>
            <a:bodyPr/>
            <a:lstStyle/>
            <a:p>
              <a:endParaRPr lang="en-US"/>
            </a:p>
          </p:txBody>
        </p:sp>
        <p:sp>
          <p:nvSpPr>
            <p:cNvPr id="26" name="TextBox 26"/>
            <p:cNvSpPr txBox="1"/>
            <p:nvPr/>
          </p:nvSpPr>
          <p:spPr>
            <a:xfrm>
              <a:off x="139700" y="139700"/>
              <a:ext cx="533400" cy="533400"/>
            </a:xfrm>
            <a:prstGeom prst="rect">
              <a:avLst/>
            </a:prstGeom>
          </p:spPr>
          <p:txBody>
            <a:bodyPr lIns="37790" tIns="37790" rIns="37790" bIns="37790" rtlCol="0" anchor="ctr"/>
            <a:lstStyle/>
            <a:p>
              <a:pPr algn="ctr">
                <a:lnSpc>
                  <a:spcPts val="2160"/>
                </a:lnSpc>
              </a:pPr>
              <a:r>
                <a:rPr lang="en-US" sz="1800">
                  <a:solidFill>
                    <a:srgbClr val="000000"/>
                  </a:solidFill>
                  <a:latin typeface="Varela Round"/>
                  <a:ea typeface="Varela Round"/>
                  <a:cs typeface="Varela Round"/>
                  <a:sym typeface="Varela Round"/>
                </a:rPr>
                <a:t>3</a:t>
              </a:r>
            </a:p>
          </p:txBody>
        </p:sp>
      </p:grpSp>
      <p:grpSp>
        <p:nvGrpSpPr>
          <p:cNvPr id="27" name="Group 27"/>
          <p:cNvGrpSpPr/>
          <p:nvPr/>
        </p:nvGrpSpPr>
        <p:grpSpPr>
          <a:xfrm>
            <a:off x="4076400" y="5297631"/>
            <a:ext cx="4945849" cy="689493"/>
            <a:chOff x="0" y="0"/>
            <a:chExt cx="2053719" cy="286306"/>
          </a:xfrm>
        </p:grpSpPr>
        <p:sp>
          <p:nvSpPr>
            <p:cNvPr id="28" name="Freeform 28"/>
            <p:cNvSpPr/>
            <p:nvPr/>
          </p:nvSpPr>
          <p:spPr>
            <a:xfrm>
              <a:off x="0" y="0"/>
              <a:ext cx="2053719" cy="286306"/>
            </a:xfrm>
            <a:custGeom>
              <a:avLst/>
              <a:gdLst/>
              <a:ahLst/>
              <a:cxnLst/>
              <a:rect l="l" t="t" r="r" b="b"/>
              <a:pathLst>
                <a:path w="2053719" h="286306">
                  <a:moveTo>
                    <a:pt x="143153" y="0"/>
                  </a:moveTo>
                  <a:lnTo>
                    <a:pt x="1910566" y="0"/>
                  </a:lnTo>
                  <a:cubicBezTo>
                    <a:pt x="1948533" y="0"/>
                    <a:pt x="1984944" y="15082"/>
                    <a:pt x="2011790" y="41928"/>
                  </a:cubicBezTo>
                  <a:cubicBezTo>
                    <a:pt x="2038637" y="68775"/>
                    <a:pt x="2053719" y="105186"/>
                    <a:pt x="2053719" y="143153"/>
                  </a:cubicBezTo>
                  <a:lnTo>
                    <a:pt x="2053719" y="143153"/>
                  </a:lnTo>
                  <a:cubicBezTo>
                    <a:pt x="2053719" y="181119"/>
                    <a:pt x="2038637" y="217531"/>
                    <a:pt x="2011790" y="244377"/>
                  </a:cubicBezTo>
                  <a:cubicBezTo>
                    <a:pt x="1984944" y="271223"/>
                    <a:pt x="1948533" y="286306"/>
                    <a:pt x="1910566" y="286306"/>
                  </a:cubicBezTo>
                  <a:lnTo>
                    <a:pt x="143153" y="286306"/>
                  </a:lnTo>
                  <a:cubicBezTo>
                    <a:pt x="105186" y="286306"/>
                    <a:pt x="68775" y="271223"/>
                    <a:pt x="41928" y="244377"/>
                  </a:cubicBezTo>
                  <a:cubicBezTo>
                    <a:pt x="15082" y="217531"/>
                    <a:pt x="0" y="181119"/>
                    <a:pt x="0" y="143153"/>
                  </a:cubicBezTo>
                  <a:lnTo>
                    <a:pt x="0" y="143153"/>
                  </a:lnTo>
                  <a:cubicBezTo>
                    <a:pt x="0" y="105186"/>
                    <a:pt x="15082" y="68775"/>
                    <a:pt x="41928" y="41928"/>
                  </a:cubicBezTo>
                  <a:cubicBezTo>
                    <a:pt x="68775" y="15082"/>
                    <a:pt x="105186" y="0"/>
                    <a:pt x="143153" y="0"/>
                  </a:cubicBezTo>
                  <a:close/>
                </a:path>
              </a:pathLst>
            </a:custGeom>
            <a:solidFill>
              <a:srgbClr val="CC0000"/>
            </a:solidFill>
          </p:spPr>
          <p:txBody>
            <a:bodyPr/>
            <a:lstStyle/>
            <a:p>
              <a:endParaRPr lang="en-US"/>
            </a:p>
          </p:txBody>
        </p:sp>
        <p:sp>
          <p:nvSpPr>
            <p:cNvPr id="29" name="TextBox 29"/>
            <p:cNvSpPr txBox="1"/>
            <p:nvPr/>
          </p:nvSpPr>
          <p:spPr>
            <a:xfrm>
              <a:off x="0" y="-19050"/>
              <a:ext cx="2053719" cy="305356"/>
            </a:xfrm>
            <a:prstGeom prst="rect">
              <a:avLst/>
            </a:prstGeom>
          </p:spPr>
          <p:txBody>
            <a:bodyPr lIns="24827" tIns="24827" rIns="24827" bIns="24827" rtlCol="0" anchor="ctr"/>
            <a:lstStyle/>
            <a:p>
              <a:pPr algn="ctr">
                <a:lnSpc>
                  <a:spcPts val="1299"/>
                </a:lnSpc>
                <a:spcBef>
                  <a:spcPct val="0"/>
                </a:spcBef>
              </a:pPr>
              <a:endParaRPr/>
            </a:p>
          </p:txBody>
        </p:sp>
      </p:grpSp>
      <p:sp>
        <p:nvSpPr>
          <p:cNvPr id="30" name="TextBox 30"/>
          <p:cNvSpPr txBox="1"/>
          <p:nvPr/>
        </p:nvSpPr>
        <p:spPr>
          <a:xfrm>
            <a:off x="4459460" y="5461719"/>
            <a:ext cx="417973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How To Apply For A Loan</a:t>
            </a:r>
          </a:p>
        </p:txBody>
      </p:sp>
      <p:grpSp>
        <p:nvGrpSpPr>
          <p:cNvPr id="31" name="Group 31"/>
          <p:cNvGrpSpPr/>
          <p:nvPr/>
        </p:nvGrpSpPr>
        <p:grpSpPr>
          <a:xfrm>
            <a:off x="3455919" y="5236657"/>
            <a:ext cx="811440" cy="811440"/>
            <a:chOff x="0" y="0"/>
            <a:chExt cx="812800" cy="812800"/>
          </a:xfrm>
        </p:grpSpPr>
        <p:sp>
          <p:nvSpPr>
            <p:cNvPr id="32" name="Freeform 32"/>
            <p:cNvSpPr/>
            <p:nvPr/>
          </p:nvSpPr>
          <p:spPr>
            <a:xfrm>
              <a:off x="27508" y="27971"/>
              <a:ext cx="757783" cy="757977"/>
            </a:xfrm>
            <a:custGeom>
              <a:avLst/>
              <a:gdLst/>
              <a:ahLst/>
              <a:cxnLst/>
              <a:rect l="l" t="t" r="r" b="b"/>
              <a:pathLst>
                <a:path w="757783" h="757977">
                  <a:moveTo>
                    <a:pt x="408890" y="15810"/>
                  </a:moveTo>
                  <a:lnTo>
                    <a:pt x="408936" y="15877"/>
                  </a:lnTo>
                  <a:cubicBezTo>
                    <a:pt x="425479" y="40021"/>
                    <a:pt x="458461" y="46186"/>
                    <a:pt x="482609" y="29649"/>
                  </a:cubicBezTo>
                  <a:lnTo>
                    <a:pt x="482609" y="29649"/>
                  </a:lnTo>
                  <a:cubicBezTo>
                    <a:pt x="492496" y="22878"/>
                    <a:pt x="505085" y="21415"/>
                    <a:pt x="516261" y="25738"/>
                  </a:cubicBezTo>
                  <a:cubicBezTo>
                    <a:pt x="527437" y="30061"/>
                    <a:pt x="535765" y="39615"/>
                    <a:pt x="538522" y="51277"/>
                  </a:cubicBezTo>
                  <a:lnTo>
                    <a:pt x="538601" y="51613"/>
                  </a:lnTo>
                  <a:cubicBezTo>
                    <a:pt x="545331" y="80080"/>
                    <a:pt x="573834" y="97728"/>
                    <a:pt x="602317" y="91064"/>
                  </a:cubicBezTo>
                  <a:lnTo>
                    <a:pt x="602317" y="91064"/>
                  </a:lnTo>
                  <a:cubicBezTo>
                    <a:pt x="613988" y="88334"/>
                    <a:pt x="626255" y="91522"/>
                    <a:pt x="635119" y="99591"/>
                  </a:cubicBezTo>
                  <a:cubicBezTo>
                    <a:pt x="643982" y="107659"/>
                    <a:pt x="648307" y="119573"/>
                    <a:pt x="646684" y="131448"/>
                  </a:cubicBezTo>
                  <a:lnTo>
                    <a:pt x="646625" y="131874"/>
                  </a:lnTo>
                  <a:cubicBezTo>
                    <a:pt x="642659" y="160878"/>
                    <a:pt x="662867" y="187639"/>
                    <a:pt x="691850" y="191762"/>
                  </a:cubicBezTo>
                  <a:lnTo>
                    <a:pt x="691850" y="191762"/>
                  </a:lnTo>
                  <a:cubicBezTo>
                    <a:pt x="703732" y="193452"/>
                    <a:pt x="714025" y="200874"/>
                    <a:pt x="719381" y="211615"/>
                  </a:cubicBezTo>
                  <a:cubicBezTo>
                    <a:pt x="724737" y="222355"/>
                    <a:pt x="724473" y="235042"/>
                    <a:pt x="718674" y="245550"/>
                  </a:cubicBezTo>
                  <a:lnTo>
                    <a:pt x="718535" y="245802"/>
                  </a:lnTo>
                  <a:cubicBezTo>
                    <a:pt x="704367" y="271475"/>
                    <a:pt x="713555" y="303770"/>
                    <a:pt x="739116" y="318140"/>
                  </a:cubicBezTo>
                  <a:lnTo>
                    <a:pt x="739116" y="318140"/>
                  </a:lnTo>
                  <a:cubicBezTo>
                    <a:pt x="749597" y="324031"/>
                    <a:pt x="756516" y="334694"/>
                    <a:pt x="757627" y="346666"/>
                  </a:cubicBezTo>
                  <a:cubicBezTo>
                    <a:pt x="758738" y="358637"/>
                    <a:pt x="753899" y="370391"/>
                    <a:pt x="744682" y="378111"/>
                  </a:cubicBezTo>
                  <a:lnTo>
                    <a:pt x="744652" y="378136"/>
                  </a:lnTo>
                  <a:cubicBezTo>
                    <a:pt x="722152" y="396981"/>
                    <a:pt x="719051" y="430442"/>
                    <a:pt x="737706" y="453100"/>
                  </a:cubicBezTo>
                  <a:lnTo>
                    <a:pt x="737803" y="453218"/>
                  </a:lnTo>
                  <a:cubicBezTo>
                    <a:pt x="745438" y="462492"/>
                    <a:pt x="748031" y="474925"/>
                    <a:pt x="744739" y="486478"/>
                  </a:cubicBezTo>
                  <a:cubicBezTo>
                    <a:pt x="741447" y="498031"/>
                    <a:pt x="732690" y="507230"/>
                    <a:pt x="721313" y="511086"/>
                  </a:cubicBezTo>
                  <a:lnTo>
                    <a:pt x="721313" y="511086"/>
                  </a:lnTo>
                  <a:cubicBezTo>
                    <a:pt x="693567" y="520491"/>
                    <a:pt x="678612" y="550526"/>
                    <a:pt x="687828" y="578336"/>
                  </a:cubicBezTo>
                  <a:lnTo>
                    <a:pt x="687949" y="578701"/>
                  </a:lnTo>
                  <a:cubicBezTo>
                    <a:pt x="691722" y="590084"/>
                    <a:pt x="689654" y="602596"/>
                    <a:pt x="682420" y="612161"/>
                  </a:cubicBezTo>
                  <a:cubicBezTo>
                    <a:pt x="675186" y="621726"/>
                    <a:pt x="663710" y="627121"/>
                    <a:pt x="651729" y="626590"/>
                  </a:cubicBezTo>
                  <a:lnTo>
                    <a:pt x="651729" y="626590"/>
                  </a:lnTo>
                  <a:cubicBezTo>
                    <a:pt x="622499" y="625295"/>
                    <a:pt x="597724" y="647880"/>
                    <a:pt x="596317" y="677105"/>
                  </a:cubicBezTo>
                  <a:lnTo>
                    <a:pt x="596297" y="677520"/>
                  </a:lnTo>
                  <a:cubicBezTo>
                    <a:pt x="595721" y="689489"/>
                    <a:pt x="589287" y="700405"/>
                    <a:pt x="579094" y="706706"/>
                  </a:cubicBezTo>
                  <a:cubicBezTo>
                    <a:pt x="568902" y="713008"/>
                    <a:pt x="556261" y="713884"/>
                    <a:pt x="545296" y="709050"/>
                  </a:cubicBezTo>
                  <a:lnTo>
                    <a:pt x="545296" y="709050"/>
                  </a:lnTo>
                  <a:cubicBezTo>
                    <a:pt x="518527" y="697248"/>
                    <a:pt x="487258" y="709362"/>
                    <a:pt x="475427" y="736118"/>
                  </a:cubicBezTo>
                  <a:lnTo>
                    <a:pt x="475334" y="736328"/>
                  </a:lnTo>
                  <a:cubicBezTo>
                    <a:pt x="470486" y="747291"/>
                    <a:pt x="460545" y="755159"/>
                    <a:pt x="448761" y="757359"/>
                  </a:cubicBezTo>
                  <a:cubicBezTo>
                    <a:pt x="436977" y="759558"/>
                    <a:pt x="424866" y="755806"/>
                    <a:pt x="416390" y="747330"/>
                  </a:cubicBezTo>
                  <a:lnTo>
                    <a:pt x="416390" y="747330"/>
                  </a:lnTo>
                  <a:cubicBezTo>
                    <a:pt x="406445" y="737384"/>
                    <a:pt x="392957" y="731797"/>
                    <a:pt x="378892" y="731797"/>
                  </a:cubicBezTo>
                  <a:cubicBezTo>
                    <a:pt x="364827" y="731797"/>
                    <a:pt x="351339" y="737384"/>
                    <a:pt x="341394" y="747330"/>
                  </a:cubicBezTo>
                  <a:lnTo>
                    <a:pt x="341394" y="747330"/>
                  </a:lnTo>
                  <a:cubicBezTo>
                    <a:pt x="332918" y="755806"/>
                    <a:pt x="320807" y="759558"/>
                    <a:pt x="309023" y="757359"/>
                  </a:cubicBezTo>
                  <a:cubicBezTo>
                    <a:pt x="297239" y="755159"/>
                    <a:pt x="287298" y="747291"/>
                    <a:pt x="282450" y="736328"/>
                  </a:cubicBezTo>
                  <a:lnTo>
                    <a:pt x="282357" y="736118"/>
                  </a:lnTo>
                  <a:cubicBezTo>
                    <a:pt x="270526" y="709362"/>
                    <a:pt x="239257" y="697248"/>
                    <a:pt x="212488" y="709050"/>
                  </a:cubicBezTo>
                  <a:lnTo>
                    <a:pt x="212488" y="709050"/>
                  </a:lnTo>
                  <a:cubicBezTo>
                    <a:pt x="201523" y="713884"/>
                    <a:pt x="188882" y="713008"/>
                    <a:pt x="178690" y="706706"/>
                  </a:cubicBezTo>
                  <a:cubicBezTo>
                    <a:pt x="168497" y="700405"/>
                    <a:pt x="162063" y="689489"/>
                    <a:pt x="161487" y="677520"/>
                  </a:cubicBezTo>
                  <a:lnTo>
                    <a:pt x="161467" y="677105"/>
                  </a:lnTo>
                  <a:cubicBezTo>
                    <a:pt x="160060" y="647880"/>
                    <a:pt x="135285" y="625295"/>
                    <a:pt x="106055" y="626590"/>
                  </a:cubicBezTo>
                  <a:lnTo>
                    <a:pt x="106055" y="626590"/>
                  </a:lnTo>
                  <a:cubicBezTo>
                    <a:pt x="94074" y="627121"/>
                    <a:pt x="82598" y="621726"/>
                    <a:pt x="75364" y="612161"/>
                  </a:cubicBezTo>
                  <a:cubicBezTo>
                    <a:pt x="68130" y="602596"/>
                    <a:pt x="66062" y="590085"/>
                    <a:pt x="69835" y="578701"/>
                  </a:cubicBezTo>
                  <a:lnTo>
                    <a:pt x="69956" y="578336"/>
                  </a:lnTo>
                  <a:cubicBezTo>
                    <a:pt x="79172" y="550526"/>
                    <a:pt x="64217" y="520491"/>
                    <a:pt x="36471" y="511086"/>
                  </a:cubicBezTo>
                  <a:lnTo>
                    <a:pt x="36471" y="511086"/>
                  </a:lnTo>
                  <a:cubicBezTo>
                    <a:pt x="25094" y="507230"/>
                    <a:pt x="16337" y="498031"/>
                    <a:pt x="13045" y="486478"/>
                  </a:cubicBezTo>
                  <a:cubicBezTo>
                    <a:pt x="9753" y="474925"/>
                    <a:pt x="12346" y="462493"/>
                    <a:pt x="19981" y="453219"/>
                  </a:cubicBezTo>
                  <a:lnTo>
                    <a:pt x="20078" y="453100"/>
                  </a:lnTo>
                  <a:cubicBezTo>
                    <a:pt x="38733" y="430442"/>
                    <a:pt x="35632" y="396981"/>
                    <a:pt x="13132" y="378136"/>
                  </a:cubicBezTo>
                  <a:lnTo>
                    <a:pt x="13102" y="378111"/>
                  </a:lnTo>
                  <a:cubicBezTo>
                    <a:pt x="3885" y="370391"/>
                    <a:pt x="-954" y="358637"/>
                    <a:pt x="157" y="346666"/>
                  </a:cubicBezTo>
                  <a:cubicBezTo>
                    <a:pt x="1268" y="334694"/>
                    <a:pt x="8187" y="324031"/>
                    <a:pt x="18668" y="318140"/>
                  </a:cubicBezTo>
                  <a:lnTo>
                    <a:pt x="18668" y="318140"/>
                  </a:lnTo>
                  <a:cubicBezTo>
                    <a:pt x="44229" y="303770"/>
                    <a:pt x="53417" y="271475"/>
                    <a:pt x="39249" y="245802"/>
                  </a:cubicBezTo>
                  <a:lnTo>
                    <a:pt x="39110" y="245550"/>
                  </a:lnTo>
                  <a:cubicBezTo>
                    <a:pt x="33311" y="235042"/>
                    <a:pt x="33046" y="222355"/>
                    <a:pt x="38403" y="211615"/>
                  </a:cubicBezTo>
                  <a:cubicBezTo>
                    <a:pt x="43759" y="200874"/>
                    <a:pt x="54051" y="193452"/>
                    <a:pt x="65934" y="191762"/>
                  </a:cubicBezTo>
                  <a:lnTo>
                    <a:pt x="65934" y="191762"/>
                  </a:lnTo>
                  <a:cubicBezTo>
                    <a:pt x="94916" y="187639"/>
                    <a:pt x="115125" y="160878"/>
                    <a:pt x="111159" y="131874"/>
                  </a:cubicBezTo>
                  <a:lnTo>
                    <a:pt x="111100" y="131448"/>
                  </a:lnTo>
                  <a:cubicBezTo>
                    <a:pt x="109477" y="119573"/>
                    <a:pt x="113802" y="107659"/>
                    <a:pt x="122665" y="99591"/>
                  </a:cubicBezTo>
                  <a:cubicBezTo>
                    <a:pt x="131529" y="91522"/>
                    <a:pt x="143796" y="88334"/>
                    <a:pt x="155467" y="91064"/>
                  </a:cubicBezTo>
                  <a:lnTo>
                    <a:pt x="155467" y="91064"/>
                  </a:lnTo>
                  <a:cubicBezTo>
                    <a:pt x="183950" y="97728"/>
                    <a:pt x="212453" y="80080"/>
                    <a:pt x="219183" y="51613"/>
                  </a:cubicBezTo>
                  <a:lnTo>
                    <a:pt x="219262" y="51277"/>
                  </a:lnTo>
                  <a:cubicBezTo>
                    <a:pt x="222019" y="39615"/>
                    <a:pt x="230347" y="30061"/>
                    <a:pt x="241523" y="25738"/>
                  </a:cubicBezTo>
                  <a:cubicBezTo>
                    <a:pt x="252699" y="21415"/>
                    <a:pt x="265288" y="22878"/>
                    <a:pt x="275175" y="29649"/>
                  </a:cubicBezTo>
                  <a:lnTo>
                    <a:pt x="275175" y="29649"/>
                  </a:lnTo>
                  <a:cubicBezTo>
                    <a:pt x="299323" y="46186"/>
                    <a:pt x="332305" y="40021"/>
                    <a:pt x="348848" y="15877"/>
                  </a:cubicBezTo>
                  <a:lnTo>
                    <a:pt x="348894" y="15810"/>
                  </a:lnTo>
                  <a:cubicBezTo>
                    <a:pt x="355674" y="5915"/>
                    <a:pt x="366897" y="0"/>
                    <a:pt x="378892" y="0"/>
                  </a:cubicBezTo>
                  <a:cubicBezTo>
                    <a:pt x="390887" y="0"/>
                    <a:pt x="402110" y="5915"/>
                    <a:pt x="408890" y="15810"/>
                  </a:cubicBezTo>
                  <a:close/>
                </a:path>
              </a:pathLst>
            </a:custGeom>
            <a:solidFill>
              <a:srgbClr val="D7C867"/>
            </a:solidFill>
          </p:spPr>
          <p:txBody>
            <a:bodyPr/>
            <a:lstStyle/>
            <a:p>
              <a:endParaRPr lang="en-US"/>
            </a:p>
          </p:txBody>
        </p:sp>
        <p:sp>
          <p:nvSpPr>
            <p:cNvPr id="33" name="TextBox 33"/>
            <p:cNvSpPr txBox="1"/>
            <p:nvPr/>
          </p:nvSpPr>
          <p:spPr>
            <a:xfrm>
              <a:off x="139700" y="139700"/>
              <a:ext cx="533400" cy="533400"/>
            </a:xfrm>
            <a:prstGeom prst="rect">
              <a:avLst/>
            </a:prstGeom>
          </p:spPr>
          <p:txBody>
            <a:bodyPr lIns="37790" tIns="37790" rIns="37790" bIns="37790" rtlCol="0" anchor="ctr"/>
            <a:lstStyle/>
            <a:p>
              <a:pPr algn="ctr">
                <a:lnSpc>
                  <a:spcPts val="2160"/>
                </a:lnSpc>
              </a:pPr>
              <a:r>
                <a:rPr lang="en-US" sz="1800">
                  <a:solidFill>
                    <a:srgbClr val="000000"/>
                  </a:solidFill>
                  <a:latin typeface="Varela Round"/>
                  <a:ea typeface="Varela Round"/>
                  <a:cs typeface="Varela Round"/>
                  <a:sym typeface="Varela Round"/>
                </a:rPr>
                <a:t>4</a:t>
              </a:r>
            </a:p>
          </p:txBody>
        </p:sp>
      </p:grpSp>
      <p:grpSp>
        <p:nvGrpSpPr>
          <p:cNvPr id="34" name="Group 34"/>
          <p:cNvGrpSpPr/>
          <p:nvPr/>
        </p:nvGrpSpPr>
        <p:grpSpPr>
          <a:xfrm>
            <a:off x="4076062" y="6290045"/>
            <a:ext cx="4945849" cy="689493"/>
            <a:chOff x="0" y="0"/>
            <a:chExt cx="2053719" cy="286306"/>
          </a:xfrm>
        </p:grpSpPr>
        <p:sp>
          <p:nvSpPr>
            <p:cNvPr id="35" name="Freeform 35"/>
            <p:cNvSpPr/>
            <p:nvPr/>
          </p:nvSpPr>
          <p:spPr>
            <a:xfrm>
              <a:off x="0" y="0"/>
              <a:ext cx="2053719" cy="286306"/>
            </a:xfrm>
            <a:custGeom>
              <a:avLst/>
              <a:gdLst/>
              <a:ahLst/>
              <a:cxnLst/>
              <a:rect l="l" t="t" r="r" b="b"/>
              <a:pathLst>
                <a:path w="2053719" h="286306">
                  <a:moveTo>
                    <a:pt x="143153" y="0"/>
                  </a:moveTo>
                  <a:lnTo>
                    <a:pt x="1910566" y="0"/>
                  </a:lnTo>
                  <a:cubicBezTo>
                    <a:pt x="1948533" y="0"/>
                    <a:pt x="1984944" y="15082"/>
                    <a:pt x="2011790" y="41928"/>
                  </a:cubicBezTo>
                  <a:cubicBezTo>
                    <a:pt x="2038637" y="68775"/>
                    <a:pt x="2053719" y="105186"/>
                    <a:pt x="2053719" y="143153"/>
                  </a:cubicBezTo>
                  <a:lnTo>
                    <a:pt x="2053719" y="143153"/>
                  </a:lnTo>
                  <a:cubicBezTo>
                    <a:pt x="2053719" y="181119"/>
                    <a:pt x="2038637" y="217531"/>
                    <a:pt x="2011790" y="244377"/>
                  </a:cubicBezTo>
                  <a:cubicBezTo>
                    <a:pt x="1984944" y="271223"/>
                    <a:pt x="1948533" y="286306"/>
                    <a:pt x="1910566" y="286306"/>
                  </a:cubicBezTo>
                  <a:lnTo>
                    <a:pt x="143153" y="286306"/>
                  </a:lnTo>
                  <a:cubicBezTo>
                    <a:pt x="105186" y="286306"/>
                    <a:pt x="68775" y="271223"/>
                    <a:pt x="41928" y="244377"/>
                  </a:cubicBezTo>
                  <a:cubicBezTo>
                    <a:pt x="15082" y="217531"/>
                    <a:pt x="0" y="181119"/>
                    <a:pt x="0" y="143153"/>
                  </a:cubicBezTo>
                  <a:lnTo>
                    <a:pt x="0" y="143153"/>
                  </a:lnTo>
                  <a:cubicBezTo>
                    <a:pt x="0" y="105186"/>
                    <a:pt x="15082" y="68775"/>
                    <a:pt x="41928" y="41928"/>
                  </a:cubicBezTo>
                  <a:cubicBezTo>
                    <a:pt x="68775" y="15082"/>
                    <a:pt x="105186" y="0"/>
                    <a:pt x="143153" y="0"/>
                  </a:cubicBezTo>
                  <a:close/>
                </a:path>
              </a:pathLst>
            </a:custGeom>
            <a:solidFill>
              <a:srgbClr val="CC0000"/>
            </a:solidFill>
          </p:spPr>
          <p:txBody>
            <a:bodyPr/>
            <a:lstStyle/>
            <a:p>
              <a:endParaRPr lang="en-US"/>
            </a:p>
          </p:txBody>
        </p:sp>
        <p:sp>
          <p:nvSpPr>
            <p:cNvPr id="36" name="TextBox 36"/>
            <p:cNvSpPr txBox="1"/>
            <p:nvPr/>
          </p:nvSpPr>
          <p:spPr>
            <a:xfrm>
              <a:off x="0" y="-19050"/>
              <a:ext cx="2053719" cy="305356"/>
            </a:xfrm>
            <a:prstGeom prst="rect">
              <a:avLst/>
            </a:prstGeom>
          </p:spPr>
          <p:txBody>
            <a:bodyPr lIns="24827" tIns="24827" rIns="24827" bIns="24827" rtlCol="0" anchor="ctr"/>
            <a:lstStyle/>
            <a:p>
              <a:pPr algn="ctr">
                <a:lnSpc>
                  <a:spcPts val="1299"/>
                </a:lnSpc>
                <a:spcBef>
                  <a:spcPct val="0"/>
                </a:spcBef>
              </a:pPr>
              <a:endParaRPr/>
            </a:p>
          </p:txBody>
        </p:sp>
      </p:grpSp>
      <p:sp>
        <p:nvSpPr>
          <p:cNvPr id="37" name="TextBox 37"/>
          <p:cNvSpPr txBox="1"/>
          <p:nvPr/>
        </p:nvSpPr>
        <p:spPr>
          <a:xfrm>
            <a:off x="4459122" y="6454134"/>
            <a:ext cx="417973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Private Loans</a:t>
            </a:r>
          </a:p>
        </p:txBody>
      </p:sp>
      <p:grpSp>
        <p:nvGrpSpPr>
          <p:cNvPr id="38" name="Group 38"/>
          <p:cNvGrpSpPr/>
          <p:nvPr/>
        </p:nvGrpSpPr>
        <p:grpSpPr>
          <a:xfrm>
            <a:off x="3455581" y="6229072"/>
            <a:ext cx="811440" cy="811440"/>
            <a:chOff x="0" y="0"/>
            <a:chExt cx="812800" cy="812800"/>
          </a:xfrm>
        </p:grpSpPr>
        <p:sp>
          <p:nvSpPr>
            <p:cNvPr id="39" name="Freeform 39"/>
            <p:cNvSpPr/>
            <p:nvPr/>
          </p:nvSpPr>
          <p:spPr>
            <a:xfrm>
              <a:off x="27508" y="27971"/>
              <a:ext cx="757783" cy="757977"/>
            </a:xfrm>
            <a:custGeom>
              <a:avLst/>
              <a:gdLst/>
              <a:ahLst/>
              <a:cxnLst/>
              <a:rect l="l" t="t" r="r" b="b"/>
              <a:pathLst>
                <a:path w="757783" h="757977">
                  <a:moveTo>
                    <a:pt x="408890" y="15810"/>
                  </a:moveTo>
                  <a:lnTo>
                    <a:pt x="408936" y="15877"/>
                  </a:lnTo>
                  <a:cubicBezTo>
                    <a:pt x="425479" y="40021"/>
                    <a:pt x="458461" y="46186"/>
                    <a:pt x="482609" y="29649"/>
                  </a:cubicBezTo>
                  <a:lnTo>
                    <a:pt x="482609" y="29649"/>
                  </a:lnTo>
                  <a:cubicBezTo>
                    <a:pt x="492496" y="22878"/>
                    <a:pt x="505085" y="21415"/>
                    <a:pt x="516261" y="25738"/>
                  </a:cubicBezTo>
                  <a:cubicBezTo>
                    <a:pt x="527437" y="30061"/>
                    <a:pt x="535765" y="39615"/>
                    <a:pt x="538522" y="51277"/>
                  </a:cubicBezTo>
                  <a:lnTo>
                    <a:pt x="538601" y="51613"/>
                  </a:lnTo>
                  <a:cubicBezTo>
                    <a:pt x="545331" y="80080"/>
                    <a:pt x="573834" y="97728"/>
                    <a:pt x="602317" y="91064"/>
                  </a:cubicBezTo>
                  <a:lnTo>
                    <a:pt x="602317" y="91064"/>
                  </a:lnTo>
                  <a:cubicBezTo>
                    <a:pt x="613988" y="88334"/>
                    <a:pt x="626255" y="91522"/>
                    <a:pt x="635119" y="99591"/>
                  </a:cubicBezTo>
                  <a:cubicBezTo>
                    <a:pt x="643982" y="107659"/>
                    <a:pt x="648307" y="119573"/>
                    <a:pt x="646684" y="131448"/>
                  </a:cubicBezTo>
                  <a:lnTo>
                    <a:pt x="646625" y="131874"/>
                  </a:lnTo>
                  <a:cubicBezTo>
                    <a:pt x="642659" y="160878"/>
                    <a:pt x="662867" y="187639"/>
                    <a:pt x="691850" y="191762"/>
                  </a:cubicBezTo>
                  <a:lnTo>
                    <a:pt x="691850" y="191762"/>
                  </a:lnTo>
                  <a:cubicBezTo>
                    <a:pt x="703732" y="193452"/>
                    <a:pt x="714025" y="200874"/>
                    <a:pt x="719381" y="211615"/>
                  </a:cubicBezTo>
                  <a:cubicBezTo>
                    <a:pt x="724737" y="222355"/>
                    <a:pt x="724473" y="235042"/>
                    <a:pt x="718674" y="245550"/>
                  </a:cubicBezTo>
                  <a:lnTo>
                    <a:pt x="718535" y="245802"/>
                  </a:lnTo>
                  <a:cubicBezTo>
                    <a:pt x="704367" y="271475"/>
                    <a:pt x="713555" y="303770"/>
                    <a:pt x="739116" y="318140"/>
                  </a:cubicBezTo>
                  <a:lnTo>
                    <a:pt x="739116" y="318140"/>
                  </a:lnTo>
                  <a:cubicBezTo>
                    <a:pt x="749597" y="324031"/>
                    <a:pt x="756516" y="334694"/>
                    <a:pt x="757627" y="346666"/>
                  </a:cubicBezTo>
                  <a:cubicBezTo>
                    <a:pt x="758738" y="358637"/>
                    <a:pt x="753899" y="370391"/>
                    <a:pt x="744682" y="378111"/>
                  </a:cubicBezTo>
                  <a:lnTo>
                    <a:pt x="744652" y="378136"/>
                  </a:lnTo>
                  <a:cubicBezTo>
                    <a:pt x="722152" y="396981"/>
                    <a:pt x="719051" y="430442"/>
                    <a:pt x="737706" y="453100"/>
                  </a:cubicBezTo>
                  <a:lnTo>
                    <a:pt x="737803" y="453218"/>
                  </a:lnTo>
                  <a:cubicBezTo>
                    <a:pt x="745438" y="462492"/>
                    <a:pt x="748031" y="474925"/>
                    <a:pt x="744739" y="486478"/>
                  </a:cubicBezTo>
                  <a:cubicBezTo>
                    <a:pt x="741447" y="498031"/>
                    <a:pt x="732690" y="507230"/>
                    <a:pt x="721313" y="511086"/>
                  </a:cubicBezTo>
                  <a:lnTo>
                    <a:pt x="721313" y="511086"/>
                  </a:lnTo>
                  <a:cubicBezTo>
                    <a:pt x="693567" y="520491"/>
                    <a:pt x="678612" y="550526"/>
                    <a:pt x="687828" y="578336"/>
                  </a:cubicBezTo>
                  <a:lnTo>
                    <a:pt x="687949" y="578701"/>
                  </a:lnTo>
                  <a:cubicBezTo>
                    <a:pt x="691722" y="590084"/>
                    <a:pt x="689654" y="602596"/>
                    <a:pt x="682420" y="612161"/>
                  </a:cubicBezTo>
                  <a:cubicBezTo>
                    <a:pt x="675186" y="621726"/>
                    <a:pt x="663710" y="627121"/>
                    <a:pt x="651729" y="626590"/>
                  </a:cubicBezTo>
                  <a:lnTo>
                    <a:pt x="651729" y="626590"/>
                  </a:lnTo>
                  <a:cubicBezTo>
                    <a:pt x="622499" y="625295"/>
                    <a:pt x="597724" y="647880"/>
                    <a:pt x="596317" y="677105"/>
                  </a:cubicBezTo>
                  <a:lnTo>
                    <a:pt x="596297" y="677520"/>
                  </a:lnTo>
                  <a:cubicBezTo>
                    <a:pt x="595721" y="689489"/>
                    <a:pt x="589287" y="700405"/>
                    <a:pt x="579094" y="706706"/>
                  </a:cubicBezTo>
                  <a:cubicBezTo>
                    <a:pt x="568902" y="713008"/>
                    <a:pt x="556261" y="713884"/>
                    <a:pt x="545296" y="709050"/>
                  </a:cubicBezTo>
                  <a:lnTo>
                    <a:pt x="545296" y="709050"/>
                  </a:lnTo>
                  <a:cubicBezTo>
                    <a:pt x="518527" y="697248"/>
                    <a:pt x="487258" y="709362"/>
                    <a:pt x="475427" y="736118"/>
                  </a:cubicBezTo>
                  <a:lnTo>
                    <a:pt x="475334" y="736328"/>
                  </a:lnTo>
                  <a:cubicBezTo>
                    <a:pt x="470486" y="747291"/>
                    <a:pt x="460545" y="755159"/>
                    <a:pt x="448761" y="757359"/>
                  </a:cubicBezTo>
                  <a:cubicBezTo>
                    <a:pt x="436977" y="759558"/>
                    <a:pt x="424866" y="755806"/>
                    <a:pt x="416390" y="747330"/>
                  </a:cubicBezTo>
                  <a:lnTo>
                    <a:pt x="416390" y="747330"/>
                  </a:lnTo>
                  <a:cubicBezTo>
                    <a:pt x="406445" y="737384"/>
                    <a:pt x="392957" y="731797"/>
                    <a:pt x="378892" y="731797"/>
                  </a:cubicBezTo>
                  <a:cubicBezTo>
                    <a:pt x="364827" y="731797"/>
                    <a:pt x="351339" y="737384"/>
                    <a:pt x="341394" y="747330"/>
                  </a:cubicBezTo>
                  <a:lnTo>
                    <a:pt x="341394" y="747330"/>
                  </a:lnTo>
                  <a:cubicBezTo>
                    <a:pt x="332918" y="755806"/>
                    <a:pt x="320807" y="759558"/>
                    <a:pt x="309023" y="757359"/>
                  </a:cubicBezTo>
                  <a:cubicBezTo>
                    <a:pt x="297239" y="755159"/>
                    <a:pt x="287298" y="747291"/>
                    <a:pt x="282450" y="736328"/>
                  </a:cubicBezTo>
                  <a:lnTo>
                    <a:pt x="282357" y="736118"/>
                  </a:lnTo>
                  <a:cubicBezTo>
                    <a:pt x="270526" y="709362"/>
                    <a:pt x="239257" y="697248"/>
                    <a:pt x="212488" y="709050"/>
                  </a:cubicBezTo>
                  <a:lnTo>
                    <a:pt x="212488" y="709050"/>
                  </a:lnTo>
                  <a:cubicBezTo>
                    <a:pt x="201523" y="713884"/>
                    <a:pt x="188882" y="713008"/>
                    <a:pt x="178690" y="706706"/>
                  </a:cubicBezTo>
                  <a:cubicBezTo>
                    <a:pt x="168497" y="700405"/>
                    <a:pt x="162063" y="689489"/>
                    <a:pt x="161487" y="677520"/>
                  </a:cubicBezTo>
                  <a:lnTo>
                    <a:pt x="161467" y="677105"/>
                  </a:lnTo>
                  <a:cubicBezTo>
                    <a:pt x="160060" y="647880"/>
                    <a:pt x="135285" y="625295"/>
                    <a:pt x="106055" y="626590"/>
                  </a:cubicBezTo>
                  <a:lnTo>
                    <a:pt x="106055" y="626590"/>
                  </a:lnTo>
                  <a:cubicBezTo>
                    <a:pt x="94074" y="627121"/>
                    <a:pt x="82598" y="621726"/>
                    <a:pt x="75364" y="612161"/>
                  </a:cubicBezTo>
                  <a:cubicBezTo>
                    <a:pt x="68130" y="602596"/>
                    <a:pt x="66062" y="590085"/>
                    <a:pt x="69835" y="578701"/>
                  </a:cubicBezTo>
                  <a:lnTo>
                    <a:pt x="69956" y="578336"/>
                  </a:lnTo>
                  <a:cubicBezTo>
                    <a:pt x="79172" y="550526"/>
                    <a:pt x="64217" y="520491"/>
                    <a:pt x="36471" y="511086"/>
                  </a:cubicBezTo>
                  <a:lnTo>
                    <a:pt x="36471" y="511086"/>
                  </a:lnTo>
                  <a:cubicBezTo>
                    <a:pt x="25094" y="507230"/>
                    <a:pt x="16337" y="498031"/>
                    <a:pt x="13045" y="486478"/>
                  </a:cubicBezTo>
                  <a:cubicBezTo>
                    <a:pt x="9753" y="474925"/>
                    <a:pt x="12346" y="462493"/>
                    <a:pt x="19981" y="453219"/>
                  </a:cubicBezTo>
                  <a:lnTo>
                    <a:pt x="20078" y="453100"/>
                  </a:lnTo>
                  <a:cubicBezTo>
                    <a:pt x="38733" y="430442"/>
                    <a:pt x="35632" y="396981"/>
                    <a:pt x="13132" y="378136"/>
                  </a:cubicBezTo>
                  <a:lnTo>
                    <a:pt x="13102" y="378111"/>
                  </a:lnTo>
                  <a:cubicBezTo>
                    <a:pt x="3885" y="370391"/>
                    <a:pt x="-954" y="358637"/>
                    <a:pt x="157" y="346666"/>
                  </a:cubicBezTo>
                  <a:cubicBezTo>
                    <a:pt x="1268" y="334694"/>
                    <a:pt x="8187" y="324031"/>
                    <a:pt x="18668" y="318140"/>
                  </a:cubicBezTo>
                  <a:lnTo>
                    <a:pt x="18668" y="318140"/>
                  </a:lnTo>
                  <a:cubicBezTo>
                    <a:pt x="44229" y="303770"/>
                    <a:pt x="53417" y="271475"/>
                    <a:pt x="39249" y="245802"/>
                  </a:cubicBezTo>
                  <a:lnTo>
                    <a:pt x="39110" y="245550"/>
                  </a:lnTo>
                  <a:cubicBezTo>
                    <a:pt x="33311" y="235042"/>
                    <a:pt x="33046" y="222355"/>
                    <a:pt x="38403" y="211615"/>
                  </a:cubicBezTo>
                  <a:cubicBezTo>
                    <a:pt x="43759" y="200874"/>
                    <a:pt x="54051" y="193452"/>
                    <a:pt x="65934" y="191762"/>
                  </a:cubicBezTo>
                  <a:lnTo>
                    <a:pt x="65934" y="191762"/>
                  </a:lnTo>
                  <a:cubicBezTo>
                    <a:pt x="94916" y="187639"/>
                    <a:pt x="115125" y="160878"/>
                    <a:pt x="111159" y="131874"/>
                  </a:cubicBezTo>
                  <a:lnTo>
                    <a:pt x="111100" y="131448"/>
                  </a:lnTo>
                  <a:cubicBezTo>
                    <a:pt x="109477" y="119573"/>
                    <a:pt x="113802" y="107659"/>
                    <a:pt x="122665" y="99591"/>
                  </a:cubicBezTo>
                  <a:cubicBezTo>
                    <a:pt x="131529" y="91522"/>
                    <a:pt x="143796" y="88334"/>
                    <a:pt x="155467" y="91064"/>
                  </a:cubicBezTo>
                  <a:lnTo>
                    <a:pt x="155467" y="91064"/>
                  </a:lnTo>
                  <a:cubicBezTo>
                    <a:pt x="183950" y="97728"/>
                    <a:pt x="212453" y="80080"/>
                    <a:pt x="219183" y="51613"/>
                  </a:cubicBezTo>
                  <a:lnTo>
                    <a:pt x="219262" y="51277"/>
                  </a:lnTo>
                  <a:cubicBezTo>
                    <a:pt x="222019" y="39615"/>
                    <a:pt x="230347" y="30061"/>
                    <a:pt x="241523" y="25738"/>
                  </a:cubicBezTo>
                  <a:cubicBezTo>
                    <a:pt x="252699" y="21415"/>
                    <a:pt x="265288" y="22878"/>
                    <a:pt x="275175" y="29649"/>
                  </a:cubicBezTo>
                  <a:lnTo>
                    <a:pt x="275175" y="29649"/>
                  </a:lnTo>
                  <a:cubicBezTo>
                    <a:pt x="299323" y="46186"/>
                    <a:pt x="332305" y="40021"/>
                    <a:pt x="348848" y="15877"/>
                  </a:cubicBezTo>
                  <a:lnTo>
                    <a:pt x="348894" y="15810"/>
                  </a:lnTo>
                  <a:cubicBezTo>
                    <a:pt x="355674" y="5915"/>
                    <a:pt x="366897" y="0"/>
                    <a:pt x="378892" y="0"/>
                  </a:cubicBezTo>
                  <a:cubicBezTo>
                    <a:pt x="390887" y="0"/>
                    <a:pt x="402110" y="5915"/>
                    <a:pt x="408890" y="15810"/>
                  </a:cubicBezTo>
                  <a:close/>
                </a:path>
              </a:pathLst>
            </a:custGeom>
            <a:solidFill>
              <a:srgbClr val="D7C867"/>
            </a:solidFill>
          </p:spPr>
          <p:txBody>
            <a:bodyPr/>
            <a:lstStyle/>
            <a:p>
              <a:endParaRPr lang="en-US"/>
            </a:p>
          </p:txBody>
        </p:sp>
        <p:sp>
          <p:nvSpPr>
            <p:cNvPr id="40" name="TextBox 40"/>
            <p:cNvSpPr txBox="1"/>
            <p:nvPr/>
          </p:nvSpPr>
          <p:spPr>
            <a:xfrm>
              <a:off x="139700" y="139700"/>
              <a:ext cx="533400" cy="533400"/>
            </a:xfrm>
            <a:prstGeom prst="rect">
              <a:avLst/>
            </a:prstGeom>
          </p:spPr>
          <p:txBody>
            <a:bodyPr lIns="37790" tIns="37790" rIns="37790" bIns="37790" rtlCol="0" anchor="ctr"/>
            <a:lstStyle/>
            <a:p>
              <a:pPr algn="ctr">
                <a:lnSpc>
                  <a:spcPts val="2160"/>
                </a:lnSpc>
              </a:pPr>
              <a:r>
                <a:rPr lang="en-US" sz="1800">
                  <a:solidFill>
                    <a:srgbClr val="000000"/>
                  </a:solidFill>
                  <a:latin typeface="Varela Round"/>
                  <a:ea typeface="Varela Round"/>
                  <a:cs typeface="Varela Round"/>
                  <a:sym typeface="Varela Round"/>
                </a:rPr>
                <a:t>5</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901" y="524621"/>
            <a:ext cx="6549102" cy="8134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REPAYMENT</a:t>
            </a:r>
          </a:p>
        </p:txBody>
      </p:sp>
      <p:sp>
        <p:nvSpPr>
          <p:cNvPr id="3" name="Freeform 3"/>
          <p:cNvSpPr/>
          <p:nvPr/>
        </p:nvSpPr>
        <p:spPr>
          <a:xfrm rot="-2170067" flipH="1">
            <a:off x="7001644" y="-994714"/>
            <a:ext cx="2842873" cy="2881202"/>
          </a:xfrm>
          <a:custGeom>
            <a:avLst/>
            <a:gdLst/>
            <a:ahLst/>
            <a:cxnLst/>
            <a:rect l="l" t="t" r="r" b="b"/>
            <a:pathLst>
              <a:path w="2842873" h="2881202">
                <a:moveTo>
                  <a:pt x="2842873" y="0"/>
                </a:moveTo>
                <a:lnTo>
                  <a:pt x="0" y="0"/>
                </a:lnTo>
                <a:lnTo>
                  <a:pt x="0" y="2881201"/>
                </a:lnTo>
                <a:lnTo>
                  <a:pt x="2842873" y="2881201"/>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2403223" y="1506147"/>
            <a:ext cx="7016808" cy="1758116"/>
            <a:chOff x="0" y="0"/>
            <a:chExt cx="2913666" cy="730042"/>
          </a:xfrm>
        </p:grpSpPr>
        <p:sp>
          <p:nvSpPr>
            <p:cNvPr id="6" name="Freeform 6"/>
            <p:cNvSpPr/>
            <p:nvPr/>
          </p:nvSpPr>
          <p:spPr>
            <a:xfrm>
              <a:off x="0" y="0"/>
              <a:ext cx="2913666" cy="730042"/>
            </a:xfrm>
            <a:custGeom>
              <a:avLst/>
              <a:gdLst/>
              <a:ahLst/>
              <a:cxnLst/>
              <a:rect l="l" t="t" r="r" b="b"/>
              <a:pathLst>
                <a:path w="2913666" h="730042">
                  <a:moveTo>
                    <a:pt x="38617" y="0"/>
                  </a:moveTo>
                  <a:lnTo>
                    <a:pt x="2875049" y="0"/>
                  </a:lnTo>
                  <a:cubicBezTo>
                    <a:pt x="2885291" y="0"/>
                    <a:pt x="2895113" y="4069"/>
                    <a:pt x="2902355" y="11311"/>
                  </a:cubicBezTo>
                  <a:cubicBezTo>
                    <a:pt x="2909597" y="18553"/>
                    <a:pt x="2913666" y="28375"/>
                    <a:pt x="2913666" y="38617"/>
                  </a:cubicBezTo>
                  <a:lnTo>
                    <a:pt x="2913666" y="691425"/>
                  </a:lnTo>
                  <a:cubicBezTo>
                    <a:pt x="2913666" y="701667"/>
                    <a:pt x="2909597" y="711489"/>
                    <a:pt x="2902355" y="718731"/>
                  </a:cubicBezTo>
                  <a:cubicBezTo>
                    <a:pt x="2895113" y="725973"/>
                    <a:pt x="2885291" y="730042"/>
                    <a:pt x="2875049" y="730042"/>
                  </a:cubicBezTo>
                  <a:lnTo>
                    <a:pt x="38617" y="730042"/>
                  </a:lnTo>
                  <a:cubicBezTo>
                    <a:pt x="28375" y="730042"/>
                    <a:pt x="18553" y="725973"/>
                    <a:pt x="11311" y="718731"/>
                  </a:cubicBezTo>
                  <a:cubicBezTo>
                    <a:pt x="4069" y="711489"/>
                    <a:pt x="0" y="701667"/>
                    <a:pt x="0" y="691425"/>
                  </a:cubicBezTo>
                  <a:lnTo>
                    <a:pt x="0" y="38617"/>
                  </a:lnTo>
                  <a:cubicBezTo>
                    <a:pt x="0" y="28375"/>
                    <a:pt x="4069" y="18553"/>
                    <a:pt x="11311" y="11311"/>
                  </a:cubicBezTo>
                  <a:cubicBezTo>
                    <a:pt x="18553" y="4069"/>
                    <a:pt x="28375" y="0"/>
                    <a:pt x="38617"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2913666" cy="749092"/>
            </a:xfrm>
            <a:prstGeom prst="rect">
              <a:avLst/>
            </a:prstGeom>
          </p:spPr>
          <p:txBody>
            <a:bodyPr lIns="24827" tIns="24827" rIns="24827" bIns="24827" rtlCol="0" anchor="ctr"/>
            <a:lstStyle/>
            <a:p>
              <a:pPr algn="ctr">
                <a:lnSpc>
                  <a:spcPts val="1299"/>
                </a:lnSpc>
                <a:spcBef>
                  <a:spcPct val="0"/>
                </a:spcBef>
              </a:pPr>
              <a:endParaRPr/>
            </a:p>
          </p:txBody>
        </p:sp>
      </p:grpSp>
      <p:sp>
        <p:nvSpPr>
          <p:cNvPr id="8" name="TextBox 8"/>
          <p:cNvSpPr txBox="1"/>
          <p:nvPr/>
        </p:nvSpPr>
        <p:spPr>
          <a:xfrm>
            <a:off x="2520144" y="1650051"/>
            <a:ext cx="6715722" cy="1726565"/>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You always have options if you can't pay. Don't wait to contact your loan servicer to discuss options.</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An IDR plan could lower your payment. If your income drops (for example, if you become unemployed), your payment could be as low as $0 per month.</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You can request a temporary pause of payments (deferment or forbearance).</a:t>
            </a:r>
          </a:p>
          <a:p>
            <a:pPr algn="l">
              <a:lnSpc>
                <a:spcPts val="1960"/>
              </a:lnSpc>
            </a:pPr>
            <a:endParaRPr lang="en-US" sz="1400">
              <a:solidFill>
                <a:srgbClr val="000000"/>
              </a:solidFill>
              <a:latin typeface="Varela Round"/>
              <a:ea typeface="Varela Round"/>
              <a:cs typeface="Varela Round"/>
              <a:sym typeface="Varela Round"/>
            </a:endParaRPr>
          </a:p>
        </p:txBody>
      </p:sp>
      <p:sp>
        <p:nvSpPr>
          <p:cNvPr id="9" name="Freeform 9"/>
          <p:cNvSpPr/>
          <p:nvPr/>
        </p:nvSpPr>
        <p:spPr>
          <a:xfrm rot="-5399999">
            <a:off x="825331"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2272003" y="3548066"/>
            <a:ext cx="7143056" cy="2797489"/>
            <a:chOff x="0" y="0"/>
            <a:chExt cx="3404876" cy="1333477"/>
          </a:xfrm>
        </p:grpSpPr>
        <p:sp>
          <p:nvSpPr>
            <p:cNvPr id="11" name="Freeform 11"/>
            <p:cNvSpPr/>
            <p:nvPr/>
          </p:nvSpPr>
          <p:spPr>
            <a:xfrm>
              <a:off x="0" y="0"/>
              <a:ext cx="3404876" cy="1333477"/>
            </a:xfrm>
            <a:custGeom>
              <a:avLst/>
              <a:gdLst/>
              <a:ahLst/>
              <a:cxnLst/>
              <a:rect l="l" t="t" r="r" b="b"/>
              <a:pathLst>
                <a:path w="3404876" h="1333477">
                  <a:moveTo>
                    <a:pt x="54192" y="0"/>
                  </a:moveTo>
                  <a:lnTo>
                    <a:pt x="3350684" y="0"/>
                  </a:lnTo>
                  <a:cubicBezTo>
                    <a:pt x="3365057" y="0"/>
                    <a:pt x="3378841" y="5709"/>
                    <a:pt x="3389004" y="15872"/>
                  </a:cubicBezTo>
                  <a:cubicBezTo>
                    <a:pt x="3399167" y="26035"/>
                    <a:pt x="3404876" y="39819"/>
                    <a:pt x="3404876" y="54192"/>
                  </a:cubicBezTo>
                  <a:lnTo>
                    <a:pt x="3404876" y="1279285"/>
                  </a:lnTo>
                  <a:cubicBezTo>
                    <a:pt x="3404876" y="1309215"/>
                    <a:pt x="3380613" y="1333477"/>
                    <a:pt x="3350684" y="1333477"/>
                  </a:cubicBezTo>
                  <a:lnTo>
                    <a:pt x="54192" y="1333477"/>
                  </a:lnTo>
                  <a:cubicBezTo>
                    <a:pt x="39819" y="1333477"/>
                    <a:pt x="26035" y="1327768"/>
                    <a:pt x="15872" y="1317605"/>
                  </a:cubicBezTo>
                  <a:cubicBezTo>
                    <a:pt x="5709" y="1307442"/>
                    <a:pt x="0" y="1293658"/>
                    <a:pt x="0" y="1279285"/>
                  </a:cubicBezTo>
                  <a:lnTo>
                    <a:pt x="0" y="54192"/>
                  </a:lnTo>
                  <a:cubicBezTo>
                    <a:pt x="0" y="24263"/>
                    <a:pt x="24263" y="0"/>
                    <a:pt x="54192" y="0"/>
                  </a:cubicBezTo>
                  <a:close/>
                </a:path>
              </a:pathLst>
            </a:custGeom>
            <a:solidFill>
              <a:srgbClr val="CC0000"/>
            </a:solidFill>
          </p:spPr>
          <p:txBody>
            <a:bodyPr/>
            <a:lstStyle/>
            <a:p>
              <a:endParaRPr lang="en-US"/>
            </a:p>
          </p:txBody>
        </p:sp>
        <p:sp>
          <p:nvSpPr>
            <p:cNvPr id="12" name="TextBox 12"/>
            <p:cNvSpPr txBox="1"/>
            <p:nvPr/>
          </p:nvSpPr>
          <p:spPr>
            <a:xfrm>
              <a:off x="0" y="-19050"/>
              <a:ext cx="3404876" cy="1352527"/>
            </a:xfrm>
            <a:prstGeom prst="rect">
              <a:avLst/>
            </a:prstGeom>
          </p:spPr>
          <p:txBody>
            <a:bodyPr lIns="24827" tIns="24827" rIns="24827" bIns="24827" rtlCol="0" anchor="ctr"/>
            <a:lstStyle/>
            <a:p>
              <a:pPr algn="ctr">
                <a:lnSpc>
                  <a:spcPts val="1299"/>
                </a:lnSpc>
                <a:spcBef>
                  <a:spcPct val="0"/>
                </a:spcBef>
              </a:pPr>
              <a:endParaRPr/>
            </a:p>
          </p:txBody>
        </p:sp>
      </p:grpSp>
      <p:sp>
        <p:nvSpPr>
          <p:cNvPr id="13" name="TextBox 13"/>
          <p:cNvSpPr txBox="1"/>
          <p:nvPr/>
        </p:nvSpPr>
        <p:spPr>
          <a:xfrm>
            <a:off x="2592563" y="3628390"/>
            <a:ext cx="6643303" cy="2717165"/>
          </a:xfrm>
          <a:prstGeom prst="rect">
            <a:avLst/>
          </a:prstGeom>
        </p:spPr>
        <p:txBody>
          <a:bodyPr lIns="0" tIns="0" rIns="0" bIns="0" rtlCol="0" anchor="t">
            <a:spAutoFit/>
          </a:bodyPr>
          <a:lstStyle/>
          <a:p>
            <a:pPr algn="l">
              <a:lnSpc>
                <a:spcPts val="1960"/>
              </a:lnSpc>
            </a:pPr>
            <a:r>
              <a:rPr lang="en-US" sz="1400">
                <a:solidFill>
                  <a:srgbClr val="FFFFFF"/>
                </a:solidFill>
                <a:latin typeface="Varela Round"/>
                <a:ea typeface="Varela Round"/>
                <a:cs typeface="Varela Round"/>
                <a:sym typeface="Varela Round"/>
              </a:rPr>
              <a:t>There are several loan forgiveness options, but most programs have strict eligibility requirements. Student loans can be forgiven under programs such as the following:</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Public Service Loan Forgiveness for people who work for eligible government and nonprofit employers</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Teacher Loan Forgiveness for people who work in eligible teaching jobs</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Income-driven repayment (IDR) forgiveness for people who repay their loans on an eligible IDR plan</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Total and permanent disability discharge for people with a disability that severely limits their ability to work</a:t>
            </a:r>
          </a:p>
          <a:p>
            <a:pPr algn="l">
              <a:lnSpc>
                <a:spcPts val="1960"/>
              </a:lnSpc>
            </a:pPr>
            <a:endParaRPr lang="en-US" sz="1400">
              <a:solidFill>
                <a:srgbClr val="FFFFFF"/>
              </a:solidFill>
              <a:latin typeface="Varela Round"/>
              <a:ea typeface="Varela Round"/>
              <a:cs typeface="Varela Round"/>
              <a:sym typeface="Varela Round"/>
            </a:endParaRPr>
          </a:p>
        </p:txBody>
      </p:sp>
      <p:grpSp>
        <p:nvGrpSpPr>
          <p:cNvPr id="14" name="Group 14"/>
          <p:cNvGrpSpPr/>
          <p:nvPr/>
        </p:nvGrpSpPr>
        <p:grpSpPr>
          <a:xfrm>
            <a:off x="244419" y="2026370"/>
            <a:ext cx="2385380" cy="717671"/>
            <a:chOff x="0" y="0"/>
            <a:chExt cx="1137038" cy="342092"/>
          </a:xfrm>
        </p:grpSpPr>
        <p:sp>
          <p:nvSpPr>
            <p:cNvPr id="15" name="Freeform 15"/>
            <p:cNvSpPr/>
            <p:nvPr/>
          </p:nvSpPr>
          <p:spPr>
            <a:xfrm>
              <a:off x="0" y="0"/>
              <a:ext cx="1137038" cy="342092"/>
            </a:xfrm>
            <a:custGeom>
              <a:avLst/>
              <a:gdLst/>
              <a:ahLst/>
              <a:cxnLst/>
              <a:rect l="l" t="t" r="r" b="b"/>
              <a:pathLst>
                <a:path w="1137038" h="342092">
                  <a:moveTo>
                    <a:pt x="162279" y="0"/>
                  </a:moveTo>
                  <a:lnTo>
                    <a:pt x="974759" y="0"/>
                  </a:lnTo>
                  <a:cubicBezTo>
                    <a:pt x="1017798" y="0"/>
                    <a:pt x="1059074" y="17097"/>
                    <a:pt x="1089507" y="47530"/>
                  </a:cubicBezTo>
                  <a:cubicBezTo>
                    <a:pt x="1119940" y="77963"/>
                    <a:pt x="1137038" y="119240"/>
                    <a:pt x="1137038" y="162279"/>
                  </a:cubicBezTo>
                  <a:lnTo>
                    <a:pt x="1137038" y="179813"/>
                  </a:lnTo>
                  <a:cubicBezTo>
                    <a:pt x="1137038" y="269437"/>
                    <a:pt x="1064383" y="342092"/>
                    <a:pt x="974759" y="342092"/>
                  </a:cubicBezTo>
                  <a:lnTo>
                    <a:pt x="162279" y="342092"/>
                  </a:lnTo>
                  <a:cubicBezTo>
                    <a:pt x="72655" y="342092"/>
                    <a:pt x="0" y="269437"/>
                    <a:pt x="0" y="179813"/>
                  </a:cubicBezTo>
                  <a:lnTo>
                    <a:pt x="0" y="162279"/>
                  </a:lnTo>
                  <a:cubicBezTo>
                    <a:pt x="0" y="72655"/>
                    <a:pt x="72655" y="0"/>
                    <a:pt x="162279" y="0"/>
                  </a:cubicBezTo>
                  <a:close/>
                </a:path>
              </a:pathLst>
            </a:custGeom>
            <a:solidFill>
              <a:srgbClr val="CC0000"/>
            </a:solidFill>
          </p:spPr>
          <p:txBody>
            <a:bodyPr/>
            <a:lstStyle/>
            <a:p>
              <a:endParaRPr lang="en-US"/>
            </a:p>
          </p:txBody>
        </p:sp>
        <p:sp>
          <p:nvSpPr>
            <p:cNvPr id="16" name="TextBox 16"/>
            <p:cNvSpPr txBox="1"/>
            <p:nvPr/>
          </p:nvSpPr>
          <p:spPr>
            <a:xfrm>
              <a:off x="0" y="-19050"/>
              <a:ext cx="1137038" cy="361142"/>
            </a:xfrm>
            <a:prstGeom prst="rect">
              <a:avLst/>
            </a:prstGeom>
          </p:spPr>
          <p:txBody>
            <a:bodyPr lIns="24827" tIns="24827" rIns="24827" bIns="24827" rtlCol="0" anchor="ctr"/>
            <a:lstStyle/>
            <a:p>
              <a:pPr algn="ctr">
                <a:lnSpc>
                  <a:spcPts val="1299"/>
                </a:lnSpc>
                <a:spcBef>
                  <a:spcPct val="0"/>
                </a:spcBef>
              </a:pPr>
              <a:endParaRPr/>
            </a:p>
          </p:txBody>
        </p:sp>
      </p:grpSp>
      <p:sp>
        <p:nvSpPr>
          <p:cNvPr id="17" name="TextBox 17"/>
          <p:cNvSpPr txBox="1"/>
          <p:nvPr/>
        </p:nvSpPr>
        <p:spPr>
          <a:xfrm>
            <a:off x="310664" y="2091200"/>
            <a:ext cx="2209480" cy="552202"/>
          </a:xfrm>
          <a:prstGeom prst="rect">
            <a:avLst/>
          </a:prstGeom>
        </p:spPr>
        <p:txBody>
          <a:bodyPr lIns="0" tIns="0" rIns="0" bIns="0" rtlCol="0" anchor="t">
            <a:spAutoFit/>
          </a:bodyPr>
          <a:lstStyle/>
          <a:p>
            <a:pPr marL="172719" lvl="1" algn="l">
              <a:lnSpc>
                <a:spcPts val="2239"/>
              </a:lnSpc>
            </a:pPr>
            <a:r>
              <a:rPr lang="en-US" sz="1599" dirty="0">
                <a:solidFill>
                  <a:srgbClr val="FFFFFF"/>
                </a:solidFill>
                <a:latin typeface="Varela Round"/>
                <a:ea typeface="Varela Round"/>
                <a:cs typeface="Varela Round"/>
                <a:sym typeface="Varela Round"/>
              </a:rPr>
              <a:t>If You Can’t Afford Your Payments</a:t>
            </a:r>
          </a:p>
        </p:txBody>
      </p:sp>
      <p:grpSp>
        <p:nvGrpSpPr>
          <p:cNvPr id="18" name="Group 18"/>
          <p:cNvGrpSpPr/>
          <p:nvPr/>
        </p:nvGrpSpPr>
        <p:grpSpPr>
          <a:xfrm>
            <a:off x="239446" y="4162969"/>
            <a:ext cx="2385380" cy="1137488"/>
            <a:chOff x="0" y="0"/>
            <a:chExt cx="1137038" cy="542206"/>
          </a:xfrm>
        </p:grpSpPr>
        <p:sp>
          <p:nvSpPr>
            <p:cNvPr id="19" name="Freeform 19"/>
            <p:cNvSpPr/>
            <p:nvPr/>
          </p:nvSpPr>
          <p:spPr>
            <a:xfrm>
              <a:off x="0" y="0"/>
              <a:ext cx="1137038" cy="542206"/>
            </a:xfrm>
            <a:custGeom>
              <a:avLst/>
              <a:gdLst/>
              <a:ahLst/>
              <a:cxnLst/>
              <a:rect l="l" t="t" r="r" b="b"/>
              <a:pathLst>
                <a:path w="1137038" h="542206">
                  <a:moveTo>
                    <a:pt x="162279" y="0"/>
                  </a:moveTo>
                  <a:lnTo>
                    <a:pt x="974759" y="0"/>
                  </a:lnTo>
                  <a:cubicBezTo>
                    <a:pt x="1017798" y="0"/>
                    <a:pt x="1059074" y="17097"/>
                    <a:pt x="1089507" y="47530"/>
                  </a:cubicBezTo>
                  <a:cubicBezTo>
                    <a:pt x="1119940" y="77963"/>
                    <a:pt x="1137038" y="119240"/>
                    <a:pt x="1137038" y="162279"/>
                  </a:cubicBezTo>
                  <a:lnTo>
                    <a:pt x="1137038" y="379927"/>
                  </a:lnTo>
                  <a:cubicBezTo>
                    <a:pt x="1137038" y="469551"/>
                    <a:pt x="1064383" y="542206"/>
                    <a:pt x="974759" y="542206"/>
                  </a:cubicBezTo>
                  <a:lnTo>
                    <a:pt x="162279" y="542206"/>
                  </a:lnTo>
                  <a:cubicBezTo>
                    <a:pt x="72655" y="542206"/>
                    <a:pt x="0" y="469551"/>
                    <a:pt x="0" y="379927"/>
                  </a:cubicBezTo>
                  <a:lnTo>
                    <a:pt x="0" y="162279"/>
                  </a:lnTo>
                  <a:cubicBezTo>
                    <a:pt x="0" y="72655"/>
                    <a:pt x="72655" y="0"/>
                    <a:pt x="162279" y="0"/>
                  </a:cubicBezTo>
                  <a:close/>
                </a:path>
              </a:pathLst>
            </a:custGeom>
            <a:solidFill>
              <a:srgbClr val="F8F7F3"/>
            </a:solidFill>
            <a:ln w="38100" cap="rnd">
              <a:solidFill>
                <a:srgbClr val="000000"/>
              </a:solidFill>
              <a:prstDash val="lgDash"/>
              <a:round/>
            </a:ln>
          </p:spPr>
          <p:txBody>
            <a:bodyPr/>
            <a:lstStyle/>
            <a:p>
              <a:endParaRPr lang="en-US"/>
            </a:p>
          </p:txBody>
        </p:sp>
        <p:sp>
          <p:nvSpPr>
            <p:cNvPr id="20" name="TextBox 20"/>
            <p:cNvSpPr txBox="1"/>
            <p:nvPr/>
          </p:nvSpPr>
          <p:spPr>
            <a:xfrm>
              <a:off x="0" y="-19050"/>
              <a:ext cx="1137038" cy="561256"/>
            </a:xfrm>
            <a:prstGeom prst="rect">
              <a:avLst/>
            </a:prstGeom>
          </p:spPr>
          <p:txBody>
            <a:bodyPr lIns="24827" tIns="24827" rIns="24827" bIns="24827" rtlCol="0" anchor="ctr"/>
            <a:lstStyle/>
            <a:p>
              <a:pPr algn="ctr">
                <a:lnSpc>
                  <a:spcPts val="1299"/>
                </a:lnSpc>
                <a:spcBef>
                  <a:spcPct val="0"/>
                </a:spcBef>
              </a:pPr>
              <a:endParaRPr/>
            </a:p>
          </p:txBody>
        </p:sp>
      </p:grpSp>
      <p:sp>
        <p:nvSpPr>
          <p:cNvPr id="21" name="TextBox 21"/>
          <p:cNvSpPr txBox="1"/>
          <p:nvPr/>
        </p:nvSpPr>
        <p:spPr>
          <a:xfrm>
            <a:off x="308999" y="4299596"/>
            <a:ext cx="2315827" cy="552202"/>
          </a:xfrm>
          <a:prstGeom prst="rect">
            <a:avLst/>
          </a:prstGeom>
        </p:spPr>
        <p:txBody>
          <a:bodyPr lIns="0" tIns="0" rIns="0" bIns="0" rtlCol="0" anchor="t">
            <a:spAutoFit/>
          </a:bodyPr>
          <a:lstStyle/>
          <a:p>
            <a:pPr marL="172719" lvl="1" algn="l">
              <a:lnSpc>
                <a:spcPts val="2239"/>
              </a:lnSpc>
            </a:pPr>
            <a:r>
              <a:rPr lang="en-US" sz="1599" dirty="0">
                <a:solidFill>
                  <a:srgbClr val="000000"/>
                </a:solidFill>
                <a:latin typeface="Varela Round"/>
                <a:ea typeface="Varela Round"/>
                <a:cs typeface="Varela Round"/>
                <a:sym typeface="Varela Round"/>
              </a:rPr>
              <a:t>Learn About Loan Forgiveness Options</a:t>
            </a:r>
          </a:p>
        </p:txBody>
      </p:sp>
      <p:grpSp>
        <p:nvGrpSpPr>
          <p:cNvPr id="22" name="Group 22"/>
          <p:cNvGrpSpPr/>
          <p:nvPr/>
        </p:nvGrpSpPr>
        <p:grpSpPr>
          <a:xfrm>
            <a:off x="2307187" y="6517005"/>
            <a:ext cx="7112845" cy="685842"/>
            <a:chOff x="0" y="0"/>
            <a:chExt cx="2953544" cy="284790"/>
          </a:xfrm>
        </p:grpSpPr>
        <p:sp>
          <p:nvSpPr>
            <p:cNvPr id="23" name="Freeform 23"/>
            <p:cNvSpPr/>
            <p:nvPr/>
          </p:nvSpPr>
          <p:spPr>
            <a:xfrm>
              <a:off x="0" y="0"/>
              <a:ext cx="2953544" cy="284790"/>
            </a:xfrm>
            <a:custGeom>
              <a:avLst/>
              <a:gdLst/>
              <a:ahLst/>
              <a:cxnLst/>
              <a:rect l="l" t="t" r="r" b="b"/>
              <a:pathLst>
                <a:path w="2953544" h="284790">
                  <a:moveTo>
                    <a:pt x="38095" y="0"/>
                  </a:moveTo>
                  <a:lnTo>
                    <a:pt x="2915449" y="0"/>
                  </a:lnTo>
                  <a:cubicBezTo>
                    <a:pt x="2925552" y="0"/>
                    <a:pt x="2935242" y="4014"/>
                    <a:pt x="2942386" y="11158"/>
                  </a:cubicBezTo>
                  <a:cubicBezTo>
                    <a:pt x="2949531" y="18302"/>
                    <a:pt x="2953544" y="27992"/>
                    <a:pt x="2953544" y="38095"/>
                  </a:cubicBezTo>
                  <a:lnTo>
                    <a:pt x="2953544" y="246694"/>
                  </a:lnTo>
                  <a:cubicBezTo>
                    <a:pt x="2953544" y="267734"/>
                    <a:pt x="2936488" y="284790"/>
                    <a:pt x="2915449" y="284790"/>
                  </a:cubicBezTo>
                  <a:lnTo>
                    <a:pt x="38095" y="284790"/>
                  </a:lnTo>
                  <a:cubicBezTo>
                    <a:pt x="27992" y="284790"/>
                    <a:pt x="18302" y="280776"/>
                    <a:pt x="11158" y="273632"/>
                  </a:cubicBezTo>
                  <a:cubicBezTo>
                    <a:pt x="4014" y="266488"/>
                    <a:pt x="0" y="256798"/>
                    <a:pt x="0" y="246694"/>
                  </a:cubicBezTo>
                  <a:lnTo>
                    <a:pt x="0" y="38095"/>
                  </a:lnTo>
                  <a:cubicBezTo>
                    <a:pt x="0" y="17056"/>
                    <a:pt x="17056" y="0"/>
                    <a:pt x="38095" y="0"/>
                  </a:cubicBezTo>
                  <a:close/>
                </a:path>
              </a:pathLst>
            </a:custGeom>
            <a:solidFill>
              <a:srgbClr val="FFFFFF"/>
            </a:solidFill>
            <a:ln w="38100" cap="rnd">
              <a:solidFill>
                <a:srgbClr val="000000"/>
              </a:solidFill>
              <a:prstDash val="lgDash"/>
              <a:round/>
            </a:ln>
          </p:spPr>
          <p:txBody>
            <a:bodyPr/>
            <a:lstStyle/>
            <a:p>
              <a:endParaRPr lang="en-US"/>
            </a:p>
          </p:txBody>
        </p:sp>
        <p:sp>
          <p:nvSpPr>
            <p:cNvPr id="24" name="TextBox 24"/>
            <p:cNvSpPr txBox="1"/>
            <p:nvPr/>
          </p:nvSpPr>
          <p:spPr>
            <a:xfrm>
              <a:off x="0" y="-19050"/>
              <a:ext cx="2953544" cy="303840"/>
            </a:xfrm>
            <a:prstGeom prst="rect">
              <a:avLst/>
            </a:prstGeom>
          </p:spPr>
          <p:txBody>
            <a:bodyPr lIns="24827" tIns="24827" rIns="24827" bIns="24827" rtlCol="0" anchor="ctr"/>
            <a:lstStyle/>
            <a:p>
              <a:pPr algn="ctr">
                <a:lnSpc>
                  <a:spcPts val="1999"/>
                </a:lnSpc>
                <a:spcBef>
                  <a:spcPct val="0"/>
                </a:spcBef>
              </a:pPr>
              <a:r>
                <a:rPr lang="en-US" sz="1428">
                  <a:solidFill>
                    <a:srgbClr val="000000"/>
                  </a:solidFill>
                  <a:latin typeface="Varela Round"/>
                  <a:ea typeface="Varela Round"/>
                  <a:cs typeface="Varela Round"/>
                  <a:sym typeface="Varela Round"/>
                </a:rPr>
                <a:t>https://studentaid.gov/manage-loans/repayment/repaying-101 </a:t>
              </a:r>
            </a:p>
          </p:txBody>
        </p:sp>
      </p:grpSp>
      <p:grpSp>
        <p:nvGrpSpPr>
          <p:cNvPr id="25" name="Group 25"/>
          <p:cNvGrpSpPr/>
          <p:nvPr/>
        </p:nvGrpSpPr>
        <p:grpSpPr>
          <a:xfrm>
            <a:off x="1704901" y="6620153"/>
            <a:ext cx="1204571" cy="479546"/>
            <a:chOff x="0" y="0"/>
            <a:chExt cx="574182" cy="228585"/>
          </a:xfrm>
        </p:grpSpPr>
        <p:sp>
          <p:nvSpPr>
            <p:cNvPr id="26" name="Freeform 26"/>
            <p:cNvSpPr/>
            <p:nvPr/>
          </p:nvSpPr>
          <p:spPr>
            <a:xfrm>
              <a:off x="0" y="0"/>
              <a:ext cx="574182" cy="228585"/>
            </a:xfrm>
            <a:custGeom>
              <a:avLst/>
              <a:gdLst/>
              <a:ahLst/>
              <a:cxnLst/>
              <a:rect l="l" t="t" r="r" b="b"/>
              <a:pathLst>
                <a:path w="574182" h="228585">
                  <a:moveTo>
                    <a:pt x="114292" y="0"/>
                  </a:moveTo>
                  <a:lnTo>
                    <a:pt x="459890" y="0"/>
                  </a:lnTo>
                  <a:cubicBezTo>
                    <a:pt x="490202" y="0"/>
                    <a:pt x="519273" y="12041"/>
                    <a:pt x="540707" y="33475"/>
                  </a:cubicBezTo>
                  <a:cubicBezTo>
                    <a:pt x="562141" y="54909"/>
                    <a:pt x="574182" y="83980"/>
                    <a:pt x="574182" y="114292"/>
                  </a:cubicBezTo>
                  <a:lnTo>
                    <a:pt x="574182" y="114292"/>
                  </a:lnTo>
                  <a:cubicBezTo>
                    <a:pt x="574182" y="177414"/>
                    <a:pt x="523012" y="228585"/>
                    <a:pt x="459890" y="228585"/>
                  </a:cubicBezTo>
                  <a:lnTo>
                    <a:pt x="114292" y="228585"/>
                  </a:lnTo>
                  <a:cubicBezTo>
                    <a:pt x="51170" y="228585"/>
                    <a:pt x="0" y="177414"/>
                    <a:pt x="0" y="114292"/>
                  </a:cubicBezTo>
                  <a:lnTo>
                    <a:pt x="0" y="114292"/>
                  </a:lnTo>
                  <a:cubicBezTo>
                    <a:pt x="0" y="51170"/>
                    <a:pt x="51170" y="0"/>
                    <a:pt x="114292" y="0"/>
                  </a:cubicBezTo>
                  <a:close/>
                </a:path>
              </a:pathLst>
            </a:custGeom>
            <a:solidFill>
              <a:srgbClr val="CC0000"/>
            </a:solidFill>
          </p:spPr>
          <p:txBody>
            <a:bodyPr/>
            <a:lstStyle/>
            <a:p>
              <a:endParaRPr lang="en-US"/>
            </a:p>
          </p:txBody>
        </p:sp>
        <p:sp>
          <p:nvSpPr>
            <p:cNvPr id="27" name="TextBox 27"/>
            <p:cNvSpPr txBox="1"/>
            <p:nvPr/>
          </p:nvSpPr>
          <p:spPr>
            <a:xfrm>
              <a:off x="0" y="-19050"/>
              <a:ext cx="574182" cy="247635"/>
            </a:xfrm>
            <a:prstGeom prst="rect">
              <a:avLst/>
            </a:prstGeom>
          </p:spPr>
          <p:txBody>
            <a:bodyPr lIns="24827" tIns="24827" rIns="24827" bIns="24827" rtlCol="0" anchor="ctr"/>
            <a:lstStyle/>
            <a:p>
              <a:pPr algn="ctr">
                <a:lnSpc>
                  <a:spcPts val="1299"/>
                </a:lnSpc>
                <a:spcBef>
                  <a:spcPct val="0"/>
                </a:spcBef>
              </a:pPr>
              <a:endParaRPr/>
            </a:p>
          </p:txBody>
        </p:sp>
      </p:grpSp>
      <p:sp>
        <p:nvSpPr>
          <p:cNvPr id="28" name="TextBox 28"/>
          <p:cNvSpPr txBox="1"/>
          <p:nvPr/>
        </p:nvSpPr>
        <p:spPr>
          <a:xfrm>
            <a:off x="2123147" y="6686828"/>
            <a:ext cx="684882" cy="273685"/>
          </a:xfrm>
          <a:prstGeom prst="rect">
            <a:avLst/>
          </a:prstGeom>
        </p:spPr>
        <p:txBody>
          <a:bodyPr lIns="0" tIns="0" rIns="0" bIns="0" rtlCol="0" anchor="t">
            <a:spAutoFit/>
          </a:bodyPr>
          <a:lstStyle/>
          <a:p>
            <a:pPr algn="l">
              <a:lnSpc>
                <a:spcPts val="2239"/>
              </a:lnSpc>
            </a:pPr>
            <a:r>
              <a:rPr lang="en-US" sz="1599">
                <a:solidFill>
                  <a:srgbClr val="FFFFFF"/>
                </a:solidFill>
                <a:latin typeface="Varela Round"/>
                <a:ea typeface="Varela Round"/>
                <a:cs typeface="Varela Round"/>
                <a:sym typeface="Varela Round"/>
              </a:rPr>
              <a:t>Visit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901" y="524621"/>
            <a:ext cx="6549102" cy="8134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REPAYMENT</a:t>
            </a:r>
          </a:p>
        </p:txBody>
      </p:sp>
      <p:sp>
        <p:nvSpPr>
          <p:cNvPr id="3" name="Freeform 3"/>
          <p:cNvSpPr/>
          <p:nvPr/>
        </p:nvSpPr>
        <p:spPr>
          <a:xfrm rot="-2170067" flipH="1">
            <a:off x="-1015901" y="-850713"/>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5571248" y="1506147"/>
            <a:ext cx="3848784" cy="4825339"/>
            <a:chOff x="0" y="0"/>
            <a:chExt cx="1598173" cy="2003678"/>
          </a:xfrm>
        </p:grpSpPr>
        <p:sp>
          <p:nvSpPr>
            <p:cNvPr id="6" name="Freeform 6"/>
            <p:cNvSpPr/>
            <p:nvPr/>
          </p:nvSpPr>
          <p:spPr>
            <a:xfrm>
              <a:off x="0" y="0"/>
              <a:ext cx="1598173" cy="2003678"/>
            </a:xfrm>
            <a:custGeom>
              <a:avLst/>
              <a:gdLst/>
              <a:ahLst/>
              <a:cxnLst/>
              <a:rect l="l" t="t" r="r" b="b"/>
              <a:pathLst>
                <a:path w="1598173" h="2003678">
                  <a:moveTo>
                    <a:pt x="70403" y="0"/>
                  </a:moveTo>
                  <a:lnTo>
                    <a:pt x="1527769" y="0"/>
                  </a:lnTo>
                  <a:cubicBezTo>
                    <a:pt x="1566652" y="0"/>
                    <a:pt x="1598173" y="31521"/>
                    <a:pt x="1598173" y="70403"/>
                  </a:cubicBezTo>
                  <a:lnTo>
                    <a:pt x="1598173" y="1933275"/>
                  </a:lnTo>
                  <a:cubicBezTo>
                    <a:pt x="1598173" y="1972158"/>
                    <a:pt x="1566652" y="2003678"/>
                    <a:pt x="1527769" y="2003678"/>
                  </a:cubicBezTo>
                  <a:lnTo>
                    <a:pt x="70403" y="2003678"/>
                  </a:lnTo>
                  <a:cubicBezTo>
                    <a:pt x="31521" y="2003678"/>
                    <a:pt x="0" y="1972158"/>
                    <a:pt x="0" y="1933275"/>
                  </a:cubicBezTo>
                  <a:lnTo>
                    <a:pt x="0" y="70403"/>
                  </a:lnTo>
                  <a:cubicBezTo>
                    <a:pt x="0" y="31521"/>
                    <a:pt x="31521" y="0"/>
                    <a:pt x="70403"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1598173" cy="2022728"/>
            </a:xfrm>
            <a:prstGeom prst="rect">
              <a:avLst/>
            </a:prstGeom>
          </p:spPr>
          <p:txBody>
            <a:bodyPr lIns="24827" tIns="24827" rIns="24827" bIns="24827" rtlCol="0" anchor="ctr"/>
            <a:lstStyle/>
            <a:p>
              <a:pPr algn="ctr">
                <a:lnSpc>
                  <a:spcPts val="1299"/>
                </a:lnSpc>
                <a:spcBef>
                  <a:spcPct val="0"/>
                </a:spcBef>
              </a:pPr>
              <a:endParaRPr/>
            </a:p>
          </p:txBody>
        </p:sp>
      </p:grpSp>
      <p:sp>
        <p:nvSpPr>
          <p:cNvPr id="8" name="Freeform 8"/>
          <p:cNvSpPr/>
          <p:nvPr/>
        </p:nvSpPr>
        <p:spPr>
          <a:xfrm rot="-5399999">
            <a:off x="5607690" y="579570"/>
            <a:ext cx="443107" cy="515991"/>
          </a:xfrm>
          <a:custGeom>
            <a:avLst/>
            <a:gdLst/>
            <a:ahLst/>
            <a:cxnLst/>
            <a:rect l="l" t="t" r="r" b="b"/>
            <a:pathLst>
              <a:path w="443107" h="515991">
                <a:moveTo>
                  <a:pt x="0" y="0"/>
                </a:moveTo>
                <a:lnTo>
                  <a:pt x="443107" y="0"/>
                </a:lnTo>
                <a:lnTo>
                  <a:pt x="443107" y="515990"/>
                </a:lnTo>
                <a:lnTo>
                  <a:pt x="0" y="5159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6425393" y="734635"/>
            <a:ext cx="2385380" cy="717671"/>
            <a:chOff x="0" y="0"/>
            <a:chExt cx="1137038" cy="342092"/>
          </a:xfrm>
        </p:grpSpPr>
        <p:sp>
          <p:nvSpPr>
            <p:cNvPr id="10" name="Freeform 10"/>
            <p:cNvSpPr/>
            <p:nvPr/>
          </p:nvSpPr>
          <p:spPr>
            <a:xfrm>
              <a:off x="0" y="0"/>
              <a:ext cx="1137038" cy="342092"/>
            </a:xfrm>
            <a:custGeom>
              <a:avLst/>
              <a:gdLst/>
              <a:ahLst/>
              <a:cxnLst/>
              <a:rect l="l" t="t" r="r" b="b"/>
              <a:pathLst>
                <a:path w="1137038" h="342092">
                  <a:moveTo>
                    <a:pt x="162279" y="0"/>
                  </a:moveTo>
                  <a:lnTo>
                    <a:pt x="974759" y="0"/>
                  </a:lnTo>
                  <a:cubicBezTo>
                    <a:pt x="1017798" y="0"/>
                    <a:pt x="1059074" y="17097"/>
                    <a:pt x="1089507" y="47530"/>
                  </a:cubicBezTo>
                  <a:cubicBezTo>
                    <a:pt x="1119940" y="77963"/>
                    <a:pt x="1137038" y="119240"/>
                    <a:pt x="1137038" y="162279"/>
                  </a:cubicBezTo>
                  <a:lnTo>
                    <a:pt x="1137038" y="179813"/>
                  </a:lnTo>
                  <a:cubicBezTo>
                    <a:pt x="1137038" y="269437"/>
                    <a:pt x="1064383" y="342092"/>
                    <a:pt x="974759" y="342092"/>
                  </a:cubicBezTo>
                  <a:lnTo>
                    <a:pt x="162279" y="342092"/>
                  </a:lnTo>
                  <a:cubicBezTo>
                    <a:pt x="72655" y="342092"/>
                    <a:pt x="0" y="269437"/>
                    <a:pt x="0" y="179813"/>
                  </a:cubicBezTo>
                  <a:lnTo>
                    <a:pt x="0" y="162279"/>
                  </a:lnTo>
                  <a:cubicBezTo>
                    <a:pt x="0" y="72655"/>
                    <a:pt x="72655" y="0"/>
                    <a:pt x="162279" y="0"/>
                  </a:cubicBezTo>
                  <a:close/>
                </a:path>
              </a:pathLst>
            </a:custGeom>
            <a:solidFill>
              <a:srgbClr val="CC0000"/>
            </a:solidFill>
          </p:spPr>
          <p:txBody>
            <a:bodyPr/>
            <a:lstStyle/>
            <a:p>
              <a:endParaRPr lang="en-US"/>
            </a:p>
          </p:txBody>
        </p:sp>
        <p:sp>
          <p:nvSpPr>
            <p:cNvPr id="11" name="TextBox 11"/>
            <p:cNvSpPr txBox="1"/>
            <p:nvPr/>
          </p:nvSpPr>
          <p:spPr>
            <a:xfrm>
              <a:off x="0" y="-19050"/>
              <a:ext cx="1137038" cy="361142"/>
            </a:xfrm>
            <a:prstGeom prst="rect">
              <a:avLst/>
            </a:prstGeom>
          </p:spPr>
          <p:txBody>
            <a:bodyPr lIns="24827" tIns="24827" rIns="24827" bIns="24827" rtlCol="0" anchor="ctr"/>
            <a:lstStyle/>
            <a:p>
              <a:pPr algn="ctr">
                <a:lnSpc>
                  <a:spcPts val="1299"/>
                </a:lnSpc>
                <a:spcBef>
                  <a:spcPct val="0"/>
                </a:spcBef>
              </a:pPr>
              <a:endParaRPr/>
            </a:p>
          </p:txBody>
        </p:sp>
      </p:grpSp>
      <p:grpSp>
        <p:nvGrpSpPr>
          <p:cNvPr id="12" name="Group 12"/>
          <p:cNvGrpSpPr/>
          <p:nvPr/>
        </p:nvGrpSpPr>
        <p:grpSpPr>
          <a:xfrm>
            <a:off x="2307187" y="6724928"/>
            <a:ext cx="7112845" cy="477919"/>
            <a:chOff x="0" y="0"/>
            <a:chExt cx="2953544" cy="198452"/>
          </a:xfrm>
        </p:grpSpPr>
        <p:sp>
          <p:nvSpPr>
            <p:cNvPr id="13" name="Freeform 13"/>
            <p:cNvSpPr/>
            <p:nvPr/>
          </p:nvSpPr>
          <p:spPr>
            <a:xfrm>
              <a:off x="0" y="0"/>
              <a:ext cx="2953544" cy="198452"/>
            </a:xfrm>
            <a:custGeom>
              <a:avLst/>
              <a:gdLst/>
              <a:ahLst/>
              <a:cxnLst/>
              <a:rect l="l" t="t" r="r" b="b"/>
              <a:pathLst>
                <a:path w="2953544" h="198452">
                  <a:moveTo>
                    <a:pt x="38095" y="0"/>
                  </a:moveTo>
                  <a:lnTo>
                    <a:pt x="2915449" y="0"/>
                  </a:lnTo>
                  <a:cubicBezTo>
                    <a:pt x="2925552" y="0"/>
                    <a:pt x="2935242" y="4014"/>
                    <a:pt x="2942386" y="11158"/>
                  </a:cubicBezTo>
                  <a:cubicBezTo>
                    <a:pt x="2949531" y="18302"/>
                    <a:pt x="2953544" y="27992"/>
                    <a:pt x="2953544" y="38095"/>
                  </a:cubicBezTo>
                  <a:lnTo>
                    <a:pt x="2953544" y="160356"/>
                  </a:lnTo>
                  <a:cubicBezTo>
                    <a:pt x="2953544" y="181396"/>
                    <a:pt x="2936488" y="198452"/>
                    <a:pt x="2915449" y="198452"/>
                  </a:cubicBezTo>
                  <a:lnTo>
                    <a:pt x="38095" y="198452"/>
                  </a:lnTo>
                  <a:cubicBezTo>
                    <a:pt x="27992" y="198452"/>
                    <a:pt x="18302" y="194438"/>
                    <a:pt x="11158" y="187294"/>
                  </a:cubicBezTo>
                  <a:cubicBezTo>
                    <a:pt x="4014" y="180149"/>
                    <a:pt x="0" y="170460"/>
                    <a:pt x="0" y="160356"/>
                  </a:cubicBezTo>
                  <a:lnTo>
                    <a:pt x="0" y="38095"/>
                  </a:lnTo>
                  <a:cubicBezTo>
                    <a:pt x="0" y="17056"/>
                    <a:pt x="17056" y="0"/>
                    <a:pt x="38095" y="0"/>
                  </a:cubicBezTo>
                  <a:close/>
                </a:path>
              </a:pathLst>
            </a:custGeom>
            <a:solidFill>
              <a:srgbClr val="FFFFFF"/>
            </a:solidFill>
            <a:ln w="38100" cap="rnd">
              <a:solidFill>
                <a:srgbClr val="000000"/>
              </a:solidFill>
              <a:prstDash val="lgDash"/>
              <a:round/>
            </a:ln>
          </p:spPr>
          <p:txBody>
            <a:bodyPr/>
            <a:lstStyle/>
            <a:p>
              <a:endParaRPr lang="en-US"/>
            </a:p>
          </p:txBody>
        </p:sp>
        <p:sp>
          <p:nvSpPr>
            <p:cNvPr id="14" name="TextBox 14"/>
            <p:cNvSpPr txBox="1"/>
            <p:nvPr/>
          </p:nvSpPr>
          <p:spPr>
            <a:xfrm>
              <a:off x="0" y="-19050"/>
              <a:ext cx="2953544" cy="217502"/>
            </a:xfrm>
            <a:prstGeom prst="rect">
              <a:avLst/>
            </a:prstGeom>
          </p:spPr>
          <p:txBody>
            <a:bodyPr lIns="24827" tIns="24827" rIns="24827" bIns="24827" rtlCol="0" anchor="ctr"/>
            <a:lstStyle/>
            <a:p>
              <a:pPr algn="ctr">
                <a:lnSpc>
                  <a:spcPts val="1999"/>
                </a:lnSpc>
                <a:spcBef>
                  <a:spcPct val="0"/>
                </a:spcBef>
              </a:pPr>
              <a:r>
                <a:rPr lang="en-US" sz="1428">
                  <a:solidFill>
                    <a:srgbClr val="000000"/>
                  </a:solidFill>
                  <a:latin typeface="Varela Round"/>
                  <a:ea typeface="Varela Round"/>
                  <a:cs typeface="Varela Round"/>
                  <a:sym typeface="Varela Round"/>
                </a:rPr>
                <a:t>https://studentaid.gov/manage-loans/repayment/servicers </a:t>
              </a:r>
            </a:p>
          </p:txBody>
        </p:sp>
      </p:grpSp>
      <p:grpSp>
        <p:nvGrpSpPr>
          <p:cNvPr id="15" name="Group 15"/>
          <p:cNvGrpSpPr/>
          <p:nvPr/>
        </p:nvGrpSpPr>
        <p:grpSpPr>
          <a:xfrm>
            <a:off x="1704901" y="6776502"/>
            <a:ext cx="1204571" cy="374771"/>
            <a:chOff x="0" y="0"/>
            <a:chExt cx="574182" cy="178642"/>
          </a:xfrm>
        </p:grpSpPr>
        <p:sp>
          <p:nvSpPr>
            <p:cNvPr id="16" name="Freeform 16"/>
            <p:cNvSpPr/>
            <p:nvPr/>
          </p:nvSpPr>
          <p:spPr>
            <a:xfrm>
              <a:off x="0" y="0"/>
              <a:ext cx="574182" cy="178642"/>
            </a:xfrm>
            <a:custGeom>
              <a:avLst/>
              <a:gdLst/>
              <a:ahLst/>
              <a:cxnLst/>
              <a:rect l="l" t="t" r="r" b="b"/>
              <a:pathLst>
                <a:path w="574182" h="178642">
                  <a:moveTo>
                    <a:pt x="89321" y="0"/>
                  </a:moveTo>
                  <a:lnTo>
                    <a:pt x="484861" y="0"/>
                  </a:lnTo>
                  <a:cubicBezTo>
                    <a:pt x="508551" y="0"/>
                    <a:pt x="531270" y="9411"/>
                    <a:pt x="548021" y="26161"/>
                  </a:cubicBezTo>
                  <a:cubicBezTo>
                    <a:pt x="564771" y="42912"/>
                    <a:pt x="574182" y="65632"/>
                    <a:pt x="574182" y="89321"/>
                  </a:cubicBezTo>
                  <a:lnTo>
                    <a:pt x="574182" y="89321"/>
                  </a:lnTo>
                  <a:cubicBezTo>
                    <a:pt x="574182" y="113010"/>
                    <a:pt x="564771" y="135729"/>
                    <a:pt x="548021" y="152480"/>
                  </a:cubicBezTo>
                  <a:cubicBezTo>
                    <a:pt x="531270" y="169231"/>
                    <a:pt x="508551" y="178642"/>
                    <a:pt x="484861" y="178642"/>
                  </a:cubicBezTo>
                  <a:lnTo>
                    <a:pt x="89321" y="178642"/>
                  </a:lnTo>
                  <a:cubicBezTo>
                    <a:pt x="65632" y="178642"/>
                    <a:pt x="42912" y="169231"/>
                    <a:pt x="26161" y="152480"/>
                  </a:cubicBezTo>
                  <a:cubicBezTo>
                    <a:pt x="9411" y="135729"/>
                    <a:pt x="0" y="113010"/>
                    <a:pt x="0" y="89321"/>
                  </a:cubicBezTo>
                  <a:lnTo>
                    <a:pt x="0" y="89321"/>
                  </a:lnTo>
                  <a:cubicBezTo>
                    <a:pt x="0" y="65632"/>
                    <a:pt x="9411" y="42912"/>
                    <a:pt x="26161" y="26161"/>
                  </a:cubicBezTo>
                  <a:cubicBezTo>
                    <a:pt x="42912" y="9411"/>
                    <a:pt x="65632" y="0"/>
                    <a:pt x="89321" y="0"/>
                  </a:cubicBezTo>
                  <a:close/>
                </a:path>
              </a:pathLst>
            </a:custGeom>
            <a:solidFill>
              <a:srgbClr val="CC0000"/>
            </a:solidFill>
          </p:spPr>
          <p:txBody>
            <a:bodyPr/>
            <a:lstStyle/>
            <a:p>
              <a:endParaRPr lang="en-US"/>
            </a:p>
          </p:txBody>
        </p:sp>
        <p:sp>
          <p:nvSpPr>
            <p:cNvPr id="17" name="TextBox 17"/>
            <p:cNvSpPr txBox="1"/>
            <p:nvPr/>
          </p:nvSpPr>
          <p:spPr>
            <a:xfrm>
              <a:off x="0" y="-19050"/>
              <a:ext cx="574182" cy="197692"/>
            </a:xfrm>
            <a:prstGeom prst="rect">
              <a:avLst/>
            </a:prstGeom>
          </p:spPr>
          <p:txBody>
            <a:bodyPr lIns="24827" tIns="24827" rIns="24827" bIns="24827" rtlCol="0" anchor="ctr"/>
            <a:lstStyle/>
            <a:p>
              <a:pPr algn="ctr">
                <a:lnSpc>
                  <a:spcPts val="1299"/>
                </a:lnSpc>
                <a:spcBef>
                  <a:spcPct val="0"/>
                </a:spcBef>
              </a:pPr>
              <a:endParaRPr/>
            </a:p>
          </p:txBody>
        </p:sp>
      </p:grpSp>
      <p:sp>
        <p:nvSpPr>
          <p:cNvPr id="18" name="Freeform 18"/>
          <p:cNvSpPr/>
          <p:nvPr/>
        </p:nvSpPr>
        <p:spPr>
          <a:xfrm>
            <a:off x="405535" y="2011336"/>
            <a:ext cx="4991771" cy="4320151"/>
          </a:xfrm>
          <a:custGeom>
            <a:avLst/>
            <a:gdLst/>
            <a:ahLst/>
            <a:cxnLst/>
            <a:rect l="l" t="t" r="r" b="b"/>
            <a:pathLst>
              <a:path w="4991771" h="4320151">
                <a:moveTo>
                  <a:pt x="0" y="0"/>
                </a:moveTo>
                <a:lnTo>
                  <a:pt x="4991771" y="0"/>
                </a:lnTo>
                <a:lnTo>
                  <a:pt x="4991771" y="4320151"/>
                </a:lnTo>
                <a:lnTo>
                  <a:pt x="0" y="4320151"/>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5745769" y="1650051"/>
            <a:ext cx="3576498" cy="4450715"/>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Loan servicers provide federal student loan support on behalf of the government at no cost to you. Your loan servicer can help you with payments, repayment plans, and loan forgiveness programs. If you have issues managing your loans or making payments, reach out to your loan servicer</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The U.S. Department of Education’s office of Federal Student Aid still manages your student loan records and oversees the work done by loan servicers.</a:t>
            </a:r>
          </a:p>
          <a:p>
            <a:pPr marL="302261" lvl="1" indent="-151130" algn="l">
              <a:lnSpc>
                <a:spcPts val="1960"/>
              </a:lnSpc>
              <a:buFont typeface="Arial"/>
              <a:buChar char="•"/>
            </a:pPr>
            <a:r>
              <a:rPr lang="en-US" sz="1400">
                <a:solidFill>
                  <a:srgbClr val="000000"/>
                </a:solidFill>
                <a:latin typeface="Varela Round"/>
                <a:ea typeface="Varela Round"/>
                <a:cs typeface="Varela Round"/>
                <a:sym typeface="Varela Round"/>
              </a:rPr>
              <a:t>Call, email, or chat with the Federal Student Aid Information Center. Representatives can help you with your StudentAid.gov account.</a:t>
            </a:r>
          </a:p>
        </p:txBody>
      </p:sp>
      <p:sp>
        <p:nvSpPr>
          <p:cNvPr id="20" name="TextBox 20"/>
          <p:cNvSpPr txBox="1"/>
          <p:nvPr/>
        </p:nvSpPr>
        <p:spPr>
          <a:xfrm>
            <a:off x="6491638" y="799465"/>
            <a:ext cx="2209480" cy="549910"/>
          </a:xfrm>
          <a:prstGeom prst="rect">
            <a:avLst/>
          </a:prstGeom>
        </p:spPr>
        <p:txBody>
          <a:bodyPr lIns="0" tIns="0" rIns="0" bIns="0" rtlCol="0" anchor="t">
            <a:spAutoFit/>
          </a:bodyPr>
          <a:lstStyle/>
          <a:p>
            <a:pPr marL="345439" lvl="1" indent="-172720" algn="l">
              <a:lnSpc>
                <a:spcPts val="2239"/>
              </a:lnSpc>
              <a:buAutoNum type="arabicPeriod"/>
            </a:pPr>
            <a:r>
              <a:rPr lang="en-US" sz="1599">
                <a:solidFill>
                  <a:srgbClr val="FFFFFF"/>
                </a:solidFill>
                <a:latin typeface="Varela Round"/>
                <a:ea typeface="Varela Round"/>
                <a:cs typeface="Varela Round"/>
                <a:sym typeface="Varela Round"/>
              </a:rPr>
              <a:t>Your Loan Servicer Explained</a:t>
            </a:r>
          </a:p>
        </p:txBody>
      </p:sp>
      <p:sp>
        <p:nvSpPr>
          <p:cNvPr id="21" name="TextBox 21"/>
          <p:cNvSpPr txBox="1"/>
          <p:nvPr/>
        </p:nvSpPr>
        <p:spPr>
          <a:xfrm>
            <a:off x="2060783" y="6807995"/>
            <a:ext cx="684882" cy="273685"/>
          </a:xfrm>
          <a:prstGeom prst="rect">
            <a:avLst/>
          </a:prstGeom>
        </p:spPr>
        <p:txBody>
          <a:bodyPr lIns="0" tIns="0" rIns="0" bIns="0" rtlCol="0" anchor="t">
            <a:spAutoFit/>
          </a:bodyPr>
          <a:lstStyle/>
          <a:p>
            <a:pPr algn="l">
              <a:lnSpc>
                <a:spcPts val="2239"/>
              </a:lnSpc>
            </a:pPr>
            <a:r>
              <a:rPr lang="en-US" sz="1599">
                <a:solidFill>
                  <a:srgbClr val="FFFFFF"/>
                </a:solidFill>
                <a:latin typeface="Varela Round"/>
                <a:ea typeface="Varela Round"/>
                <a:cs typeface="Varela Round"/>
                <a:sym typeface="Varela Round"/>
              </a:rPr>
              <a:t>Visit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51334" flipH="1">
            <a:off x="-710376" y="1544941"/>
            <a:ext cx="3965846" cy="3222250"/>
          </a:xfrm>
          <a:custGeom>
            <a:avLst/>
            <a:gdLst/>
            <a:ahLst/>
            <a:cxnLst/>
            <a:rect l="l" t="t" r="r" b="b"/>
            <a:pathLst>
              <a:path w="3965846" h="3222250">
                <a:moveTo>
                  <a:pt x="3965846" y="0"/>
                </a:moveTo>
                <a:lnTo>
                  <a:pt x="0" y="0"/>
                </a:lnTo>
                <a:lnTo>
                  <a:pt x="0" y="3222250"/>
                </a:lnTo>
                <a:lnTo>
                  <a:pt x="3965846" y="3222250"/>
                </a:lnTo>
                <a:lnTo>
                  <a:pt x="39658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430" y="1962128"/>
            <a:ext cx="9018741" cy="5353072"/>
            <a:chOff x="0" y="0"/>
            <a:chExt cx="3744950" cy="2222814"/>
          </a:xfrm>
        </p:grpSpPr>
        <p:sp>
          <p:nvSpPr>
            <p:cNvPr id="4" name="Freeform 4"/>
            <p:cNvSpPr/>
            <p:nvPr/>
          </p:nvSpPr>
          <p:spPr>
            <a:xfrm>
              <a:off x="0" y="0"/>
              <a:ext cx="3744950" cy="2222814"/>
            </a:xfrm>
            <a:custGeom>
              <a:avLst/>
              <a:gdLst/>
              <a:ahLst/>
              <a:cxnLst/>
              <a:rect l="l" t="t" r="r" b="b"/>
              <a:pathLst>
                <a:path w="3744950" h="2222814">
                  <a:moveTo>
                    <a:pt x="30045" y="0"/>
                  </a:moveTo>
                  <a:lnTo>
                    <a:pt x="3714905" y="0"/>
                  </a:lnTo>
                  <a:cubicBezTo>
                    <a:pt x="3722874" y="0"/>
                    <a:pt x="3730516" y="3165"/>
                    <a:pt x="3736150" y="8800"/>
                  </a:cubicBezTo>
                  <a:cubicBezTo>
                    <a:pt x="3741785" y="14434"/>
                    <a:pt x="3744950" y="22077"/>
                    <a:pt x="3744950" y="30045"/>
                  </a:cubicBezTo>
                  <a:lnTo>
                    <a:pt x="3744950" y="2192769"/>
                  </a:lnTo>
                  <a:cubicBezTo>
                    <a:pt x="3744950" y="2209363"/>
                    <a:pt x="3731499" y="2222814"/>
                    <a:pt x="3714905" y="2222814"/>
                  </a:cubicBezTo>
                  <a:lnTo>
                    <a:pt x="30045" y="2222814"/>
                  </a:lnTo>
                  <a:cubicBezTo>
                    <a:pt x="13452" y="2222814"/>
                    <a:pt x="0" y="2209363"/>
                    <a:pt x="0" y="2192769"/>
                  </a:cubicBezTo>
                  <a:lnTo>
                    <a:pt x="0" y="30045"/>
                  </a:lnTo>
                  <a:cubicBezTo>
                    <a:pt x="0" y="13452"/>
                    <a:pt x="13452" y="0"/>
                    <a:pt x="30045" y="0"/>
                  </a:cubicBezTo>
                  <a:close/>
                </a:path>
              </a:pathLst>
            </a:custGeom>
            <a:solidFill>
              <a:srgbClr val="CC0100"/>
            </a:solidFill>
          </p:spPr>
          <p:txBody>
            <a:bodyPr/>
            <a:lstStyle/>
            <a:p>
              <a:endParaRPr lang="en-US"/>
            </a:p>
          </p:txBody>
        </p:sp>
        <p:sp>
          <p:nvSpPr>
            <p:cNvPr id="5" name="TextBox 5"/>
            <p:cNvSpPr txBox="1"/>
            <p:nvPr/>
          </p:nvSpPr>
          <p:spPr>
            <a:xfrm>
              <a:off x="0" y="-19050"/>
              <a:ext cx="3744950" cy="2241864"/>
            </a:xfrm>
            <a:prstGeom prst="rect">
              <a:avLst/>
            </a:prstGeom>
          </p:spPr>
          <p:txBody>
            <a:bodyPr lIns="24827" tIns="24827" rIns="24827" bIns="24827" rtlCol="0" anchor="ctr"/>
            <a:lstStyle/>
            <a:p>
              <a:pPr algn="ctr">
                <a:lnSpc>
                  <a:spcPts val="1299"/>
                </a:lnSpc>
                <a:spcBef>
                  <a:spcPct val="0"/>
                </a:spcBef>
              </a:pPr>
              <a:endParaRPr/>
            </a:p>
          </p:txBody>
        </p:sp>
      </p:grpSp>
      <p:sp>
        <p:nvSpPr>
          <p:cNvPr id="6" name="Freeform 6"/>
          <p:cNvSpPr/>
          <p:nvPr/>
        </p:nvSpPr>
        <p:spPr>
          <a:xfrm flipH="1">
            <a:off x="8861301" y="798865"/>
            <a:ext cx="1784598" cy="2357201"/>
          </a:xfrm>
          <a:custGeom>
            <a:avLst/>
            <a:gdLst/>
            <a:ahLst/>
            <a:cxnLst/>
            <a:rect l="l" t="t" r="r" b="b"/>
            <a:pathLst>
              <a:path w="1784598" h="2357201">
                <a:moveTo>
                  <a:pt x="1784598" y="0"/>
                </a:moveTo>
                <a:lnTo>
                  <a:pt x="0" y="0"/>
                </a:lnTo>
                <a:lnTo>
                  <a:pt x="0" y="2357201"/>
                </a:lnTo>
                <a:lnTo>
                  <a:pt x="1784598" y="2357201"/>
                </a:lnTo>
                <a:lnTo>
                  <a:pt x="17845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399999">
            <a:off x="780905" y="381891"/>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541745" y="401209"/>
            <a:ext cx="7609681" cy="1537335"/>
          </a:xfrm>
          <a:prstGeom prst="rect">
            <a:avLst/>
          </a:prstGeom>
        </p:spPr>
        <p:txBody>
          <a:bodyPr lIns="0" tIns="0" rIns="0" bIns="0" rtlCol="0" anchor="t">
            <a:spAutoFit/>
          </a:bodyPr>
          <a:lstStyle/>
          <a:p>
            <a:pPr algn="ctr">
              <a:lnSpc>
                <a:spcPts val="5760"/>
              </a:lnSpc>
            </a:pPr>
            <a:r>
              <a:rPr lang="en-US" sz="7200">
                <a:solidFill>
                  <a:srgbClr val="CC0100"/>
                </a:solidFill>
                <a:latin typeface="Staatliches"/>
                <a:ea typeface="Staatliches"/>
                <a:cs typeface="Staatliches"/>
                <a:sym typeface="Staatliches"/>
              </a:rPr>
              <a:t>SMART BORROWING STRATEGIES</a:t>
            </a:r>
          </a:p>
        </p:txBody>
      </p:sp>
      <p:sp>
        <p:nvSpPr>
          <p:cNvPr id="9" name="TextBox 9"/>
          <p:cNvSpPr txBox="1"/>
          <p:nvPr/>
        </p:nvSpPr>
        <p:spPr>
          <a:xfrm>
            <a:off x="620662" y="2121535"/>
            <a:ext cx="8765509" cy="5193665"/>
          </a:xfrm>
          <a:prstGeom prst="rect">
            <a:avLst/>
          </a:prstGeom>
        </p:spPr>
        <p:txBody>
          <a:bodyPr lIns="0" tIns="0" rIns="0" bIns="0" rtlCol="0" anchor="t">
            <a:spAutoFit/>
          </a:bodyPr>
          <a:lstStyle/>
          <a:p>
            <a:pPr algn="l">
              <a:lnSpc>
                <a:spcPts val="1960"/>
              </a:lnSpc>
            </a:pPr>
            <a:r>
              <a:rPr lang="en-US" sz="1400" u="sng">
                <a:solidFill>
                  <a:srgbClr val="FFFFFF"/>
                </a:solidFill>
                <a:latin typeface="Varela Round"/>
                <a:ea typeface="Varela Round"/>
                <a:cs typeface="Varela Round"/>
                <a:sym typeface="Varela Round"/>
              </a:rPr>
              <a:t>Borrow Minimally:</a:t>
            </a:r>
            <a:r>
              <a:rPr lang="en-US" sz="1400">
                <a:solidFill>
                  <a:srgbClr val="FFFFFF"/>
                </a:solidFill>
                <a:latin typeface="Varela Round"/>
                <a:ea typeface="Varela Round"/>
                <a:cs typeface="Varela Round"/>
                <a:sym typeface="Varela Round"/>
              </a:rPr>
              <a:t> Only accept the amount necessary for tuition, fees, and essential living expenses.</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What are my actual tuition + living costs?</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Can I reduce housing, food, or book expenses?</a:t>
            </a:r>
          </a:p>
          <a:p>
            <a:pPr algn="l">
              <a:lnSpc>
                <a:spcPts val="1960"/>
              </a:lnSpc>
            </a:pPr>
            <a:endParaRPr lang="en-US" sz="1400">
              <a:solidFill>
                <a:srgbClr val="FFFFFF"/>
              </a:solidFill>
              <a:latin typeface="Varela Round"/>
              <a:ea typeface="Varela Round"/>
              <a:cs typeface="Varela Round"/>
              <a:sym typeface="Varela Round"/>
            </a:endParaRPr>
          </a:p>
          <a:p>
            <a:pPr algn="l">
              <a:lnSpc>
                <a:spcPts val="1960"/>
              </a:lnSpc>
            </a:pPr>
            <a:r>
              <a:rPr lang="en-US" sz="1400" u="sng">
                <a:solidFill>
                  <a:srgbClr val="FFFFFF"/>
                </a:solidFill>
                <a:latin typeface="Varela Round"/>
                <a:ea typeface="Varela Round"/>
                <a:cs typeface="Varela Round"/>
                <a:sym typeface="Varela Round"/>
              </a:rPr>
              <a:t>Understand Subsidized vs. Unsubsidized: </a:t>
            </a:r>
            <a:r>
              <a:rPr lang="en-US" sz="1400">
                <a:solidFill>
                  <a:srgbClr val="FFFFFF"/>
                </a:solidFill>
                <a:latin typeface="Varela Round"/>
                <a:ea typeface="Varela Round"/>
                <a:cs typeface="Varela Round"/>
                <a:sym typeface="Varela Round"/>
              </a:rPr>
              <a:t>Subsidized loans do not accrue interest while you are in school, making them preferable to unsubsidized loans, where interest accrues immediately.</a:t>
            </a:r>
          </a:p>
          <a:p>
            <a:pPr algn="l">
              <a:lnSpc>
                <a:spcPts val="1960"/>
              </a:lnSpc>
            </a:pPr>
            <a:endParaRPr lang="en-US" sz="1400">
              <a:solidFill>
                <a:srgbClr val="FFFFFF"/>
              </a:solidFill>
              <a:latin typeface="Varela Round"/>
              <a:ea typeface="Varela Round"/>
              <a:cs typeface="Varela Round"/>
              <a:sym typeface="Varela Round"/>
            </a:endParaRPr>
          </a:p>
          <a:p>
            <a:pPr algn="l">
              <a:lnSpc>
                <a:spcPts val="1960"/>
              </a:lnSpc>
            </a:pPr>
            <a:r>
              <a:rPr lang="en-US" sz="1400" u="sng">
                <a:solidFill>
                  <a:srgbClr val="FFFFFF"/>
                </a:solidFill>
                <a:latin typeface="Varela Round"/>
                <a:ea typeface="Varela Round"/>
                <a:cs typeface="Varela Round"/>
                <a:sym typeface="Varela Round"/>
              </a:rPr>
              <a:t>Direct PLUS Loans</a:t>
            </a:r>
            <a:r>
              <a:rPr lang="en-US" sz="1400">
                <a:solidFill>
                  <a:srgbClr val="FFFFFF"/>
                </a:solidFill>
                <a:latin typeface="Varela Round"/>
                <a:ea typeface="Varela Round"/>
                <a:cs typeface="Varela Round"/>
                <a:sym typeface="Varela Round"/>
              </a:rPr>
              <a:t> –higher interest rates.</a:t>
            </a:r>
          </a:p>
          <a:p>
            <a:pPr algn="l">
              <a:lnSpc>
                <a:spcPts val="1960"/>
              </a:lnSpc>
            </a:pPr>
            <a:endParaRPr lang="en-US" sz="1400">
              <a:solidFill>
                <a:srgbClr val="FFFFFF"/>
              </a:solidFill>
              <a:latin typeface="Varela Round"/>
              <a:ea typeface="Varela Round"/>
              <a:cs typeface="Varela Round"/>
              <a:sym typeface="Varela Round"/>
            </a:endParaRPr>
          </a:p>
          <a:p>
            <a:pPr algn="l">
              <a:lnSpc>
                <a:spcPts val="1960"/>
              </a:lnSpc>
            </a:pPr>
            <a:r>
              <a:rPr lang="en-US" sz="1400" u="sng">
                <a:solidFill>
                  <a:srgbClr val="FFFFFF"/>
                </a:solidFill>
                <a:latin typeface="Varela Round"/>
                <a:ea typeface="Varela Round"/>
                <a:cs typeface="Varela Round"/>
                <a:sym typeface="Varela Round"/>
              </a:rPr>
              <a:t>Research Earnings Potential: </a:t>
            </a:r>
            <a:r>
              <a:rPr lang="en-US" sz="1400">
                <a:solidFill>
                  <a:srgbClr val="FFFFFF"/>
                </a:solidFill>
                <a:latin typeface="Varela Round"/>
                <a:ea typeface="Varela Round"/>
                <a:cs typeface="Varela Round"/>
                <a:sym typeface="Varela Round"/>
              </a:rPr>
              <a:t>Use the Bureau of Labor Statistics Occupational Outlook Handbook to estimate future income. Research: Average starting salary in your field, Job placement rates, Typical debt-to-income ratio</a:t>
            </a:r>
          </a:p>
          <a:p>
            <a:pPr algn="l">
              <a:lnSpc>
                <a:spcPts val="1960"/>
              </a:lnSpc>
            </a:pPr>
            <a:r>
              <a:rPr lang="en-US" sz="1400">
                <a:solidFill>
                  <a:srgbClr val="FFFFFF"/>
                </a:solidFill>
                <a:latin typeface="Varela Round"/>
                <a:ea typeface="Varela Round"/>
                <a:cs typeface="Varela Round"/>
                <a:sym typeface="Varela Round"/>
              </a:rPr>
              <a:t>A general rule of thumb: Try not to borrow more in total than your expected first-year salary.</a:t>
            </a:r>
          </a:p>
          <a:p>
            <a:pPr algn="l">
              <a:lnSpc>
                <a:spcPts val="1960"/>
              </a:lnSpc>
            </a:pPr>
            <a:endParaRPr lang="en-US" sz="1400">
              <a:solidFill>
                <a:srgbClr val="FFFFFF"/>
              </a:solidFill>
              <a:latin typeface="Varela Round"/>
              <a:ea typeface="Varela Round"/>
              <a:cs typeface="Varela Round"/>
              <a:sym typeface="Varela Round"/>
            </a:endParaRPr>
          </a:p>
          <a:p>
            <a:pPr algn="l">
              <a:lnSpc>
                <a:spcPts val="1960"/>
              </a:lnSpc>
            </a:pPr>
            <a:r>
              <a:rPr lang="en-US" sz="1400" u="sng">
                <a:solidFill>
                  <a:srgbClr val="FFFFFF"/>
                </a:solidFill>
                <a:latin typeface="Varela Round"/>
                <a:ea typeface="Varela Round"/>
                <a:cs typeface="Varela Round"/>
                <a:sym typeface="Varela Round"/>
              </a:rPr>
              <a:t>Utilize Other Aid First: </a:t>
            </a:r>
            <a:r>
              <a:rPr lang="en-US" sz="1400">
                <a:solidFill>
                  <a:srgbClr val="FFFFFF"/>
                </a:solidFill>
                <a:latin typeface="Varela Round"/>
                <a:ea typeface="Varela Round"/>
                <a:cs typeface="Varela Round"/>
                <a:sym typeface="Varela Round"/>
              </a:rPr>
              <a:t>Exhaust scholarships, grants, and work-study opportunities before resorting to loans. </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Complete the FAFSA every year.</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Accept grants (like the U.S. Department of Education Pell Grant) and scholarships first.</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Consider work-study options.</a:t>
            </a:r>
          </a:p>
          <a:p>
            <a:pPr marL="302261" lvl="1" indent="-151130" algn="l">
              <a:lnSpc>
                <a:spcPts val="1960"/>
              </a:lnSpc>
              <a:buFont typeface="Arial"/>
              <a:buChar char="•"/>
            </a:pPr>
            <a:r>
              <a:rPr lang="en-US" sz="1400">
                <a:solidFill>
                  <a:srgbClr val="FFFFFF"/>
                </a:solidFill>
                <a:latin typeface="Varela Round"/>
                <a:ea typeface="Varela Round"/>
                <a:cs typeface="Varela Round"/>
                <a:sym typeface="Varela Round"/>
              </a:rPr>
              <a:t>Loans should be your last funding source, not your first.</a:t>
            </a:r>
          </a:p>
          <a:p>
            <a:pPr algn="l">
              <a:lnSpc>
                <a:spcPts val="1960"/>
              </a:lnSpc>
            </a:pPr>
            <a:endParaRPr lang="en-US" sz="1400">
              <a:solidFill>
                <a:srgbClr val="FFFFFF"/>
              </a:solidFill>
              <a:latin typeface="Varela Round"/>
              <a:ea typeface="Varela Round"/>
              <a:cs typeface="Varela Round"/>
              <a:sym typeface="Varela Rou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51334" flipH="1">
            <a:off x="-1251403" y="1845185"/>
            <a:ext cx="3965846" cy="3222250"/>
          </a:xfrm>
          <a:custGeom>
            <a:avLst/>
            <a:gdLst/>
            <a:ahLst/>
            <a:cxnLst/>
            <a:rect l="l" t="t" r="r" b="b"/>
            <a:pathLst>
              <a:path w="3965846" h="3222250">
                <a:moveTo>
                  <a:pt x="3965846" y="0"/>
                </a:moveTo>
                <a:lnTo>
                  <a:pt x="0" y="0"/>
                </a:lnTo>
                <a:lnTo>
                  <a:pt x="0" y="3222250"/>
                </a:lnTo>
                <a:lnTo>
                  <a:pt x="3965846" y="3222250"/>
                </a:lnTo>
                <a:lnTo>
                  <a:pt x="39658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430" y="3156066"/>
            <a:ext cx="9018741" cy="4159134"/>
            <a:chOff x="0" y="0"/>
            <a:chExt cx="3744950" cy="1727043"/>
          </a:xfrm>
        </p:grpSpPr>
        <p:sp>
          <p:nvSpPr>
            <p:cNvPr id="4" name="Freeform 4"/>
            <p:cNvSpPr/>
            <p:nvPr/>
          </p:nvSpPr>
          <p:spPr>
            <a:xfrm>
              <a:off x="0" y="0"/>
              <a:ext cx="3744950" cy="1727043"/>
            </a:xfrm>
            <a:custGeom>
              <a:avLst/>
              <a:gdLst/>
              <a:ahLst/>
              <a:cxnLst/>
              <a:rect l="l" t="t" r="r" b="b"/>
              <a:pathLst>
                <a:path w="3744950" h="1727043">
                  <a:moveTo>
                    <a:pt x="30045" y="0"/>
                  </a:moveTo>
                  <a:lnTo>
                    <a:pt x="3714905" y="0"/>
                  </a:lnTo>
                  <a:cubicBezTo>
                    <a:pt x="3722874" y="0"/>
                    <a:pt x="3730516" y="3165"/>
                    <a:pt x="3736150" y="8800"/>
                  </a:cubicBezTo>
                  <a:cubicBezTo>
                    <a:pt x="3741785" y="14434"/>
                    <a:pt x="3744950" y="22077"/>
                    <a:pt x="3744950" y="30045"/>
                  </a:cubicBezTo>
                  <a:lnTo>
                    <a:pt x="3744950" y="1696998"/>
                  </a:lnTo>
                  <a:cubicBezTo>
                    <a:pt x="3744950" y="1713591"/>
                    <a:pt x="3731499" y="1727043"/>
                    <a:pt x="3714905" y="1727043"/>
                  </a:cubicBezTo>
                  <a:lnTo>
                    <a:pt x="30045" y="1727043"/>
                  </a:lnTo>
                  <a:cubicBezTo>
                    <a:pt x="22077" y="1727043"/>
                    <a:pt x="14434" y="1723877"/>
                    <a:pt x="8800" y="1718243"/>
                  </a:cubicBezTo>
                  <a:cubicBezTo>
                    <a:pt x="3165" y="1712608"/>
                    <a:pt x="0" y="1704966"/>
                    <a:pt x="0" y="1696998"/>
                  </a:cubicBezTo>
                  <a:lnTo>
                    <a:pt x="0" y="30045"/>
                  </a:lnTo>
                  <a:cubicBezTo>
                    <a:pt x="0" y="13452"/>
                    <a:pt x="13452" y="0"/>
                    <a:pt x="30045" y="0"/>
                  </a:cubicBezTo>
                  <a:close/>
                </a:path>
              </a:pathLst>
            </a:custGeom>
            <a:solidFill>
              <a:srgbClr val="CC0100"/>
            </a:solidFill>
          </p:spPr>
          <p:txBody>
            <a:bodyPr/>
            <a:lstStyle/>
            <a:p>
              <a:endParaRPr lang="en-US"/>
            </a:p>
          </p:txBody>
        </p:sp>
        <p:sp>
          <p:nvSpPr>
            <p:cNvPr id="5" name="TextBox 5"/>
            <p:cNvSpPr txBox="1"/>
            <p:nvPr/>
          </p:nvSpPr>
          <p:spPr>
            <a:xfrm>
              <a:off x="0" y="-19050"/>
              <a:ext cx="3744950" cy="1746093"/>
            </a:xfrm>
            <a:prstGeom prst="rect">
              <a:avLst/>
            </a:prstGeom>
          </p:spPr>
          <p:txBody>
            <a:bodyPr lIns="24827" tIns="24827" rIns="24827" bIns="24827" rtlCol="0" anchor="ctr"/>
            <a:lstStyle/>
            <a:p>
              <a:pPr algn="ctr">
                <a:lnSpc>
                  <a:spcPts val="1299"/>
                </a:lnSpc>
                <a:spcBef>
                  <a:spcPct val="0"/>
                </a:spcBef>
              </a:pPr>
              <a:endParaRPr/>
            </a:p>
          </p:txBody>
        </p:sp>
      </p:grpSp>
      <p:sp>
        <p:nvSpPr>
          <p:cNvPr id="6" name="Freeform 6"/>
          <p:cNvSpPr/>
          <p:nvPr/>
        </p:nvSpPr>
        <p:spPr>
          <a:xfrm flipH="1">
            <a:off x="8861301" y="798865"/>
            <a:ext cx="1784598" cy="2357201"/>
          </a:xfrm>
          <a:custGeom>
            <a:avLst/>
            <a:gdLst/>
            <a:ahLst/>
            <a:cxnLst/>
            <a:rect l="l" t="t" r="r" b="b"/>
            <a:pathLst>
              <a:path w="1784598" h="2357201">
                <a:moveTo>
                  <a:pt x="1784598" y="0"/>
                </a:moveTo>
                <a:lnTo>
                  <a:pt x="0" y="0"/>
                </a:lnTo>
                <a:lnTo>
                  <a:pt x="0" y="2357201"/>
                </a:lnTo>
                <a:lnTo>
                  <a:pt x="1784598" y="2357201"/>
                </a:lnTo>
                <a:lnTo>
                  <a:pt x="17845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399999">
            <a:off x="780905" y="381891"/>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430778" y="457640"/>
            <a:ext cx="7609681" cy="1914527"/>
          </a:xfrm>
          <a:prstGeom prst="rect">
            <a:avLst/>
          </a:prstGeom>
        </p:spPr>
        <p:txBody>
          <a:bodyPr lIns="0" tIns="0" rIns="0" bIns="0" rtlCol="0" anchor="t">
            <a:spAutoFit/>
          </a:bodyPr>
          <a:lstStyle/>
          <a:p>
            <a:pPr algn="ctr">
              <a:lnSpc>
                <a:spcPts val="4800"/>
              </a:lnSpc>
            </a:pPr>
            <a:r>
              <a:rPr lang="en-US" sz="6000">
                <a:solidFill>
                  <a:srgbClr val="CC0100"/>
                </a:solidFill>
                <a:latin typeface="Staatliches"/>
                <a:ea typeface="Staatliches"/>
                <a:cs typeface="Staatliches"/>
                <a:sym typeface="Staatliches"/>
              </a:rPr>
              <a:t>SMART BORROWING STRATEGIES - </a:t>
            </a:r>
          </a:p>
          <a:p>
            <a:pPr algn="ctr">
              <a:lnSpc>
                <a:spcPts val="4800"/>
              </a:lnSpc>
            </a:pPr>
            <a:r>
              <a:rPr lang="en-US" sz="6000">
                <a:solidFill>
                  <a:srgbClr val="CC0100"/>
                </a:solidFill>
                <a:latin typeface="Staatliches"/>
                <a:ea typeface="Staatliches"/>
                <a:cs typeface="Staatliches"/>
                <a:sym typeface="Staatliches"/>
              </a:rPr>
              <a:t>MANAGEMENT &amp; REPAYMENT</a:t>
            </a:r>
          </a:p>
        </p:txBody>
      </p:sp>
      <p:sp>
        <p:nvSpPr>
          <p:cNvPr id="9" name="TextBox 9"/>
          <p:cNvSpPr txBox="1"/>
          <p:nvPr/>
        </p:nvSpPr>
        <p:spPr>
          <a:xfrm>
            <a:off x="494046" y="3446563"/>
            <a:ext cx="8765509" cy="3733800"/>
          </a:xfrm>
          <a:prstGeom prst="rect">
            <a:avLst/>
          </a:prstGeom>
        </p:spPr>
        <p:txBody>
          <a:bodyPr lIns="0" tIns="0" rIns="0" bIns="0" rtlCol="0" anchor="t">
            <a:spAutoFit/>
          </a:bodyPr>
          <a:lstStyle/>
          <a:p>
            <a:pPr algn="l">
              <a:lnSpc>
                <a:spcPts val="2100"/>
              </a:lnSpc>
            </a:pPr>
            <a:r>
              <a:rPr lang="en-US" sz="1500" u="sng">
                <a:solidFill>
                  <a:srgbClr val="FFFFFF"/>
                </a:solidFill>
                <a:latin typeface="Varela Round"/>
                <a:ea typeface="Varela Round"/>
                <a:cs typeface="Varela Round"/>
                <a:sym typeface="Varela Round"/>
              </a:rPr>
              <a:t>Pay Interest Early: </a:t>
            </a:r>
            <a:r>
              <a:rPr lang="en-US" sz="1500">
                <a:solidFill>
                  <a:srgbClr val="FFFFFF"/>
                </a:solidFill>
                <a:latin typeface="Varela Round"/>
                <a:ea typeface="Varela Round"/>
                <a:cs typeface="Varela Round"/>
                <a:sym typeface="Varela Round"/>
              </a:rPr>
              <a:t>For unsubsidized loans, make payments on interest while in school, even if not required, to prevent it from being added to the principal balance (capitalization). Making small monthly interest payments prevents capitalization. Even $25–$50/month can save thousands long-term.</a:t>
            </a:r>
          </a:p>
          <a:p>
            <a:pPr algn="l">
              <a:lnSpc>
                <a:spcPts val="2100"/>
              </a:lnSpc>
            </a:pPr>
            <a:endParaRPr lang="en-US" sz="1500">
              <a:solidFill>
                <a:srgbClr val="FFFFFF"/>
              </a:solidFill>
              <a:latin typeface="Varela Round"/>
              <a:ea typeface="Varela Round"/>
              <a:cs typeface="Varela Round"/>
              <a:sym typeface="Varela Round"/>
            </a:endParaRPr>
          </a:p>
          <a:p>
            <a:pPr algn="l">
              <a:lnSpc>
                <a:spcPts val="2100"/>
              </a:lnSpc>
            </a:pPr>
            <a:r>
              <a:rPr lang="en-US" sz="1500" u="sng">
                <a:solidFill>
                  <a:srgbClr val="FFFFFF"/>
                </a:solidFill>
                <a:latin typeface="Varela Round"/>
                <a:ea typeface="Varela Round"/>
                <a:cs typeface="Varela Round"/>
                <a:sym typeface="Varela Round"/>
              </a:rPr>
              <a:t>Leverage Auto-Pay: </a:t>
            </a:r>
            <a:r>
              <a:rPr lang="en-US" sz="1500">
                <a:solidFill>
                  <a:srgbClr val="FFFFFF"/>
                </a:solidFill>
                <a:latin typeface="Varela Round"/>
                <a:ea typeface="Varela Round"/>
                <a:cs typeface="Varela Round"/>
                <a:sym typeface="Varela Round"/>
              </a:rPr>
              <a:t>Enroll in automatic payments to ensure on-time payments and potentially secure a small interest rate reduction.</a:t>
            </a:r>
          </a:p>
          <a:p>
            <a:pPr algn="l">
              <a:lnSpc>
                <a:spcPts val="2100"/>
              </a:lnSpc>
            </a:pPr>
            <a:endParaRPr lang="en-US" sz="1500">
              <a:solidFill>
                <a:srgbClr val="FFFFFF"/>
              </a:solidFill>
              <a:latin typeface="Varela Round"/>
              <a:ea typeface="Varela Round"/>
              <a:cs typeface="Varela Round"/>
              <a:sym typeface="Varela Round"/>
            </a:endParaRPr>
          </a:p>
          <a:p>
            <a:pPr algn="l">
              <a:lnSpc>
                <a:spcPts val="2100"/>
              </a:lnSpc>
            </a:pPr>
            <a:r>
              <a:rPr lang="en-US" sz="1500" u="sng">
                <a:solidFill>
                  <a:srgbClr val="FFFFFF"/>
                </a:solidFill>
                <a:latin typeface="Varela Round"/>
                <a:ea typeface="Varela Round"/>
                <a:cs typeface="Varela Round"/>
                <a:sym typeface="Varela Round"/>
              </a:rPr>
              <a:t>Know Your Servicer &amp; Manage your account:</a:t>
            </a:r>
            <a:r>
              <a:rPr lang="en-US" sz="1500">
                <a:solidFill>
                  <a:srgbClr val="FFFFFF"/>
                </a:solidFill>
                <a:latin typeface="Varela Round"/>
                <a:ea typeface="Varela Round"/>
                <a:cs typeface="Varela Round"/>
                <a:sym typeface="Varela Round"/>
              </a:rPr>
              <a:t> Keep your contact information updated with your loan servicer and check your account on the StudentAid.gov website.</a:t>
            </a:r>
          </a:p>
          <a:p>
            <a:pPr algn="l">
              <a:lnSpc>
                <a:spcPts val="2100"/>
              </a:lnSpc>
            </a:pPr>
            <a:endParaRPr lang="en-US" sz="1500">
              <a:solidFill>
                <a:srgbClr val="FFFFFF"/>
              </a:solidFill>
              <a:latin typeface="Varela Round"/>
              <a:ea typeface="Varela Round"/>
              <a:cs typeface="Varela Round"/>
              <a:sym typeface="Varela Round"/>
            </a:endParaRPr>
          </a:p>
          <a:p>
            <a:pPr algn="l">
              <a:lnSpc>
                <a:spcPts val="2100"/>
              </a:lnSpc>
            </a:pPr>
            <a:r>
              <a:rPr lang="en-US" sz="1500" u="sng">
                <a:solidFill>
                  <a:srgbClr val="FFFFFF"/>
                </a:solidFill>
                <a:latin typeface="Varela Round"/>
                <a:ea typeface="Varela Round"/>
                <a:cs typeface="Varela Round"/>
                <a:sym typeface="Varela Round"/>
              </a:rPr>
              <a:t>Explore Repayment Plans:</a:t>
            </a:r>
            <a:r>
              <a:rPr lang="en-US" sz="1500">
                <a:solidFill>
                  <a:srgbClr val="FFFFFF"/>
                </a:solidFill>
                <a:latin typeface="Varela Round"/>
                <a:ea typeface="Varela Round"/>
                <a:cs typeface="Varela Round"/>
                <a:sym typeface="Varela Round"/>
              </a:rPr>
              <a:t> Investigate income-driven repayment plans to manage monthly payments based on your income.</a:t>
            </a:r>
          </a:p>
          <a:p>
            <a:pPr algn="l">
              <a:lnSpc>
                <a:spcPts val="2100"/>
              </a:lnSpc>
            </a:pPr>
            <a:endParaRPr lang="en-US" sz="1500">
              <a:solidFill>
                <a:srgbClr val="FFFFFF"/>
              </a:solidFill>
              <a:latin typeface="Varela Round"/>
              <a:ea typeface="Varela Round"/>
              <a:cs typeface="Varela Round"/>
              <a:sym typeface="Varela Rou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8514735"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15453" y="5263340"/>
            <a:ext cx="2015953" cy="2051860"/>
          </a:xfrm>
          <a:custGeom>
            <a:avLst/>
            <a:gdLst/>
            <a:ahLst/>
            <a:cxnLst/>
            <a:rect l="l" t="t" r="r" b="b"/>
            <a:pathLst>
              <a:path w="2015953" h="2051860">
                <a:moveTo>
                  <a:pt x="0" y="0"/>
                </a:moveTo>
                <a:lnTo>
                  <a:pt x="2015953" y="0"/>
                </a:lnTo>
                <a:lnTo>
                  <a:pt x="2015953" y="2051860"/>
                </a:lnTo>
                <a:lnTo>
                  <a:pt x="0" y="2051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120397" y="1941195"/>
            <a:ext cx="7512807" cy="37090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LOAN APPLICATION PROCESS</a:t>
            </a:r>
          </a:p>
          <a:p>
            <a:pPr algn="ctr">
              <a:lnSpc>
                <a:spcPts val="5760"/>
              </a:lnSpc>
            </a:pPr>
            <a:r>
              <a:rPr lang="en-US" sz="7200">
                <a:solidFill>
                  <a:srgbClr val="FFFFFF"/>
                </a:solidFill>
                <a:latin typeface="Staatliches"/>
                <a:ea typeface="Staatliches"/>
                <a:cs typeface="Staatliches"/>
                <a:sym typeface="Staatliches"/>
              </a:rPr>
              <a:t>&amp;</a:t>
            </a:r>
          </a:p>
          <a:p>
            <a:pPr algn="ctr">
              <a:lnSpc>
                <a:spcPts val="5760"/>
              </a:lnSpc>
            </a:pPr>
            <a:r>
              <a:rPr lang="en-US" sz="7200">
                <a:solidFill>
                  <a:srgbClr val="FFFFFF"/>
                </a:solidFill>
                <a:latin typeface="Staatliches"/>
                <a:ea typeface="Staatliches"/>
                <a:cs typeface="Staatliches"/>
                <a:sym typeface="Staatliches"/>
              </a:rPr>
              <a:t>ACCEPTING/REDUCING YOUR LOAN OFFER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07522" y="475838"/>
            <a:ext cx="6646481" cy="1284606"/>
          </a:xfrm>
          <a:prstGeom prst="rect">
            <a:avLst/>
          </a:prstGeom>
        </p:spPr>
        <p:txBody>
          <a:bodyPr lIns="0" tIns="0" rIns="0" bIns="0" rtlCol="0" anchor="t">
            <a:spAutoFit/>
          </a:bodyPr>
          <a:lstStyle/>
          <a:p>
            <a:pPr algn="l">
              <a:lnSpc>
                <a:spcPts val="3280"/>
              </a:lnSpc>
            </a:pPr>
            <a:r>
              <a:rPr lang="en-US" sz="4100">
                <a:solidFill>
                  <a:srgbClr val="CC0000"/>
                </a:solidFill>
                <a:latin typeface="Staatliches"/>
                <a:ea typeface="Staatliches"/>
                <a:cs typeface="Staatliches"/>
                <a:sym typeface="Staatliches"/>
              </a:rPr>
              <a:t>HOW TO SUBMIT A LOAN APPLICATION - </a:t>
            </a:r>
          </a:p>
          <a:p>
            <a:pPr algn="l">
              <a:lnSpc>
                <a:spcPts val="3280"/>
              </a:lnSpc>
            </a:pPr>
            <a:r>
              <a:rPr lang="en-US" sz="4100">
                <a:solidFill>
                  <a:srgbClr val="CC0000"/>
                </a:solidFill>
                <a:latin typeface="Staatliches"/>
                <a:ea typeface="Staatliches"/>
                <a:cs typeface="Staatliches"/>
                <a:sym typeface="Staatliches"/>
              </a:rPr>
              <a:t>DiRECT LOAN PROCESSING FORM VIA CUNYFIRST</a:t>
            </a:r>
          </a:p>
        </p:txBody>
      </p:sp>
      <p:sp>
        <p:nvSpPr>
          <p:cNvPr id="3" name="Freeform 3"/>
          <p:cNvSpPr/>
          <p:nvPr/>
        </p:nvSpPr>
        <p:spPr>
          <a:xfrm rot="-2170067" flipH="1">
            <a:off x="7402570" y="-1083508"/>
            <a:ext cx="2842873" cy="2881202"/>
          </a:xfrm>
          <a:custGeom>
            <a:avLst/>
            <a:gdLst/>
            <a:ahLst/>
            <a:cxnLst/>
            <a:rect l="l" t="t" r="r" b="b"/>
            <a:pathLst>
              <a:path w="2842873" h="2881202">
                <a:moveTo>
                  <a:pt x="2842873" y="0"/>
                </a:moveTo>
                <a:lnTo>
                  <a:pt x="0" y="0"/>
                </a:lnTo>
                <a:lnTo>
                  <a:pt x="0" y="2881201"/>
                </a:lnTo>
                <a:lnTo>
                  <a:pt x="2842873" y="2881201"/>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244419" y="3737457"/>
            <a:ext cx="1616767" cy="2541367"/>
            <a:chOff x="0" y="0"/>
            <a:chExt cx="671348" cy="1055280"/>
          </a:xfrm>
        </p:grpSpPr>
        <p:sp>
          <p:nvSpPr>
            <p:cNvPr id="6" name="Freeform 6"/>
            <p:cNvSpPr/>
            <p:nvPr/>
          </p:nvSpPr>
          <p:spPr>
            <a:xfrm>
              <a:off x="0" y="0"/>
              <a:ext cx="671348" cy="1055280"/>
            </a:xfrm>
            <a:custGeom>
              <a:avLst/>
              <a:gdLst/>
              <a:ahLst/>
              <a:cxnLst/>
              <a:rect l="l" t="t" r="r" b="b"/>
              <a:pathLst>
                <a:path w="671348" h="1055280">
                  <a:moveTo>
                    <a:pt x="167598" y="0"/>
                  </a:moveTo>
                  <a:lnTo>
                    <a:pt x="503750" y="0"/>
                  </a:lnTo>
                  <a:cubicBezTo>
                    <a:pt x="596312" y="0"/>
                    <a:pt x="671348" y="75036"/>
                    <a:pt x="671348" y="167598"/>
                  </a:cubicBezTo>
                  <a:lnTo>
                    <a:pt x="671348" y="887681"/>
                  </a:lnTo>
                  <a:cubicBezTo>
                    <a:pt x="671348" y="980243"/>
                    <a:pt x="596312" y="1055280"/>
                    <a:pt x="503750" y="1055280"/>
                  </a:cubicBezTo>
                  <a:lnTo>
                    <a:pt x="167598" y="1055280"/>
                  </a:lnTo>
                  <a:cubicBezTo>
                    <a:pt x="75036" y="1055280"/>
                    <a:pt x="0" y="980243"/>
                    <a:pt x="0" y="887681"/>
                  </a:cubicBezTo>
                  <a:lnTo>
                    <a:pt x="0" y="167598"/>
                  </a:lnTo>
                  <a:cubicBezTo>
                    <a:pt x="0" y="75036"/>
                    <a:pt x="75036" y="0"/>
                    <a:pt x="167598"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671348" cy="1074330"/>
            </a:xfrm>
            <a:prstGeom prst="rect">
              <a:avLst/>
            </a:prstGeom>
          </p:spPr>
          <p:txBody>
            <a:bodyPr lIns="24827" tIns="24827" rIns="24827" bIns="24827" rtlCol="0" anchor="ctr"/>
            <a:lstStyle/>
            <a:p>
              <a:pPr algn="ctr">
                <a:lnSpc>
                  <a:spcPts val="1299"/>
                </a:lnSpc>
                <a:spcBef>
                  <a:spcPct val="0"/>
                </a:spcBef>
              </a:pPr>
              <a:endParaRPr/>
            </a:p>
          </p:txBody>
        </p:sp>
      </p:grpSp>
      <p:sp>
        <p:nvSpPr>
          <p:cNvPr id="8" name="Freeform 8"/>
          <p:cNvSpPr/>
          <p:nvPr/>
        </p:nvSpPr>
        <p:spPr>
          <a:xfrm rot="-5399999">
            <a:off x="825331"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2162241" y="3737457"/>
            <a:ext cx="1616767" cy="2541367"/>
            <a:chOff x="0" y="0"/>
            <a:chExt cx="671348" cy="1055280"/>
          </a:xfrm>
        </p:grpSpPr>
        <p:sp>
          <p:nvSpPr>
            <p:cNvPr id="10" name="Freeform 10"/>
            <p:cNvSpPr/>
            <p:nvPr/>
          </p:nvSpPr>
          <p:spPr>
            <a:xfrm>
              <a:off x="0" y="0"/>
              <a:ext cx="671348" cy="1055280"/>
            </a:xfrm>
            <a:custGeom>
              <a:avLst/>
              <a:gdLst/>
              <a:ahLst/>
              <a:cxnLst/>
              <a:rect l="l" t="t" r="r" b="b"/>
              <a:pathLst>
                <a:path w="671348" h="1055280">
                  <a:moveTo>
                    <a:pt x="167598" y="0"/>
                  </a:moveTo>
                  <a:lnTo>
                    <a:pt x="503750" y="0"/>
                  </a:lnTo>
                  <a:cubicBezTo>
                    <a:pt x="596312" y="0"/>
                    <a:pt x="671348" y="75036"/>
                    <a:pt x="671348" y="167598"/>
                  </a:cubicBezTo>
                  <a:lnTo>
                    <a:pt x="671348" y="887681"/>
                  </a:lnTo>
                  <a:cubicBezTo>
                    <a:pt x="671348" y="980243"/>
                    <a:pt x="596312" y="1055280"/>
                    <a:pt x="503750" y="1055280"/>
                  </a:cubicBezTo>
                  <a:lnTo>
                    <a:pt x="167598" y="1055280"/>
                  </a:lnTo>
                  <a:cubicBezTo>
                    <a:pt x="75036" y="1055280"/>
                    <a:pt x="0" y="980243"/>
                    <a:pt x="0" y="887681"/>
                  </a:cubicBezTo>
                  <a:lnTo>
                    <a:pt x="0" y="167598"/>
                  </a:lnTo>
                  <a:cubicBezTo>
                    <a:pt x="0" y="75036"/>
                    <a:pt x="75036" y="0"/>
                    <a:pt x="167598" y="0"/>
                  </a:cubicBezTo>
                  <a:close/>
                </a:path>
              </a:pathLst>
            </a:custGeom>
            <a:solidFill>
              <a:srgbClr val="FFFFFF"/>
            </a:solidFill>
            <a:ln w="38100" cap="rnd">
              <a:solidFill>
                <a:srgbClr val="000000"/>
              </a:solidFill>
              <a:prstDash val="lgDash"/>
              <a:round/>
            </a:ln>
          </p:spPr>
          <p:txBody>
            <a:bodyPr/>
            <a:lstStyle/>
            <a:p>
              <a:endParaRPr lang="en-US"/>
            </a:p>
          </p:txBody>
        </p:sp>
        <p:sp>
          <p:nvSpPr>
            <p:cNvPr id="11" name="TextBox 11"/>
            <p:cNvSpPr txBox="1"/>
            <p:nvPr/>
          </p:nvSpPr>
          <p:spPr>
            <a:xfrm>
              <a:off x="0" y="-19050"/>
              <a:ext cx="671348" cy="1074330"/>
            </a:xfrm>
            <a:prstGeom prst="rect">
              <a:avLst/>
            </a:prstGeom>
          </p:spPr>
          <p:txBody>
            <a:bodyPr lIns="24827" tIns="24827" rIns="24827" bIns="24827" rtlCol="0" anchor="ctr"/>
            <a:lstStyle/>
            <a:p>
              <a:pPr algn="ctr">
                <a:lnSpc>
                  <a:spcPts val="1299"/>
                </a:lnSpc>
                <a:spcBef>
                  <a:spcPct val="0"/>
                </a:spcBef>
              </a:pPr>
              <a:endParaRPr/>
            </a:p>
          </p:txBody>
        </p:sp>
      </p:grpSp>
      <p:grpSp>
        <p:nvGrpSpPr>
          <p:cNvPr id="12" name="Group 12"/>
          <p:cNvGrpSpPr/>
          <p:nvPr/>
        </p:nvGrpSpPr>
        <p:grpSpPr>
          <a:xfrm>
            <a:off x="4083808" y="3737457"/>
            <a:ext cx="1625140" cy="2541367"/>
            <a:chOff x="0" y="0"/>
            <a:chExt cx="674825" cy="1055280"/>
          </a:xfrm>
        </p:grpSpPr>
        <p:sp>
          <p:nvSpPr>
            <p:cNvPr id="13" name="Freeform 13"/>
            <p:cNvSpPr/>
            <p:nvPr/>
          </p:nvSpPr>
          <p:spPr>
            <a:xfrm>
              <a:off x="0" y="0"/>
              <a:ext cx="674825" cy="1055280"/>
            </a:xfrm>
            <a:custGeom>
              <a:avLst/>
              <a:gdLst/>
              <a:ahLst/>
              <a:cxnLst/>
              <a:rect l="l" t="t" r="r" b="b"/>
              <a:pathLst>
                <a:path w="674825" h="1055280">
                  <a:moveTo>
                    <a:pt x="166735" y="0"/>
                  </a:moveTo>
                  <a:lnTo>
                    <a:pt x="508090" y="0"/>
                  </a:lnTo>
                  <a:cubicBezTo>
                    <a:pt x="600175" y="0"/>
                    <a:pt x="674825" y="74650"/>
                    <a:pt x="674825" y="166735"/>
                  </a:cubicBezTo>
                  <a:lnTo>
                    <a:pt x="674825" y="888545"/>
                  </a:lnTo>
                  <a:cubicBezTo>
                    <a:pt x="674825" y="980630"/>
                    <a:pt x="600175" y="1055280"/>
                    <a:pt x="508090" y="1055280"/>
                  </a:cubicBezTo>
                  <a:lnTo>
                    <a:pt x="166735" y="1055280"/>
                  </a:lnTo>
                  <a:cubicBezTo>
                    <a:pt x="74650" y="1055280"/>
                    <a:pt x="0" y="980630"/>
                    <a:pt x="0" y="888545"/>
                  </a:cubicBezTo>
                  <a:lnTo>
                    <a:pt x="0" y="166735"/>
                  </a:lnTo>
                  <a:cubicBezTo>
                    <a:pt x="0" y="74650"/>
                    <a:pt x="74650" y="0"/>
                    <a:pt x="166735" y="0"/>
                  </a:cubicBezTo>
                  <a:close/>
                </a:path>
              </a:pathLst>
            </a:custGeom>
            <a:solidFill>
              <a:srgbClr val="FFFFFF"/>
            </a:solidFill>
            <a:ln w="38100" cap="rnd">
              <a:solidFill>
                <a:srgbClr val="000000"/>
              </a:solidFill>
              <a:prstDash val="lgDash"/>
              <a:round/>
            </a:ln>
          </p:spPr>
          <p:txBody>
            <a:bodyPr/>
            <a:lstStyle/>
            <a:p>
              <a:endParaRPr lang="en-US"/>
            </a:p>
          </p:txBody>
        </p:sp>
        <p:sp>
          <p:nvSpPr>
            <p:cNvPr id="14" name="TextBox 14"/>
            <p:cNvSpPr txBox="1"/>
            <p:nvPr/>
          </p:nvSpPr>
          <p:spPr>
            <a:xfrm>
              <a:off x="0" y="-19050"/>
              <a:ext cx="674825" cy="1074330"/>
            </a:xfrm>
            <a:prstGeom prst="rect">
              <a:avLst/>
            </a:prstGeom>
          </p:spPr>
          <p:txBody>
            <a:bodyPr lIns="24827" tIns="24827" rIns="24827" bIns="24827" rtlCol="0" anchor="ctr"/>
            <a:lstStyle/>
            <a:p>
              <a:pPr algn="ctr">
                <a:lnSpc>
                  <a:spcPts val="1299"/>
                </a:lnSpc>
                <a:spcBef>
                  <a:spcPct val="0"/>
                </a:spcBef>
              </a:pPr>
              <a:endParaRPr/>
            </a:p>
          </p:txBody>
        </p:sp>
      </p:grpSp>
      <p:grpSp>
        <p:nvGrpSpPr>
          <p:cNvPr id="15" name="Group 15"/>
          <p:cNvGrpSpPr/>
          <p:nvPr/>
        </p:nvGrpSpPr>
        <p:grpSpPr>
          <a:xfrm>
            <a:off x="6013748" y="3737457"/>
            <a:ext cx="1625140" cy="2541367"/>
            <a:chOff x="0" y="0"/>
            <a:chExt cx="674825" cy="1055280"/>
          </a:xfrm>
        </p:grpSpPr>
        <p:sp>
          <p:nvSpPr>
            <p:cNvPr id="16" name="Freeform 16"/>
            <p:cNvSpPr/>
            <p:nvPr/>
          </p:nvSpPr>
          <p:spPr>
            <a:xfrm>
              <a:off x="0" y="0"/>
              <a:ext cx="674825" cy="1055280"/>
            </a:xfrm>
            <a:custGeom>
              <a:avLst/>
              <a:gdLst/>
              <a:ahLst/>
              <a:cxnLst/>
              <a:rect l="l" t="t" r="r" b="b"/>
              <a:pathLst>
                <a:path w="674825" h="1055280">
                  <a:moveTo>
                    <a:pt x="166735" y="0"/>
                  </a:moveTo>
                  <a:lnTo>
                    <a:pt x="508090" y="0"/>
                  </a:lnTo>
                  <a:cubicBezTo>
                    <a:pt x="600175" y="0"/>
                    <a:pt x="674825" y="74650"/>
                    <a:pt x="674825" y="166735"/>
                  </a:cubicBezTo>
                  <a:lnTo>
                    <a:pt x="674825" y="888545"/>
                  </a:lnTo>
                  <a:cubicBezTo>
                    <a:pt x="674825" y="980630"/>
                    <a:pt x="600175" y="1055280"/>
                    <a:pt x="508090" y="1055280"/>
                  </a:cubicBezTo>
                  <a:lnTo>
                    <a:pt x="166735" y="1055280"/>
                  </a:lnTo>
                  <a:cubicBezTo>
                    <a:pt x="74650" y="1055280"/>
                    <a:pt x="0" y="980630"/>
                    <a:pt x="0" y="888545"/>
                  </a:cubicBezTo>
                  <a:lnTo>
                    <a:pt x="0" y="166735"/>
                  </a:lnTo>
                  <a:cubicBezTo>
                    <a:pt x="0" y="74650"/>
                    <a:pt x="74650" y="0"/>
                    <a:pt x="166735" y="0"/>
                  </a:cubicBezTo>
                  <a:close/>
                </a:path>
              </a:pathLst>
            </a:custGeom>
            <a:solidFill>
              <a:srgbClr val="FFFFFF"/>
            </a:solidFill>
            <a:ln w="38100" cap="rnd">
              <a:solidFill>
                <a:srgbClr val="000000"/>
              </a:solidFill>
              <a:prstDash val="lgDash"/>
              <a:round/>
            </a:ln>
          </p:spPr>
          <p:txBody>
            <a:bodyPr/>
            <a:lstStyle/>
            <a:p>
              <a:endParaRPr lang="en-US"/>
            </a:p>
          </p:txBody>
        </p:sp>
        <p:sp>
          <p:nvSpPr>
            <p:cNvPr id="17" name="TextBox 17"/>
            <p:cNvSpPr txBox="1"/>
            <p:nvPr/>
          </p:nvSpPr>
          <p:spPr>
            <a:xfrm>
              <a:off x="0" y="-19050"/>
              <a:ext cx="674825" cy="1074330"/>
            </a:xfrm>
            <a:prstGeom prst="rect">
              <a:avLst/>
            </a:prstGeom>
          </p:spPr>
          <p:txBody>
            <a:bodyPr lIns="24827" tIns="24827" rIns="24827" bIns="24827" rtlCol="0" anchor="ctr"/>
            <a:lstStyle/>
            <a:p>
              <a:pPr algn="ctr">
                <a:lnSpc>
                  <a:spcPts val="1299"/>
                </a:lnSpc>
                <a:spcBef>
                  <a:spcPct val="0"/>
                </a:spcBef>
              </a:pPr>
              <a:endParaRPr/>
            </a:p>
          </p:txBody>
        </p:sp>
      </p:grpSp>
      <p:grpSp>
        <p:nvGrpSpPr>
          <p:cNvPr id="18" name="Group 18"/>
          <p:cNvGrpSpPr/>
          <p:nvPr/>
        </p:nvGrpSpPr>
        <p:grpSpPr>
          <a:xfrm>
            <a:off x="7943688" y="3737457"/>
            <a:ext cx="1610740" cy="2541367"/>
            <a:chOff x="0" y="0"/>
            <a:chExt cx="668845" cy="1055280"/>
          </a:xfrm>
        </p:grpSpPr>
        <p:sp>
          <p:nvSpPr>
            <p:cNvPr id="19" name="Freeform 19"/>
            <p:cNvSpPr/>
            <p:nvPr/>
          </p:nvSpPr>
          <p:spPr>
            <a:xfrm>
              <a:off x="0" y="0"/>
              <a:ext cx="668845" cy="1055280"/>
            </a:xfrm>
            <a:custGeom>
              <a:avLst/>
              <a:gdLst/>
              <a:ahLst/>
              <a:cxnLst/>
              <a:rect l="l" t="t" r="r" b="b"/>
              <a:pathLst>
                <a:path w="668845" h="1055280">
                  <a:moveTo>
                    <a:pt x="168225" y="0"/>
                  </a:moveTo>
                  <a:lnTo>
                    <a:pt x="500620" y="0"/>
                  </a:lnTo>
                  <a:cubicBezTo>
                    <a:pt x="593528" y="0"/>
                    <a:pt x="668845" y="75317"/>
                    <a:pt x="668845" y="168225"/>
                  </a:cubicBezTo>
                  <a:lnTo>
                    <a:pt x="668845" y="887054"/>
                  </a:lnTo>
                  <a:cubicBezTo>
                    <a:pt x="668845" y="979963"/>
                    <a:pt x="593528" y="1055280"/>
                    <a:pt x="500620" y="1055280"/>
                  </a:cubicBezTo>
                  <a:lnTo>
                    <a:pt x="168225" y="1055280"/>
                  </a:lnTo>
                  <a:cubicBezTo>
                    <a:pt x="75317" y="1055280"/>
                    <a:pt x="0" y="979963"/>
                    <a:pt x="0" y="887054"/>
                  </a:cubicBezTo>
                  <a:lnTo>
                    <a:pt x="0" y="168225"/>
                  </a:lnTo>
                  <a:cubicBezTo>
                    <a:pt x="0" y="75317"/>
                    <a:pt x="75317" y="0"/>
                    <a:pt x="168225" y="0"/>
                  </a:cubicBezTo>
                  <a:close/>
                </a:path>
              </a:pathLst>
            </a:custGeom>
            <a:solidFill>
              <a:srgbClr val="FFFFFF"/>
            </a:solidFill>
            <a:ln w="38100" cap="rnd">
              <a:solidFill>
                <a:srgbClr val="000000"/>
              </a:solidFill>
              <a:prstDash val="lgDash"/>
              <a:round/>
            </a:ln>
          </p:spPr>
          <p:txBody>
            <a:bodyPr/>
            <a:lstStyle/>
            <a:p>
              <a:endParaRPr lang="en-US"/>
            </a:p>
          </p:txBody>
        </p:sp>
        <p:sp>
          <p:nvSpPr>
            <p:cNvPr id="20" name="TextBox 20"/>
            <p:cNvSpPr txBox="1"/>
            <p:nvPr/>
          </p:nvSpPr>
          <p:spPr>
            <a:xfrm>
              <a:off x="0" y="-19050"/>
              <a:ext cx="668845" cy="1074330"/>
            </a:xfrm>
            <a:prstGeom prst="rect">
              <a:avLst/>
            </a:prstGeom>
          </p:spPr>
          <p:txBody>
            <a:bodyPr lIns="24827" tIns="24827" rIns="24827" bIns="24827" rtlCol="0" anchor="ctr"/>
            <a:lstStyle/>
            <a:p>
              <a:pPr algn="ctr">
                <a:lnSpc>
                  <a:spcPts val="1299"/>
                </a:lnSpc>
                <a:spcBef>
                  <a:spcPct val="0"/>
                </a:spcBef>
              </a:pPr>
              <a:endParaRPr/>
            </a:p>
          </p:txBody>
        </p:sp>
      </p:grpSp>
      <p:sp>
        <p:nvSpPr>
          <p:cNvPr id="21" name="Freeform 21"/>
          <p:cNvSpPr/>
          <p:nvPr/>
        </p:nvSpPr>
        <p:spPr>
          <a:xfrm>
            <a:off x="498083" y="2492292"/>
            <a:ext cx="1109439" cy="1109439"/>
          </a:xfrm>
          <a:custGeom>
            <a:avLst/>
            <a:gdLst/>
            <a:ahLst/>
            <a:cxnLst/>
            <a:rect l="l" t="t" r="r" b="b"/>
            <a:pathLst>
              <a:path w="1109439" h="1109439">
                <a:moveTo>
                  <a:pt x="0" y="0"/>
                </a:moveTo>
                <a:lnTo>
                  <a:pt x="1109439" y="0"/>
                </a:lnTo>
                <a:lnTo>
                  <a:pt x="1109439" y="1109439"/>
                </a:lnTo>
                <a:lnTo>
                  <a:pt x="0" y="1109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a:off x="2415905" y="2492292"/>
            <a:ext cx="1109439" cy="1109439"/>
          </a:xfrm>
          <a:custGeom>
            <a:avLst/>
            <a:gdLst/>
            <a:ahLst/>
            <a:cxnLst/>
            <a:rect l="l" t="t" r="r" b="b"/>
            <a:pathLst>
              <a:path w="1109439" h="1109439">
                <a:moveTo>
                  <a:pt x="0" y="0"/>
                </a:moveTo>
                <a:lnTo>
                  <a:pt x="1109439" y="0"/>
                </a:lnTo>
                <a:lnTo>
                  <a:pt x="1109439" y="1109439"/>
                </a:lnTo>
                <a:lnTo>
                  <a:pt x="0" y="1109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Freeform 23"/>
          <p:cNvSpPr/>
          <p:nvPr/>
        </p:nvSpPr>
        <p:spPr>
          <a:xfrm>
            <a:off x="4341659" y="2492292"/>
            <a:ext cx="1109439" cy="1109439"/>
          </a:xfrm>
          <a:custGeom>
            <a:avLst/>
            <a:gdLst/>
            <a:ahLst/>
            <a:cxnLst/>
            <a:rect l="l" t="t" r="r" b="b"/>
            <a:pathLst>
              <a:path w="1109439" h="1109439">
                <a:moveTo>
                  <a:pt x="0" y="0"/>
                </a:moveTo>
                <a:lnTo>
                  <a:pt x="1109439" y="0"/>
                </a:lnTo>
                <a:lnTo>
                  <a:pt x="1109439" y="1109439"/>
                </a:lnTo>
                <a:lnTo>
                  <a:pt x="0" y="11094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6283689" y="2492292"/>
            <a:ext cx="1109439" cy="1109439"/>
          </a:xfrm>
          <a:custGeom>
            <a:avLst/>
            <a:gdLst/>
            <a:ahLst/>
            <a:cxnLst/>
            <a:rect l="l" t="t" r="r" b="b"/>
            <a:pathLst>
              <a:path w="1109439" h="1109439">
                <a:moveTo>
                  <a:pt x="0" y="0"/>
                </a:moveTo>
                <a:lnTo>
                  <a:pt x="1109439" y="0"/>
                </a:lnTo>
                <a:lnTo>
                  <a:pt x="1109439" y="1109439"/>
                </a:lnTo>
                <a:lnTo>
                  <a:pt x="0" y="110943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5" name="Freeform 25"/>
          <p:cNvSpPr/>
          <p:nvPr/>
        </p:nvSpPr>
        <p:spPr>
          <a:xfrm>
            <a:off x="8194339" y="2492292"/>
            <a:ext cx="1109439" cy="1109439"/>
          </a:xfrm>
          <a:custGeom>
            <a:avLst/>
            <a:gdLst/>
            <a:ahLst/>
            <a:cxnLst/>
            <a:rect l="l" t="t" r="r" b="b"/>
            <a:pathLst>
              <a:path w="1109439" h="1109439">
                <a:moveTo>
                  <a:pt x="0" y="0"/>
                </a:moveTo>
                <a:lnTo>
                  <a:pt x="1109439" y="0"/>
                </a:lnTo>
                <a:lnTo>
                  <a:pt x="1109439" y="1109439"/>
                </a:lnTo>
                <a:lnTo>
                  <a:pt x="0" y="11094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TextBox 26"/>
          <p:cNvSpPr txBox="1"/>
          <p:nvPr/>
        </p:nvSpPr>
        <p:spPr>
          <a:xfrm>
            <a:off x="374020" y="3987744"/>
            <a:ext cx="1330881" cy="1376680"/>
          </a:xfrm>
          <a:prstGeom prst="rect">
            <a:avLst/>
          </a:prstGeom>
        </p:spPr>
        <p:txBody>
          <a:bodyPr lIns="0" tIns="0" rIns="0" bIns="0" rtlCol="0" anchor="t">
            <a:spAutoFit/>
          </a:bodyPr>
          <a:lstStyle/>
          <a:p>
            <a:pPr algn="l">
              <a:lnSpc>
                <a:spcPts val="1819"/>
              </a:lnSpc>
            </a:pPr>
            <a:r>
              <a:rPr lang="en-US" sz="1299">
                <a:solidFill>
                  <a:srgbClr val="CC0100"/>
                </a:solidFill>
                <a:latin typeface="Varela Round"/>
                <a:ea typeface="Varela Round"/>
                <a:cs typeface="Varela Round"/>
                <a:sym typeface="Varela Round"/>
              </a:rPr>
              <a:t>Log in</a:t>
            </a:r>
            <a:r>
              <a:rPr lang="en-US" sz="1299">
                <a:solidFill>
                  <a:srgbClr val="000000"/>
                </a:solidFill>
                <a:latin typeface="Varela Round"/>
                <a:ea typeface="Varela Round"/>
                <a:cs typeface="Varela Round"/>
                <a:sym typeface="Varela Round"/>
              </a:rPr>
              <a:t> to your CUNYfirst account and go to your </a:t>
            </a:r>
            <a:r>
              <a:rPr lang="en-US" sz="1299">
                <a:solidFill>
                  <a:srgbClr val="CC0100"/>
                </a:solidFill>
                <a:latin typeface="Varela Round"/>
                <a:ea typeface="Varela Round"/>
                <a:cs typeface="Varela Round"/>
                <a:sym typeface="Varela Round"/>
              </a:rPr>
              <a:t>”Student Center”</a:t>
            </a:r>
          </a:p>
          <a:p>
            <a:pPr algn="l">
              <a:lnSpc>
                <a:spcPts val="1819"/>
              </a:lnSpc>
            </a:pPr>
            <a:endParaRPr lang="en-US" sz="1299">
              <a:solidFill>
                <a:srgbClr val="CC0100"/>
              </a:solidFill>
              <a:latin typeface="Varela Round"/>
              <a:ea typeface="Varela Round"/>
              <a:cs typeface="Varela Round"/>
              <a:sym typeface="Varela Round"/>
            </a:endParaRPr>
          </a:p>
        </p:txBody>
      </p:sp>
      <p:sp>
        <p:nvSpPr>
          <p:cNvPr id="27" name="TextBox 27"/>
          <p:cNvSpPr txBox="1"/>
          <p:nvPr/>
        </p:nvSpPr>
        <p:spPr>
          <a:xfrm>
            <a:off x="2295587" y="3987744"/>
            <a:ext cx="1382621" cy="2291080"/>
          </a:xfrm>
          <a:prstGeom prst="rect">
            <a:avLst/>
          </a:prstGeom>
        </p:spPr>
        <p:txBody>
          <a:bodyPr lIns="0" tIns="0" rIns="0" bIns="0" rtlCol="0" anchor="t">
            <a:spAutoFit/>
          </a:bodyPr>
          <a:lstStyle/>
          <a:p>
            <a:pPr algn="l">
              <a:lnSpc>
                <a:spcPts val="1819"/>
              </a:lnSpc>
            </a:pPr>
            <a:r>
              <a:rPr lang="en-US" sz="1299">
                <a:solidFill>
                  <a:srgbClr val="000000"/>
                </a:solidFill>
                <a:latin typeface="Varela Round"/>
                <a:ea typeface="Varela Round"/>
                <a:cs typeface="Varela Round"/>
                <a:sym typeface="Varela Round"/>
              </a:rPr>
              <a:t>Click the </a:t>
            </a:r>
            <a:r>
              <a:rPr lang="en-US" sz="1299">
                <a:solidFill>
                  <a:srgbClr val="CC0100"/>
                </a:solidFill>
                <a:latin typeface="Varela Round"/>
                <a:ea typeface="Varela Round"/>
                <a:cs typeface="Varela Round"/>
                <a:sym typeface="Varela Round"/>
              </a:rPr>
              <a:t>"Financial Aid"</a:t>
            </a:r>
            <a:r>
              <a:rPr lang="en-US" sz="1299">
                <a:solidFill>
                  <a:srgbClr val="000000"/>
                </a:solidFill>
                <a:latin typeface="Varela Round"/>
                <a:ea typeface="Varela Round"/>
                <a:cs typeface="Varela Round"/>
                <a:sym typeface="Varela Round"/>
              </a:rPr>
              <a:t> tile.</a:t>
            </a:r>
          </a:p>
          <a:p>
            <a:pPr algn="l">
              <a:lnSpc>
                <a:spcPts val="1819"/>
              </a:lnSpc>
            </a:pPr>
            <a:r>
              <a:rPr lang="en-US" sz="1299">
                <a:solidFill>
                  <a:srgbClr val="000000"/>
                </a:solidFill>
                <a:latin typeface="Varela Round"/>
                <a:ea typeface="Varela Round"/>
                <a:cs typeface="Varela Round"/>
                <a:sym typeface="Varela Round"/>
              </a:rPr>
              <a:t>Be sure the academic year is set to the current year and Queens College (upper left corner)</a:t>
            </a:r>
          </a:p>
          <a:p>
            <a:pPr algn="l">
              <a:lnSpc>
                <a:spcPts val="1819"/>
              </a:lnSpc>
            </a:pPr>
            <a:endParaRPr lang="en-US" sz="1299">
              <a:solidFill>
                <a:srgbClr val="000000"/>
              </a:solidFill>
              <a:latin typeface="Varela Round"/>
              <a:ea typeface="Varela Round"/>
              <a:cs typeface="Varela Round"/>
              <a:sym typeface="Varela Round"/>
            </a:endParaRPr>
          </a:p>
        </p:txBody>
      </p:sp>
      <p:sp>
        <p:nvSpPr>
          <p:cNvPr id="28" name="TextBox 28"/>
          <p:cNvSpPr txBox="1"/>
          <p:nvPr/>
        </p:nvSpPr>
        <p:spPr>
          <a:xfrm>
            <a:off x="4217158" y="3987744"/>
            <a:ext cx="1382621" cy="1376680"/>
          </a:xfrm>
          <a:prstGeom prst="rect">
            <a:avLst/>
          </a:prstGeom>
        </p:spPr>
        <p:txBody>
          <a:bodyPr lIns="0" tIns="0" rIns="0" bIns="0" rtlCol="0" anchor="t">
            <a:spAutoFit/>
          </a:bodyPr>
          <a:lstStyle/>
          <a:p>
            <a:pPr algn="l">
              <a:lnSpc>
                <a:spcPts val="1819"/>
              </a:lnSpc>
            </a:pPr>
            <a:r>
              <a:rPr lang="en-US" sz="1299">
                <a:solidFill>
                  <a:srgbClr val="000000"/>
                </a:solidFill>
                <a:latin typeface="Varela Round"/>
                <a:ea typeface="Varela Round"/>
                <a:cs typeface="Varela Round"/>
                <a:sym typeface="Varela Round"/>
              </a:rPr>
              <a:t>On the left side, scroll down and click the </a:t>
            </a:r>
            <a:r>
              <a:rPr lang="en-US" sz="1299">
                <a:solidFill>
                  <a:srgbClr val="CC0100"/>
                </a:solidFill>
                <a:latin typeface="Varela Round"/>
                <a:ea typeface="Varela Round"/>
                <a:cs typeface="Varela Round"/>
                <a:sym typeface="Varela Round"/>
              </a:rPr>
              <a:t>"Direct Loan Processing Form"</a:t>
            </a:r>
            <a:r>
              <a:rPr lang="en-US" sz="1299">
                <a:solidFill>
                  <a:srgbClr val="000000"/>
                </a:solidFill>
                <a:latin typeface="Varela Round"/>
                <a:ea typeface="Varela Round"/>
                <a:cs typeface="Varela Round"/>
                <a:sym typeface="Varela Round"/>
              </a:rPr>
              <a:t> link</a:t>
            </a:r>
          </a:p>
          <a:p>
            <a:pPr algn="l">
              <a:lnSpc>
                <a:spcPts val="1819"/>
              </a:lnSpc>
            </a:pPr>
            <a:endParaRPr lang="en-US" sz="1299">
              <a:solidFill>
                <a:srgbClr val="000000"/>
              </a:solidFill>
              <a:latin typeface="Varela Round"/>
              <a:ea typeface="Varela Round"/>
              <a:cs typeface="Varela Round"/>
              <a:sym typeface="Varela Round"/>
            </a:endParaRPr>
          </a:p>
        </p:txBody>
      </p:sp>
      <p:sp>
        <p:nvSpPr>
          <p:cNvPr id="29" name="TextBox 29"/>
          <p:cNvSpPr txBox="1"/>
          <p:nvPr/>
        </p:nvSpPr>
        <p:spPr>
          <a:xfrm>
            <a:off x="6147098" y="3987744"/>
            <a:ext cx="1382621" cy="2062480"/>
          </a:xfrm>
          <a:prstGeom prst="rect">
            <a:avLst/>
          </a:prstGeom>
        </p:spPr>
        <p:txBody>
          <a:bodyPr lIns="0" tIns="0" rIns="0" bIns="0" rtlCol="0" anchor="t">
            <a:spAutoFit/>
          </a:bodyPr>
          <a:lstStyle/>
          <a:p>
            <a:pPr algn="l">
              <a:lnSpc>
                <a:spcPts val="1819"/>
              </a:lnSpc>
            </a:pPr>
            <a:r>
              <a:rPr lang="en-US" sz="1299">
                <a:solidFill>
                  <a:srgbClr val="000000"/>
                </a:solidFill>
                <a:latin typeface="Varela Round"/>
                <a:ea typeface="Varela Round"/>
                <a:cs typeface="Varela Round"/>
                <a:sym typeface="Varela Round"/>
              </a:rPr>
              <a:t>Read all 12 items carefully</a:t>
            </a:r>
          </a:p>
          <a:p>
            <a:pPr algn="l">
              <a:lnSpc>
                <a:spcPts val="1819"/>
              </a:lnSpc>
            </a:pPr>
            <a:endParaRPr lang="en-US" sz="1299">
              <a:solidFill>
                <a:srgbClr val="000000"/>
              </a:solidFill>
              <a:latin typeface="Varela Round"/>
              <a:ea typeface="Varela Round"/>
              <a:cs typeface="Varela Round"/>
              <a:sym typeface="Varela Round"/>
            </a:endParaRPr>
          </a:p>
          <a:p>
            <a:pPr algn="l">
              <a:lnSpc>
                <a:spcPts val="1819"/>
              </a:lnSpc>
            </a:pPr>
            <a:r>
              <a:rPr lang="en-US" sz="1299">
                <a:solidFill>
                  <a:srgbClr val="000000"/>
                </a:solidFill>
                <a:latin typeface="Varela Round"/>
                <a:ea typeface="Varela Round"/>
                <a:cs typeface="Varela Round"/>
                <a:sym typeface="Varela Round"/>
              </a:rPr>
              <a:t>After reviewing, check </a:t>
            </a:r>
            <a:r>
              <a:rPr lang="en-US" sz="1299">
                <a:solidFill>
                  <a:srgbClr val="CC0100"/>
                </a:solidFill>
                <a:latin typeface="Varela Round"/>
                <a:ea typeface="Varela Round"/>
                <a:cs typeface="Varela Round"/>
                <a:sym typeface="Varela Round"/>
              </a:rPr>
              <a:t>"The acknowledgment box" </a:t>
            </a:r>
            <a:r>
              <a:rPr lang="en-US" sz="1299">
                <a:solidFill>
                  <a:srgbClr val="000000"/>
                </a:solidFill>
                <a:latin typeface="Varela Round"/>
                <a:ea typeface="Varela Round"/>
                <a:cs typeface="Varela Round"/>
                <a:sym typeface="Varela Round"/>
              </a:rPr>
              <a:t>and click </a:t>
            </a:r>
            <a:r>
              <a:rPr lang="en-US" sz="1299">
                <a:solidFill>
                  <a:srgbClr val="CC0100"/>
                </a:solidFill>
                <a:latin typeface="Varela Round"/>
                <a:ea typeface="Varela Round"/>
                <a:cs typeface="Varela Round"/>
                <a:sym typeface="Varela Round"/>
              </a:rPr>
              <a:t>"Agree"</a:t>
            </a:r>
          </a:p>
          <a:p>
            <a:pPr algn="l">
              <a:lnSpc>
                <a:spcPts val="1819"/>
              </a:lnSpc>
            </a:pPr>
            <a:endParaRPr lang="en-US" sz="1299">
              <a:solidFill>
                <a:srgbClr val="CC0100"/>
              </a:solidFill>
              <a:latin typeface="Varela Round"/>
              <a:ea typeface="Varela Round"/>
              <a:cs typeface="Varela Round"/>
              <a:sym typeface="Varela Round"/>
            </a:endParaRPr>
          </a:p>
        </p:txBody>
      </p:sp>
      <p:sp>
        <p:nvSpPr>
          <p:cNvPr id="30" name="TextBox 30"/>
          <p:cNvSpPr txBox="1"/>
          <p:nvPr/>
        </p:nvSpPr>
        <p:spPr>
          <a:xfrm>
            <a:off x="8077038" y="3987744"/>
            <a:ext cx="1382621" cy="1148080"/>
          </a:xfrm>
          <a:prstGeom prst="rect">
            <a:avLst/>
          </a:prstGeom>
        </p:spPr>
        <p:txBody>
          <a:bodyPr lIns="0" tIns="0" rIns="0" bIns="0" rtlCol="0" anchor="t">
            <a:spAutoFit/>
          </a:bodyPr>
          <a:lstStyle/>
          <a:p>
            <a:pPr algn="l">
              <a:lnSpc>
                <a:spcPts val="1819"/>
              </a:lnSpc>
            </a:pPr>
            <a:r>
              <a:rPr lang="en-US" sz="1299">
                <a:solidFill>
                  <a:srgbClr val="000000"/>
                </a:solidFill>
                <a:latin typeface="Varela Round"/>
                <a:ea typeface="Varela Round"/>
                <a:cs typeface="Varela Round"/>
                <a:sym typeface="Varela Round"/>
              </a:rPr>
              <a:t>Complete and submit the form</a:t>
            </a:r>
          </a:p>
          <a:p>
            <a:pPr algn="l">
              <a:lnSpc>
                <a:spcPts val="1819"/>
              </a:lnSpc>
            </a:pPr>
            <a:endParaRPr lang="en-US" sz="1299">
              <a:solidFill>
                <a:srgbClr val="000000"/>
              </a:solidFill>
              <a:latin typeface="Varela Round"/>
              <a:ea typeface="Varela Round"/>
              <a:cs typeface="Varela Round"/>
              <a:sym typeface="Varela Round"/>
            </a:endParaRPr>
          </a:p>
          <a:p>
            <a:pPr algn="l">
              <a:lnSpc>
                <a:spcPts val="1819"/>
              </a:lnSpc>
            </a:pPr>
            <a:endParaRPr lang="en-US" sz="1299">
              <a:solidFill>
                <a:srgbClr val="000000"/>
              </a:solidFill>
              <a:latin typeface="Varela Round"/>
              <a:ea typeface="Varela Round"/>
              <a:cs typeface="Varela Round"/>
              <a:sym typeface="Varela Round"/>
            </a:endParaRPr>
          </a:p>
          <a:p>
            <a:pPr algn="l">
              <a:lnSpc>
                <a:spcPts val="1819"/>
              </a:lnSpc>
            </a:pPr>
            <a:endParaRPr lang="en-US" sz="1299">
              <a:solidFill>
                <a:srgbClr val="000000"/>
              </a:solidFill>
              <a:latin typeface="Varela Round"/>
              <a:ea typeface="Varela Round"/>
              <a:cs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5848" y="758798"/>
            <a:ext cx="7419831" cy="1058545"/>
          </a:xfrm>
          <a:prstGeom prst="rect">
            <a:avLst/>
          </a:prstGeom>
        </p:spPr>
        <p:txBody>
          <a:bodyPr lIns="0" tIns="0" rIns="0" bIns="0" rtlCol="0" anchor="t">
            <a:spAutoFit/>
          </a:bodyPr>
          <a:lstStyle/>
          <a:p>
            <a:pPr algn="ctr">
              <a:lnSpc>
                <a:spcPts val="3919"/>
              </a:lnSpc>
            </a:pPr>
            <a:r>
              <a:rPr lang="en-US" sz="4899">
                <a:solidFill>
                  <a:srgbClr val="CC0000"/>
                </a:solidFill>
                <a:latin typeface="Staatliches"/>
                <a:ea typeface="Staatliches"/>
                <a:cs typeface="Staatliches"/>
                <a:sym typeface="Staatliches"/>
              </a:rPr>
              <a:t>ACCEPTING - REDUCING - DECLINING </a:t>
            </a:r>
          </a:p>
          <a:p>
            <a:pPr algn="ctr">
              <a:lnSpc>
                <a:spcPts val="3919"/>
              </a:lnSpc>
            </a:pPr>
            <a:r>
              <a:rPr lang="en-US" sz="4899">
                <a:solidFill>
                  <a:srgbClr val="CC0000"/>
                </a:solidFill>
                <a:latin typeface="Staatliches"/>
                <a:ea typeface="Staatliches"/>
                <a:cs typeface="Staatliches"/>
                <a:sym typeface="Staatliches"/>
              </a:rPr>
              <a:t>DIRECT LOANS OFFERED BY CUNY</a:t>
            </a:r>
          </a:p>
        </p:txBody>
      </p:sp>
      <p:sp>
        <p:nvSpPr>
          <p:cNvPr id="3" name="Freeform 3"/>
          <p:cNvSpPr/>
          <p:nvPr/>
        </p:nvSpPr>
        <p:spPr>
          <a:xfrm rot="-2170067" flipH="1">
            <a:off x="-1015901" y="-850713"/>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405535" y="1995751"/>
            <a:ext cx="9014496" cy="5098941"/>
            <a:chOff x="0" y="0"/>
            <a:chExt cx="3743188" cy="2117289"/>
          </a:xfrm>
        </p:grpSpPr>
        <p:sp>
          <p:nvSpPr>
            <p:cNvPr id="6" name="Freeform 6"/>
            <p:cNvSpPr/>
            <p:nvPr/>
          </p:nvSpPr>
          <p:spPr>
            <a:xfrm>
              <a:off x="0" y="0"/>
              <a:ext cx="3743188" cy="2117289"/>
            </a:xfrm>
            <a:custGeom>
              <a:avLst/>
              <a:gdLst/>
              <a:ahLst/>
              <a:cxnLst/>
              <a:rect l="l" t="t" r="r" b="b"/>
              <a:pathLst>
                <a:path w="3743188" h="2117289">
                  <a:moveTo>
                    <a:pt x="30059" y="0"/>
                  </a:moveTo>
                  <a:lnTo>
                    <a:pt x="3713129" y="0"/>
                  </a:lnTo>
                  <a:cubicBezTo>
                    <a:pt x="3729730" y="0"/>
                    <a:pt x="3743188" y="13458"/>
                    <a:pt x="3743188" y="30059"/>
                  </a:cubicBezTo>
                  <a:lnTo>
                    <a:pt x="3743188" y="2087230"/>
                  </a:lnTo>
                  <a:cubicBezTo>
                    <a:pt x="3743188" y="2103831"/>
                    <a:pt x="3729730" y="2117289"/>
                    <a:pt x="3713129" y="2117289"/>
                  </a:cubicBezTo>
                  <a:lnTo>
                    <a:pt x="30059" y="2117289"/>
                  </a:lnTo>
                  <a:cubicBezTo>
                    <a:pt x="13458" y="2117289"/>
                    <a:pt x="0" y="2103831"/>
                    <a:pt x="0" y="2087230"/>
                  </a:cubicBezTo>
                  <a:lnTo>
                    <a:pt x="0" y="30059"/>
                  </a:lnTo>
                  <a:cubicBezTo>
                    <a:pt x="0" y="13458"/>
                    <a:pt x="13458" y="0"/>
                    <a:pt x="30059"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3743188" cy="2136339"/>
            </a:xfrm>
            <a:prstGeom prst="rect">
              <a:avLst/>
            </a:prstGeom>
          </p:spPr>
          <p:txBody>
            <a:bodyPr lIns="24827" tIns="24827" rIns="24827" bIns="24827" rtlCol="0" anchor="ctr"/>
            <a:lstStyle/>
            <a:p>
              <a:pPr algn="ctr">
                <a:lnSpc>
                  <a:spcPts val="1299"/>
                </a:lnSpc>
                <a:spcBef>
                  <a:spcPct val="0"/>
                </a:spcBef>
              </a:pPr>
              <a:endParaRPr/>
            </a:p>
          </p:txBody>
        </p:sp>
      </p:grpSp>
      <p:sp>
        <p:nvSpPr>
          <p:cNvPr id="8" name="Freeform 8"/>
          <p:cNvSpPr/>
          <p:nvPr/>
        </p:nvSpPr>
        <p:spPr>
          <a:xfrm rot="-5399999">
            <a:off x="9046950" y="159452"/>
            <a:ext cx="528595" cy="615541"/>
          </a:xfrm>
          <a:custGeom>
            <a:avLst/>
            <a:gdLst/>
            <a:ahLst/>
            <a:cxnLst/>
            <a:rect l="l" t="t" r="r" b="b"/>
            <a:pathLst>
              <a:path w="528595" h="615541">
                <a:moveTo>
                  <a:pt x="0" y="0"/>
                </a:moveTo>
                <a:lnTo>
                  <a:pt x="528595" y="0"/>
                </a:lnTo>
                <a:lnTo>
                  <a:pt x="528595" y="615541"/>
                </a:lnTo>
                <a:lnTo>
                  <a:pt x="0" y="6155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14320" y="2181752"/>
            <a:ext cx="8796928" cy="4878070"/>
          </a:xfrm>
          <a:prstGeom prst="rect">
            <a:avLst/>
          </a:prstGeom>
        </p:spPr>
        <p:txBody>
          <a:bodyPr lIns="0" tIns="0" rIns="0" bIns="0" rtlCol="0" anchor="t">
            <a:spAutoFit/>
          </a:bodyPr>
          <a:lstStyle/>
          <a:p>
            <a:pPr algn="l">
              <a:lnSpc>
                <a:spcPts val="2029"/>
              </a:lnSpc>
            </a:pPr>
            <a:r>
              <a:rPr lang="en-US" sz="1449">
                <a:solidFill>
                  <a:srgbClr val="000000"/>
                </a:solidFill>
                <a:latin typeface="Varela Round"/>
                <a:ea typeface="Varela Round"/>
                <a:cs typeface="Varela Round"/>
                <a:sym typeface="Varela Round"/>
              </a:rPr>
              <a:t>CUNY has been offering students with Direct Loans in the beginning of an academic year</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The loans that are being packaged by CUNY are loans that are to be divided into the Fall and Spring semesters, unless the loan indicates Fall or Spring Subsidized/Unsubsidized. </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If you wish to request a Summer Loan, you must decline CUNY’s loan offer and instead submit a Direct Loan Processing Form via CUNYFirst. </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Can not increase a loan, only Accept, Reduce or Decline</a:t>
            </a:r>
          </a:p>
          <a:p>
            <a:pPr algn="l">
              <a:lnSpc>
                <a:spcPts val="2029"/>
              </a:lnSpc>
            </a:pPr>
            <a:endParaRPr lang="en-US" sz="1449">
              <a:solidFill>
                <a:srgbClr val="000000"/>
              </a:solidFill>
              <a:latin typeface="Varela Round"/>
              <a:ea typeface="Varela Round"/>
              <a:cs typeface="Varela Round"/>
              <a:sym typeface="Varela Round"/>
            </a:endParaRPr>
          </a:p>
          <a:p>
            <a:pPr algn="l">
              <a:lnSpc>
                <a:spcPts val="2029"/>
              </a:lnSpc>
            </a:pPr>
            <a:r>
              <a:rPr lang="en-US" sz="1449" u="sng">
                <a:solidFill>
                  <a:srgbClr val="CC0100"/>
                </a:solidFill>
                <a:latin typeface="Varela Round"/>
                <a:ea typeface="Varela Round"/>
                <a:cs typeface="Varela Round"/>
                <a:sym typeface="Varela Round"/>
              </a:rPr>
              <a:t>Accepting, Reducing or Declining your offered William D. Ford Federal Direct Loan:</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Login to CUNYfirst and click on "Student Center"</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Select the "Financial Aid" tile</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Confirm the financial aid year that you wish to review at the top left section of the page. Students will only have the option to accept, reduce, or decline Direct Loan offers.</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Navigate to Awards on the left sidebar to open the drop-down menu, click on Accept/Decline.</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Click on the Edit icon to activate the Submit and Actions buttons.</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Click on the drop-down option under the Award Decision Column.</a:t>
            </a:r>
          </a:p>
          <a:p>
            <a:pPr marL="313054" lvl="1" indent="-156527" algn="l">
              <a:lnSpc>
                <a:spcPts val="2029"/>
              </a:lnSpc>
              <a:buAutoNum type="arabicPeriod"/>
            </a:pPr>
            <a:r>
              <a:rPr lang="en-US" sz="1449">
                <a:solidFill>
                  <a:srgbClr val="000000"/>
                </a:solidFill>
                <a:latin typeface="Varela Round"/>
                <a:ea typeface="Varela Round"/>
                <a:cs typeface="Varela Round"/>
                <a:sym typeface="Varela Round"/>
              </a:rPr>
              <a:t>From the drop-down you can choose to accept, decline, or reset.</a:t>
            </a:r>
          </a:p>
          <a:p>
            <a:pPr marL="626109" lvl="2" indent="-208703" algn="l">
              <a:lnSpc>
                <a:spcPts val="2029"/>
              </a:lnSpc>
              <a:buAutoNum type="alphaLcPeriod"/>
            </a:pPr>
            <a:r>
              <a:rPr lang="en-US" sz="1449">
                <a:solidFill>
                  <a:srgbClr val="000000"/>
                </a:solidFill>
                <a:latin typeface="Varela Round"/>
                <a:ea typeface="Varela Round"/>
                <a:cs typeface="Varela Round"/>
                <a:sym typeface="Varela Round"/>
              </a:rPr>
              <a:t>To reduce the loan, you must choose accept, and then they will be able to reduce the loan amount. Keep in mind, the amount you reduce will be divided into Fall and Spring.</a:t>
            </a:r>
          </a:p>
          <a:p>
            <a:pPr algn="l">
              <a:lnSpc>
                <a:spcPts val="2029"/>
              </a:lnSpc>
            </a:pPr>
            <a:endParaRPr lang="en-US" sz="1449">
              <a:solidFill>
                <a:srgbClr val="000000"/>
              </a:solidFill>
              <a:latin typeface="Varela Round"/>
              <a:ea typeface="Varela Round"/>
              <a:cs typeface="Varela Round"/>
              <a:sym typeface="Varela Rou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8514735"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15453" y="5263340"/>
            <a:ext cx="2015953" cy="2051860"/>
          </a:xfrm>
          <a:custGeom>
            <a:avLst/>
            <a:gdLst/>
            <a:ahLst/>
            <a:cxnLst/>
            <a:rect l="l" t="t" r="r" b="b"/>
            <a:pathLst>
              <a:path w="2015953" h="2051860">
                <a:moveTo>
                  <a:pt x="0" y="0"/>
                </a:moveTo>
                <a:lnTo>
                  <a:pt x="2015953" y="0"/>
                </a:lnTo>
                <a:lnTo>
                  <a:pt x="2015953" y="2051860"/>
                </a:lnTo>
                <a:lnTo>
                  <a:pt x="0" y="2051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120397" y="2665095"/>
            <a:ext cx="7512807" cy="22612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ALTERNATIVE </a:t>
            </a:r>
          </a:p>
          <a:p>
            <a:pPr algn="ctr">
              <a:lnSpc>
                <a:spcPts val="5760"/>
              </a:lnSpc>
            </a:pPr>
            <a:r>
              <a:rPr lang="en-US" sz="7200">
                <a:solidFill>
                  <a:srgbClr val="FFFFFF"/>
                </a:solidFill>
                <a:latin typeface="Staatliches"/>
                <a:ea typeface="Staatliches"/>
                <a:cs typeface="Staatliches"/>
                <a:sym typeface="Staatliches"/>
              </a:rPr>
              <a:t>STUDENT </a:t>
            </a:r>
          </a:p>
          <a:p>
            <a:pPr algn="ctr">
              <a:lnSpc>
                <a:spcPts val="5760"/>
              </a:lnSpc>
            </a:pPr>
            <a:r>
              <a:rPr lang="en-US" sz="7200">
                <a:solidFill>
                  <a:srgbClr val="FFFFFF"/>
                </a:solidFill>
                <a:latin typeface="Staatliches"/>
                <a:ea typeface="Staatliches"/>
                <a:cs typeface="Staatliches"/>
                <a:sym typeface="Staatliches"/>
              </a:rPr>
              <a:t>LOAN OPTIONS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15848" y="727048"/>
            <a:ext cx="7419831" cy="1150619"/>
          </a:xfrm>
          <a:prstGeom prst="rect">
            <a:avLst/>
          </a:prstGeom>
        </p:spPr>
        <p:txBody>
          <a:bodyPr lIns="0" tIns="0" rIns="0" bIns="0" rtlCol="0" anchor="t">
            <a:spAutoFit/>
          </a:bodyPr>
          <a:lstStyle/>
          <a:p>
            <a:pPr algn="ctr">
              <a:lnSpc>
                <a:spcPts val="4319"/>
              </a:lnSpc>
            </a:pPr>
            <a:r>
              <a:rPr lang="en-US" sz="5399">
                <a:solidFill>
                  <a:srgbClr val="CC0000"/>
                </a:solidFill>
                <a:latin typeface="Staatliches"/>
                <a:ea typeface="Staatliches"/>
                <a:cs typeface="Staatliches"/>
                <a:sym typeface="Staatliches"/>
              </a:rPr>
              <a:t>PRIVATE EDUCATION </a:t>
            </a:r>
          </a:p>
          <a:p>
            <a:pPr algn="ctr">
              <a:lnSpc>
                <a:spcPts val="4319"/>
              </a:lnSpc>
            </a:pPr>
            <a:r>
              <a:rPr lang="en-US" sz="5399">
                <a:solidFill>
                  <a:srgbClr val="CC0000"/>
                </a:solidFill>
                <a:latin typeface="Staatliches"/>
                <a:ea typeface="Staatliches"/>
                <a:cs typeface="Staatliches"/>
                <a:sym typeface="Staatliches"/>
              </a:rPr>
              <a:t>LOAN PROGRAMS</a:t>
            </a:r>
          </a:p>
        </p:txBody>
      </p:sp>
      <p:sp>
        <p:nvSpPr>
          <p:cNvPr id="3" name="Freeform 3"/>
          <p:cNvSpPr/>
          <p:nvPr/>
        </p:nvSpPr>
        <p:spPr>
          <a:xfrm rot="-2170067" flipH="1">
            <a:off x="-1015901" y="-850713"/>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405535" y="2355754"/>
            <a:ext cx="9014496" cy="4738939"/>
            <a:chOff x="0" y="0"/>
            <a:chExt cx="3743188" cy="1967801"/>
          </a:xfrm>
        </p:grpSpPr>
        <p:sp>
          <p:nvSpPr>
            <p:cNvPr id="6" name="Freeform 6"/>
            <p:cNvSpPr/>
            <p:nvPr/>
          </p:nvSpPr>
          <p:spPr>
            <a:xfrm>
              <a:off x="0" y="0"/>
              <a:ext cx="3743188" cy="1967801"/>
            </a:xfrm>
            <a:custGeom>
              <a:avLst/>
              <a:gdLst/>
              <a:ahLst/>
              <a:cxnLst/>
              <a:rect l="l" t="t" r="r" b="b"/>
              <a:pathLst>
                <a:path w="3743188" h="1967801">
                  <a:moveTo>
                    <a:pt x="30059" y="0"/>
                  </a:moveTo>
                  <a:lnTo>
                    <a:pt x="3713129" y="0"/>
                  </a:lnTo>
                  <a:cubicBezTo>
                    <a:pt x="3729730" y="0"/>
                    <a:pt x="3743188" y="13458"/>
                    <a:pt x="3743188" y="30059"/>
                  </a:cubicBezTo>
                  <a:lnTo>
                    <a:pt x="3743188" y="1937742"/>
                  </a:lnTo>
                  <a:cubicBezTo>
                    <a:pt x="3743188" y="1954343"/>
                    <a:pt x="3729730" y="1967801"/>
                    <a:pt x="3713129" y="1967801"/>
                  </a:cubicBezTo>
                  <a:lnTo>
                    <a:pt x="30059" y="1967801"/>
                  </a:lnTo>
                  <a:cubicBezTo>
                    <a:pt x="13458" y="1967801"/>
                    <a:pt x="0" y="1954343"/>
                    <a:pt x="0" y="1937742"/>
                  </a:cubicBezTo>
                  <a:lnTo>
                    <a:pt x="0" y="30059"/>
                  </a:lnTo>
                  <a:cubicBezTo>
                    <a:pt x="0" y="13458"/>
                    <a:pt x="13458" y="0"/>
                    <a:pt x="30059"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3743188" cy="1986851"/>
            </a:xfrm>
            <a:prstGeom prst="rect">
              <a:avLst/>
            </a:prstGeom>
          </p:spPr>
          <p:txBody>
            <a:bodyPr lIns="24827" tIns="24827" rIns="24827" bIns="24827" rtlCol="0" anchor="ctr"/>
            <a:lstStyle/>
            <a:p>
              <a:pPr algn="ctr">
                <a:lnSpc>
                  <a:spcPts val="1299"/>
                </a:lnSpc>
                <a:spcBef>
                  <a:spcPct val="0"/>
                </a:spcBef>
              </a:pPr>
              <a:endParaRPr/>
            </a:p>
          </p:txBody>
        </p:sp>
      </p:grpSp>
      <p:sp>
        <p:nvSpPr>
          <p:cNvPr id="8" name="Freeform 8"/>
          <p:cNvSpPr/>
          <p:nvPr/>
        </p:nvSpPr>
        <p:spPr>
          <a:xfrm rot="-5399999">
            <a:off x="8589822" y="218406"/>
            <a:ext cx="734154" cy="854910"/>
          </a:xfrm>
          <a:custGeom>
            <a:avLst/>
            <a:gdLst/>
            <a:ahLst/>
            <a:cxnLst/>
            <a:rect l="l" t="t" r="r" b="b"/>
            <a:pathLst>
              <a:path w="734154" h="854910">
                <a:moveTo>
                  <a:pt x="0" y="0"/>
                </a:moveTo>
                <a:lnTo>
                  <a:pt x="734155" y="0"/>
                </a:lnTo>
                <a:lnTo>
                  <a:pt x="734155" y="854911"/>
                </a:lnTo>
                <a:lnTo>
                  <a:pt x="0" y="8549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14320" y="2553637"/>
            <a:ext cx="8796928" cy="4267200"/>
          </a:xfrm>
          <a:prstGeom prst="rect">
            <a:avLst/>
          </a:prstGeom>
        </p:spPr>
        <p:txBody>
          <a:bodyPr lIns="0" tIns="0" rIns="0" bIns="0" rtlCol="0" anchor="t">
            <a:spAutoFit/>
          </a:bodyPr>
          <a:lstStyle/>
          <a:p>
            <a:pPr algn="l">
              <a:lnSpc>
                <a:spcPts val="2100"/>
              </a:lnSpc>
            </a:pPr>
            <a:r>
              <a:rPr lang="en-US" sz="1500">
                <a:solidFill>
                  <a:srgbClr val="000000"/>
                </a:solidFill>
                <a:latin typeface="Varela Round"/>
                <a:ea typeface="Varela Round"/>
                <a:cs typeface="Varela Round"/>
                <a:sym typeface="Varela Round"/>
              </a:rPr>
              <a:t>Alternative Loans (Private Education Loans) are offered through private lenders. </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Meant to provide additional educational funding only after a student and his/her family has exhausted all other sources of funding such as federal and state aid or not eligible.</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Not guaranteed by the federal government and may carry high interest rates and origination fees. All the loans require a credit check, and most will require a cosigner </a:t>
            </a:r>
            <a:r>
              <a:rPr lang="en-US" sz="1500" u="none">
                <a:solidFill>
                  <a:srgbClr val="000000"/>
                </a:solidFill>
                <a:latin typeface="Varela Round"/>
                <a:ea typeface="Varela Round"/>
                <a:cs typeface="Varela Round"/>
                <a:sym typeface="Varela Round"/>
              </a:rPr>
              <a:t>i</a:t>
            </a:r>
            <a:r>
              <a:rPr lang="en-US" sz="1500">
                <a:solidFill>
                  <a:srgbClr val="000000"/>
                </a:solidFill>
                <a:latin typeface="Varela Round"/>
                <a:ea typeface="Varela Round"/>
                <a:cs typeface="Varela Round"/>
                <a:sym typeface="Varela Round"/>
              </a:rPr>
              <a:t>f</a:t>
            </a:r>
            <a:r>
              <a:rPr lang="en-US" sz="1500" u="none">
                <a:solidFill>
                  <a:srgbClr val="000000"/>
                </a:solidFill>
                <a:latin typeface="Varela Round"/>
                <a:ea typeface="Varela Round"/>
                <a:cs typeface="Varela Round"/>
                <a:sym typeface="Varela Round"/>
              </a:rPr>
              <a:t> </a:t>
            </a:r>
            <a:r>
              <a:rPr lang="en-US" sz="1500">
                <a:solidFill>
                  <a:srgbClr val="000000"/>
                </a:solidFill>
                <a:latin typeface="Varela Round"/>
                <a:ea typeface="Varela Round"/>
                <a:cs typeface="Varela Round"/>
                <a:sym typeface="Varela Round"/>
              </a:rPr>
              <a:t>th</a:t>
            </a:r>
            <a:r>
              <a:rPr lang="en-US" sz="1500" u="none">
                <a:solidFill>
                  <a:srgbClr val="000000"/>
                </a:solidFill>
                <a:latin typeface="Varela Round"/>
                <a:ea typeface="Varela Round"/>
                <a:cs typeface="Varela Round"/>
                <a:sym typeface="Varela Round"/>
              </a:rPr>
              <a:t>e </a:t>
            </a:r>
            <a:r>
              <a:rPr lang="en-US" sz="1500">
                <a:solidFill>
                  <a:srgbClr val="000000"/>
                </a:solidFill>
                <a:latin typeface="Varela Round"/>
                <a:ea typeface="Varela Round"/>
                <a:cs typeface="Varela Round"/>
                <a:sym typeface="Varela Round"/>
              </a:rPr>
              <a:t>b</a:t>
            </a:r>
            <a:r>
              <a:rPr lang="en-US" sz="1500" u="none">
                <a:solidFill>
                  <a:srgbClr val="000000"/>
                </a:solidFill>
                <a:latin typeface="Varela Round"/>
                <a:ea typeface="Varela Round"/>
                <a:cs typeface="Varela Round"/>
                <a:sym typeface="Varela Round"/>
              </a:rPr>
              <a:t>or</a:t>
            </a:r>
            <a:r>
              <a:rPr lang="en-US" sz="1500">
                <a:solidFill>
                  <a:srgbClr val="000000"/>
                </a:solidFill>
                <a:latin typeface="Varela Round"/>
                <a:ea typeface="Varela Round"/>
                <a:cs typeface="Varela Round"/>
                <a:sym typeface="Varela Round"/>
              </a:rPr>
              <a:t>row</a:t>
            </a:r>
            <a:r>
              <a:rPr lang="en-US" sz="1500" u="none">
                <a:solidFill>
                  <a:srgbClr val="000000"/>
                </a:solidFill>
                <a:latin typeface="Varela Round"/>
                <a:ea typeface="Varela Round"/>
                <a:cs typeface="Varela Round"/>
                <a:sym typeface="Varela Round"/>
              </a:rPr>
              <a:t>e</a:t>
            </a:r>
            <a:r>
              <a:rPr lang="en-US" sz="1500">
                <a:solidFill>
                  <a:srgbClr val="000000"/>
                </a:solidFill>
                <a:latin typeface="Varela Round"/>
                <a:ea typeface="Varela Round"/>
                <a:cs typeface="Varela Round"/>
                <a:sym typeface="Varela Round"/>
              </a:rPr>
              <a:t>r has </a:t>
            </a:r>
            <a:r>
              <a:rPr lang="en-US" sz="1500" u="none">
                <a:solidFill>
                  <a:srgbClr val="000000"/>
                </a:solidFill>
                <a:latin typeface="Varela Round"/>
                <a:ea typeface="Varela Round"/>
                <a:cs typeface="Varela Round"/>
                <a:sym typeface="Varela Round"/>
              </a:rPr>
              <a:t>li</a:t>
            </a:r>
            <a:r>
              <a:rPr lang="en-US" sz="1500">
                <a:solidFill>
                  <a:srgbClr val="000000"/>
                </a:solidFill>
                <a:latin typeface="Varela Round"/>
                <a:ea typeface="Varela Round"/>
                <a:cs typeface="Varela Round"/>
                <a:sym typeface="Varela Round"/>
              </a:rPr>
              <a:t>ttle</a:t>
            </a:r>
            <a:r>
              <a:rPr lang="en-US" sz="1500" u="none">
                <a:solidFill>
                  <a:srgbClr val="000000"/>
                </a:solidFill>
                <a:latin typeface="Varela Round"/>
                <a:ea typeface="Varela Round"/>
                <a:cs typeface="Varela Round"/>
                <a:sym typeface="Varela Round"/>
              </a:rPr>
              <a:t> or </a:t>
            </a:r>
            <a:r>
              <a:rPr lang="en-US" sz="1500">
                <a:solidFill>
                  <a:srgbClr val="000000"/>
                </a:solidFill>
                <a:latin typeface="Varela Round"/>
                <a:ea typeface="Varela Round"/>
                <a:cs typeface="Varela Round"/>
                <a:sym typeface="Varela Round"/>
              </a:rPr>
              <a:t>negativ</a:t>
            </a:r>
            <a:r>
              <a:rPr lang="en-US" sz="1500" u="none">
                <a:solidFill>
                  <a:srgbClr val="000000"/>
                </a:solidFill>
                <a:latin typeface="Varela Round"/>
                <a:ea typeface="Varela Round"/>
                <a:cs typeface="Varela Round"/>
                <a:sym typeface="Varela Round"/>
              </a:rPr>
              <a:t>e</a:t>
            </a:r>
            <a:r>
              <a:rPr lang="en-US" sz="1500">
                <a:solidFill>
                  <a:srgbClr val="000000"/>
                </a:solidFill>
                <a:latin typeface="Varela Round"/>
                <a:ea typeface="Varela Round"/>
                <a:cs typeface="Varela Round"/>
                <a:sym typeface="Varela Round"/>
              </a:rPr>
              <a:t> c</a:t>
            </a:r>
            <a:r>
              <a:rPr lang="en-US" sz="1500" u="none">
                <a:solidFill>
                  <a:srgbClr val="000000"/>
                </a:solidFill>
                <a:latin typeface="Varela Round"/>
                <a:ea typeface="Varela Round"/>
                <a:cs typeface="Varela Round"/>
                <a:sym typeface="Varela Round"/>
              </a:rPr>
              <a:t>redi</a:t>
            </a:r>
            <a:r>
              <a:rPr lang="en-US" sz="1500">
                <a:solidFill>
                  <a:srgbClr val="000000"/>
                </a:solidFill>
                <a:latin typeface="Varela Round"/>
                <a:ea typeface="Varela Round"/>
                <a:cs typeface="Varela Round"/>
                <a:sym typeface="Varela Round"/>
              </a:rPr>
              <a:t>t h</a:t>
            </a:r>
            <a:r>
              <a:rPr lang="en-US" sz="1500" u="none">
                <a:solidFill>
                  <a:srgbClr val="000000"/>
                </a:solidFill>
                <a:latin typeface="Varela Round"/>
                <a:ea typeface="Varela Round"/>
                <a:cs typeface="Varela Round"/>
                <a:sym typeface="Varela Round"/>
              </a:rPr>
              <a:t>i</a:t>
            </a:r>
            <a:r>
              <a:rPr lang="en-US" sz="1500">
                <a:solidFill>
                  <a:srgbClr val="000000"/>
                </a:solidFill>
                <a:latin typeface="Varela Round"/>
                <a:ea typeface="Varela Round"/>
                <a:cs typeface="Varela Round"/>
                <a:sym typeface="Varela Round"/>
              </a:rPr>
              <a:t>st</a:t>
            </a:r>
            <a:r>
              <a:rPr lang="en-US" sz="1500" u="none">
                <a:solidFill>
                  <a:srgbClr val="000000"/>
                </a:solidFill>
                <a:latin typeface="Varela Round"/>
                <a:ea typeface="Varela Round"/>
                <a:cs typeface="Varela Round"/>
                <a:sym typeface="Varela Round"/>
              </a:rPr>
              <a:t>or</a:t>
            </a:r>
            <a:r>
              <a:rPr lang="en-US" sz="1500">
                <a:solidFill>
                  <a:srgbClr val="000000"/>
                </a:solidFill>
                <a:latin typeface="Varela Round"/>
                <a:ea typeface="Varela Round"/>
                <a:cs typeface="Varela Round"/>
                <a:sym typeface="Varela Round"/>
              </a:rPr>
              <a:t>y. </a:t>
            </a:r>
          </a:p>
          <a:p>
            <a:pPr algn="l">
              <a:lnSpc>
                <a:spcPts val="2100"/>
              </a:lnSpc>
            </a:pPr>
            <a:r>
              <a:rPr lang="en-US" sz="1500">
                <a:solidFill>
                  <a:srgbClr val="000000"/>
                </a:solidFill>
                <a:latin typeface="Varela Round"/>
                <a:ea typeface="Varela Round"/>
                <a:cs typeface="Varela Round"/>
                <a:sym typeface="Varela Round"/>
              </a:rPr>
              <a:t>Key</a:t>
            </a:r>
            <a:r>
              <a:rPr lang="en-US" sz="1500" u="none">
                <a:solidFill>
                  <a:srgbClr val="000000"/>
                </a:solidFill>
                <a:latin typeface="Varela Round"/>
                <a:ea typeface="Varela Round"/>
                <a:cs typeface="Varela Round"/>
                <a:sym typeface="Varela Round"/>
              </a:rPr>
              <a:t> </a:t>
            </a:r>
            <a:r>
              <a:rPr lang="en-US" sz="1500">
                <a:solidFill>
                  <a:srgbClr val="000000"/>
                </a:solidFill>
                <a:latin typeface="Varela Round"/>
                <a:ea typeface="Varela Round"/>
                <a:cs typeface="Varela Round"/>
                <a:sym typeface="Varela Round"/>
              </a:rPr>
              <a:t>R</a:t>
            </a:r>
            <a:r>
              <a:rPr lang="en-US" sz="1500" u="none">
                <a:solidFill>
                  <a:srgbClr val="000000"/>
                </a:solidFill>
                <a:latin typeface="Varela Round"/>
                <a:ea typeface="Varela Round"/>
                <a:cs typeface="Varela Round"/>
                <a:sym typeface="Varela Round"/>
              </a:rPr>
              <a:t>e</a:t>
            </a:r>
            <a:r>
              <a:rPr lang="en-US" sz="1500">
                <a:solidFill>
                  <a:srgbClr val="000000"/>
                </a:solidFill>
                <a:latin typeface="Varela Round"/>
                <a:ea typeface="Varela Round"/>
                <a:cs typeface="Varela Round"/>
                <a:sym typeface="Varela Round"/>
              </a:rPr>
              <a:t>s</a:t>
            </a:r>
            <a:r>
              <a:rPr lang="en-US" sz="1500" u="none">
                <a:solidFill>
                  <a:srgbClr val="000000"/>
                </a:solidFill>
                <a:latin typeface="Varela Round"/>
                <a:ea typeface="Varela Round"/>
                <a:cs typeface="Varela Round"/>
                <a:sym typeface="Varela Round"/>
              </a:rPr>
              <a:t>earc</a:t>
            </a:r>
            <a:r>
              <a:rPr lang="en-US" sz="1500">
                <a:solidFill>
                  <a:srgbClr val="000000"/>
                </a:solidFill>
                <a:latin typeface="Varela Round"/>
                <a:ea typeface="Varela Round"/>
                <a:cs typeface="Varela Round"/>
                <a:sym typeface="Varela Round"/>
              </a:rPr>
              <a:t>h</a:t>
            </a:r>
            <a:r>
              <a:rPr lang="en-US" sz="1500" u="none">
                <a:solidFill>
                  <a:srgbClr val="000000"/>
                </a:solidFill>
                <a:latin typeface="Varela Round"/>
                <a:ea typeface="Varela Round"/>
                <a:cs typeface="Varela Round"/>
                <a:sym typeface="Varela Round"/>
              </a:rPr>
              <a:t> </a:t>
            </a:r>
            <a:r>
              <a:rPr lang="en-US" sz="1500">
                <a:solidFill>
                  <a:srgbClr val="000000"/>
                </a:solidFill>
                <a:latin typeface="Varela Round"/>
                <a:ea typeface="Varela Round"/>
                <a:cs typeface="Varela Round"/>
                <a:sym typeface="Varela Round"/>
              </a:rPr>
              <a:t>P</a:t>
            </a:r>
            <a:r>
              <a:rPr lang="en-US" sz="1500" u="none">
                <a:solidFill>
                  <a:srgbClr val="000000"/>
                </a:solidFill>
                <a:latin typeface="Varela Round"/>
                <a:ea typeface="Varela Round"/>
                <a:cs typeface="Varela Round"/>
                <a:sym typeface="Varela Round"/>
              </a:rPr>
              <a:t>o</a:t>
            </a:r>
            <a:r>
              <a:rPr lang="en-US" sz="1500">
                <a:solidFill>
                  <a:srgbClr val="000000"/>
                </a:solidFill>
                <a:latin typeface="Varela Round"/>
                <a:ea typeface="Varela Round"/>
                <a:cs typeface="Varela Round"/>
                <a:sym typeface="Varela Round"/>
              </a:rPr>
              <a:t>ints and Helpful tips for students and parents to consider when looking for an alternative loan lender:</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Interest rate &amp; Loan fees (origination, disbursement, and repayment). Carefully read the fine print of each loan offer and know the different types of interest rates available.</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Enrollment requirements (half time or less)</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Duration and types of deferments offered</a:t>
            </a:r>
          </a:p>
          <a:p>
            <a:pPr marL="323850" lvl="1" indent="-161925" algn="l">
              <a:lnSpc>
                <a:spcPts val="2100"/>
              </a:lnSpc>
              <a:buFont typeface="Arial"/>
              <a:buChar char="•"/>
            </a:pPr>
            <a:r>
              <a:rPr lang="en-US" sz="1500">
                <a:solidFill>
                  <a:srgbClr val="000000"/>
                </a:solidFill>
                <a:latin typeface="Varela Round"/>
                <a:ea typeface="Varela Round"/>
                <a:cs typeface="Varela Round"/>
                <a:sym typeface="Varela Round"/>
              </a:rPr>
              <a:t>Borrower benefits and Repayment terms - Does the loan charge a disbursement fee or a repayment fee? A disbursement fee is a fee that’s charged once your student loan check is cut. A repayment fee kicks in when it’s time to start paying on your loan.</a:t>
            </a:r>
          </a:p>
          <a:p>
            <a:pPr algn="l">
              <a:lnSpc>
                <a:spcPts val="2100"/>
              </a:lnSpc>
            </a:pPr>
            <a:endParaRPr lang="en-US" sz="1500">
              <a:solidFill>
                <a:srgbClr val="000000"/>
              </a:solidFill>
              <a:latin typeface="Varela Round"/>
              <a:ea typeface="Varela Round"/>
              <a:cs typeface="Varela Round"/>
              <a:sym typeface="Varela Rou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6075" y="769207"/>
            <a:ext cx="6549102" cy="22612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PRIVATE EDUCATION </a:t>
            </a:r>
          </a:p>
          <a:p>
            <a:pPr algn="l">
              <a:lnSpc>
                <a:spcPts val="5760"/>
              </a:lnSpc>
            </a:pPr>
            <a:r>
              <a:rPr lang="en-US" sz="7200">
                <a:solidFill>
                  <a:srgbClr val="CC0000"/>
                </a:solidFill>
                <a:latin typeface="Staatliches"/>
                <a:ea typeface="Staatliches"/>
                <a:cs typeface="Staatliches"/>
                <a:sym typeface="Staatliches"/>
              </a:rPr>
              <a:t>LOAN PROGRAMS</a:t>
            </a:r>
          </a:p>
          <a:p>
            <a:pPr algn="l">
              <a:lnSpc>
                <a:spcPts val="5760"/>
              </a:lnSpc>
            </a:pPr>
            <a:endParaRPr lang="en-US" sz="7200">
              <a:solidFill>
                <a:srgbClr val="CC0000"/>
              </a:solidFill>
              <a:latin typeface="Staatliches"/>
              <a:ea typeface="Staatliches"/>
              <a:cs typeface="Staatliches"/>
              <a:sym typeface="Staatliches"/>
            </a:endParaRPr>
          </a:p>
        </p:txBody>
      </p:sp>
      <p:sp>
        <p:nvSpPr>
          <p:cNvPr id="3" name="Freeform 3"/>
          <p:cNvSpPr/>
          <p:nvPr/>
        </p:nvSpPr>
        <p:spPr>
          <a:xfrm rot="-2170067" flipH="1">
            <a:off x="7332847" y="-947619"/>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1194979" y="6190111"/>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5399999">
            <a:off x="780905" y="677677"/>
            <a:ext cx="600488" cy="699258"/>
          </a:xfrm>
          <a:custGeom>
            <a:avLst/>
            <a:gdLst/>
            <a:ahLst/>
            <a:cxnLst/>
            <a:rect l="l" t="t" r="r" b="b"/>
            <a:pathLst>
              <a:path w="600488" h="699258">
                <a:moveTo>
                  <a:pt x="0" y="0"/>
                </a:moveTo>
                <a:lnTo>
                  <a:pt x="600488" y="0"/>
                </a:lnTo>
                <a:lnTo>
                  <a:pt x="600488" y="699259"/>
                </a:lnTo>
                <a:lnTo>
                  <a:pt x="0" y="699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p:cNvGrpSpPr/>
          <p:nvPr/>
        </p:nvGrpSpPr>
        <p:grpSpPr>
          <a:xfrm>
            <a:off x="945269" y="3030442"/>
            <a:ext cx="7863062" cy="3344693"/>
            <a:chOff x="0" y="0"/>
            <a:chExt cx="3748080" cy="1594313"/>
          </a:xfrm>
        </p:grpSpPr>
        <p:sp>
          <p:nvSpPr>
            <p:cNvPr id="7" name="Freeform 7"/>
            <p:cNvSpPr/>
            <p:nvPr/>
          </p:nvSpPr>
          <p:spPr>
            <a:xfrm>
              <a:off x="0" y="0"/>
              <a:ext cx="3748081" cy="1594313"/>
            </a:xfrm>
            <a:custGeom>
              <a:avLst/>
              <a:gdLst/>
              <a:ahLst/>
              <a:cxnLst/>
              <a:rect l="l" t="t" r="r" b="b"/>
              <a:pathLst>
                <a:path w="3748081" h="1594313">
                  <a:moveTo>
                    <a:pt x="49230" y="0"/>
                  </a:moveTo>
                  <a:lnTo>
                    <a:pt x="3698851" y="0"/>
                  </a:lnTo>
                  <a:cubicBezTo>
                    <a:pt x="3726040" y="0"/>
                    <a:pt x="3748081" y="22041"/>
                    <a:pt x="3748081" y="49230"/>
                  </a:cubicBezTo>
                  <a:lnTo>
                    <a:pt x="3748081" y="1545083"/>
                  </a:lnTo>
                  <a:cubicBezTo>
                    <a:pt x="3748081" y="1572272"/>
                    <a:pt x="3726040" y="1594313"/>
                    <a:pt x="3698851" y="1594313"/>
                  </a:cubicBezTo>
                  <a:lnTo>
                    <a:pt x="49230" y="1594313"/>
                  </a:lnTo>
                  <a:cubicBezTo>
                    <a:pt x="22041" y="1594313"/>
                    <a:pt x="0" y="1572272"/>
                    <a:pt x="0" y="1545083"/>
                  </a:cubicBezTo>
                  <a:lnTo>
                    <a:pt x="0" y="49230"/>
                  </a:lnTo>
                  <a:cubicBezTo>
                    <a:pt x="0" y="22041"/>
                    <a:pt x="22041" y="0"/>
                    <a:pt x="49230" y="0"/>
                  </a:cubicBezTo>
                  <a:close/>
                </a:path>
              </a:pathLst>
            </a:custGeom>
            <a:solidFill>
              <a:srgbClr val="CC0000"/>
            </a:solidFill>
          </p:spPr>
          <p:txBody>
            <a:bodyPr/>
            <a:lstStyle/>
            <a:p>
              <a:endParaRPr lang="en-US"/>
            </a:p>
          </p:txBody>
        </p:sp>
        <p:sp>
          <p:nvSpPr>
            <p:cNvPr id="8" name="TextBox 8"/>
            <p:cNvSpPr txBox="1"/>
            <p:nvPr/>
          </p:nvSpPr>
          <p:spPr>
            <a:xfrm>
              <a:off x="0" y="-19050"/>
              <a:ext cx="3748080" cy="1613363"/>
            </a:xfrm>
            <a:prstGeom prst="rect">
              <a:avLst/>
            </a:prstGeom>
          </p:spPr>
          <p:txBody>
            <a:bodyPr lIns="24827" tIns="24827" rIns="24827" bIns="24827" rtlCol="0" anchor="ctr"/>
            <a:lstStyle/>
            <a:p>
              <a:pPr algn="ctr">
                <a:lnSpc>
                  <a:spcPts val="1299"/>
                </a:lnSpc>
                <a:spcBef>
                  <a:spcPct val="0"/>
                </a:spcBef>
              </a:pPr>
              <a:endParaRPr/>
            </a:p>
          </p:txBody>
        </p:sp>
      </p:grpSp>
      <p:sp>
        <p:nvSpPr>
          <p:cNvPr id="9" name="TextBox 9"/>
          <p:cNvSpPr txBox="1"/>
          <p:nvPr/>
        </p:nvSpPr>
        <p:spPr>
          <a:xfrm>
            <a:off x="1389547" y="3449711"/>
            <a:ext cx="7019379" cy="2357120"/>
          </a:xfrm>
          <a:prstGeom prst="rect">
            <a:avLst/>
          </a:prstGeom>
        </p:spPr>
        <p:txBody>
          <a:bodyPr lIns="0" tIns="0" rIns="0" bIns="0" rtlCol="0" anchor="t">
            <a:spAutoFit/>
          </a:bodyPr>
          <a:lstStyle/>
          <a:p>
            <a:pPr algn="l">
              <a:lnSpc>
                <a:spcPts val="2380"/>
              </a:lnSpc>
            </a:pPr>
            <a:r>
              <a:rPr lang="en-US" sz="1700">
                <a:solidFill>
                  <a:srgbClr val="FFFFFF"/>
                </a:solidFill>
                <a:latin typeface="Varela Round"/>
                <a:ea typeface="Varela Round"/>
                <a:cs typeface="Varela Round"/>
                <a:sym typeface="Varela Round"/>
              </a:rPr>
              <a:t>Students have the right to select the alternative lender of their choice. CUNY does not recommend any one lender in particular. </a:t>
            </a:r>
          </a:p>
          <a:p>
            <a:pPr algn="l">
              <a:lnSpc>
                <a:spcPts val="2380"/>
              </a:lnSpc>
            </a:pPr>
            <a:endParaRPr lang="en-US" sz="1700">
              <a:solidFill>
                <a:srgbClr val="FFFFFF"/>
              </a:solidFill>
              <a:latin typeface="Varela Round"/>
              <a:ea typeface="Varela Round"/>
              <a:cs typeface="Varela Round"/>
              <a:sym typeface="Varela Round"/>
            </a:endParaRPr>
          </a:p>
          <a:p>
            <a:pPr algn="l">
              <a:lnSpc>
                <a:spcPts val="2380"/>
              </a:lnSpc>
            </a:pPr>
            <a:r>
              <a:rPr lang="en-US" sz="1700">
                <a:solidFill>
                  <a:srgbClr val="FFFFFF"/>
                </a:solidFill>
                <a:latin typeface="Varela Round"/>
                <a:ea typeface="Varela Round"/>
                <a:cs typeface="Varela Round"/>
                <a:sym typeface="Varela Round"/>
              </a:rPr>
              <a:t>To better serve our students and their families, a Lender Comparison List is available to assist you in finding a loan that works for you. </a:t>
            </a:r>
          </a:p>
          <a:p>
            <a:pPr algn="l">
              <a:lnSpc>
                <a:spcPts val="2380"/>
              </a:lnSpc>
            </a:pPr>
            <a:r>
              <a:rPr lang="en-US" sz="1700" u="sng">
                <a:solidFill>
                  <a:srgbClr val="FFFFFF"/>
                </a:solidFill>
                <a:latin typeface="Varela Round"/>
                <a:ea typeface="Varela Round"/>
                <a:cs typeface="Varela Round"/>
                <a:sym typeface="Varela Round"/>
                <a:hlinkClick r:id="rId8" tooltip="https://www.cuny.edu/financial-aid/student-loans/private-education-loan-programs/"/>
              </a:rPr>
              <a:t>https://www.cuny.edu/financial-aid/student-loans/private-education-loan-programs/</a:t>
            </a:r>
            <a:r>
              <a:rPr lang="en-US" sz="1700">
                <a:solidFill>
                  <a:srgbClr val="FFFFFF"/>
                </a:solidFill>
                <a:latin typeface="Varela Round"/>
                <a:ea typeface="Varela Round"/>
                <a:cs typeface="Varela Round"/>
                <a:sym typeface="Varela Roun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5849">
            <a:off x="-1081177" y="2728790"/>
            <a:ext cx="2162354" cy="2856163"/>
          </a:xfrm>
          <a:custGeom>
            <a:avLst/>
            <a:gdLst/>
            <a:ahLst/>
            <a:cxnLst/>
            <a:rect l="l" t="t" r="r" b="b"/>
            <a:pathLst>
              <a:path w="2162354" h="2856163">
                <a:moveTo>
                  <a:pt x="0" y="0"/>
                </a:moveTo>
                <a:lnTo>
                  <a:pt x="2162354" y="0"/>
                </a:lnTo>
                <a:lnTo>
                  <a:pt x="2162354" y="2856162"/>
                </a:lnTo>
                <a:lnTo>
                  <a:pt x="0" y="2856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31520" y="3613028"/>
            <a:ext cx="8290560" cy="2970652"/>
            <a:chOff x="0" y="0"/>
            <a:chExt cx="11054080" cy="3960869"/>
          </a:xfrm>
        </p:grpSpPr>
        <p:pic>
          <p:nvPicPr>
            <p:cNvPr id="4" name="Picture 4"/>
            <p:cNvPicPr>
              <a:picLocks noChangeAspect="1"/>
            </p:cNvPicPr>
            <p:nvPr/>
          </p:nvPicPr>
          <p:blipFill>
            <a:blip r:embed="rId4"/>
            <a:srcRect t="23134" b="23134"/>
            <a:stretch>
              <a:fillRect/>
            </a:stretch>
          </p:blipFill>
          <p:spPr>
            <a:xfrm>
              <a:off x="0" y="0"/>
              <a:ext cx="11054080" cy="3960869"/>
            </a:xfrm>
            <a:prstGeom prst="rect">
              <a:avLst/>
            </a:prstGeom>
          </p:spPr>
        </p:pic>
      </p:grpSp>
      <p:grpSp>
        <p:nvGrpSpPr>
          <p:cNvPr id="5" name="Group 5"/>
          <p:cNvGrpSpPr/>
          <p:nvPr/>
        </p:nvGrpSpPr>
        <p:grpSpPr>
          <a:xfrm>
            <a:off x="1671250" y="3963409"/>
            <a:ext cx="3159000" cy="1077795"/>
            <a:chOff x="0" y="0"/>
            <a:chExt cx="1311746" cy="447545"/>
          </a:xfrm>
        </p:grpSpPr>
        <p:sp>
          <p:nvSpPr>
            <p:cNvPr id="6" name="Freeform 6"/>
            <p:cNvSpPr/>
            <p:nvPr/>
          </p:nvSpPr>
          <p:spPr>
            <a:xfrm>
              <a:off x="0" y="0"/>
              <a:ext cx="1311746" cy="447544"/>
            </a:xfrm>
            <a:custGeom>
              <a:avLst/>
              <a:gdLst/>
              <a:ahLst/>
              <a:cxnLst/>
              <a:rect l="l" t="t" r="r" b="b"/>
              <a:pathLst>
                <a:path w="1311746" h="447544">
                  <a:moveTo>
                    <a:pt x="223772" y="0"/>
                  </a:moveTo>
                  <a:lnTo>
                    <a:pt x="1087974" y="0"/>
                  </a:lnTo>
                  <a:cubicBezTo>
                    <a:pt x="1147322" y="0"/>
                    <a:pt x="1204239" y="23576"/>
                    <a:pt x="1246205" y="65541"/>
                  </a:cubicBezTo>
                  <a:cubicBezTo>
                    <a:pt x="1288170" y="107507"/>
                    <a:pt x="1311746" y="164424"/>
                    <a:pt x="1311746" y="223772"/>
                  </a:cubicBezTo>
                  <a:lnTo>
                    <a:pt x="1311746" y="223772"/>
                  </a:lnTo>
                  <a:cubicBezTo>
                    <a:pt x="1311746" y="283120"/>
                    <a:pt x="1288170" y="340038"/>
                    <a:pt x="1246205" y="382003"/>
                  </a:cubicBezTo>
                  <a:cubicBezTo>
                    <a:pt x="1204239" y="423969"/>
                    <a:pt x="1147322" y="447544"/>
                    <a:pt x="1087974" y="447544"/>
                  </a:cubicBezTo>
                  <a:lnTo>
                    <a:pt x="223772" y="447544"/>
                  </a:lnTo>
                  <a:cubicBezTo>
                    <a:pt x="164424" y="447544"/>
                    <a:pt x="107507" y="423969"/>
                    <a:pt x="65541" y="382003"/>
                  </a:cubicBezTo>
                  <a:cubicBezTo>
                    <a:pt x="23576" y="340038"/>
                    <a:pt x="0" y="283120"/>
                    <a:pt x="0" y="223772"/>
                  </a:cubicBezTo>
                  <a:lnTo>
                    <a:pt x="0" y="223772"/>
                  </a:lnTo>
                  <a:cubicBezTo>
                    <a:pt x="0" y="164424"/>
                    <a:pt x="23576" y="107507"/>
                    <a:pt x="65541" y="65541"/>
                  </a:cubicBezTo>
                  <a:cubicBezTo>
                    <a:pt x="107507" y="23576"/>
                    <a:pt x="164424" y="0"/>
                    <a:pt x="223772" y="0"/>
                  </a:cubicBezTo>
                  <a:close/>
                </a:path>
              </a:pathLst>
            </a:custGeom>
            <a:solidFill>
              <a:srgbClr val="CC0000"/>
            </a:solidFill>
          </p:spPr>
          <p:txBody>
            <a:bodyPr/>
            <a:lstStyle/>
            <a:p>
              <a:endParaRPr lang="en-US"/>
            </a:p>
          </p:txBody>
        </p:sp>
        <p:sp>
          <p:nvSpPr>
            <p:cNvPr id="7" name="TextBox 7"/>
            <p:cNvSpPr txBox="1"/>
            <p:nvPr/>
          </p:nvSpPr>
          <p:spPr>
            <a:xfrm>
              <a:off x="0" y="-19050"/>
              <a:ext cx="1311746" cy="466595"/>
            </a:xfrm>
            <a:prstGeom prst="rect">
              <a:avLst/>
            </a:prstGeom>
          </p:spPr>
          <p:txBody>
            <a:bodyPr lIns="24827" tIns="24827" rIns="24827" bIns="24827" rtlCol="0" anchor="ctr"/>
            <a:lstStyle/>
            <a:p>
              <a:pPr algn="ctr">
                <a:lnSpc>
                  <a:spcPts val="1299"/>
                </a:lnSpc>
                <a:spcBef>
                  <a:spcPct val="0"/>
                </a:spcBef>
              </a:pPr>
              <a:endParaRPr/>
            </a:p>
          </p:txBody>
        </p:sp>
      </p:grpSp>
      <p:grpSp>
        <p:nvGrpSpPr>
          <p:cNvPr id="8" name="Group 8"/>
          <p:cNvGrpSpPr/>
          <p:nvPr/>
        </p:nvGrpSpPr>
        <p:grpSpPr>
          <a:xfrm>
            <a:off x="3297300" y="5250754"/>
            <a:ext cx="3159000" cy="1077795"/>
            <a:chOff x="0" y="0"/>
            <a:chExt cx="1311746" cy="447545"/>
          </a:xfrm>
        </p:grpSpPr>
        <p:sp>
          <p:nvSpPr>
            <p:cNvPr id="9" name="Freeform 9"/>
            <p:cNvSpPr/>
            <p:nvPr/>
          </p:nvSpPr>
          <p:spPr>
            <a:xfrm>
              <a:off x="0" y="0"/>
              <a:ext cx="1311746" cy="447544"/>
            </a:xfrm>
            <a:custGeom>
              <a:avLst/>
              <a:gdLst/>
              <a:ahLst/>
              <a:cxnLst/>
              <a:rect l="l" t="t" r="r" b="b"/>
              <a:pathLst>
                <a:path w="1311746" h="447544">
                  <a:moveTo>
                    <a:pt x="223772" y="0"/>
                  </a:moveTo>
                  <a:lnTo>
                    <a:pt x="1087974" y="0"/>
                  </a:lnTo>
                  <a:cubicBezTo>
                    <a:pt x="1147322" y="0"/>
                    <a:pt x="1204239" y="23576"/>
                    <a:pt x="1246205" y="65541"/>
                  </a:cubicBezTo>
                  <a:cubicBezTo>
                    <a:pt x="1288170" y="107507"/>
                    <a:pt x="1311746" y="164424"/>
                    <a:pt x="1311746" y="223772"/>
                  </a:cubicBezTo>
                  <a:lnTo>
                    <a:pt x="1311746" y="223772"/>
                  </a:lnTo>
                  <a:cubicBezTo>
                    <a:pt x="1311746" y="283120"/>
                    <a:pt x="1288170" y="340038"/>
                    <a:pt x="1246205" y="382003"/>
                  </a:cubicBezTo>
                  <a:cubicBezTo>
                    <a:pt x="1204239" y="423969"/>
                    <a:pt x="1147322" y="447544"/>
                    <a:pt x="1087974" y="447544"/>
                  </a:cubicBezTo>
                  <a:lnTo>
                    <a:pt x="223772" y="447544"/>
                  </a:lnTo>
                  <a:cubicBezTo>
                    <a:pt x="164424" y="447544"/>
                    <a:pt x="107507" y="423969"/>
                    <a:pt x="65541" y="382003"/>
                  </a:cubicBezTo>
                  <a:cubicBezTo>
                    <a:pt x="23576" y="340038"/>
                    <a:pt x="0" y="283120"/>
                    <a:pt x="0" y="223772"/>
                  </a:cubicBezTo>
                  <a:lnTo>
                    <a:pt x="0" y="223772"/>
                  </a:lnTo>
                  <a:cubicBezTo>
                    <a:pt x="0" y="164424"/>
                    <a:pt x="23576" y="107507"/>
                    <a:pt x="65541" y="65541"/>
                  </a:cubicBezTo>
                  <a:cubicBezTo>
                    <a:pt x="107507" y="23576"/>
                    <a:pt x="164424" y="0"/>
                    <a:pt x="223772" y="0"/>
                  </a:cubicBezTo>
                  <a:close/>
                </a:path>
              </a:pathLst>
            </a:custGeom>
            <a:solidFill>
              <a:srgbClr val="CC0000"/>
            </a:solidFill>
          </p:spPr>
          <p:txBody>
            <a:bodyPr/>
            <a:lstStyle/>
            <a:p>
              <a:endParaRPr lang="en-US"/>
            </a:p>
          </p:txBody>
        </p:sp>
        <p:sp>
          <p:nvSpPr>
            <p:cNvPr id="10" name="TextBox 10"/>
            <p:cNvSpPr txBox="1"/>
            <p:nvPr/>
          </p:nvSpPr>
          <p:spPr>
            <a:xfrm>
              <a:off x="0" y="-19050"/>
              <a:ext cx="1311746" cy="466595"/>
            </a:xfrm>
            <a:prstGeom prst="rect">
              <a:avLst/>
            </a:prstGeom>
          </p:spPr>
          <p:txBody>
            <a:bodyPr lIns="24827" tIns="24827" rIns="24827" bIns="24827" rtlCol="0" anchor="ctr"/>
            <a:lstStyle/>
            <a:p>
              <a:pPr algn="ctr">
                <a:lnSpc>
                  <a:spcPts val="1299"/>
                </a:lnSpc>
                <a:spcBef>
                  <a:spcPct val="0"/>
                </a:spcBef>
              </a:pPr>
              <a:endParaRPr/>
            </a:p>
          </p:txBody>
        </p:sp>
      </p:grpSp>
      <p:grpSp>
        <p:nvGrpSpPr>
          <p:cNvPr id="11" name="Group 11"/>
          <p:cNvGrpSpPr/>
          <p:nvPr/>
        </p:nvGrpSpPr>
        <p:grpSpPr>
          <a:xfrm>
            <a:off x="4923349" y="3963409"/>
            <a:ext cx="3159000" cy="1077795"/>
            <a:chOff x="0" y="0"/>
            <a:chExt cx="1311746" cy="447545"/>
          </a:xfrm>
        </p:grpSpPr>
        <p:sp>
          <p:nvSpPr>
            <p:cNvPr id="12" name="Freeform 12"/>
            <p:cNvSpPr/>
            <p:nvPr/>
          </p:nvSpPr>
          <p:spPr>
            <a:xfrm>
              <a:off x="0" y="0"/>
              <a:ext cx="1311746" cy="447544"/>
            </a:xfrm>
            <a:custGeom>
              <a:avLst/>
              <a:gdLst/>
              <a:ahLst/>
              <a:cxnLst/>
              <a:rect l="l" t="t" r="r" b="b"/>
              <a:pathLst>
                <a:path w="1311746" h="447544">
                  <a:moveTo>
                    <a:pt x="223772" y="0"/>
                  </a:moveTo>
                  <a:lnTo>
                    <a:pt x="1087974" y="0"/>
                  </a:lnTo>
                  <a:cubicBezTo>
                    <a:pt x="1147322" y="0"/>
                    <a:pt x="1204239" y="23576"/>
                    <a:pt x="1246205" y="65541"/>
                  </a:cubicBezTo>
                  <a:cubicBezTo>
                    <a:pt x="1288170" y="107507"/>
                    <a:pt x="1311746" y="164424"/>
                    <a:pt x="1311746" y="223772"/>
                  </a:cubicBezTo>
                  <a:lnTo>
                    <a:pt x="1311746" y="223772"/>
                  </a:lnTo>
                  <a:cubicBezTo>
                    <a:pt x="1311746" y="283120"/>
                    <a:pt x="1288170" y="340038"/>
                    <a:pt x="1246205" y="382003"/>
                  </a:cubicBezTo>
                  <a:cubicBezTo>
                    <a:pt x="1204239" y="423969"/>
                    <a:pt x="1147322" y="447544"/>
                    <a:pt x="1087974" y="447544"/>
                  </a:cubicBezTo>
                  <a:lnTo>
                    <a:pt x="223772" y="447544"/>
                  </a:lnTo>
                  <a:cubicBezTo>
                    <a:pt x="164424" y="447544"/>
                    <a:pt x="107507" y="423969"/>
                    <a:pt x="65541" y="382003"/>
                  </a:cubicBezTo>
                  <a:cubicBezTo>
                    <a:pt x="23576" y="340038"/>
                    <a:pt x="0" y="283120"/>
                    <a:pt x="0" y="223772"/>
                  </a:cubicBezTo>
                  <a:lnTo>
                    <a:pt x="0" y="223772"/>
                  </a:lnTo>
                  <a:cubicBezTo>
                    <a:pt x="0" y="164424"/>
                    <a:pt x="23576" y="107507"/>
                    <a:pt x="65541" y="65541"/>
                  </a:cubicBezTo>
                  <a:cubicBezTo>
                    <a:pt x="107507" y="23576"/>
                    <a:pt x="164424" y="0"/>
                    <a:pt x="223772" y="0"/>
                  </a:cubicBezTo>
                  <a:close/>
                </a:path>
              </a:pathLst>
            </a:custGeom>
            <a:solidFill>
              <a:srgbClr val="CC0000"/>
            </a:solidFill>
          </p:spPr>
          <p:txBody>
            <a:bodyPr/>
            <a:lstStyle/>
            <a:p>
              <a:endParaRPr lang="en-US"/>
            </a:p>
          </p:txBody>
        </p:sp>
        <p:sp>
          <p:nvSpPr>
            <p:cNvPr id="13" name="TextBox 13"/>
            <p:cNvSpPr txBox="1"/>
            <p:nvPr/>
          </p:nvSpPr>
          <p:spPr>
            <a:xfrm>
              <a:off x="0" y="-19050"/>
              <a:ext cx="1311746" cy="466595"/>
            </a:xfrm>
            <a:prstGeom prst="rect">
              <a:avLst/>
            </a:prstGeom>
          </p:spPr>
          <p:txBody>
            <a:bodyPr lIns="24827" tIns="24827" rIns="24827" bIns="24827" rtlCol="0" anchor="ctr"/>
            <a:lstStyle/>
            <a:p>
              <a:pPr algn="ctr">
                <a:lnSpc>
                  <a:spcPts val="1299"/>
                </a:lnSpc>
                <a:spcBef>
                  <a:spcPct val="0"/>
                </a:spcBef>
              </a:pPr>
              <a:endParaRPr/>
            </a:p>
          </p:txBody>
        </p:sp>
      </p:grpSp>
      <p:sp>
        <p:nvSpPr>
          <p:cNvPr id="14" name="Freeform 14"/>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1292858" y="1109858"/>
            <a:ext cx="7167885" cy="1537335"/>
          </a:xfrm>
          <a:prstGeom prst="rect">
            <a:avLst/>
          </a:prstGeom>
        </p:spPr>
        <p:txBody>
          <a:bodyPr lIns="0" tIns="0" rIns="0" bIns="0" rtlCol="0" anchor="t">
            <a:spAutoFit/>
          </a:bodyPr>
          <a:lstStyle/>
          <a:p>
            <a:pPr algn="ctr">
              <a:lnSpc>
                <a:spcPts val="5760"/>
              </a:lnSpc>
            </a:pPr>
            <a:r>
              <a:rPr lang="en-US" sz="7200">
                <a:solidFill>
                  <a:srgbClr val="CC0000"/>
                </a:solidFill>
                <a:latin typeface="Staatliches"/>
                <a:ea typeface="Staatliches"/>
                <a:cs typeface="Staatliches"/>
                <a:sym typeface="Staatliches"/>
              </a:rPr>
              <a:t>TYPES OF </a:t>
            </a:r>
          </a:p>
          <a:p>
            <a:pPr algn="ctr">
              <a:lnSpc>
                <a:spcPts val="5760"/>
              </a:lnSpc>
            </a:pPr>
            <a:r>
              <a:rPr lang="en-US" sz="7200">
                <a:solidFill>
                  <a:srgbClr val="CC0000"/>
                </a:solidFill>
                <a:latin typeface="Staatliches"/>
                <a:ea typeface="Staatliches"/>
                <a:cs typeface="Staatliches"/>
                <a:sym typeface="Staatliches"/>
              </a:rPr>
              <a:t>DIRECT LOANS</a:t>
            </a:r>
          </a:p>
        </p:txBody>
      </p:sp>
      <p:sp>
        <p:nvSpPr>
          <p:cNvPr id="16" name="TextBox 16"/>
          <p:cNvSpPr txBox="1"/>
          <p:nvPr/>
        </p:nvSpPr>
        <p:spPr>
          <a:xfrm>
            <a:off x="1945795" y="4321649"/>
            <a:ext cx="260991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Subsidized Loans</a:t>
            </a:r>
          </a:p>
        </p:txBody>
      </p:sp>
      <p:sp>
        <p:nvSpPr>
          <p:cNvPr id="17" name="TextBox 17"/>
          <p:cNvSpPr txBox="1"/>
          <p:nvPr/>
        </p:nvSpPr>
        <p:spPr>
          <a:xfrm>
            <a:off x="3351119" y="2799593"/>
            <a:ext cx="3051361" cy="448310"/>
          </a:xfrm>
          <a:prstGeom prst="rect">
            <a:avLst/>
          </a:prstGeom>
        </p:spPr>
        <p:txBody>
          <a:bodyPr lIns="0" tIns="0" rIns="0" bIns="0" rtlCol="0" anchor="t">
            <a:spAutoFit/>
          </a:bodyPr>
          <a:lstStyle/>
          <a:p>
            <a:pPr algn="ctr">
              <a:lnSpc>
                <a:spcPts val="3639"/>
              </a:lnSpc>
            </a:pPr>
            <a:r>
              <a:rPr lang="en-US" sz="2599">
                <a:solidFill>
                  <a:srgbClr val="000000"/>
                </a:solidFill>
                <a:latin typeface="Staatliches"/>
                <a:ea typeface="Staatliches"/>
                <a:cs typeface="Staatliches"/>
                <a:sym typeface="Staatliches"/>
              </a:rPr>
              <a:t>We will cover:</a:t>
            </a:r>
          </a:p>
        </p:txBody>
      </p:sp>
      <p:sp>
        <p:nvSpPr>
          <p:cNvPr id="18" name="TextBox 18"/>
          <p:cNvSpPr txBox="1"/>
          <p:nvPr/>
        </p:nvSpPr>
        <p:spPr>
          <a:xfrm>
            <a:off x="3571845" y="5608994"/>
            <a:ext cx="260991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PLUS Loans</a:t>
            </a:r>
          </a:p>
        </p:txBody>
      </p:sp>
      <p:sp>
        <p:nvSpPr>
          <p:cNvPr id="19" name="TextBox 19"/>
          <p:cNvSpPr txBox="1"/>
          <p:nvPr/>
        </p:nvSpPr>
        <p:spPr>
          <a:xfrm>
            <a:off x="5197894" y="4321649"/>
            <a:ext cx="2609910" cy="323215"/>
          </a:xfrm>
          <a:prstGeom prst="rect">
            <a:avLst/>
          </a:prstGeom>
        </p:spPr>
        <p:txBody>
          <a:bodyPr lIns="0" tIns="0" rIns="0" bIns="0" rtlCol="0" anchor="t">
            <a:spAutoFit/>
          </a:bodyPr>
          <a:lstStyle/>
          <a:p>
            <a:pPr algn="ctr">
              <a:lnSpc>
                <a:spcPts val="2660"/>
              </a:lnSpc>
            </a:pPr>
            <a:r>
              <a:rPr lang="en-US" sz="1900">
                <a:solidFill>
                  <a:srgbClr val="FFFFFF"/>
                </a:solidFill>
                <a:latin typeface="Varela Round"/>
                <a:ea typeface="Varela Round"/>
                <a:cs typeface="Varela Round"/>
                <a:sym typeface="Varela Round"/>
              </a:rPr>
              <a:t>Unsubsidized Loans</a:t>
            </a:r>
          </a:p>
        </p:txBody>
      </p:sp>
      <p:sp>
        <p:nvSpPr>
          <p:cNvPr id="20" name="Freeform 20"/>
          <p:cNvSpPr/>
          <p:nvPr/>
        </p:nvSpPr>
        <p:spPr>
          <a:xfrm rot="-5399999">
            <a:off x="771477" y="691563"/>
            <a:ext cx="485854" cy="565769"/>
          </a:xfrm>
          <a:custGeom>
            <a:avLst/>
            <a:gdLst/>
            <a:ahLst/>
            <a:cxnLst/>
            <a:rect l="l" t="t" r="r" b="b"/>
            <a:pathLst>
              <a:path w="485854" h="565769">
                <a:moveTo>
                  <a:pt x="0" y="0"/>
                </a:moveTo>
                <a:lnTo>
                  <a:pt x="485855" y="0"/>
                </a:lnTo>
                <a:lnTo>
                  <a:pt x="485855" y="565769"/>
                </a:lnTo>
                <a:lnTo>
                  <a:pt x="0" y="5657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rot="-5399999">
            <a:off x="8496268" y="2732926"/>
            <a:ext cx="485854" cy="565769"/>
          </a:xfrm>
          <a:custGeom>
            <a:avLst/>
            <a:gdLst/>
            <a:ahLst/>
            <a:cxnLst/>
            <a:rect l="l" t="t" r="r" b="b"/>
            <a:pathLst>
              <a:path w="485854" h="565769">
                <a:moveTo>
                  <a:pt x="0" y="0"/>
                </a:moveTo>
                <a:lnTo>
                  <a:pt x="485855" y="0"/>
                </a:lnTo>
                <a:lnTo>
                  <a:pt x="485855" y="565769"/>
                </a:lnTo>
                <a:lnTo>
                  <a:pt x="0" y="5657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8514735"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TextBox 6"/>
          <p:cNvSpPr txBox="1"/>
          <p:nvPr/>
        </p:nvSpPr>
        <p:spPr>
          <a:xfrm>
            <a:off x="1120397" y="2665095"/>
            <a:ext cx="7512807" cy="22612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THANK YOU</a:t>
            </a:r>
          </a:p>
          <a:p>
            <a:pPr algn="ctr">
              <a:lnSpc>
                <a:spcPts val="5760"/>
              </a:lnSpc>
            </a:pPr>
            <a:endParaRPr lang="en-US" sz="7200">
              <a:solidFill>
                <a:srgbClr val="FFFFFF"/>
              </a:solidFill>
              <a:latin typeface="Staatliches"/>
              <a:ea typeface="Staatliches"/>
              <a:cs typeface="Staatliches"/>
              <a:sym typeface="Staatliches"/>
            </a:endParaRPr>
          </a:p>
          <a:p>
            <a:pPr algn="ctr">
              <a:lnSpc>
                <a:spcPts val="5760"/>
              </a:lnSpc>
            </a:pPr>
            <a:r>
              <a:rPr lang="en-US" sz="7200">
                <a:solidFill>
                  <a:srgbClr val="FFFFFF"/>
                </a:solidFill>
                <a:latin typeface="Staatliches"/>
                <a:ea typeface="Staatliches"/>
                <a:cs typeface="Staatliches"/>
                <a:sym typeface="Staatliches"/>
              </a:rPr>
              <a:t>Q+A</a:t>
            </a:r>
          </a:p>
        </p:txBody>
      </p:sp>
      <p:grpSp>
        <p:nvGrpSpPr>
          <p:cNvPr id="7" name="Group 7"/>
          <p:cNvGrpSpPr/>
          <p:nvPr/>
        </p:nvGrpSpPr>
        <p:grpSpPr>
          <a:xfrm>
            <a:off x="3229650" y="5893307"/>
            <a:ext cx="6334383" cy="1201385"/>
            <a:chOff x="0" y="0"/>
            <a:chExt cx="2630295" cy="498864"/>
          </a:xfrm>
        </p:grpSpPr>
        <p:sp>
          <p:nvSpPr>
            <p:cNvPr id="8" name="Freeform 8"/>
            <p:cNvSpPr/>
            <p:nvPr/>
          </p:nvSpPr>
          <p:spPr>
            <a:xfrm>
              <a:off x="0" y="0"/>
              <a:ext cx="2630295" cy="498864"/>
            </a:xfrm>
            <a:custGeom>
              <a:avLst/>
              <a:gdLst/>
              <a:ahLst/>
              <a:cxnLst/>
              <a:rect l="l" t="t" r="r" b="b"/>
              <a:pathLst>
                <a:path w="2630295" h="498864">
                  <a:moveTo>
                    <a:pt x="42777" y="0"/>
                  </a:moveTo>
                  <a:lnTo>
                    <a:pt x="2587518" y="0"/>
                  </a:lnTo>
                  <a:cubicBezTo>
                    <a:pt x="2611143" y="0"/>
                    <a:pt x="2630295" y="19152"/>
                    <a:pt x="2630295" y="42777"/>
                  </a:cubicBezTo>
                  <a:lnTo>
                    <a:pt x="2630295" y="456087"/>
                  </a:lnTo>
                  <a:cubicBezTo>
                    <a:pt x="2630295" y="479712"/>
                    <a:pt x="2611143" y="498864"/>
                    <a:pt x="2587518" y="498864"/>
                  </a:cubicBezTo>
                  <a:lnTo>
                    <a:pt x="42777" y="498864"/>
                  </a:lnTo>
                  <a:cubicBezTo>
                    <a:pt x="19152" y="498864"/>
                    <a:pt x="0" y="479712"/>
                    <a:pt x="0" y="456087"/>
                  </a:cubicBezTo>
                  <a:lnTo>
                    <a:pt x="0" y="42777"/>
                  </a:lnTo>
                  <a:cubicBezTo>
                    <a:pt x="0" y="19152"/>
                    <a:pt x="19152" y="0"/>
                    <a:pt x="42777" y="0"/>
                  </a:cubicBezTo>
                  <a:close/>
                </a:path>
              </a:pathLst>
            </a:custGeom>
            <a:solidFill>
              <a:srgbClr val="FFFFFF"/>
            </a:solidFill>
            <a:ln w="38100" cap="rnd">
              <a:solidFill>
                <a:srgbClr val="000000"/>
              </a:solidFill>
              <a:prstDash val="lgDash"/>
              <a:round/>
            </a:ln>
          </p:spPr>
          <p:txBody>
            <a:bodyPr/>
            <a:lstStyle/>
            <a:p>
              <a:endParaRPr lang="en-US"/>
            </a:p>
          </p:txBody>
        </p:sp>
        <p:sp>
          <p:nvSpPr>
            <p:cNvPr id="9" name="TextBox 9"/>
            <p:cNvSpPr txBox="1"/>
            <p:nvPr/>
          </p:nvSpPr>
          <p:spPr>
            <a:xfrm>
              <a:off x="0" y="-38100"/>
              <a:ext cx="2630295" cy="536964"/>
            </a:xfrm>
            <a:prstGeom prst="rect">
              <a:avLst/>
            </a:prstGeom>
          </p:spPr>
          <p:txBody>
            <a:bodyPr lIns="24827" tIns="24827" rIns="24827" bIns="24827" rtlCol="0" anchor="ctr"/>
            <a:lstStyle/>
            <a:p>
              <a:pPr algn="l">
                <a:lnSpc>
                  <a:spcPts val="2100"/>
                </a:lnSpc>
              </a:pPr>
              <a:r>
                <a:rPr lang="en-US" sz="1500">
                  <a:solidFill>
                    <a:srgbClr val="000000"/>
                  </a:solidFill>
                  <a:latin typeface="Varela Round"/>
                  <a:ea typeface="Varela Round"/>
                  <a:cs typeface="Varela Round"/>
                  <a:sym typeface="Varela Round"/>
                </a:rPr>
                <a:t>     </a:t>
              </a:r>
            </a:p>
            <a:p>
              <a:pPr algn="l">
                <a:lnSpc>
                  <a:spcPts val="2100"/>
                </a:lnSpc>
              </a:pPr>
              <a:r>
                <a:rPr lang="en-US" sz="1500">
                  <a:solidFill>
                    <a:srgbClr val="000000"/>
                  </a:solidFill>
                  <a:latin typeface="Varela Round"/>
                  <a:ea typeface="Varela Round"/>
                  <a:cs typeface="Varela Round"/>
                  <a:sym typeface="Varela Round"/>
                </a:rPr>
                <a:t>     Nandy Sukhai –                                </a:t>
              </a:r>
              <a:r>
                <a:rPr lang="en-US" sz="1500" u="sng">
                  <a:solidFill>
                    <a:srgbClr val="000000"/>
                  </a:solidFill>
                  <a:latin typeface="Varela Round"/>
                  <a:ea typeface="Varela Round"/>
                  <a:cs typeface="Varela Round"/>
                  <a:sym typeface="Varela Round"/>
                  <a:hlinkClick r:id="rId10" tooltip="mailto:nsukhai@qc.cuny.edu"/>
                </a:rPr>
                <a:t>nsukhai@qc.cuny.edu</a:t>
              </a:r>
            </a:p>
            <a:p>
              <a:pPr algn="l">
                <a:lnSpc>
                  <a:spcPts val="2100"/>
                </a:lnSpc>
              </a:pPr>
              <a:r>
                <a:rPr lang="en-US" sz="1500">
                  <a:solidFill>
                    <a:srgbClr val="000000"/>
                  </a:solidFill>
                  <a:latin typeface="Varela Round"/>
                  <a:ea typeface="Varela Round"/>
                  <a:cs typeface="Varela Round"/>
                  <a:sym typeface="Varela Round"/>
                </a:rPr>
                <a:t>     Office of Financial Aid Website – </a:t>
              </a:r>
              <a:r>
                <a:rPr lang="en-US" sz="1500" u="sng">
                  <a:solidFill>
                    <a:srgbClr val="000000"/>
                  </a:solidFill>
                  <a:latin typeface="Varela Round"/>
                  <a:ea typeface="Varela Round"/>
                  <a:cs typeface="Varela Round"/>
                  <a:sym typeface="Varela Round"/>
                  <a:hlinkClick r:id="rId11" tooltip="https://www.qc.cuny.edu/faid/"/>
                </a:rPr>
                <a:t>https://www.qc.cuny.edu/faid/</a:t>
              </a:r>
              <a:r>
                <a:rPr lang="en-US" sz="1500">
                  <a:solidFill>
                    <a:srgbClr val="000000"/>
                  </a:solidFill>
                  <a:latin typeface="Varela Round"/>
                  <a:ea typeface="Varela Round"/>
                  <a:cs typeface="Varela Round"/>
                  <a:sym typeface="Varela Round"/>
                </a:rPr>
                <a:t>  </a:t>
              </a:r>
            </a:p>
            <a:p>
              <a:pPr algn="l">
                <a:lnSpc>
                  <a:spcPts val="2100"/>
                </a:lnSpc>
                <a:spcBef>
                  <a:spcPct val="0"/>
                </a:spcBef>
              </a:pPr>
              <a:endParaRPr lang="en-US" sz="1500">
                <a:solidFill>
                  <a:srgbClr val="000000"/>
                </a:solidFill>
                <a:latin typeface="Varela Round"/>
                <a:ea typeface="Varela Round"/>
                <a:cs typeface="Varela Round"/>
                <a:sym typeface="Varela Roun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6313" y="792683"/>
            <a:ext cx="4346964" cy="22612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SUBSIDIZED DIRECT LOANS</a:t>
            </a:r>
          </a:p>
        </p:txBody>
      </p:sp>
      <p:sp>
        <p:nvSpPr>
          <p:cNvPr id="3" name="TextBox 3"/>
          <p:cNvSpPr txBox="1"/>
          <p:nvPr/>
        </p:nvSpPr>
        <p:spPr>
          <a:xfrm>
            <a:off x="5436030" y="1264961"/>
            <a:ext cx="3586050" cy="2357120"/>
          </a:xfrm>
          <a:prstGeom prst="rect">
            <a:avLst/>
          </a:prstGeom>
        </p:spPr>
        <p:txBody>
          <a:bodyPr lIns="0" tIns="0" rIns="0" bIns="0" rtlCol="0" anchor="t">
            <a:spAutoFit/>
          </a:bodyPr>
          <a:lstStyle/>
          <a:p>
            <a:pPr algn="l">
              <a:lnSpc>
                <a:spcPts val="2380"/>
              </a:lnSpc>
            </a:pPr>
            <a:r>
              <a:rPr lang="en-US" sz="1700">
                <a:solidFill>
                  <a:srgbClr val="000000"/>
                </a:solidFill>
                <a:latin typeface="Varela Round"/>
                <a:ea typeface="Varela Round"/>
                <a:cs typeface="Varela Round"/>
                <a:sym typeface="Varela Round"/>
              </a:rPr>
              <a:t>A Direct Subsidized Loan is a type of federal student loan specifically for undergraduate students who demonstrate financial need, which is determined by the Free Application for Federal Student Aid (FAFSA). </a:t>
            </a:r>
          </a:p>
          <a:p>
            <a:pPr algn="l">
              <a:lnSpc>
                <a:spcPts val="2380"/>
              </a:lnSpc>
            </a:pPr>
            <a:endParaRPr lang="en-US" sz="1700">
              <a:solidFill>
                <a:srgbClr val="000000"/>
              </a:solidFill>
              <a:latin typeface="Varela Round"/>
              <a:ea typeface="Varela Round"/>
              <a:cs typeface="Varela Round"/>
              <a:sym typeface="Varela Round"/>
            </a:endParaRPr>
          </a:p>
        </p:txBody>
      </p:sp>
      <p:grpSp>
        <p:nvGrpSpPr>
          <p:cNvPr id="4" name="Group 4"/>
          <p:cNvGrpSpPr/>
          <p:nvPr/>
        </p:nvGrpSpPr>
        <p:grpSpPr>
          <a:xfrm>
            <a:off x="-633442" y="3577643"/>
            <a:ext cx="10387042" cy="4086230"/>
            <a:chOff x="0" y="0"/>
            <a:chExt cx="4313125" cy="1696770"/>
          </a:xfrm>
        </p:grpSpPr>
        <p:sp>
          <p:nvSpPr>
            <p:cNvPr id="5" name="Freeform 5"/>
            <p:cNvSpPr/>
            <p:nvPr/>
          </p:nvSpPr>
          <p:spPr>
            <a:xfrm>
              <a:off x="0" y="0"/>
              <a:ext cx="4313125" cy="1696770"/>
            </a:xfrm>
            <a:custGeom>
              <a:avLst/>
              <a:gdLst/>
              <a:ahLst/>
              <a:cxnLst/>
              <a:rect l="l" t="t" r="r" b="b"/>
              <a:pathLst>
                <a:path w="4313125" h="1696770">
                  <a:moveTo>
                    <a:pt x="37267" y="0"/>
                  </a:moveTo>
                  <a:lnTo>
                    <a:pt x="4275858" y="0"/>
                  </a:lnTo>
                  <a:cubicBezTo>
                    <a:pt x="4296440" y="0"/>
                    <a:pt x="4313125" y="16685"/>
                    <a:pt x="4313125" y="37267"/>
                  </a:cubicBezTo>
                  <a:lnTo>
                    <a:pt x="4313125" y="1659503"/>
                  </a:lnTo>
                  <a:cubicBezTo>
                    <a:pt x="4313125" y="1680085"/>
                    <a:pt x="4296440" y="1696770"/>
                    <a:pt x="4275858" y="1696770"/>
                  </a:cubicBezTo>
                  <a:lnTo>
                    <a:pt x="37267" y="1696770"/>
                  </a:lnTo>
                  <a:cubicBezTo>
                    <a:pt x="16685" y="1696770"/>
                    <a:pt x="0" y="1680085"/>
                    <a:pt x="0" y="1659503"/>
                  </a:cubicBezTo>
                  <a:lnTo>
                    <a:pt x="0" y="37267"/>
                  </a:lnTo>
                  <a:cubicBezTo>
                    <a:pt x="0" y="16685"/>
                    <a:pt x="16685" y="0"/>
                    <a:pt x="37267" y="0"/>
                  </a:cubicBezTo>
                  <a:close/>
                </a:path>
              </a:pathLst>
            </a:custGeom>
            <a:solidFill>
              <a:srgbClr val="CC0000"/>
            </a:solidFill>
          </p:spPr>
          <p:txBody>
            <a:bodyPr/>
            <a:lstStyle/>
            <a:p>
              <a:endParaRPr lang="en-US"/>
            </a:p>
          </p:txBody>
        </p:sp>
        <p:sp>
          <p:nvSpPr>
            <p:cNvPr id="6" name="TextBox 6"/>
            <p:cNvSpPr txBox="1"/>
            <p:nvPr/>
          </p:nvSpPr>
          <p:spPr>
            <a:xfrm>
              <a:off x="0" y="-19050"/>
              <a:ext cx="4313125" cy="1715820"/>
            </a:xfrm>
            <a:prstGeom prst="rect">
              <a:avLst/>
            </a:prstGeom>
          </p:spPr>
          <p:txBody>
            <a:bodyPr lIns="24827" tIns="24827" rIns="24827" bIns="24827" rtlCol="0" anchor="ctr"/>
            <a:lstStyle/>
            <a:p>
              <a:pPr algn="ctr">
                <a:lnSpc>
                  <a:spcPts val="1299"/>
                </a:lnSpc>
                <a:spcBef>
                  <a:spcPct val="0"/>
                </a:spcBef>
              </a:pPr>
              <a:endParaRPr/>
            </a:p>
          </p:txBody>
        </p:sp>
      </p:grpSp>
      <p:grpSp>
        <p:nvGrpSpPr>
          <p:cNvPr id="7" name="Group 7"/>
          <p:cNvGrpSpPr/>
          <p:nvPr/>
        </p:nvGrpSpPr>
        <p:grpSpPr>
          <a:xfrm>
            <a:off x="986313" y="3293539"/>
            <a:ext cx="2358223" cy="568209"/>
            <a:chOff x="0" y="0"/>
            <a:chExt cx="979231" cy="235944"/>
          </a:xfrm>
        </p:grpSpPr>
        <p:sp>
          <p:nvSpPr>
            <p:cNvPr id="8" name="Freeform 8"/>
            <p:cNvSpPr/>
            <p:nvPr/>
          </p:nvSpPr>
          <p:spPr>
            <a:xfrm>
              <a:off x="0" y="0"/>
              <a:ext cx="979231" cy="235944"/>
            </a:xfrm>
            <a:custGeom>
              <a:avLst/>
              <a:gdLst/>
              <a:ahLst/>
              <a:cxnLst/>
              <a:rect l="l" t="t" r="r" b="b"/>
              <a:pathLst>
                <a:path w="979231" h="235944">
                  <a:moveTo>
                    <a:pt x="117972" y="0"/>
                  </a:moveTo>
                  <a:lnTo>
                    <a:pt x="861259" y="0"/>
                  </a:lnTo>
                  <a:cubicBezTo>
                    <a:pt x="892547" y="0"/>
                    <a:pt x="922553" y="12429"/>
                    <a:pt x="944678" y="34553"/>
                  </a:cubicBezTo>
                  <a:cubicBezTo>
                    <a:pt x="966801" y="56677"/>
                    <a:pt x="979231" y="86684"/>
                    <a:pt x="979231" y="117972"/>
                  </a:cubicBezTo>
                  <a:lnTo>
                    <a:pt x="979231" y="117972"/>
                  </a:lnTo>
                  <a:cubicBezTo>
                    <a:pt x="979231" y="149260"/>
                    <a:pt x="966801" y="179267"/>
                    <a:pt x="944678" y="201391"/>
                  </a:cubicBezTo>
                  <a:cubicBezTo>
                    <a:pt x="922553" y="223515"/>
                    <a:pt x="892547" y="235944"/>
                    <a:pt x="861259"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F8F7F3"/>
            </a:solidFill>
            <a:ln w="38100" cap="rnd">
              <a:solidFill>
                <a:srgbClr val="000000"/>
              </a:solidFill>
              <a:prstDash val="lgDash"/>
              <a:round/>
            </a:ln>
          </p:spPr>
          <p:txBody>
            <a:bodyPr/>
            <a:lstStyle/>
            <a:p>
              <a:endParaRPr lang="en-US"/>
            </a:p>
          </p:txBody>
        </p:sp>
        <p:sp>
          <p:nvSpPr>
            <p:cNvPr id="9" name="TextBox 9"/>
            <p:cNvSpPr txBox="1"/>
            <p:nvPr/>
          </p:nvSpPr>
          <p:spPr>
            <a:xfrm>
              <a:off x="0" y="-47625"/>
              <a:ext cx="979231" cy="283569"/>
            </a:xfrm>
            <a:prstGeom prst="rect">
              <a:avLst/>
            </a:prstGeom>
          </p:spPr>
          <p:txBody>
            <a:bodyPr lIns="24827" tIns="24827" rIns="24827" bIns="24827" rtlCol="0" anchor="ctr"/>
            <a:lstStyle/>
            <a:p>
              <a:pPr algn="ctr">
                <a:lnSpc>
                  <a:spcPts val="2800"/>
                </a:lnSpc>
                <a:spcBef>
                  <a:spcPct val="0"/>
                </a:spcBef>
              </a:pPr>
              <a:r>
                <a:rPr lang="en-US" sz="2000">
                  <a:solidFill>
                    <a:srgbClr val="000000"/>
                  </a:solidFill>
                  <a:latin typeface="Varela Round"/>
                  <a:ea typeface="Varela Round"/>
                  <a:cs typeface="Varela Round"/>
                  <a:sym typeface="Varela Round"/>
                </a:rPr>
                <a:t>Key Features</a:t>
              </a:r>
            </a:p>
          </p:txBody>
        </p:sp>
      </p:grpSp>
      <p:grpSp>
        <p:nvGrpSpPr>
          <p:cNvPr id="10" name="Group 10"/>
          <p:cNvGrpSpPr/>
          <p:nvPr/>
        </p:nvGrpSpPr>
        <p:grpSpPr>
          <a:xfrm>
            <a:off x="5436030" y="516458"/>
            <a:ext cx="2428096" cy="568209"/>
            <a:chOff x="0" y="0"/>
            <a:chExt cx="1008245" cy="235944"/>
          </a:xfrm>
        </p:grpSpPr>
        <p:sp>
          <p:nvSpPr>
            <p:cNvPr id="11" name="Freeform 11"/>
            <p:cNvSpPr/>
            <p:nvPr/>
          </p:nvSpPr>
          <p:spPr>
            <a:xfrm>
              <a:off x="0" y="0"/>
              <a:ext cx="1008245" cy="235944"/>
            </a:xfrm>
            <a:custGeom>
              <a:avLst/>
              <a:gdLst/>
              <a:ahLst/>
              <a:cxnLst/>
              <a:rect l="l" t="t" r="r" b="b"/>
              <a:pathLst>
                <a:path w="1008245" h="235944">
                  <a:moveTo>
                    <a:pt x="117972" y="0"/>
                  </a:moveTo>
                  <a:lnTo>
                    <a:pt x="890273" y="0"/>
                  </a:lnTo>
                  <a:cubicBezTo>
                    <a:pt x="921561" y="0"/>
                    <a:pt x="951568" y="12429"/>
                    <a:pt x="973692" y="34553"/>
                  </a:cubicBezTo>
                  <a:cubicBezTo>
                    <a:pt x="995816" y="56677"/>
                    <a:pt x="1008245" y="86684"/>
                    <a:pt x="1008245" y="117972"/>
                  </a:cubicBezTo>
                  <a:lnTo>
                    <a:pt x="1008245" y="117972"/>
                  </a:lnTo>
                  <a:cubicBezTo>
                    <a:pt x="1008245" y="149260"/>
                    <a:pt x="995816" y="179267"/>
                    <a:pt x="973692" y="201391"/>
                  </a:cubicBezTo>
                  <a:cubicBezTo>
                    <a:pt x="951568" y="223515"/>
                    <a:pt x="921561" y="235944"/>
                    <a:pt x="890273"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CC0000"/>
            </a:solidFill>
          </p:spPr>
          <p:txBody>
            <a:bodyPr/>
            <a:lstStyle/>
            <a:p>
              <a:endParaRPr lang="en-US"/>
            </a:p>
          </p:txBody>
        </p:sp>
        <p:sp>
          <p:nvSpPr>
            <p:cNvPr id="12" name="TextBox 12"/>
            <p:cNvSpPr txBox="1"/>
            <p:nvPr/>
          </p:nvSpPr>
          <p:spPr>
            <a:xfrm>
              <a:off x="0" y="-47625"/>
              <a:ext cx="1008245" cy="283569"/>
            </a:xfrm>
            <a:prstGeom prst="rect">
              <a:avLst/>
            </a:prstGeom>
          </p:spPr>
          <p:txBody>
            <a:bodyPr lIns="24827" tIns="24827" rIns="24827" bIns="24827" rtlCol="0" anchor="ctr"/>
            <a:lstStyle/>
            <a:p>
              <a:pPr algn="ctr">
                <a:lnSpc>
                  <a:spcPts val="2800"/>
                </a:lnSpc>
                <a:spcBef>
                  <a:spcPct val="0"/>
                </a:spcBef>
              </a:pPr>
              <a:r>
                <a:rPr lang="en-US" sz="2000">
                  <a:solidFill>
                    <a:srgbClr val="FFFFFF"/>
                  </a:solidFill>
                  <a:latin typeface="Varela Round"/>
                  <a:ea typeface="Varela Round"/>
                  <a:cs typeface="Varela Round"/>
                  <a:sym typeface="Varela Round"/>
                </a:rPr>
                <a:t>Description</a:t>
              </a:r>
            </a:p>
          </p:txBody>
        </p:sp>
      </p:grpSp>
      <p:sp>
        <p:nvSpPr>
          <p:cNvPr id="13" name="TextBox 13"/>
          <p:cNvSpPr txBox="1"/>
          <p:nvPr/>
        </p:nvSpPr>
        <p:spPr>
          <a:xfrm>
            <a:off x="986313" y="3975580"/>
            <a:ext cx="8308831" cy="3242945"/>
          </a:xfrm>
          <a:prstGeom prst="rect">
            <a:avLst/>
          </a:prstGeom>
        </p:spPr>
        <p:txBody>
          <a:bodyPr lIns="0" tIns="0" rIns="0" bIns="0" rtlCol="0" anchor="t">
            <a:spAutoFit/>
          </a:bodyPr>
          <a:lstStyle/>
          <a:p>
            <a:pPr algn="l">
              <a:lnSpc>
                <a:spcPts val="2380"/>
              </a:lnSpc>
            </a:pPr>
            <a:r>
              <a:rPr lang="en-US" sz="1700">
                <a:solidFill>
                  <a:srgbClr val="FFFFFF"/>
                </a:solidFill>
                <a:latin typeface="Varela Round"/>
                <a:ea typeface="Varela Round"/>
                <a:cs typeface="Varela Round"/>
                <a:sym typeface="Varela Round"/>
              </a:rPr>
              <a:t>The U.S. Department of Education pays the interest during the following periods: </a:t>
            </a:r>
          </a:p>
          <a:p>
            <a:pPr marL="367032" lvl="1" indent="-183516" algn="l">
              <a:lnSpc>
                <a:spcPts val="2380"/>
              </a:lnSpc>
              <a:buFont typeface="Arial"/>
              <a:buChar char="•"/>
            </a:pPr>
            <a:r>
              <a:rPr lang="en-US" sz="1700">
                <a:solidFill>
                  <a:srgbClr val="FFFFFF"/>
                </a:solidFill>
                <a:latin typeface="Varela Round"/>
                <a:ea typeface="Varela Round"/>
                <a:cs typeface="Varela Round"/>
                <a:sym typeface="Varela Round"/>
              </a:rPr>
              <a:t>While you're in school: Enrolled at least half-time (Generally 6 credits). </a:t>
            </a:r>
          </a:p>
          <a:p>
            <a:pPr marL="367032" lvl="1" indent="-183516" algn="l">
              <a:lnSpc>
                <a:spcPts val="2380"/>
              </a:lnSpc>
              <a:buFont typeface="Arial"/>
              <a:buChar char="•"/>
            </a:pPr>
            <a:r>
              <a:rPr lang="en-US" sz="1700">
                <a:solidFill>
                  <a:srgbClr val="FFFFFF"/>
                </a:solidFill>
                <a:latin typeface="Varela Round"/>
                <a:ea typeface="Varela Round"/>
                <a:cs typeface="Varela Round"/>
                <a:sym typeface="Varela Round"/>
              </a:rPr>
              <a:t>During your grace period: The six-month period after you leave school or drop below half-time enrollment.</a:t>
            </a:r>
          </a:p>
          <a:p>
            <a:pPr marL="367032" lvl="1" indent="-183516" algn="l">
              <a:lnSpc>
                <a:spcPts val="2380"/>
              </a:lnSpc>
              <a:buFont typeface="Arial"/>
              <a:buChar char="•"/>
            </a:pPr>
            <a:r>
              <a:rPr lang="en-US" sz="1700">
                <a:solidFill>
                  <a:srgbClr val="FFFFFF"/>
                </a:solidFill>
                <a:latin typeface="Varela Round"/>
                <a:ea typeface="Varela Round"/>
                <a:cs typeface="Varela Round"/>
                <a:sym typeface="Varela Round"/>
              </a:rPr>
              <a:t>During a period of deferment: A temporary postponement of your loan payments. </a:t>
            </a:r>
          </a:p>
          <a:p>
            <a:pPr algn="l">
              <a:lnSpc>
                <a:spcPts val="2380"/>
              </a:lnSpc>
            </a:pPr>
            <a:endParaRPr lang="en-US" sz="1700">
              <a:solidFill>
                <a:srgbClr val="FFFFFF"/>
              </a:solidFill>
              <a:latin typeface="Varela Round"/>
              <a:ea typeface="Varela Round"/>
              <a:cs typeface="Varela Round"/>
              <a:sym typeface="Varela Round"/>
            </a:endParaRPr>
          </a:p>
          <a:p>
            <a:pPr algn="l">
              <a:lnSpc>
                <a:spcPts val="2380"/>
              </a:lnSpc>
            </a:pPr>
            <a:r>
              <a:rPr lang="en-US" sz="1700">
                <a:solidFill>
                  <a:srgbClr val="FFFFFF"/>
                </a:solidFill>
                <a:latin typeface="Varela Round"/>
                <a:ea typeface="Varela Round"/>
                <a:cs typeface="Varela Round"/>
                <a:sym typeface="Varela Round"/>
              </a:rPr>
              <a:t>This prevents the loan's principal balance from growing while you are not required to make payments, which can save you a significant amount of money over the life of the loan</a:t>
            </a:r>
          </a:p>
          <a:p>
            <a:pPr algn="l">
              <a:lnSpc>
                <a:spcPts val="2380"/>
              </a:lnSpc>
            </a:pPr>
            <a:endParaRPr lang="en-US" sz="1700">
              <a:solidFill>
                <a:srgbClr val="FFFFFF"/>
              </a:solidFill>
              <a:latin typeface="Varela Round"/>
              <a:ea typeface="Varela Round"/>
              <a:cs typeface="Varela Round"/>
              <a:sym typeface="Varela Round"/>
            </a:endParaRPr>
          </a:p>
        </p:txBody>
      </p:sp>
      <p:sp>
        <p:nvSpPr>
          <p:cNvPr id="14" name="Freeform 14"/>
          <p:cNvSpPr/>
          <p:nvPr/>
        </p:nvSpPr>
        <p:spPr>
          <a:xfrm flipH="1">
            <a:off x="8861301" y="2231350"/>
            <a:ext cx="1784598" cy="2357201"/>
          </a:xfrm>
          <a:custGeom>
            <a:avLst/>
            <a:gdLst/>
            <a:ahLst/>
            <a:cxnLst/>
            <a:rect l="l" t="t" r="r" b="b"/>
            <a:pathLst>
              <a:path w="1784598" h="2357201">
                <a:moveTo>
                  <a:pt x="1784598" y="0"/>
                </a:moveTo>
                <a:lnTo>
                  <a:pt x="0" y="0"/>
                </a:lnTo>
                <a:lnTo>
                  <a:pt x="0" y="2357200"/>
                </a:lnTo>
                <a:lnTo>
                  <a:pt x="1784598" y="2357200"/>
                </a:lnTo>
                <a:lnTo>
                  <a:pt x="178459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6313" y="1007745"/>
            <a:ext cx="6549102" cy="15373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UNSUBSIDIZED DIRECT LOANS</a:t>
            </a:r>
          </a:p>
        </p:txBody>
      </p:sp>
      <p:sp>
        <p:nvSpPr>
          <p:cNvPr id="3" name="Freeform 3"/>
          <p:cNvSpPr/>
          <p:nvPr/>
        </p:nvSpPr>
        <p:spPr>
          <a:xfrm rot="-2170067" flipH="1">
            <a:off x="6973836" y="-430668"/>
            <a:ext cx="2842873" cy="2881202"/>
          </a:xfrm>
          <a:custGeom>
            <a:avLst/>
            <a:gdLst/>
            <a:ahLst/>
            <a:cxnLst/>
            <a:rect l="l" t="t" r="r" b="b"/>
            <a:pathLst>
              <a:path w="2842873" h="2881202">
                <a:moveTo>
                  <a:pt x="2842873" y="0"/>
                </a:moveTo>
                <a:lnTo>
                  <a:pt x="0" y="0"/>
                </a:lnTo>
                <a:lnTo>
                  <a:pt x="0" y="2881202"/>
                </a:lnTo>
                <a:lnTo>
                  <a:pt x="2842873" y="2881202"/>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619736" flipH="1">
            <a:off x="-878177" y="6305312"/>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731520" y="3657600"/>
            <a:ext cx="3845523" cy="3486525"/>
            <a:chOff x="0" y="0"/>
            <a:chExt cx="1596818" cy="1447748"/>
          </a:xfrm>
        </p:grpSpPr>
        <p:sp>
          <p:nvSpPr>
            <p:cNvPr id="6" name="Freeform 6"/>
            <p:cNvSpPr/>
            <p:nvPr/>
          </p:nvSpPr>
          <p:spPr>
            <a:xfrm>
              <a:off x="0" y="0"/>
              <a:ext cx="1596818" cy="1447748"/>
            </a:xfrm>
            <a:custGeom>
              <a:avLst/>
              <a:gdLst/>
              <a:ahLst/>
              <a:cxnLst/>
              <a:rect l="l" t="t" r="r" b="b"/>
              <a:pathLst>
                <a:path w="1596818" h="1447748">
                  <a:moveTo>
                    <a:pt x="70463" y="0"/>
                  </a:moveTo>
                  <a:lnTo>
                    <a:pt x="1526355" y="0"/>
                  </a:lnTo>
                  <a:cubicBezTo>
                    <a:pt x="1565271" y="0"/>
                    <a:pt x="1596818" y="31547"/>
                    <a:pt x="1596818" y="70463"/>
                  </a:cubicBezTo>
                  <a:lnTo>
                    <a:pt x="1596818" y="1377285"/>
                  </a:lnTo>
                  <a:cubicBezTo>
                    <a:pt x="1596818" y="1395973"/>
                    <a:pt x="1589395" y="1413895"/>
                    <a:pt x="1576180" y="1427110"/>
                  </a:cubicBezTo>
                  <a:cubicBezTo>
                    <a:pt x="1562966" y="1440324"/>
                    <a:pt x="1545043" y="1447748"/>
                    <a:pt x="1526355" y="1447748"/>
                  </a:cubicBezTo>
                  <a:lnTo>
                    <a:pt x="70463" y="1447748"/>
                  </a:lnTo>
                  <a:cubicBezTo>
                    <a:pt x="31547" y="1447748"/>
                    <a:pt x="0" y="1416201"/>
                    <a:pt x="0" y="1377285"/>
                  </a:cubicBezTo>
                  <a:lnTo>
                    <a:pt x="0" y="70463"/>
                  </a:lnTo>
                  <a:cubicBezTo>
                    <a:pt x="0" y="31547"/>
                    <a:pt x="31547" y="0"/>
                    <a:pt x="70463" y="0"/>
                  </a:cubicBezTo>
                  <a:close/>
                </a:path>
              </a:pathLst>
            </a:custGeom>
            <a:solidFill>
              <a:srgbClr val="CC0100"/>
            </a:solidFill>
          </p:spPr>
          <p:txBody>
            <a:bodyPr/>
            <a:lstStyle/>
            <a:p>
              <a:endParaRPr lang="en-US"/>
            </a:p>
          </p:txBody>
        </p:sp>
        <p:sp>
          <p:nvSpPr>
            <p:cNvPr id="7" name="TextBox 7"/>
            <p:cNvSpPr txBox="1"/>
            <p:nvPr/>
          </p:nvSpPr>
          <p:spPr>
            <a:xfrm>
              <a:off x="0" y="-19050"/>
              <a:ext cx="1596818" cy="1466798"/>
            </a:xfrm>
            <a:prstGeom prst="rect">
              <a:avLst/>
            </a:prstGeom>
          </p:spPr>
          <p:txBody>
            <a:bodyPr lIns="24827" tIns="24827" rIns="24827" bIns="24827" rtlCol="0" anchor="ctr"/>
            <a:lstStyle/>
            <a:p>
              <a:pPr algn="ctr">
                <a:lnSpc>
                  <a:spcPts val="1299"/>
                </a:lnSpc>
                <a:spcBef>
                  <a:spcPct val="0"/>
                </a:spcBef>
              </a:pPr>
              <a:endParaRPr/>
            </a:p>
          </p:txBody>
        </p:sp>
      </p:grpSp>
      <p:grpSp>
        <p:nvGrpSpPr>
          <p:cNvPr id="8" name="Group 8"/>
          <p:cNvGrpSpPr/>
          <p:nvPr/>
        </p:nvGrpSpPr>
        <p:grpSpPr>
          <a:xfrm>
            <a:off x="6041524" y="2727678"/>
            <a:ext cx="2358223" cy="568209"/>
            <a:chOff x="0" y="0"/>
            <a:chExt cx="979231" cy="235944"/>
          </a:xfrm>
        </p:grpSpPr>
        <p:sp>
          <p:nvSpPr>
            <p:cNvPr id="9" name="Freeform 9"/>
            <p:cNvSpPr/>
            <p:nvPr/>
          </p:nvSpPr>
          <p:spPr>
            <a:xfrm>
              <a:off x="0" y="0"/>
              <a:ext cx="979231" cy="235944"/>
            </a:xfrm>
            <a:custGeom>
              <a:avLst/>
              <a:gdLst/>
              <a:ahLst/>
              <a:cxnLst/>
              <a:rect l="l" t="t" r="r" b="b"/>
              <a:pathLst>
                <a:path w="979231" h="235944">
                  <a:moveTo>
                    <a:pt x="117972" y="0"/>
                  </a:moveTo>
                  <a:lnTo>
                    <a:pt x="861259" y="0"/>
                  </a:lnTo>
                  <a:cubicBezTo>
                    <a:pt x="892547" y="0"/>
                    <a:pt x="922553" y="12429"/>
                    <a:pt x="944678" y="34553"/>
                  </a:cubicBezTo>
                  <a:cubicBezTo>
                    <a:pt x="966801" y="56677"/>
                    <a:pt x="979231" y="86684"/>
                    <a:pt x="979231" y="117972"/>
                  </a:cubicBezTo>
                  <a:lnTo>
                    <a:pt x="979231" y="117972"/>
                  </a:lnTo>
                  <a:cubicBezTo>
                    <a:pt x="979231" y="149260"/>
                    <a:pt x="966801" y="179267"/>
                    <a:pt x="944678" y="201391"/>
                  </a:cubicBezTo>
                  <a:cubicBezTo>
                    <a:pt x="922553" y="223515"/>
                    <a:pt x="892547" y="235944"/>
                    <a:pt x="861259"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CC0000"/>
            </a:solidFill>
          </p:spPr>
          <p:txBody>
            <a:bodyPr/>
            <a:lstStyle/>
            <a:p>
              <a:endParaRPr lang="en-US"/>
            </a:p>
          </p:txBody>
        </p:sp>
        <p:sp>
          <p:nvSpPr>
            <p:cNvPr id="10" name="TextBox 10"/>
            <p:cNvSpPr txBox="1"/>
            <p:nvPr/>
          </p:nvSpPr>
          <p:spPr>
            <a:xfrm>
              <a:off x="0" y="-38100"/>
              <a:ext cx="979231" cy="274044"/>
            </a:xfrm>
            <a:prstGeom prst="rect">
              <a:avLst/>
            </a:prstGeom>
          </p:spPr>
          <p:txBody>
            <a:bodyPr lIns="24827" tIns="24827" rIns="24827" bIns="24827" rtlCol="0" anchor="ctr"/>
            <a:lstStyle/>
            <a:p>
              <a:pPr algn="ctr">
                <a:lnSpc>
                  <a:spcPts val="2940"/>
                </a:lnSpc>
                <a:spcBef>
                  <a:spcPct val="0"/>
                </a:spcBef>
              </a:pPr>
              <a:r>
                <a:rPr lang="en-US" sz="2100">
                  <a:solidFill>
                    <a:srgbClr val="FFFFFF"/>
                  </a:solidFill>
                  <a:latin typeface="Varela Round"/>
                  <a:ea typeface="Varela Round"/>
                  <a:cs typeface="Varela Round"/>
                  <a:sym typeface="Varela Round"/>
                </a:rPr>
                <a:t>Key Features</a:t>
              </a:r>
            </a:p>
          </p:txBody>
        </p:sp>
      </p:grpSp>
      <p:grpSp>
        <p:nvGrpSpPr>
          <p:cNvPr id="11" name="Group 11"/>
          <p:cNvGrpSpPr/>
          <p:nvPr/>
        </p:nvGrpSpPr>
        <p:grpSpPr>
          <a:xfrm>
            <a:off x="1547968" y="2727678"/>
            <a:ext cx="2212627" cy="568209"/>
            <a:chOff x="0" y="0"/>
            <a:chExt cx="918773" cy="235944"/>
          </a:xfrm>
        </p:grpSpPr>
        <p:sp>
          <p:nvSpPr>
            <p:cNvPr id="12" name="Freeform 12"/>
            <p:cNvSpPr/>
            <p:nvPr/>
          </p:nvSpPr>
          <p:spPr>
            <a:xfrm>
              <a:off x="0" y="0"/>
              <a:ext cx="918773" cy="235944"/>
            </a:xfrm>
            <a:custGeom>
              <a:avLst/>
              <a:gdLst/>
              <a:ahLst/>
              <a:cxnLst/>
              <a:rect l="l" t="t" r="r" b="b"/>
              <a:pathLst>
                <a:path w="918773" h="235944">
                  <a:moveTo>
                    <a:pt x="117972" y="0"/>
                  </a:moveTo>
                  <a:lnTo>
                    <a:pt x="800801" y="0"/>
                  </a:lnTo>
                  <a:cubicBezTo>
                    <a:pt x="832089" y="0"/>
                    <a:pt x="862096" y="12429"/>
                    <a:pt x="884220" y="34553"/>
                  </a:cubicBezTo>
                  <a:cubicBezTo>
                    <a:pt x="906344" y="56677"/>
                    <a:pt x="918773" y="86684"/>
                    <a:pt x="918773" y="117972"/>
                  </a:cubicBezTo>
                  <a:lnTo>
                    <a:pt x="918773" y="117972"/>
                  </a:lnTo>
                  <a:cubicBezTo>
                    <a:pt x="918773" y="149260"/>
                    <a:pt x="906344" y="179267"/>
                    <a:pt x="884220" y="201391"/>
                  </a:cubicBezTo>
                  <a:cubicBezTo>
                    <a:pt x="862096" y="223515"/>
                    <a:pt x="832089" y="235944"/>
                    <a:pt x="800801"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CC0000"/>
            </a:solidFill>
          </p:spPr>
          <p:txBody>
            <a:bodyPr/>
            <a:lstStyle/>
            <a:p>
              <a:endParaRPr lang="en-US"/>
            </a:p>
          </p:txBody>
        </p:sp>
        <p:sp>
          <p:nvSpPr>
            <p:cNvPr id="13" name="TextBox 13"/>
            <p:cNvSpPr txBox="1"/>
            <p:nvPr/>
          </p:nvSpPr>
          <p:spPr>
            <a:xfrm>
              <a:off x="0" y="-38100"/>
              <a:ext cx="918773" cy="274044"/>
            </a:xfrm>
            <a:prstGeom prst="rect">
              <a:avLst/>
            </a:prstGeom>
          </p:spPr>
          <p:txBody>
            <a:bodyPr lIns="24827" tIns="24827" rIns="24827" bIns="24827" rtlCol="0" anchor="ctr"/>
            <a:lstStyle/>
            <a:p>
              <a:pPr algn="ctr">
                <a:lnSpc>
                  <a:spcPts val="2940"/>
                </a:lnSpc>
                <a:spcBef>
                  <a:spcPct val="0"/>
                </a:spcBef>
              </a:pPr>
              <a:r>
                <a:rPr lang="en-US" sz="2100">
                  <a:solidFill>
                    <a:srgbClr val="FFFFFF"/>
                  </a:solidFill>
                  <a:latin typeface="Varela Round"/>
                  <a:ea typeface="Varela Round"/>
                  <a:cs typeface="Varela Round"/>
                  <a:sym typeface="Varela Round"/>
                </a:rPr>
                <a:t>Description</a:t>
              </a:r>
            </a:p>
          </p:txBody>
        </p:sp>
      </p:grpSp>
      <p:sp>
        <p:nvSpPr>
          <p:cNvPr id="14" name="TextBox 14"/>
          <p:cNvSpPr txBox="1"/>
          <p:nvPr/>
        </p:nvSpPr>
        <p:spPr>
          <a:xfrm>
            <a:off x="4876800" y="3656835"/>
            <a:ext cx="4687670" cy="3449955"/>
          </a:xfrm>
          <a:prstGeom prst="rect">
            <a:avLst/>
          </a:prstGeom>
        </p:spPr>
        <p:txBody>
          <a:bodyPr lIns="0" tIns="0" rIns="0" bIns="0" rtlCol="0" anchor="t">
            <a:spAutoFit/>
          </a:bodyPr>
          <a:lstStyle/>
          <a:p>
            <a:pPr marL="388622" lvl="1" indent="-194311" algn="l">
              <a:lnSpc>
                <a:spcPts val="2520"/>
              </a:lnSpc>
              <a:buFont typeface="Arial"/>
              <a:buChar char="•"/>
            </a:pPr>
            <a:r>
              <a:rPr lang="en-US" sz="1800">
                <a:solidFill>
                  <a:srgbClr val="000000"/>
                </a:solidFill>
                <a:latin typeface="Varela Round"/>
                <a:ea typeface="Varela Round"/>
                <a:cs typeface="Varela Round"/>
                <a:sym typeface="Varela Round"/>
              </a:rPr>
              <a:t>Interest begins to accrue the moment the loan is disbursed. You are responsible for all interest accrued.</a:t>
            </a:r>
          </a:p>
          <a:p>
            <a:pPr marL="388622" lvl="1" indent="-194311" algn="l">
              <a:lnSpc>
                <a:spcPts val="2520"/>
              </a:lnSpc>
              <a:buFont typeface="Arial"/>
              <a:buChar char="•"/>
            </a:pPr>
            <a:r>
              <a:rPr lang="en-US" sz="1800">
                <a:solidFill>
                  <a:srgbClr val="000000"/>
                </a:solidFill>
                <a:latin typeface="Varela Round"/>
                <a:ea typeface="Varela Round"/>
                <a:cs typeface="Varela Round"/>
                <a:sym typeface="Varela Round"/>
              </a:rPr>
              <a:t>You can pay the interest while in school or allow it to accumulate and be added to the principal balance (capitalized).</a:t>
            </a:r>
          </a:p>
          <a:p>
            <a:pPr marL="388622" lvl="1" indent="-194311" algn="l">
              <a:lnSpc>
                <a:spcPts val="2520"/>
              </a:lnSpc>
              <a:buFont typeface="Arial"/>
              <a:buChar char="•"/>
            </a:pPr>
            <a:r>
              <a:rPr lang="en-US" sz="1800">
                <a:solidFill>
                  <a:srgbClr val="000000"/>
                </a:solidFill>
                <a:latin typeface="Varela Round"/>
                <a:ea typeface="Varela Round"/>
                <a:cs typeface="Varela Round"/>
                <a:sym typeface="Varela Round"/>
              </a:rPr>
              <a:t>Undergraduate students who are not eligible for the Subsidized loans (they do not have remaining need) are eligible to borrow Unsubsidized loans</a:t>
            </a:r>
          </a:p>
          <a:p>
            <a:pPr algn="l">
              <a:lnSpc>
                <a:spcPts val="2520"/>
              </a:lnSpc>
            </a:pPr>
            <a:endParaRPr lang="en-US" sz="1800">
              <a:solidFill>
                <a:srgbClr val="000000"/>
              </a:solidFill>
              <a:latin typeface="Varela Round"/>
              <a:ea typeface="Varela Round"/>
              <a:cs typeface="Varela Round"/>
              <a:sym typeface="Varela Round"/>
            </a:endParaRPr>
          </a:p>
        </p:txBody>
      </p:sp>
      <p:sp>
        <p:nvSpPr>
          <p:cNvPr id="15" name="TextBox 15"/>
          <p:cNvSpPr txBox="1"/>
          <p:nvPr/>
        </p:nvSpPr>
        <p:spPr>
          <a:xfrm>
            <a:off x="1475204" y="3813998"/>
            <a:ext cx="2785660" cy="3135630"/>
          </a:xfrm>
          <a:prstGeom prst="rect">
            <a:avLst/>
          </a:prstGeom>
        </p:spPr>
        <p:txBody>
          <a:bodyPr lIns="0" tIns="0" rIns="0" bIns="0" rtlCol="0" anchor="t">
            <a:spAutoFit/>
          </a:bodyPr>
          <a:lstStyle/>
          <a:p>
            <a:pPr algn="l">
              <a:lnSpc>
                <a:spcPts val="2520"/>
              </a:lnSpc>
            </a:pPr>
            <a:r>
              <a:rPr lang="en-US" sz="1800">
                <a:solidFill>
                  <a:srgbClr val="FFFFFF"/>
                </a:solidFill>
                <a:latin typeface="Varela Round"/>
                <a:ea typeface="Varela Round"/>
                <a:cs typeface="Varela Round"/>
                <a:sym typeface="Varela Round"/>
              </a:rPr>
              <a:t>Direct Unsubsidized Loans are a type of federal student loan provided to both Undergraduate and Graduate students. These loans are not based on remaining need.</a:t>
            </a:r>
          </a:p>
          <a:p>
            <a:pPr algn="l">
              <a:lnSpc>
                <a:spcPts val="2520"/>
              </a:lnSpc>
            </a:pPr>
            <a:endParaRPr lang="en-US" sz="1800">
              <a:solidFill>
                <a:srgbClr val="FFFFFF"/>
              </a:solidFill>
              <a:latin typeface="Varela Round"/>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51334" flipH="1">
            <a:off x="-638376" y="2046475"/>
            <a:ext cx="3965846" cy="3222250"/>
          </a:xfrm>
          <a:custGeom>
            <a:avLst/>
            <a:gdLst/>
            <a:ahLst/>
            <a:cxnLst/>
            <a:rect l="l" t="t" r="r" b="b"/>
            <a:pathLst>
              <a:path w="3965846" h="3222250">
                <a:moveTo>
                  <a:pt x="3965847" y="0"/>
                </a:moveTo>
                <a:lnTo>
                  <a:pt x="0" y="0"/>
                </a:lnTo>
                <a:lnTo>
                  <a:pt x="0" y="3222250"/>
                </a:lnTo>
                <a:lnTo>
                  <a:pt x="3965847" y="3222250"/>
                </a:lnTo>
                <a:lnTo>
                  <a:pt x="39658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67430" y="3852934"/>
            <a:ext cx="9018741" cy="3399999"/>
            <a:chOff x="0" y="0"/>
            <a:chExt cx="3744950" cy="1411819"/>
          </a:xfrm>
        </p:grpSpPr>
        <p:sp>
          <p:nvSpPr>
            <p:cNvPr id="4" name="Freeform 4"/>
            <p:cNvSpPr/>
            <p:nvPr/>
          </p:nvSpPr>
          <p:spPr>
            <a:xfrm>
              <a:off x="0" y="0"/>
              <a:ext cx="3744950" cy="1411819"/>
            </a:xfrm>
            <a:custGeom>
              <a:avLst/>
              <a:gdLst/>
              <a:ahLst/>
              <a:cxnLst/>
              <a:rect l="l" t="t" r="r" b="b"/>
              <a:pathLst>
                <a:path w="3744950" h="1411819">
                  <a:moveTo>
                    <a:pt x="30045" y="0"/>
                  </a:moveTo>
                  <a:lnTo>
                    <a:pt x="3714905" y="0"/>
                  </a:lnTo>
                  <a:cubicBezTo>
                    <a:pt x="3722874" y="0"/>
                    <a:pt x="3730516" y="3165"/>
                    <a:pt x="3736150" y="8800"/>
                  </a:cubicBezTo>
                  <a:cubicBezTo>
                    <a:pt x="3741785" y="14434"/>
                    <a:pt x="3744950" y="22077"/>
                    <a:pt x="3744950" y="30045"/>
                  </a:cubicBezTo>
                  <a:lnTo>
                    <a:pt x="3744950" y="1381774"/>
                  </a:lnTo>
                  <a:cubicBezTo>
                    <a:pt x="3744950" y="1398367"/>
                    <a:pt x="3731499" y="1411819"/>
                    <a:pt x="3714905" y="1411819"/>
                  </a:cubicBezTo>
                  <a:lnTo>
                    <a:pt x="30045" y="1411819"/>
                  </a:lnTo>
                  <a:cubicBezTo>
                    <a:pt x="22077" y="1411819"/>
                    <a:pt x="14434" y="1408653"/>
                    <a:pt x="8800" y="1403019"/>
                  </a:cubicBezTo>
                  <a:cubicBezTo>
                    <a:pt x="3165" y="1397384"/>
                    <a:pt x="0" y="1389742"/>
                    <a:pt x="0" y="1381774"/>
                  </a:cubicBezTo>
                  <a:lnTo>
                    <a:pt x="0" y="30045"/>
                  </a:lnTo>
                  <a:cubicBezTo>
                    <a:pt x="0" y="13452"/>
                    <a:pt x="13452" y="0"/>
                    <a:pt x="30045" y="0"/>
                  </a:cubicBezTo>
                  <a:close/>
                </a:path>
              </a:pathLst>
            </a:custGeom>
            <a:solidFill>
              <a:srgbClr val="CC0100"/>
            </a:solidFill>
          </p:spPr>
          <p:txBody>
            <a:bodyPr/>
            <a:lstStyle/>
            <a:p>
              <a:endParaRPr lang="en-US"/>
            </a:p>
          </p:txBody>
        </p:sp>
        <p:sp>
          <p:nvSpPr>
            <p:cNvPr id="5" name="TextBox 5"/>
            <p:cNvSpPr txBox="1"/>
            <p:nvPr/>
          </p:nvSpPr>
          <p:spPr>
            <a:xfrm>
              <a:off x="0" y="-19050"/>
              <a:ext cx="3744950" cy="1430869"/>
            </a:xfrm>
            <a:prstGeom prst="rect">
              <a:avLst/>
            </a:prstGeom>
          </p:spPr>
          <p:txBody>
            <a:bodyPr lIns="24827" tIns="24827" rIns="24827" bIns="24827" rtlCol="0" anchor="ctr"/>
            <a:lstStyle/>
            <a:p>
              <a:pPr algn="ctr">
                <a:lnSpc>
                  <a:spcPts val="1299"/>
                </a:lnSpc>
                <a:spcBef>
                  <a:spcPct val="0"/>
                </a:spcBef>
              </a:pPr>
              <a:endParaRPr/>
            </a:p>
          </p:txBody>
        </p:sp>
      </p:grpSp>
      <p:grpSp>
        <p:nvGrpSpPr>
          <p:cNvPr id="6" name="Group 6"/>
          <p:cNvGrpSpPr/>
          <p:nvPr/>
        </p:nvGrpSpPr>
        <p:grpSpPr>
          <a:xfrm>
            <a:off x="3553039" y="3542778"/>
            <a:ext cx="2565351" cy="620311"/>
            <a:chOff x="0" y="0"/>
            <a:chExt cx="1065239" cy="257579"/>
          </a:xfrm>
        </p:grpSpPr>
        <p:sp>
          <p:nvSpPr>
            <p:cNvPr id="7" name="Freeform 7"/>
            <p:cNvSpPr/>
            <p:nvPr/>
          </p:nvSpPr>
          <p:spPr>
            <a:xfrm>
              <a:off x="0" y="0"/>
              <a:ext cx="1065239" cy="257579"/>
            </a:xfrm>
            <a:custGeom>
              <a:avLst/>
              <a:gdLst/>
              <a:ahLst/>
              <a:cxnLst/>
              <a:rect l="l" t="t" r="r" b="b"/>
              <a:pathLst>
                <a:path w="1065239" h="257579">
                  <a:moveTo>
                    <a:pt x="128789" y="0"/>
                  </a:moveTo>
                  <a:lnTo>
                    <a:pt x="936450" y="0"/>
                  </a:lnTo>
                  <a:cubicBezTo>
                    <a:pt x="970607" y="0"/>
                    <a:pt x="1003365" y="13569"/>
                    <a:pt x="1027517" y="37722"/>
                  </a:cubicBezTo>
                  <a:cubicBezTo>
                    <a:pt x="1051670" y="61874"/>
                    <a:pt x="1065239" y="94632"/>
                    <a:pt x="1065239" y="128789"/>
                  </a:cubicBezTo>
                  <a:lnTo>
                    <a:pt x="1065239" y="128789"/>
                  </a:lnTo>
                  <a:cubicBezTo>
                    <a:pt x="1065239" y="162946"/>
                    <a:pt x="1051670" y="195704"/>
                    <a:pt x="1027517" y="219857"/>
                  </a:cubicBezTo>
                  <a:cubicBezTo>
                    <a:pt x="1003365" y="244010"/>
                    <a:pt x="970607" y="257579"/>
                    <a:pt x="936450" y="257579"/>
                  </a:cubicBezTo>
                  <a:lnTo>
                    <a:pt x="128789" y="257579"/>
                  </a:lnTo>
                  <a:cubicBezTo>
                    <a:pt x="94632" y="257579"/>
                    <a:pt x="61874" y="244010"/>
                    <a:pt x="37722" y="219857"/>
                  </a:cubicBezTo>
                  <a:cubicBezTo>
                    <a:pt x="13569" y="195704"/>
                    <a:pt x="0" y="162946"/>
                    <a:pt x="0" y="128789"/>
                  </a:cubicBezTo>
                  <a:lnTo>
                    <a:pt x="0" y="128789"/>
                  </a:lnTo>
                  <a:cubicBezTo>
                    <a:pt x="0" y="94632"/>
                    <a:pt x="13569" y="61874"/>
                    <a:pt x="37722" y="37722"/>
                  </a:cubicBezTo>
                  <a:cubicBezTo>
                    <a:pt x="61874" y="13569"/>
                    <a:pt x="94632" y="0"/>
                    <a:pt x="128789" y="0"/>
                  </a:cubicBezTo>
                  <a:close/>
                </a:path>
              </a:pathLst>
            </a:custGeom>
            <a:solidFill>
              <a:srgbClr val="F8F7F3"/>
            </a:solidFill>
            <a:ln w="38100" cap="rnd">
              <a:solidFill>
                <a:srgbClr val="000000"/>
              </a:solidFill>
              <a:prstDash val="dash"/>
              <a:round/>
            </a:ln>
          </p:spPr>
          <p:txBody>
            <a:bodyPr/>
            <a:lstStyle/>
            <a:p>
              <a:endParaRPr lang="en-US"/>
            </a:p>
          </p:txBody>
        </p:sp>
        <p:sp>
          <p:nvSpPr>
            <p:cNvPr id="8" name="TextBox 8"/>
            <p:cNvSpPr txBox="1"/>
            <p:nvPr/>
          </p:nvSpPr>
          <p:spPr>
            <a:xfrm>
              <a:off x="0" y="-38100"/>
              <a:ext cx="1065239" cy="295679"/>
            </a:xfrm>
            <a:prstGeom prst="rect">
              <a:avLst/>
            </a:prstGeom>
          </p:spPr>
          <p:txBody>
            <a:bodyPr lIns="24827" tIns="24827" rIns="24827" bIns="24827" rtlCol="0" anchor="ctr"/>
            <a:lstStyle/>
            <a:p>
              <a:pPr algn="ctr">
                <a:lnSpc>
                  <a:spcPts val="2940"/>
                </a:lnSpc>
                <a:spcBef>
                  <a:spcPct val="0"/>
                </a:spcBef>
              </a:pPr>
              <a:r>
                <a:rPr lang="en-US" sz="2100">
                  <a:solidFill>
                    <a:srgbClr val="000000"/>
                  </a:solidFill>
                  <a:latin typeface="Varela Round"/>
                  <a:ea typeface="Varela Round"/>
                  <a:cs typeface="Varela Round"/>
                  <a:sym typeface="Varela Round"/>
                </a:rPr>
                <a:t>Overview</a:t>
              </a:r>
            </a:p>
          </p:txBody>
        </p:sp>
      </p:grpSp>
      <p:grpSp>
        <p:nvGrpSpPr>
          <p:cNvPr id="9" name="Group 9"/>
          <p:cNvGrpSpPr/>
          <p:nvPr/>
        </p:nvGrpSpPr>
        <p:grpSpPr>
          <a:xfrm>
            <a:off x="362633" y="2171292"/>
            <a:ext cx="2212627" cy="848133"/>
            <a:chOff x="0" y="0"/>
            <a:chExt cx="918773" cy="352179"/>
          </a:xfrm>
        </p:grpSpPr>
        <p:sp>
          <p:nvSpPr>
            <p:cNvPr id="10" name="Freeform 10"/>
            <p:cNvSpPr/>
            <p:nvPr/>
          </p:nvSpPr>
          <p:spPr>
            <a:xfrm>
              <a:off x="0" y="0"/>
              <a:ext cx="918773" cy="352179"/>
            </a:xfrm>
            <a:custGeom>
              <a:avLst/>
              <a:gdLst/>
              <a:ahLst/>
              <a:cxnLst/>
              <a:rect l="l" t="t" r="r" b="b"/>
              <a:pathLst>
                <a:path w="918773" h="352179">
                  <a:moveTo>
                    <a:pt x="176090" y="0"/>
                  </a:moveTo>
                  <a:lnTo>
                    <a:pt x="742683" y="0"/>
                  </a:lnTo>
                  <a:cubicBezTo>
                    <a:pt x="839935" y="0"/>
                    <a:pt x="918773" y="78838"/>
                    <a:pt x="918773" y="176090"/>
                  </a:cubicBezTo>
                  <a:lnTo>
                    <a:pt x="918773" y="176090"/>
                  </a:lnTo>
                  <a:cubicBezTo>
                    <a:pt x="918773" y="273341"/>
                    <a:pt x="839935" y="352179"/>
                    <a:pt x="742683" y="352179"/>
                  </a:cubicBezTo>
                  <a:lnTo>
                    <a:pt x="176090" y="352179"/>
                  </a:lnTo>
                  <a:cubicBezTo>
                    <a:pt x="78838" y="352179"/>
                    <a:pt x="0" y="273341"/>
                    <a:pt x="0" y="176090"/>
                  </a:cubicBezTo>
                  <a:lnTo>
                    <a:pt x="0" y="176090"/>
                  </a:lnTo>
                  <a:cubicBezTo>
                    <a:pt x="0" y="78838"/>
                    <a:pt x="78838" y="0"/>
                    <a:pt x="176090" y="0"/>
                  </a:cubicBezTo>
                  <a:close/>
                </a:path>
              </a:pathLst>
            </a:custGeom>
            <a:solidFill>
              <a:srgbClr val="CC0100"/>
            </a:solidFill>
          </p:spPr>
          <p:txBody>
            <a:bodyPr/>
            <a:lstStyle/>
            <a:p>
              <a:endParaRPr lang="en-US"/>
            </a:p>
          </p:txBody>
        </p:sp>
        <p:sp>
          <p:nvSpPr>
            <p:cNvPr id="11" name="TextBox 11"/>
            <p:cNvSpPr txBox="1"/>
            <p:nvPr/>
          </p:nvSpPr>
          <p:spPr>
            <a:xfrm>
              <a:off x="0" y="-38100"/>
              <a:ext cx="918773" cy="390279"/>
            </a:xfrm>
            <a:prstGeom prst="rect">
              <a:avLst/>
            </a:prstGeom>
          </p:spPr>
          <p:txBody>
            <a:bodyPr lIns="24827" tIns="24827" rIns="24827" bIns="24827" rtlCol="0" anchor="ctr"/>
            <a:lstStyle/>
            <a:p>
              <a:pPr algn="ctr">
                <a:lnSpc>
                  <a:spcPts val="2940"/>
                </a:lnSpc>
                <a:spcBef>
                  <a:spcPct val="0"/>
                </a:spcBef>
              </a:pPr>
              <a:r>
                <a:rPr lang="en-US" sz="2100">
                  <a:solidFill>
                    <a:srgbClr val="FFFFFF"/>
                  </a:solidFill>
                  <a:latin typeface="Varela Round"/>
                  <a:ea typeface="Varela Round"/>
                  <a:cs typeface="Varela Round"/>
                  <a:sym typeface="Varela Round"/>
                </a:rPr>
                <a:t>Description</a:t>
              </a:r>
            </a:p>
          </p:txBody>
        </p:sp>
      </p:grpSp>
      <p:sp>
        <p:nvSpPr>
          <p:cNvPr id="12" name="TextBox 12"/>
          <p:cNvSpPr txBox="1"/>
          <p:nvPr/>
        </p:nvSpPr>
        <p:spPr>
          <a:xfrm>
            <a:off x="2708212" y="2133192"/>
            <a:ext cx="6313868" cy="1176020"/>
          </a:xfrm>
          <a:prstGeom prst="rect">
            <a:avLst/>
          </a:prstGeom>
        </p:spPr>
        <p:txBody>
          <a:bodyPr lIns="0" tIns="0" rIns="0" bIns="0" rtlCol="0" anchor="t">
            <a:spAutoFit/>
          </a:bodyPr>
          <a:lstStyle/>
          <a:p>
            <a:pPr algn="l">
              <a:lnSpc>
                <a:spcPts val="2380"/>
              </a:lnSpc>
            </a:pPr>
            <a:r>
              <a:rPr lang="en-US" sz="1700">
                <a:solidFill>
                  <a:srgbClr val="000000"/>
                </a:solidFill>
                <a:latin typeface="Varela Round"/>
                <a:ea typeface="Varela Round"/>
                <a:cs typeface="Varela Round"/>
                <a:sym typeface="Varela Round"/>
              </a:rPr>
              <a:t>PLUS Loans are federal loans that parents of dependent undergraduate students can use to help pay for college after students have utilized their Pell Grants/Federal Direct Loans.</a:t>
            </a:r>
          </a:p>
          <a:p>
            <a:pPr algn="l">
              <a:lnSpc>
                <a:spcPts val="2380"/>
              </a:lnSpc>
            </a:pPr>
            <a:endParaRPr lang="en-US" sz="1700">
              <a:solidFill>
                <a:srgbClr val="000000"/>
              </a:solidFill>
              <a:latin typeface="Varela Round"/>
              <a:ea typeface="Varela Round"/>
              <a:cs typeface="Varela Round"/>
              <a:sym typeface="Varela Round"/>
            </a:endParaRPr>
          </a:p>
        </p:txBody>
      </p:sp>
      <p:sp>
        <p:nvSpPr>
          <p:cNvPr id="13" name="Freeform 13"/>
          <p:cNvSpPr/>
          <p:nvPr/>
        </p:nvSpPr>
        <p:spPr>
          <a:xfrm flipH="1">
            <a:off x="8861301" y="1185578"/>
            <a:ext cx="1784598" cy="2357201"/>
          </a:xfrm>
          <a:custGeom>
            <a:avLst/>
            <a:gdLst/>
            <a:ahLst/>
            <a:cxnLst/>
            <a:rect l="l" t="t" r="r" b="b"/>
            <a:pathLst>
              <a:path w="1784598" h="2357201">
                <a:moveTo>
                  <a:pt x="1784598" y="0"/>
                </a:moveTo>
                <a:lnTo>
                  <a:pt x="0" y="0"/>
                </a:lnTo>
                <a:lnTo>
                  <a:pt x="0" y="2357200"/>
                </a:lnTo>
                <a:lnTo>
                  <a:pt x="1784598" y="2357200"/>
                </a:lnTo>
                <a:lnTo>
                  <a:pt x="17845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5399999">
            <a:off x="780905" y="682135"/>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1541745" y="763159"/>
            <a:ext cx="6594575" cy="813435"/>
          </a:xfrm>
          <a:prstGeom prst="rect">
            <a:avLst/>
          </a:prstGeom>
        </p:spPr>
        <p:txBody>
          <a:bodyPr lIns="0" tIns="0" rIns="0" bIns="0" rtlCol="0" anchor="t">
            <a:spAutoFit/>
          </a:bodyPr>
          <a:lstStyle/>
          <a:p>
            <a:pPr algn="ctr">
              <a:lnSpc>
                <a:spcPts val="5760"/>
              </a:lnSpc>
            </a:pPr>
            <a:r>
              <a:rPr lang="en-US" sz="7200">
                <a:solidFill>
                  <a:srgbClr val="CC0100"/>
                </a:solidFill>
                <a:latin typeface="Staatliches"/>
                <a:ea typeface="Staatliches"/>
                <a:cs typeface="Staatliches"/>
                <a:sym typeface="Staatliches"/>
              </a:rPr>
              <a:t>PARENT PLUS LOANS</a:t>
            </a:r>
          </a:p>
        </p:txBody>
      </p:sp>
      <p:sp>
        <p:nvSpPr>
          <p:cNvPr id="16" name="TextBox 16"/>
          <p:cNvSpPr txBox="1"/>
          <p:nvPr/>
        </p:nvSpPr>
        <p:spPr>
          <a:xfrm>
            <a:off x="463253" y="4286213"/>
            <a:ext cx="8688173" cy="3300984"/>
          </a:xfrm>
          <a:prstGeom prst="rect">
            <a:avLst/>
          </a:prstGeom>
        </p:spPr>
        <p:txBody>
          <a:bodyPr lIns="0" tIns="0" rIns="0" bIns="0" rtlCol="0" anchor="t">
            <a:spAutoFit/>
          </a:bodyPr>
          <a:lstStyle/>
          <a:p>
            <a:pPr marL="345443" lvl="1" indent="-172721" algn="l">
              <a:lnSpc>
                <a:spcPts val="2416"/>
              </a:lnSpc>
              <a:buFont typeface="Arial"/>
              <a:buChar char="•"/>
            </a:pPr>
            <a:r>
              <a:rPr lang="en-US" sz="1600">
                <a:solidFill>
                  <a:srgbClr val="FFFFFF"/>
                </a:solidFill>
                <a:latin typeface="Varela Round"/>
                <a:ea typeface="Varela Round"/>
                <a:cs typeface="Varela Round"/>
                <a:sym typeface="Varela Round"/>
              </a:rPr>
              <a:t>The U.S. Department of Education is your lender.</a:t>
            </a:r>
          </a:p>
          <a:p>
            <a:pPr marL="345443" lvl="1" indent="-172721" algn="l">
              <a:lnSpc>
                <a:spcPts val="2416"/>
              </a:lnSpc>
              <a:buFont typeface="Arial"/>
              <a:buChar char="•"/>
            </a:pPr>
            <a:r>
              <a:rPr lang="en-US" sz="1600">
                <a:solidFill>
                  <a:srgbClr val="FFFFFF"/>
                </a:solidFill>
                <a:latin typeface="Varela Round"/>
                <a:ea typeface="Varela Round"/>
                <a:cs typeface="Varela Round"/>
                <a:sym typeface="Varela Round"/>
              </a:rPr>
              <a:t>You must not have an adverse credit history. A credit check will be conducted. If you have an adverse credit history, you may still be able to receive a PLUS loan if you meet additional requirements.</a:t>
            </a:r>
          </a:p>
          <a:p>
            <a:pPr marL="345443" lvl="1" indent="-172721" algn="l">
              <a:lnSpc>
                <a:spcPts val="2416"/>
              </a:lnSpc>
              <a:buFont typeface="Arial"/>
              <a:buChar char="•"/>
            </a:pPr>
            <a:r>
              <a:rPr lang="en-US" sz="1600">
                <a:solidFill>
                  <a:srgbClr val="FFFFFF"/>
                </a:solidFill>
                <a:latin typeface="Varela Round"/>
                <a:ea typeface="Varela Round"/>
                <a:cs typeface="Varela Round"/>
                <a:sym typeface="Varela Round"/>
              </a:rPr>
              <a:t>The maximum PLUS loan amount you can receive is the cost of attendance (determined by the school) minus any other financial aid received.</a:t>
            </a:r>
          </a:p>
          <a:p>
            <a:pPr marL="345443" lvl="1" indent="-172721" algn="l">
              <a:lnSpc>
                <a:spcPts val="2416"/>
              </a:lnSpc>
              <a:buFont typeface="Arial"/>
              <a:buChar char="•"/>
            </a:pPr>
            <a:r>
              <a:rPr lang="en-US" sz="1600">
                <a:solidFill>
                  <a:srgbClr val="FFFFFF"/>
                </a:solidFill>
                <a:latin typeface="Varela Round"/>
                <a:ea typeface="Varela Round"/>
                <a:cs typeface="Varela Round"/>
                <a:sym typeface="Varela Round"/>
              </a:rPr>
              <a:t>To receive a Parent PLUS loan, you must be the biological or adoptive parent (or in some cases, the stepparent) of a dependent undergraduate student enrolled at least half-time at an eligible school</a:t>
            </a:r>
          </a:p>
          <a:p>
            <a:pPr algn="l">
              <a:lnSpc>
                <a:spcPts val="2240"/>
              </a:lnSpc>
            </a:pPr>
            <a:endParaRPr lang="en-US" sz="1600">
              <a:solidFill>
                <a:srgbClr val="FFFFFF"/>
              </a:solidFill>
              <a:latin typeface="Varela Round"/>
              <a:ea typeface="Varela Round"/>
              <a:cs typeface="Varela Round"/>
              <a:sym typeface="Varela Round"/>
            </a:endParaRPr>
          </a:p>
          <a:p>
            <a:pPr algn="l">
              <a:lnSpc>
                <a:spcPts val="2240"/>
              </a:lnSpc>
            </a:pPr>
            <a:endParaRPr lang="en-US" sz="1600">
              <a:solidFill>
                <a:srgbClr val="FFFFFF"/>
              </a:solidFill>
              <a:latin typeface="Varela Round"/>
              <a:ea typeface="Varela Round"/>
              <a:cs typeface="Varela Round"/>
              <a:sym typeface="Varela Rou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901" y="524621"/>
            <a:ext cx="6549102" cy="8134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PARENT PLUS LOANS</a:t>
            </a:r>
          </a:p>
        </p:txBody>
      </p:sp>
      <p:sp>
        <p:nvSpPr>
          <p:cNvPr id="3" name="Freeform 3"/>
          <p:cNvSpPr/>
          <p:nvPr/>
        </p:nvSpPr>
        <p:spPr>
          <a:xfrm rot="-2170067" flipH="1">
            <a:off x="7476848" y="-560013"/>
            <a:ext cx="2842873" cy="2881202"/>
          </a:xfrm>
          <a:custGeom>
            <a:avLst/>
            <a:gdLst/>
            <a:ahLst/>
            <a:cxnLst/>
            <a:rect l="l" t="t" r="r" b="b"/>
            <a:pathLst>
              <a:path w="2842873" h="2881202">
                <a:moveTo>
                  <a:pt x="2842873" y="0"/>
                </a:moveTo>
                <a:lnTo>
                  <a:pt x="0" y="0"/>
                </a:lnTo>
                <a:lnTo>
                  <a:pt x="0" y="2881201"/>
                </a:lnTo>
                <a:lnTo>
                  <a:pt x="2842873" y="2881201"/>
                </a:lnTo>
                <a:lnTo>
                  <a:pt x="284287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360934" flipH="1">
            <a:off x="-878177" y="6305312"/>
            <a:ext cx="3901440" cy="2604211"/>
          </a:xfrm>
          <a:custGeom>
            <a:avLst/>
            <a:gdLst/>
            <a:ahLst/>
            <a:cxnLst/>
            <a:rect l="l" t="t" r="r" b="b"/>
            <a:pathLst>
              <a:path w="3901440" h="2604211">
                <a:moveTo>
                  <a:pt x="3901440" y="0"/>
                </a:moveTo>
                <a:lnTo>
                  <a:pt x="0" y="0"/>
                </a:lnTo>
                <a:lnTo>
                  <a:pt x="0" y="2604211"/>
                </a:lnTo>
                <a:lnTo>
                  <a:pt x="3901440" y="2604211"/>
                </a:lnTo>
                <a:lnTo>
                  <a:pt x="39014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731520" y="2709117"/>
            <a:ext cx="3845523" cy="2639883"/>
            <a:chOff x="0" y="0"/>
            <a:chExt cx="1596818" cy="1096187"/>
          </a:xfrm>
        </p:grpSpPr>
        <p:sp>
          <p:nvSpPr>
            <p:cNvPr id="6" name="Freeform 6"/>
            <p:cNvSpPr/>
            <p:nvPr/>
          </p:nvSpPr>
          <p:spPr>
            <a:xfrm>
              <a:off x="0" y="0"/>
              <a:ext cx="1596818" cy="1096187"/>
            </a:xfrm>
            <a:custGeom>
              <a:avLst/>
              <a:gdLst/>
              <a:ahLst/>
              <a:cxnLst/>
              <a:rect l="l" t="t" r="r" b="b"/>
              <a:pathLst>
                <a:path w="1596818" h="1096187">
                  <a:moveTo>
                    <a:pt x="70463" y="0"/>
                  </a:moveTo>
                  <a:lnTo>
                    <a:pt x="1526355" y="0"/>
                  </a:lnTo>
                  <a:cubicBezTo>
                    <a:pt x="1565271" y="0"/>
                    <a:pt x="1596818" y="31547"/>
                    <a:pt x="1596818" y="70463"/>
                  </a:cubicBezTo>
                  <a:lnTo>
                    <a:pt x="1596818" y="1025724"/>
                  </a:lnTo>
                  <a:cubicBezTo>
                    <a:pt x="1596818" y="1064640"/>
                    <a:pt x="1565271" y="1096187"/>
                    <a:pt x="1526355" y="1096187"/>
                  </a:cubicBezTo>
                  <a:lnTo>
                    <a:pt x="70463" y="1096187"/>
                  </a:lnTo>
                  <a:cubicBezTo>
                    <a:pt x="31547" y="1096187"/>
                    <a:pt x="0" y="1064640"/>
                    <a:pt x="0" y="1025724"/>
                  </a:cubicBezTo>
                  <a:lnTo>
                    <a:pt x="0" y="70463"/>
                  </a:lnTo>
                  <a:cubicBezTo>
                    <a:pt x="0" y="31547"/>
                    <a:pt x="31547" y="0"/>
                    <a:pt x="70463" y="0"/>
                  </a:cubicBezTo>
                  <a:close/>
                </a:path>
              </a:pathLst>
            </a:custGeom>
            <a:ln w="38100" cap="rnd">
              <a:solidFill>
                <a:srgbClr val="000000"/>
              </a:solidFill>
              <a:prstDash val="lgDash"/>
              <a:round/>
            </a:ln>
          </p:spPr>
          <p:txBody>
            <a:bodyPr/>
            <a:lstStyle/>
            <a:p>
              <a:endParaRPr lang="en-US"/>
            </a:p>
          </p:txBody>
        </p:sp>
        <p:sp>
          <p:nvSpPr>
            <p:cNvPr id="7" name="TextBox 7"/>
            <p:cNvSpPr txBox="1"/>
            <p:nvPr/>
          </p:nvSpPr>
          <p:spPr>
            <a:xfrm>
              <a:off x="0" y="-19050"/>
              <a:ext cx="1596818" cy="1115237"/>
            </a:xfrm>
            <a:prstGeom prst="rect">
              <a:avLst/>
            </a:prstGeom>
          </p:spPr>
          <p:txBody>
            <a:bodyPr lIns="24827" tIns="24827" rIns="24827" bIns="24827" rtlCol="0" anchor="ctr"/>
            <a:lstStyle/>
            <a:p>
              <a:pPr algn="ctr">
                <a:lnSpc>
                  <a:spcPts val="1299"/>
                </a:lnSpc>
                <a:spcBef>
                  <a:spcPct val="0"/>
                </a:spcBef>
              </a:pPr>
              <a:endParaRPr/>
            </a:p>
          </p:txBody>
        </p:sp>
      </p:grpSp>
      <p:sp>
        <p:nvSpPr>
          <p:cNvPr id="8" name="TextBox 8"/>
          <p:cNvSpPr txBox="1"/>
          <p:nvPr/>
        </p:nvSpPr>
        <p:spPr>
          <a:xfrm>
            <a:off x="929077" y="2865515"/>
            <a:ext cx="3516441" cy="2483485"/>
          </a:xfrm>
          <a:prstGeom prst="rect">
            <a:avLst/>
          </a:prstGeom>
        </p:spPr>
        <p:txBody>
          <a:bodyPr lIns="0" tIns="0" rIns="0" bIns="0" rtlCol="0" anchor="t">
            <a:spAutoFit/>
          </a:bodyPr>
          <a:lstStyle/>
          <a:p>
            <a:pPr algn="l">
              <a:lnSpc>
                <a:spcPts val="2240"/>
              </a:lnSpc>
            </a:pPr>
            <a:r>
              <a:rPr lang="en-US" sz="1600">
                <a:solidFill>
                  <a:srgbClr val="000000"/>
                </a:solidFill>
                <a:latin typeface="Varela Round"/>
                <a:ea typeface="Varela Round"/>
                <a:cs typeface="Varela Round"/>
                <a:sym typeface="Varela Round"/>
              </a:rPr>
              <a:t>Obtaining an endorser who does not have an adverse credit history. An endorser is someone who agrees to repay the parent PLUS loan if you do not repay it. </a:t>
            </a:r>
          </a:p>
          <a:p>
            <a:pPr algn="l">
              <a:lnSpc>
                <a:spcPts val="2240"/>
              </a:lnSpc>
            </a:pPr>
            <a:endParaRPr lang="en-US" sz="1600">
              <a:solidFill>
                <a:srgbClr val="000000"/>
              </a:solidFill>
              <a:latin typeface="Varela Round"/>
              <a:ea typeface="Varela Round"/>
              <a:cs typeface="Varela Round"/>
              <a:sym typeface="Varela Round"/>
            </a:endParaRPr>
          </a:p>
          <a:p>
            <a:pPr algn="l">
              <a:lnSpc>
                <a:spcPts val="2240"/>
              </a:lnSpc>
            </a:pPr>
            <a:r>
              <a:rPr lang="en-US" sz="1600">
                <a:solidFill>
                  <a:srgbClr val="000000"/>
                </a:solidFill>
                <a:latin typeface="Varela Round"/>
                <a:ea typeface="Varela Round"/>
                <a:cs typeface="Varela Round"/>
                <a:sym typeface="Varela Round"/>
              </a:rPr>
              <a:t>The endorser cannot be the child on whose behalf you are borrowing.</a:t>
            </a:r>
          </a:p>
          <a:p>
            <a:pPr algn="l">
              <a:lnSpc>
                <a:spcPts val="2240"/>
              </a:lnSpc>
            </a:pPr>
            <a:endParaRPr lang="en-US" sz="1600">
              <a:solidFill>
                <a:srgbClr val="000000"/>
              </a:solidFill>
              <a:latin typeface="Varela Round"/>
              <a:ea typeface="Varela Round"/>
              <a:cs typeface="Varela Round"/>
              <a:sym typeface="Varela Round"/>
            </a:endParaRPr>
          </a:p>
        </p:txBody>
      </p:sp>
      <p:sp>
        <p:nvSpPr>
          <p:cNvPr id="9" name="Freeform 9"/>
          <p:cNvSpPr/>
          <p:nvPr/>
        </p:nvSpPr>
        <p:spPr>
          <a:xfrm rot="-5399999">
            <a:off x="825331"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775946" y="1673231"/>
            <a:ext cx="7339144" cy="826135"/>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Varela Round"/>
                <a:ea typeface="Varela Round"/>
                <a:cs typeface="Varela Round"/>
                <a:sym typeface="Varela Round"/>
              </a:rPr>
              <a:t>A credit check will be performed during the application process. If you have an adverse credit history, you may still receive a parent PLUS loan through one of these two options:</a:t>
            </a:r>
          </a:p>
        </p:txBody>
      </p:sp>
      <p:grpSp>
        <p:nvGrpSpPr>
          <p:cNvPr id="11" name="Group 11"/>
          <p:cNvGrpSpPr/>
          <p:nvPr/>
        </p:nvGrpSpPr>
        <p:grpSpPr>
          <a:xfrm>
            <a:off x="4876800" y="2709117"/>
            <a:ext cx="3845523" cy="2639883"/>
            <a:chOff x="0" y="0"/>
            <a:chExt cx="1596818" cy="1096187"/>
          </a:xfrm>
        </p:grpSpPr>
        <p:sp>
          <p:nvSpPr>
            <p:cNvPr id="12" name="Freeform 12"/>
            <p:cNvSpPr/>
            <p:nvPr/>
          </p:nvSpPr>
          <p:spPr>
            <a:xfrm>
              <a:off x="0" y="0"/>
              <a:ext cx="1596818" cy="1096187"/>
            </a:xfrm>
            <a:custGeom>
              <a:avLst/>
              <a:gdLst/>
              <a:ahLst/>
              <a:cxnLst/>
              <a:rect l="l" t="t" r="r" b="b"/>
              <a:pathLst>
                <a:path w="1596818" h="1096187">
                  <a:moveTo>
                    <a:pt x="70463" y="0"/>
                  </a:moveTo>
                  <a:lnTo>
                    <a:pt x="1526355" y="0"/>
                  </a:lnTo>
                  <a:cubicBezTo>
                    <a:pt x="1565271" y="0"/>
                    <a:pt x="1596818" y="31547"/>
                    <a:pt x="1596818" y="70463"/>
                  </a:cubicBezTo>
                  <a:lnTo>
                    <a:pt x="1596818" y="1025724"/>
                  </a:lnTo>
                  <a:cubicBezTo>
                    <a:pt x="1596818" y="1064640"/>
                    <a:pt x="1565271" y="1096187"/>
                    <a:pt x="1526355" y="1096187"/>
                  </a:cubicBezTo>
                  <a:lnTo>
                    <a:pt x="70463" y="1096187"/>
                  </a:lnTo>
                  <a:cubicBezTo>
                    <a:pt x="31547" y="1096187"/>
                    <a:pt x="0" y="1064640"/>
                    <a:pt x="0" y="1025724"/>
                  </a:cubicBezTo>
                  <a:lnTo>
                    <a:pt x="0" y="70463"/>
                  </a:lnTo>
                  <a:cubicBezTo>
                    <a:pt x="0" y="31547"/>
                    <a:pt x="31547" y="0"/>
                    <a:pt x="70463" y="0"/>
                  </a:cubicBezTo>
                  <a:close/>
                </a:path>
              </a:pathLst>
            </a:custGeom>
            <a:ln w="38100" cap="rnd">
              <a:solidFill>
                <a:srgbClr val="000000"/>
              </a:solidFill>
              <a:prstDash val="lgDash"/>
              <a:round/>
            </a:ln>
          </p:spPr>
          <p:txBody>
            <a:bodyPr/>
            <a:lstStyle/>
            <a:p>
              <a:endParaRPr lang="en-US"/>
            </a:p>
          </p:txBody>
        </p:sp>
        <p:sp>
          <p:nvSpPr>
            <p:cNvPr id="13" name="TextBox 13"/>
            <p:cNvSpPr txBox="1"/>
            <p:nvPr/>
          </p:nvSpPr>
          <p:spPr>
            <a:xfrm>
              <a:off x="0" y="-19050"/>
              <a:ext cx="1596818" cy="1115237"/>
            </a:xfrm>
            <a:prstGeom prst="rect">
              <a:avLst/>
            </a:prstGeom>
          </p:spPr>
          <p:txBody>
            <a:bodyPr lIns="24827" tIns="24827" rIns="24827" bIns="24827" rtlCol="0" anchor="ctr"/>
            <a:lstStyle/>
            <a:p>
              <a:pPr algn="ctr">
                <a:lnSpc>
                  <a:spcPts val="1299"/>
                </a:lnSpc>
                <a:spcBef>
                  <a:spcPct val="0"/>
                </a:spcBef>
              </a:pPr>
              <a:endParaRPr/>
            </a:p>
          </p:txBody>
        </p:sp>
      </p:grpSp>
      <p:sp>
        <p:nvSpPr>
          <p:cNvPr id="14" name="TextBox 14"/>
          <p:cNvSpPr txBox="1"/>
          <p:nvPr/>
        </p:nvSpPr>
        <p:spPr>
          <a:xfrm>
            <a:off x="5074357" y="2865515"/>
            <a:ext cx="3516441" cy="1654810"/>
          </a:xfrm>
          <a:prstGeom prst="rect">
            <a:avLst/>
          </a:prstGeom>
        </p:spPr>
        <p:txBody>
          <a:bodyPr lIns="0" tIns="0" rIns="0" bIns="0" rtlCol="0" anchor="t">
            <a:spAutoFit/>
          </a:bodyPr>
          <a:lstStyle/>
          <a:p>
            <a:pPr algn="l">
              <a:lnSpc>
                <a:spcPts val="2240"/>
              </a:lnSpc>
            </a:pPr>
            <a:r>
              <a:rPr lang="en-US" sz="1600">
                <a:solidFill>
                  <a:srgbClr val="000000"/>
                </a:solidFill>
                <a:latin typeface="Varela Round"/>
                <a:ea typeface="Varela Round"/>
                <a:cs typeface="Varela Round"/>
                <a:sym typeface="Varela Round"/>
              </a:rPr>
              <a:t>Documenting to the satisfaction of the U.S. Department of Education that there are extenuating circumstances relating to your adverse credit history (Appeal)</a:t>
            </a:r>
          </a:p>
          <a:p>
            <a:pPr algn="l">
              <a:lnSpc>
                <a:spcPts val="2240"/>
              </a:lnSpc>
            </a:pPr>
            <a:endParaRPr lang="en-US" sz="1600">
              <a:solidFill>
                <a:srgbClr val="000000"/>
              </a:solidFill>
              <a:latin typeface="Varela Round"/>
              <a:ea typeface="Varela Round"/>
              <a:cs typeface="Varela Round"/>
              <a:sym typeface="Varela Round"/>
            </a:endParaRPr>
          </a:p>
        </p:txBody>
      </p:sp>
      <p:grpSp>
        <p:nvGrpSpPr>
          <p:cNvPr id="15" name="Group 15"/>
          <p:cNvGrpSpPr/>
          <p:nvPr/>
        </p:nvGrpSpPr>
        <p:grpSpPr>
          <a:xfrm>
            <a:off x="3428120" y="6392903"/>
            <a:ext cx="5593960" cy="717671"/>
            <a:chOff x="0" y="0"/>
            <a:chExt cx="2666469" cy="342092"/>
          </a:xfrm>
        </p:grpSpPr>
        <p:sp>
          <p:nvSpPr>
            <p:cNvPr id="16" name="Freeform 16"/>
            <p:cNvSpPr/>
            <p:nvPr/>
          </p:nvSpPr>
          <p:spPr>
            <a:xfrm>
              <a:off x="0" y="0"/>
              <a:ext cx="2666469" cy="342092"/>
            </a:xfrm>
            <a:custGeom>
              <a:avLst/>
              <a:gdLst/>
              <a:ahLst/>
              <a:cxnLst/>
              <a:rect l="l" t="t" r="r" b="b"/>
              <a:pathLst>
                <a:path w="2666469" h="342092">
                  <a:moveTo>
                    <a:pt x="69199" y="0"/>
                  </a:moveTo>
                  <a:lnTo>
                    <a:pt x="2597270" y="0"/>
                  </a:lnTo>
                  <a:cubicBezTo>
                    <a:pt x="2615623" y="0"/>
                    <a:pt x="2633224" y="7291"/>
                    <a:pt x="2646201" y="20268"/>
                  </a:cubicBezTo>
                  <a:cubicBezTo>
                    <a:pt x="2659178" y="33245"/>
                    <a:pt x="2666469" y="50846"/>
                    <a:pt x="2666469" y="69199"/>
                  </a:cubicBezTo>
                  <a:lnTo>
                    <a:pt x="2666469" y="272893"/>
                  </a:lnTo>
                  <a:cubicBezTo>
                    <a:pt x="2666469" y="311110"/>
                    <a:pt x="2635488" y="342092"/>
                    <a:pt x="2597270" y="342092"/>
                  </a:cubicBezTo>
                  <a:lnTo>
                    <a:pt x="69199" y="342092"/>
                  </a:lnTo>
                  <a:cubicBezTo>
                    <a:pt x="50846" y="342092"/>
                    <a:pt x="33245" y="334801"/>
                    <a:pt x="20268" y="321824"/>
                  </a:cubicBezTo>
                  <a:cubicBezTo>
                    <a:pt x="7291" y="308847"/>
                    <a:pt x="0" y="291245"/>
                    <a:pt x="0" y="272893"/>
                  </a:cubicBezTo>
                  <a:lnTo>
                    <a:pt x="0" y="69199"/>
                  </a:lnTo>
                  <a:cubicBezTo>
                    <a:pt x="0" y="50846"/>
                    <a:pt x="7291" y="33245"/>
                    <a:pt x="20268" y="20268"/>
                  </a:cubicBezTo>
                  <a:cubicBezTo>
                    <a:pt x="33245" y="7291"/>
                    <a:pt x="50846" y="0"/>
                    <a:pt x="69199" y="0"/>
                  </a:cubicBezTo>
                  <a:close/>
                </a:path>
              </a:pathLst>
            </a:custGeom>
            <a:solidFill>
              <a:srgbClr val="CC0000"/>
            </a:solidFill>
          </p:spPr>
          <p:txBody>
            <a:bodyPr/>
            <a:lstStyle/>
            <a:p>
              <a:endParaRPr lang="en-US"/>
            </a:p>
          </p:txBody>
        </p:sp>
        <p:sp>
          <p:nvSpPr>
            <p:cNvPr id="17" name="TextBox 17"/>
            <p:cNvSpPr txBox="1"/>
            <p:nvPr/>
          </p:nvSpPr>
          <p:spPr>
            <a:xfrm>
              <a:off x="0" y="-19050"/>
              <a:ext cx="2666469" cy="361142"/>
            </a:xfrm>
            <a:prstGeom prst="rect">
              <a:avLst/>
            </a:prstGeom>
          </p:spPr>
          <p:txBody>
            <a:bodyPr lIns="24827" tIns="24827" rIns="24827" bIns="24827" rtlCol="0" anchor="ctr"/>
            <a:lstStyle/>
            <a:p>
              <a:pPr algn="ctr">
                <a:lnSpc>
                  <a:spcPts val="1299"/>
                </a:lnSpc>
                <a:spcBef>
                  <a:spcPct val="0"/>
                </a:spcBef>
              </a:pPr>
              <a:endParaRPr/>
            </a:p>
          </p:txBody>
        </p:sp>
      </p:grpSp>
      <p:grpSp>
        <p:nvGrpSpPr>
          <p:cNvPr id="18" name="Group 18"/>
          <p:cNvGrpSpPr/>
          <p:nvPr/>
        </p:nvGrpSpPr>
        <p:grpSpPr>
          <a:xfrm>
            <a:off x="2700172" y="6435459"/>
            <a:ext cx="1308831" cy="568209"/>
            <a:chOff x="0" y="0"/>
            <a:chExt cx="543480" cy="235944"/>
          </a:xfrm>
        </p:grpSpPr>
        <p:sp>
          <p:nvSpPr>
            <p:cNvPr id="19" name="Freeform 19"/>
            <p:cNvSpPr/>
            <p:nvPr/>
          </p:nvSpPr>
          <p:spPr>
            <a:xfrm>
              <a:off x="0" y="0"/>
              <a:ext cx="543480" cy="235944"/>
            </a:xfrm>
            <a:custGeom>
              <a:avLst/>
              <a:gdLst/>
              <a:ahLst/>
              <a:cxnLst/>
              <a:rect l="l" t="t" r="r" b="b"/>
              <a:pathLst>
                <a:path w="543480" h="235944">
                  <a:moveTo>
                    <a:pt x="117972" y="0"/>
                  </a:moveTo>
                  <a:lnTo>
                    <a:pt x="425509" y="0"/>
                  </a:lnTo>
                  <a:cubicBezTo>
                    <a:pt x="456797" y="0"/>
                    <a:pt x="486803" y="12429"/>
                    <a:pt x="508927" y="34553"/>
                  </a:cubicBezTo>
                  <a:cubicBezTo>
                    <a:pt x="531051" y="56677"/>
                    <a:pt x="543480" y="86684"/>
                    <a:pt x="543480" y="117972"/>
                  </a:cubicBezTo>
                  <a:lnTo>
                    <a:pt x="543480" y="117972"/>
                  </a:lnTo>
                  <a:cubicBezTo>
                    <a:pt x="543480" y="149260"/>
                    <a:pt x="531051" y="179267"/>
                    <a:pt x="508927" y="201391"/>
                  </a:cubicBezTo>
                  <a:cubicBezTo>
                    <a:pt x="486803" y="223515"/>
                    <a:pt x="456797" y="235944"/>
                    <a:pt x="425509" y="235944"/>
                  </a:cubicBezTo>
                  <a:lnTo>
                    <a:pt x="117972" y="235944"/>
                  </a:lnTo>
                  <a:cubicBezTo>
                    <a:pt x="86684" y="235944"/>
                    <a:pt x="56677" y="223515"/>
                    <a:pt x="34553" y="201391"/>
                  </a:cubicBezTo>
                  <a:cubicBezTo>
                    <a:pt x="12429" y="179267"/>
                    <a:pt x="0" y="149260"/>
                    <a:pt x="0" y="117972"/>
                  </a:cubicBezTo>
                  <a:lnTo>
                    <a:pt x="0" y="117972"/>
                  </a:lnTo>
                  <a:cubicBezTo>
                    <a:pt x="0" y="86684"/>
                    <a:pt x="12429" y="56677"/>
                    <a:pt x="34553" y="34553"/>
                  </a:cubicBezTo>
                  <a:cubicBezTo>
                    <a:pt x="56677" y="12429"/>
                    <a:pt x="86684" y="0"/>
                    <a:pt x="117972" y="0"/>
                  </a:cubicBezTo>
                  <a:close/>
                </a:path>
              </a:pathLst>
            </a:custGeom>
            <a:solidFill>
              <a:srgbClr val="F8F7F3"/>
            </a:solidFill>
            <a:ln w="38100" cap="rnd">
              <a:solidFill>
                <a:srgbClr val="000000"/>
              </a:solidFill>
              <a:prstDash val="lgDash"/>
              <a:round/>
            </a:ln>
          </p:spPr>
          <p:txBody>
            <a:bodyPr/>
            <a:lstStyle/>
            <a:p>
              <a:endParaRPr lang="en-US"/>
            </a:p>
          </p:txBody>
        </p:sp>
        <p:sp>
          <p:nvSpPr>
            <p:cNvPr id="20" name="TextBox 20"/>
            <p:cNvSpPr txBox="1"/>
            <p:nvPr/>
          </p:nvSpPr>
          <p:spPr>
            <a:xfrm>
              <a:off x="0" y="-38100"/>
              <a:ext cx="543480" cy="274044"/>
            </a:xfrm>
            <a:prstGeom prst="rect">
              <a:avLst/>
            </a:prstGeom>
          </p:spPr>
          <p:txBody>
            <a:bodyPr lIns="24827" tIns="24827" rIns="24827" bIns="24827" rtlCol="0" anchor="ctr"/>
            <a:lstStyle/>
            <a:p>
              <a:pPr algn="ctr">
                <a:lnSpc>
                  <a:spcPts val="2240"/>
                </a:lnSpc>
                <a:spcBef>
                  <a:spcPct val="0"/>
                </a:spcBef>
              </a:pPr>
              <a:r>
                <a:rPr lang="en-US" sz="1600">
                  <a:solidFill>
                    <a:srgbClr val="000000"/>
                  </a:solidFill>
                  <a:latin typeface="Varela Round"/>
                  <a:ea typeface="Varela Round"/>
                  <a:cs typeface="Varela Round"/>
                  <a:sym typeface="Varela Round"/>
                </a:rPr>
                <a:t>Note</a:t>
              </a:r>
            </a:p>
          </p:txBody>
        </p:sp>
      </p:grpSp>
      <p:sp>
        <p:nvSpPr>
          <p:cNvPr id="21" name="TextBox 21"/>
          <p:cNvSpPr txBox="1"/>
          <p:nvPr/>
        </p:nvSpPr>
        <p:spPr>
          <a:xfrm>
            <a:off x="4197181" y="6457733"/>
            <a:ext cx="4824899" cy="549910"/>
          </a:xfrm>
          <a:prstGeom prst="rect">
            <a:avLst/>
          </a:prstGeom>
        </p:spPr>
        <p:txBody>
          <a:bodyPr lIns="0" tIns="0" rIns="0" bIns="0" rtlCol="0" anchor="t">
            <a:spAutoFit/>
          </a:bodyPr>
          <a:lstStyle/>
          <a:p>
            <a:pPr algn="l">
              <a:lnSpc>
                <a:spcPts val="2239"/>
              </a:lnSpc>
            </a:pPr>
            <a:r>
              <a:rPr lang="en-US" sz="1599">
                <a:solidFill>
                  <a:srgbClr val="FFFFFF"/>
                </a:solidFill>
                <a:latin typeface="Varela Round"/>
                <a:ea typeface="Varela Round"/>
                <a:cs typeface="Varela Round"/>
                <a:sym typeface="Varela Round"/>
              </a:rPr>
              <a:t>Effective July 1st, 2026 the Graduate PLUS loan will no longer be available for new borrowers</a:t>
            </a:r>
          </a:p>
        </p:txBody>
      </p:sp>
      <p:sp>
        <p:nvSpPr>
          <p:cNvPr id="22" name="TextBox 22"/>
          <p:cNvSpPr txBox="1"/>
          <p:nvPr/>
        </p:nvSpPr>
        <p:spPr>
          <a:xfrm>
            <a:off x="775946" y="5576946"/>
            <a:ext cx="7946377" cy="54991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Varela Round"/>
                <a:ea typeface="Varela Round"/>
                <a:cs typeface="Varela Round"/>
                <a:sym typeface="Varela Round"/>
              </a:rPr>
              <a:t>Dependent students whose parents were denied a PLUS loan may borrow additional funds in Unsubsidized Direct Loans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Freeform 2"/>
          <p:cNvSpPr/>
          <p:nvPr/>
        </p:nvSpPr>
        <p:spPr>
          <a:xfrm>
            <a:off x="8460742" y="-1135106"/>
            <a:ext cx="2959555" cy="2875519"/>
          </a:xfrm>
          <a:custGeom>
            <a:avLst/>
            <a:gdLst/>
            <a:ahLst/>
            <a:cxnLst/>
            <a:rect l="l" t="t" r="r" b="b"/>
            <a:pathLst>
              <a:path w="2959555" h="2875519">
                <a:moveTo>
                  <a:pt x="0" y="0"/>
                </a:moveTo>
                <a:lnTo>
                  <a:pt x="2959555" y="0"/>
                </a:lnTo>
                <a:lnTo>
                  <a:pt x="2959555" y="2875519"/>
                </a:lnTo>
                <a:lnTo>
                  <a:pt x="0" y="287551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399999">
            <a:off x="7669446" y="2006621"/>
            <a:ext cx="656512" cy="764498"/>
          </a:xfrm>
          <a:custGeom>
            <a:avLst/>
            <a:gdLst/>
            <a:ahLst/>
            <a:cxnLst/>
            <a:rect l="l" t="t" r="r" b="b"/>
            <a:pathLst>
              <a:path w="656512" h="764498">
                <a:moveTo>
                  <a:pt x="0" y="0"/>
                </a:moveTo>
                <a:lnTo>
                  <a:pt x="656512" y="0"/>
                </a:lnTo>
                <a:lnTo>
                  <a:pt x="656512" y="764498"/>
                </a:lnTo>
                <a:lnTo>
                  <a:pt x="0" y="764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608878">
            <a:off x="-600509" y="5481231"/>
            <a:ext cx="3901440" cy="2604211"/>
          </a:xfrm>
          <a:custGeom>
            <a:avLst/>
            <a:gdLst/>
            <a:ahLst/>
            <a:cxnLst/>
            <a:rect l="l" t="t" r="r" b="b"/>
            <a:pathLst>
              <a:path w="3901440" h="2604211">
                <a:moveTo>
                  <a:pt x="0" y="0"/>
                </a:moveTo>
                <a:lnTo>
                  <a:pt x="3901440" y="0"/>
                </a:lnTo>
                <a:lnTo>
                  <a:pt x="3901440" y="2604211"/>
                </a:lnTo>
                <a:lnTo>
                  <a:pt x="0" y="26042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254385">
            <a:off x="-630681" y="-474580"/>
            <a:ext cx="3088211" cy="2926080"/>
          </a:xfrm>
          <a:custGeom>
            <a:avLst/>
            <a:gdLst/>
            <a:ahLst/>
            <a:cxnLst/>
            <a:rect l="l" t="t" r="r" b="b"/>
            <a:pathLst>
              <a:path w="3088211" h="2926080">
                <a:moveTo>
                  <a:pt x="0" y="0"/>
                </a:moveTo>
                <a:lnTo>
                  <a:pt x="3088211" y="0"/>
                </a:lnTo>
                <a:lnTo>
                  <a:pt x="3088211"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615453" y="5263340"/>
            <a:ext cx="2015953" cy="2051860"/>
          </a:xfrm>
          <a:custGeom>
            <a:avLst/>
            <a:gdLst/>
            <a:ahLst/>
            <a:cxnLst/>
            <a:rect l="l" t="t" r="r" b="b"/>
            <a:pathLst>
              <a:path w="2015953" h="2051860">
                <a:moveTo>
                  <a:pt x="0" y="0"/>
                </a:moveTo>
                <a:lnTo>
                  <a:pt x="2015953" y="0"/>
                </a:lnTo>
                <a:lnTo>
                  <a:pt x="2015953" y="2051860"/>
                </a:lnTo>
                <a:lnTo>
                  <a:pt x="0" y="2051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120397" y="2665095"/>
            <a:ext cx="7512807" cy="2261235"/>
          </a:xfrm>
          <a:prstGeom prst="rect">
            <a:avLst/>
          </a:prstGeom>
        </p:spPr>
        <p:txBody>
          <a:bodyPr lIns="0" tIns="0" rIns="0" bIns="0" rtlCol="0" anchor="t">
            <a:spAutoFit/>
          </a:bodyPr>
          <a:lstStyle/>
          <a:p>
            <a:pPr algn="ctr">
              <a:lnSpc>
                <a:spcPts val="5760"/>
              </a:lnSpc>
            </a:pPr>
            <a:r>
              <a:rPr lang="en-US" sz="7200">
                <a:solidFill>
                  <a:srgbClr val="FFFFFF"/>
                </a:solidFill>
                <a:latin typeface="Staatliches"/>
                <a:ea typeface="Staatliches"/>
                <a:cs typeface="Staatliches"/>
                <a:sym typeface="Staatliches"/>
              </a:rPr>
              <a:t>LOAN LIMITS</a:t>
            </a:r>
          </a:p>
          <a:p>
            <a:pPr algn="ctr">
              <a:lnSpc>
                <a:spcPts val="5760"/>
              </a:lnSpc>
            </a:pPr>
            <a:r>
              <a:rPr lang="en-US" sz="7200">
                <a:solidFill>
                  <a:srgbClr val="FFFFFF"/>
                </a:solidFill>
                <a:latin typeface="Staatliches"/>
                <a:ea typeface="Staatliches"/>
                <a:cs typeface="Staatliches"/>
                <a:sym typeface="Staatliches"/>
              </a:rPr>
              <a:t>INTEREST RATES</a:t>
            </a:r>
          </a:p>
          <a:p>
            <a:pPr algn="ctr">
              <a:lnSpc>
                <a:spcPts val="5760"/>
              </a:lnSpc>
            </a:pPr>
            <a:r>
              <a:rPr lang="en-US" sz="7200">
                <a:solidFill>
                  <a:srgbClr val="FFFFFF"/>
                </a:solidFill>
                <a:latin typeface="Staatliches"/>
                <a:ea typeface="Staatliches"/>
                <a:cs typeface="Staatliches"/>
                <a:sym typeface="Staatliches"/>
              </a:rPr>
              <a:t>FEES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70067" flipH="1">
            <a:off x="7662105" y="-347131"/>
            <a:ext cx="2842873" cy="2881202"/>
          </a:xfrm>
          <a:custGeom>
            <a:avLst/>
            <a:gdLst/>
            <a:ahLst/>
            <a:cxnLst/>
            <a:rect l="l" t="t" r="r" b="b"/>
            <a:pathLst>
              <a:path w="2842873" h="2881202">
                <a:moveTo>
                  <a:pt x="2842874" y="0"/>
                </a:moveTo>
                <a:lnTo>
                  <a:pt x="0" y="0"/>
                </a:lnTo>
                <a:lnTo>
                  <a:pt x="0" y="2881202"/>
                </a:lnTo>
                <a:lnTo>
                  <a:pt x="2842874" y="2881202"/>
                </a:lnTo>
                <a:lnTo>
                  <a:pt x="284287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36371" y="462915"/>
            <a:ext cx="7080857" cy="1537335"/>
          </a:xfrm>
          <a:prstGeom prst="rect">
            <a:avLst/>
          </a:prstGeom>
        </p:spPr>
        <p:txBody>
          <a:bodyPr lIns="0" tIns="0" rIns="0" bIns="0" rtlCol="0" anchor="t">
            <a:spAutoFit/>
          </a:bodyPr>
          <a:lstStyle/>
          <a:p>
            <a:pPr algn="l">
              <a:lnSpc>
                <a:spcPts val="5760"/>
              </a:lnSpc>
            </a:pPr>
            <a:r>
              <a:rPr lang="en-US" sz="7200">
                <a:solidFill>
                  <a:srgbClr val="CC0000"/>
                </a:solidFill>
                <a:latin typeface="Staatliches"/>
                <a:ea typeface="Staatliches"/>
                <a:cs typeface="Staatliches"/>
                <a:sym typeface="Staatliches"/>
              </a:rPr>
              <a:t>LOAN LIMITS -</a:t>
            </a:r>
          </a:p>
          <a:p>
            <a:pPr algn="l">
              <a:lnSpc>
                <a:spcPts val="5760"/>
              </a:lnSpc>
            </a:pPr>
            <a:r>
              <a:rPr lang="en-US" sz="7200">
                <a:solidFill>
                  <a:srgbClr val="CC0000"/>
                </a:solidFill>
                <a:latin typeface="Staatliches"/>
                <a:ea typeface="Staatliches"/>
                <a:cs typeface="Staatliches"/>
                <a:sym typeface="Staatliches"/>
              </a:rPr>
              <a:t>DEPENDENT STUDENTS</a:t>
            </a:r>
          </a:p>
        </p:txBody>
      </p:sp>
      <p:sp>
        <p:nvSpPr>
          <p:cNvPr id="4" name="Freeform 4"/>
          <p:cNvSpPr/>
          <p:nvPr/>
        </p:nvSpPr>
        <p:spPr>
          <a:xfrm rot="-5399999">
            <a:off x="424156" y="443597"/>
            <a:ext cx="600488" cy="699258"/>
          </a:xfrm>
          <a:custGeom>
            <a:avLst/>
            <a:gdLst/>
            <a:ahLst/>
            <a:cxnLst/>
            <a:rect l="l" t="t" r="r" b="b"/>
            <a:pathLst>
              <a:path w="600488" h="699258">
                <a:moveTo>
                  <a:pt x="0" y="0"/>
                </a:moveTo>
                <a:lnTo>
                  <a:pt x="600488" y="0"/>
                </a:lnTo>
                <a:lnTo>
                  <a:pt x="600488" y="699258"/>
                </a:lnTo>
                <a:lnTo>
                  <a:pt x="0" y="6992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259797" y="3174555"/>
            <a:ext cx="4362906" cy="3875854"/>
            <a:chOff x="0" y="0"/>
            <a:chExt cx="1811657" cy="1609413"/>
          </a:xfrm>
        </p:grpSpPr>
        <p:sp>
          <p:nvSpPr>
            <p:cNvPr id="6" name="Freeform 6"/>
            <p:cNvSpPr/>
            <p:nvPr/>
          </p:nvSpPr>
          <p:spPr>
            <a:xfrm>
              <a:off x="0" y="0"/>
              <a:ext cx="1811657" cy="1609413"/>
            </a:xfrm>
            <a:custGeom>
              <a:avLst/>
              <a:gdLst/>
              <a:ahLst/>
              <a:cxnLst/>
              <a:rect l="l" t="t" r="r" b="b"/>
              <a:pathLst>
                <a:path w="1811657" h="1609413">
                  <a:moveTo>
                    <a:pt x="62107" y="0"/>
                  </a:moveTo>
                  <a:lnTo>
                    <a:pt x="1749550" y="0"/>
                  </a:lnTo>
                  <a:cubicBezTo>
                    <a:pt x="1783851" y="0"/>
                    <a:pt x="1811657" y="27806"/>
                    <a:pt x="1811657" y="62107"/>
                  </a:cubicBezTo>
                  <a:lnTo>
                    <a:pt x="1811657" y="1547306"/>
                  </a:lnTo>
                  <a:cubicBezTo>
                    <a:pt x="1811657" y="1563778"/>
                    <a:pt x="1805114" y="1579575"/>
                    <a:pt x="1793466" y="1591223"/>
                  </a:cubicBezTo>
                  <a:cubicBezTo>
                    <a:pt x="1781819" y="1602870"/>
                    <a:pt x="1766022" y="1609413"/>
                    <a:pt x="1749550" y="1609413"/>
                  </a:cubicBezTo>
                  <a:lnTo>
                    <a:pt x="62107" y="1609413"/>
                  </a:lnTo>
                  <a:cubicBezTo>
                    <a:pt x="27806" y="1609413"/>
                    <a:pt x="0" y="1581607"/>
                    <a:pt x="0" y="1547306"/>
                  </a:cubicBezTo>
                  <a:lnTo>
                    <a:pt x="0" y="62107"/>
                  </a:lnTo>
                  <a:cubicBezTo>
                    <a:pt x="0" y="45635"/>
                    <a:pt x="6543" y="29838"/>
                    <a:pt x="18191" y="18191"/>
                  </a:cubicBezTo>
                  <a:cubicBezTo>
                    <a:pt x="29838" y="6543"/>
                    <a:pt x="45635" y="0"/>
                    <a:pt x="62107" y="0"/>
                  </a:cubicBezTo>
                  <a:close/>
                </a:path>
              </a:pathLst>
            </a:custGeom>
            <a:solidFill>
              <a:srgbClr val="FFFFFF"/>
            </a:solidFill>
            <a:ln w="38100" cap="rnd">
              <a:solidFill>
                <a:srgbClr val="000000"/>
              </a:solidFill>
              <a:prstDash val="lgDash"/>
              <a:round/>
            </a:ln>
          </p:spPr>
          <p:txBody>
            <a:bodyPr/>
            <a:lstStyle/>
            <a:p>
              <a:endParaRPr lang="en-US"/>
            </a:p>
          </p:txBody>
        </p:sp>
        <p:sp>
          <p:nvSpPr>
            <p:cNvPr id="7" name="TextBox 7"/>
            <p:cNvSpPr txBox="1"/>
            <p:nvPr/>
          </p:nvSpPr>
          <p:spPr>
            <a:xfrm>
              <a:off x="0" y="-19050"/>
              <a:ext cx="1811657" cy="1628463"/>
            </a:xfrm>
            <a:prstGeom prst="rect">
              <a:avLst/>
            </a:prstGeom>
          </p:spPr>
          <p:txBody>
            <a:bodyPr lIns="24827" tIns="24827" rIns="24827" bIns="24827" rtlCol="0" anchor="ctr"/>
            <a:lstStyle/>
            <a:p>
              <a:pPr algn="ctr">
                <a:lnSpc>
                  <a:spcPts val="1299"/>
                </a:lnSpc>
                <a:spcBef>
                  <a:spcPct val="0"/>
                </a:spcBef>
              </a:pPr>
              <a:endParaRPr/>
            </a:p>
          </p:txBody>
        </p:sp>
      </p:grpSp>
      <p:grpSp>
        <p:nvGrpSpPr>
          <p:cNvPr id="8" name="Group 8"/>
          <p:cNvGrpSpPr/>
          <p:nvPr/>
        </p:nvGrpSpPr>
        <p:grpSpPr>
          <a:xfrm>
            <a:off x="374771" y="2214120"/>
            <a:ext cx="3845523" cy="717671"/>
            <a:chOff x="0" y="0"/>
            <a:chExt cx="1833043" cy="342092"/>
          </a:xfrm>
        </p:grpSpPr>
        <p:sp>
          <p:nvSpPr>
            <p:cNvPr id="9" name="Freeform 9"/>
            <p:cNvSpPr/>
            <p:nvPr/>
          </p:nvSpPr>
          <p:spPr>
            <a:xfrm>
              <a:off x="0" y="0"/>
              <a:ext cx="1833043" cy="342092"/>
            </a:xfrm>
            <a:custGeom>
              <a:avLst/>
              <a:gdLst/>
              <a:ahLst/>
              <a:cxnLst/>
              <a:rect l="l" t="t" r="r" b="b"/>
              <a:pathLst>
                <a:path w="1833043" h="342092">
                  <a:moveTo>
                    <a:pt x="100661" y="0"/>
                  </a:moveTo>
                  <a:lnTo>
                    <a:pt x="1732381" y="0"/>
                  </a:lnTo>
                  <a:cubicBezTo>
                    <a:pt x="1787975" y="0"/>
                    <a:pt x="1833043" y="45068"/>
                    <a:pt x="1833043" y="100661"/>
                  </a:cubicBezTo>
                  <a:lnTo>
                    <a:pt x="1833043" y="241430"/>
                  </a:lnTo>
                  <a:cubicBezTo>
                    <a:pt x="1833043" y="297024"/>
                    <a:pt x="1787975" y="342092"/>
                    <a:pt x="1732381" y="342092"/>
                  </a:cubicBezTo>
                  <a:lnTo>
                    <a:pt x="100661" y="342092"/>
                  </a:lnTo>
                  <a:cubicBezTo>
                    <a:pt x="45068" y="342092"/>
                    <a:pt x="0" y="297024"/>
                    <a:pt x="0" y="241430"/>
                  </a:cubicBezTo>
                  <a:lnTo>
                    <a:pt x="0" y="100661"/>
                  </a:lnTo>
                  <a:cubicBezTo>
                    <a:pt x="0" y="45068"/>
                    <a:pt x="45068" y="0"/>
                    <a:pt x="100661" y="0"/>
                  </a:cubicBezTo>
                  <a:close/>
                </a:path>
              </a:pathLst>
            </a:custGeom>
            <a:solidFill>
              <a:srgbClr val="CC0000"/>
            </a:solidFill>
          </p:spPr>
          <p:txBody>
            <a:bodyPr/>
            <a:lstStyle/>
            <a:p>
              <a:endParaRPr lang="en-US"/>
            </a:p>
          </p:txBody>
        </p:sp>
        <p:sp>
          <p:nvSpPr>
            <p:cNvPr id="10" name="TextBox 10"/>
            <p:cNvSpPr txBox="1"/>
            <p:nvPr/>
          </p:nvSpPr>
          <p:spPr>
            <a:xfrm>
              <a:off x="0" y="-38100"/>
              <a:ext cx="1833043" cy="380192"/>
            </a:xfrm>
            <a:prstGeom prst="rect">
              <a:avLst/>
            </a:prstGeom>
          </p:spPr>
          <p:txBody>
            <a:bodyPr lIns="24827" tIns="24827" rIns="24827" bIns="24827" rtlCol="0" anchor="ctr"/>
            <a:lstStyle/>
            <a:p>
              <a:pPr algn="ctr">
                <a:lnSpc>
                  <a:spcPts val="2100"/>
                </a:lnSpc>
              </a:pPr>
              <a:r>
                <a:rPr lang="en-US" sz="1500">
                  <a:solidFill>
                    <a:srgbClr val="FFFFFF"/>
                  </a:solidFill>
                  <a:latin typeface="Varela Round"/>
                  <a:ea typeface="Varela Round"/>
                  <a:cs typeface="Varela Round"/>
                  <a:sym typeface="Varela Round"/>
                </a:rPr>
                <a:t>Dependent Student Annual Limits</a:t>
              </a:r>
            </a:p>
            <a:p>
              <a:pPr algn="ctr">
                <a:lnSpc>
                  <a:spcPts val="2100"/>
                </a:lnSpc>
                <a:spcBef>
                  <a:spcPct val="0"/>
                </a:spcBef>
              </a:pPr>
              <a:r>
                <a:rPr lang="en-US" sz="1500">
                  <a:solidFill>
                    <a:srgbClr val="FFFFFF"/>
                  </a:solidFill>
                  <a:latin typeface="Varela Round"/>
                  <a:ea typeface="Varela Round"/>
                  <a:cs typeface="Varela Round"/>
                  <a:sym typeface="Varela Round"/>
                </a:rPr>
                <a:t>(Aid Year 2025 - 2026)</a:t>
              </a:r>
            </a:p>
          </p:txBody>
        </p:sp>
      </p:grpSp>
      <p:graphicFrame>
        <p:nvGraphicFramePr>
          <p:cNvPr id="11" name="Table 11"/>
          <p:cNvGraphicFramePr>
            <a:graphicFrameLocks noGrp="1"/>
          </p:cNvGraphicFramePr>
          <p:nvPr/>
        </p:nvGraphicFramePr>
        <p:xfrm>
          <a:off x="4876800" y="3174555"/>
          <a:ext cx="4692798" cy="3884694"/>
        </p:xfrm>
        <a:graphic>
          <a:graphicData uri="http://schemas.openxmlformats.org/drawingml/2006/table">
            <a:tbl>
              <a:tblPr/>
              <a:tblGrid>
                <a:gridCol w="1564266">
                  <a:extLst>
                    <a:ext uri="{9D8B030D-6E8A-4147-A177-3AD203B41FA5}">
                      <a16:colId xmlns:a16="http://schemas.microsoft.com/office/drawing/2014/main" val="20000"/>
                    </a:ext>
                  </a:extLst>
                </a:gridCol>
                <a:gridCol w="1564266">
                  <a:extLst>
                    <a:ext uri="{9D8B030D-6E8A-4147-A177-3AD203B41FA5}">
                      <a16:colId xmlns:a16="http://schemas.microsoft.com/office/drawing/2014/main" val="20001"/>
                    </a:ext>
                  </a:extLst>
                </a:gridCol>
                <a:gridCol w="1564266">
                  <a:extLst>
                    <a:ext uri="{9D8B030D-6E8A-4147-A177-3AD203B41FA5}">
                      <a16:colId xmlns:a16="http://schemas.microsoft.com/office/drawing/2014/main" val="20002"/>
                    </a:ext>
                  </a:extLst>
                </a:gridCol>
              </a:tblGrid>
              <a:tr h="1113088">
                <a:tc>
                  <a:txBody>
                    <a:bodyPr/>
                    <a:lstStyle/>
                    <a:p>
                      <a:pPr algn="ctr">
                        <a:lnSpc>
                          <a:spcPts val="1960"/>
                        </a:lnSpc>
                        <a:defRPr/>
                      </a:pPr>
                      <a:r>
                        <a:rPr lang="en-US" sz="1400">
                          <a:solidFill>
                            <a:srgbClr val="FFFFFF"/>
                          </a:solidFill>
                          <a:latin typeface="Varela Round"/>
                          <a:ea typeface="Varela Round"/>
                          <a:cs typeface="Varela Round"/>
                          <a:sym typeface="Varela Round"/>
                        </a:rPr>
                        <a:t>Year In School</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tc>
                  <a:txBody>
                    <a:bodyPr/>
                    <a:lstStyle/>
                    <a:p>
                      <a:pPr algn="ctr">
                        <a:lnSpc>
                          <a:spcPts val="1960"/>
                        </a:lnSpc>
                        <a:defRPr/>
                      </a:pPr>
                      <a:r>
                        <a:rPr lang="en-US" sz="1400">
                          <a:solidFill>
                            <a:srgbClr val="FFFFFF"/>
                          </a:solidFill>
                          <a:latin typeface="Varela Round"/>
                          <a:ea typeface="Varela Round"/>
                          <a:cs typeface="Varela Round"/>
                          <a:sym typeface="Varela Round"/>
                        </a:rPr>
                        <a:t>Total Limit </a:t>
                      </a:r>
                      <a:endParaRPr lang="en-US" sz="1100"/>
                    </a:p>
                    <a:p>
                      <a:pPr algn="ctr">
                        <a:lnSpc>
                          <a:spcPts val="1960"/>
                        </a:lnSpc>
                      </a:pPr>
                      <a:r>
                        <a:rPr lang="en-US" sz="1400">
                          <a:solidFill>
                            <a:srgbClr val="FFFFFF"/>
                          </a:solidFill>
                          <a:latin typeface="Varela Round"/>
                          <a:ea typeface="Varela Round"/>
                          <a:cs typeface="Varela Round"/>
                          <a:sym typeface="Varela Round"/>
                        </a:rPr>
                        <a:t>(Subsidized + Unsubsidized)</a:t>
                      </a:r>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tc>
                  <a:txBody>
                    <a:bodyPr/>
                    <a:lstStyle/>
                    <a:p>
                      <a:pPr algn="ctr">
                        <a:lnSpc>
                          <a:spcPts val="1960"/>
                        </a:lnSpc>
                        <a:defRPr/>
                      </a:pPr>
                      <a:r>
                        <a:rPr lang="en-US" sz="1400">
                          <a:solidFill>
                            <a:srgbClr val="FFFFFF"/>
                          </a:solidFill>
                          <a:latin typeface="Varela Round"/>
                          <a:ea typeface="Varela Round"/>
                          <a:cs typeface="Varela Round"/>
                          <a:sym typeface="Varela Round"/>
                        </a:rPr>
                        <a:t>Maximum </a:t>
                      </a:r>
                      <a:endParaRPr lang="en-US" sz="1100"/>
                    </a:p>
                    <a:p>
                      <a:pPr algn="ctr">
                        <a:lnSpc>
                          <a:spcPts val="1960"/>
                        </a:lnSpc>
                      </a:pPr>
                      <a:r>
                        <a:rPr lang="en-US" sz="1400">
                          <a:solidFill>
                            <a:srgbClr val="FFFFFF"/>
                          </a:solidFill>
                          <a:latin typeface="Varela Round"/>
                          <a:ea typeface="Varela Round"/>
                          <a:cs typeface="Varela Round"/>
                          <a:sym typeface="Varela Round"/>
                        </a:rPr>
                        <a:t>Subsidized </a:t>
                      </a:r>
                    </a:p>
                    <a:p>
                      <a:pPr algn="ctr">
                        <a:lnSpc>
                          <a:spcPts val="1960"/>
                        </a:lnSpc>
                      </a:pPr>
                      <a:r>
                        <a:rPr lang="en-US" sz="1400">
                          <a:solidFill>
                            <a:srgbClr val="FFFFFF"/>
                          </a:solidFill>
                          <a:latin typeface="Varela Round"/>
                          <a:ea typeface="Varela Round"/>
                          <a:cs typeface="Varela Round"/>
                          <a:sym typeface="Varela Round"/>
                        </a:rPr>
                        <a:t>Portion</a:t>
                      </a:r>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0100"/>
                    </a:solidFill>
                  </a:tcPr>
                </a:tc>
                <a:extLst>
                  <a:ext uri="{0D108BD9-81ED-4DB2-BD59-A6C34878D82A}">
                    <a16:rowId xmlns:a16="http://schemas.microsoft.com/office/drawing/2014/main" val="10000"/>
                  </a:ext>
                </a:extLst>
              </a:tr>
              <a:tr h="915506">
                <a:tc>
                  <a:txBody>
                    <a:bodyPr/>
                    <a:lstStyle/>
                    <a:p>
                      <a:pPr algn="ctr">
                        <a:lnSpc>
                          <a:spcPts val="1960"/>
                        </a:lnSpc>
                        <a:defRPr/>
                      </a:pPr>
                      <a:r>
                        <a:rPr lang="en-US" sz="1400">
                          <a:solidFill>
                            <a:srgbClr val="000000"/>
                          </a:solidFill>
                          <a:latin typeface="Varela Round"/>
                          <a:ea typeface="Varela Round"/>
                          <a:cs typeface="Varela Round"/>
                          <a:sym typeface="Varela Round"/>
                        </a:rPr>
                        <a:t>First Year</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$5,500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$3,500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2394">
                <a:tc>
                  <a:txBody>
                    <a:bodyPr/>
                    <a:lstStyle/>
                    <a:p>
                      <a:pPr algn="ctr">
                        <a:lnSpc>
                          <a:spcPts val="1960"/>
                        </a:lnSpc>
                        <a:defRPr/>
                      </a:pPr>
                      <a:r>
                        <a:rPr lang="en-US" sz="1400">
                          <a:solidFill>
                            <a:srgbClr val="000000"/>
                          </a:solidFill>
                          <a:latin typeface="Varela Round"/>
                          <a:ea typeface="Varela Round"/>
                          <a:cs typeface="Varela Round"/>
                          <a:sym typeface="Varela Round"/>
                        </a:rPr>
                        <a:t>Second Year</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$6,500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$4,500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3706">
                <a:tc>
                  <a:txBody>
                    <a:bodyPr/>
                    <a:lstStyle/>
                    <a:p>
                      <a:pPr algn="ctr">
                        <a:lnSpc>
                          <a:spcPts val="1960"/>
                        </a:lnSpc>
                        <a:defRPr/>
                      </a:pPr>
                      <a:r>
                        <a:rPr lang="en-US" sz="1400">
                          <a:solidFill>
                            <a:srgbClr val="000000"/>
                          </a:solidFill>
                          <a:latin typeface="Varela Round"/>
                          <a:ea typeface="Varela Round"/>
                          <a:cs typeface="Varela Round"/>
                          <a:sym typeface="Varela Round"/>
                        </a:rPr>
                        <a:t>Third Year &amp; Beyond</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$7,500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960"/>
                        </a:lnSpc>
                        <a:defRPr/>
                      </a:pPr>
                      <a:r>
                        <a:rPr lang="en-US" sz="1400">
                          <a:solidFill>
                            <a:srgbClr val="000000"/>
                          </a:solidFill>
                          <a:latin typeface="Varela Round"/>
                          <a:ea typeface="Varela Round"/>
                          <a:cs typeface="Varela Round"/>
                          <a:sym typeface="Varela Round"/>
                        </a:rPr>
                        <a:t>$5,500</a:t>
                      </a: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2"/>
          <p:cNvSpPr txBox="1"/>
          <p:nvPr/>
        </p:nvSpPr>
        <p:spPr>
          <a:xfrm>
            <a:off x="259797" y="3369221"/>
            <a:ext cx="4241481" cy="3849370"/>
          </a:xfrm>
          <a:prstGeom prst="rect">
            <a:avLst/>
          </a:prstGeom>
        </p:spPr>
        <p:txBody>
          <a:bodyPr lIns="0" tIns="0" rIns="0" bIns="0" rtlCol="0" anchor="t">
            <a:spAutoFit/>
          </a:bodyPr>
          <a:lstStyle/>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For dependent undergraduates, there is a combined limit on Subsidized + Unsubsidized loans per year. </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Part of that combined amount is the maximum that can be in subsidized</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These are the maximum amounts you can have in outstanding Direct Subsidized + Unsubsidized Loans over all years as an undergraduate (while dependent) before you can no longer borrow more under those programs:</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Total (Subsidized + Unsubsidized): $31,000</a:t>
            </a:r>
          </a:p>
          <a:p>
            <a:pPr marL="313054" lvl="1" indent="-156527" algn="l">
              <a:lnSpc>
                <a:spcPts val="2029"/>
              </a:lnSpc>
              <a:buFont typeface="Arial"/>
              <a:buChar char="•"/>
            </a:pPr>
            <a:r>
              <a:rPr lang="en-US" sz="1449">
                <a:solidFill>
                  <a:srgbClr val="000000"/>
                </a:solidFill>
                <a:latin typeface="Varela Round"/>
                <a:ea typeface="Varela Round"/>
                <a:cs typeface="Varela Round"/>
                <a:sym typeface="Varela Round"/>
              </a:rPr>
              <a:t>Maximum Subsidized Portion of that: $23,000</a:t>
            </a:r>
          </a:p>
          <a:p>
            <a:pPr algn="l">
              <a:lnSpc>
                <a:spcPts val="2029"/>
              </a:lnSpc>
            </a:pPr>
            <a:endParaRPr lang="en-US" sz="1449">
              <a:solidFill>
                <a:srgbClr val="000000"/>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Custom</PresentationFormat>
  <Paragraphs>280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Staatliches</vt:lpstr>
      <vt:lpstr>Varela Round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Modern Effective Study Techniques Presentation</dc:title>
  <cp:lastModifiedBy>Nandy Sukhai</cp:lastModifiedBy>
  <cp:revision>2</cp:revision>
  <dcterms:created xsi:type="dcterms:W3CDTF">2006-08-16T00:00:00Z</dcterms:created>
  <dcterms:modified xsi:type="dcterms:W3CDTF">2026-03-19T17:31:24Z</dcterms:modified>
  <dc:identifier>DAHCPqwmUyo</dc:identifier>
</cp:coreProperties>
</file>