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hkn5Pyoky47ytdTBGbGTODc7Ca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US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Adapted from Anhalt, Cortez &amp; Been Bennett (2018) and the CCSSM (2010). 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3240803" y="2274016"/>
            <a:ext cx="5136855" cy="4173322"/>
            <a:chOff x="3008947" y="722826"/>
            <a:chExt cx="6174105" cy="5336047"/>
          </a:xfrm>
        </p:grpSpPr>
        <p:sp>
          <p:nvSpPr>
            <p:cNvPr id="85" name="Google Shape;85;p1"/>
            <p:cNvSpPr/>
            <p:nvPr/>
          </p:nvSpPr>
          <p:spPr>
            <a:xfrm>
              <a:off x="5206007" y="722826"/>
              <a:ext cx="1779984" cy="1156989"/>
            </a:xfrm>
            <a:custGeom>
              <a:rect b="b" l="l" r="r" t="t"/>
              <a:pathLst>
                <a:path extrusionOk="0" h="1156989" w="1779984">
                  <a:moveTo>
                    <a:pt x="0" y="192835"/>
                  </a:moveTo>
                  <a:cubicBezTo>
                    <a:pt x="0" y="86335"/>
                    <a:pt x="86335" y="0"/>
                    <a:pt x="192835" y="0"/>
                  </a:cubicBezTo>
                  <a:lnTo>
                    <a:pt x="1587149" y="0"/>
                  </a:lnTo>
                  <a:cubicBezTo>
                    <a:pt x="1693649" y="0"/>
                    <a:pt x="1779984" y="86335"/>
                    <a:pt x="1779984" y="192835"/>
                  </a:cubicBezTo>
                  <a:lnTo>
                    <a:pt x="1779984" y="964154"/>
                  </a:lnTo>
                  <a:cubicBezTo>
                    <a:pt x="1779984" y="1070654"/>
                    <a:pt x="1693649" y="1156989"/>
                    <a:pt x="1587149" y="1156989"/>
                  </a:cubicBezTo>
                  <a:lnTo>
                    <a:pt x="192835" y="1156989"/>
                  </a:lnTo>
                  <a:cubicBezTo>
                    <a:pt x="86335" y="1156989"/>
                    <a:pt x="0" y="1070654"/>
                    <a:pt x="0" y="964154"/>
                  </a:cubicBezTo>
                  <a:lnTo>
                    <a:pt x="0" y="192835"/>
                  </a:lnTo>
                  <a:close/>
                </a:path>
              </a:pathLst>
            </a:custGeom>
            <a:solidFill>
              <a:srgbClr val="9CC2E5"/>
            </a:solidFill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109800" lIns="109800" spcFirstLastPara="1" rIns="109800" wrap="square" tIns="109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Phase 1: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Make Sense of a Situation or Problem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3785873" y="1301321"/>
              <a:ext cx="4620300" cy="4620300"/>
            </a:xfrm>
            <a:custGeom>
              <a:rect b="b" l="l" r="r" t="t"/>
              <a:pathLst>
                <a:path extrusionOk="0" h="120000" w="120000">
                  <a:moveTo>
                    <a:pt x="89300" y="7640"/>
                  </a:moveTo>
                  <a:lnTo>
                    <a:pt x="89300" y="7640"/>
                  </a:lnTo>
                  <a:cubicBezTo>
                    <a:pt x="95463" y="11089"/>
                    <a:pt x="100970" y="15599"/>
                    <a:pt x="105565" y="20963"/>
                  </a:cubicBezTo>
                </a:path>
              </a:pathLst>
            </a:custGeom>
            <a:noFill/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7403068" y="2319084"/>
              <a:ext cx="1779984" cy="1156989"/>
            </a:xfrm>
            <a:custGeom>
              <a:rect b="b" l="l" r="r" t="t"/>
              <a:pathLst>
                <a:path extrusionOk="0" h="1156989" w="1779984">
                  <a:moveTo>
                    <a:pt x="0" y="192835"/>
                  </a:moveTo>
                  <a:cubicBezTo>
                    <a:pt x="0" y="86335"/>
                    <a:pt x="86335" y="0"/>
                    <a:pt x="192835" y="0"/>
                  </a:cubicBezTo>
                  <a:lnTo>
                    <a:pt x="1587149" y="0"/>
                  </a:lnTo>
                  <a:cubicBezTo>
                    <a:pt x="1693649" y="0"/>
                    <a:pt x="1779984" y="86335"/>
                    <a:pt x="1779984" y="192835"/>
                  </a:cubicBezTo>
                  <a:lnTo>
                    <a:pt x="1779984" y="964154"/>
                  </a:lnTo>
                  <a:cubicBezTo>
                    <a:pt x="1779984" y="1070654"/>
                    <a:pt x="1693649" y="1156989"/>
                    <a:pt x="1587149" y="1156989"/>
                  </a:cubicBezTo>
                  <a:lnTo>
                    <a:pt x="192835" y="1156989"/>
                  </a:lnTo>
                  <a:cubicBezTo>
                    <a:pt x="86335" y="1156989"/>
                    <a:pt x="0" y="1070654"/>
                    <a:pt x="0" y="964154"/>
                  </a:cubicBezTo>
                  <a:lnTo>
                    <a:pt x="0" y="192835"/>
                  </a:lnTo>
                  <a:close/>
                </a:path>
              </a:pathLst>
            </a:custGeom>
            <a:solidFill>
              <a:srgbClr val="9CC2E5"/>
            </a:solidFill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109800" lIns="109800" spcFirstLastPara="1" rIns="109800" wrap="square" tIns="109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Phase 2: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Construct a Model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3785873" y="1301321"/>
              <a:ext cx="4620300" cy="4620300"/>
            </a:xfrm>
            <a:custGeom>
              <a:rect b="b" l="l" r="r" t="t"/>
              <a:pathLst>
                <a:path extrusionOk="0" h="120000" w="120000">
                  <a:moveTo>
                    <a:pt x="119856" y="64157"/>
                  </a:moveTo>
                  <a:cubicBezTo>
                    <a:pt x="119306" y="72071"/>
                    <a:pt x="117193" y="79798"/>
                    <a:pt x="113637" y="86890"/>
                  </a:cubicBezTo>
                </a:path>
              </a:pathLst>
            </a:custGeom>
            <a:noFill/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6563865" y="4901884"/>
              <a:ext cx="1779984" cy="1156989"/>
            </a:xfrm>
            <a:custGeom>
              <a:rect b="b" l="l" r="r" t="t"/>
              <a:pathLst>
                <a:path extrusionOk="0" h="1156989" w="1779984">
                  <a:moveTo>
                    <a:pt x="0" y="192835"/>
                  </a:moveTo>
                  <a:cubicBezTo>
                    <a:pt x="0" y="86335"/>
                    <a:pt x="86335" y="0"/>
                    <a:pt x="192835" y="0"/>
                  </a:cubicBezTo>
                  <a:lnTo>
                    <a:pt x="1587149" y="0"/>
                  </a:lnTo>
                  <a:cubicBezTo>
                    <a:pt x="1693649" y="0"/>
                    <a:pt x="1779984" y="86335"/>
                    <a:pt x="1779984" y="192835"/>
                  </a:cubicBezTo>
                  <a:lnTo>
                    <a:pt x="1779984" y="964154"/>
                  </a:lnTo>
                  <a:cubicBezTo>
                    <a:pt x="1779984" y="1070654"/>
                    <a:pt x="1693649" y="1156989"/>
                    <a:pt x="1587149" y="1156989"/>
                  </a:cubicBezTo>
                  <a:lnTo>
                    <a:pt x="192835" y="1156989"/>
                  </a:lnTo>
                  <a:cubicBezTo>
                    <a:pt x="86335" y="1156989"/>
                    <a:pt x="0" y="1070654"/>
                    <a:pt x="0" y="964154"/>
                  </a:cubicBezTo>
                  <a:lnTo>
                    <a:pt x="0" y="192835"/>
                  </a:lnTo>
                  <a:close/>
                </a:path>
              </a:pathLst>
            </a:custGeom>
            <a:solidFill>
              <a:srgbClr val="9CC2E5"/>
            </a:solidFill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109800" lIns="109800" spcFirstLastPara="1" rIns="109800" wrap="square" tIns="109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Phase 3: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Operate on a Model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3785873" y="1301321"/>
              <a:ext cx="4620300" cy="4620300"/>
            </a:xfrm>
            <a:custGeom>
              <a:rect b="b" l="l" r="r" t="t"/>
              <a:pathLst>
                <a:path extrusionOk="0" h="120000" w="120000">
                  <a:moveTo>
                    <a:pt x="67357" y="119547"/>
                  </a:moveTo>
                  <a:lnTo>
                    <a:pt x="67357" y="119547"/>
                  </a:lnTo>
                  <a:cubicBezTo>
                    <a:pt x="62471" y="120151"/>
                    <a:pt x="57529" y="120151"/>
                    <a:pt x="52643" y="119547"/>
                  </a:cubicBezTo>
                </a:path>
              </a:pathLst>
            </a:custGeom>
            <a:noFill/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3713150" y="4901875"/>
              <a:ext cx="2046982" cy="1156989"/>
            </a:xfrm>
            <a:custGeom>
              <a:rect b="b" l="l" r="r" t="t"/>
              <a:pathLst>
                <a:path extrusionOk="0" h="1156989" w="1779984">
                  <a:moveTo>
                    <a:pt x="0" y="192835"/>
                  </a:moveTo>
                  <a:cubicBezTo>
                    <a:pt x="0" y="86335"/>
                    <a:pt x="86335" y="0"/>
                    <a:pt x="192835" y="0"/>
                  </a:cubicBezTo>
                  <a:lnTo>
                    <a:pt x="1587149" y="0"/>
                  </a:lnTo>
                  <a:cubicBezTo>
                    <a:pt x="1693649" y="0"/>
                    <a:pt x="1779984" y="86335"/>
                    <a:pt x="1779984" y="192835"/>
                  </a:cubicBezTo>
                  <a:lnTo>
                    <a:pt x="1779984" y="964154"/>
                  </a:lnTo>
                  <a:cubicBezTo>
                    <a:pt x="1779984" y="1070654"/>
                    <a:pt x="1693649" y="1156989"/>
                    <a:pt x="1587149" y="1156989"/>
                  </a:cubicBezTo>
                  <a:lnTo>
                    <a:pt x="192835" y="1156989"/>
                  </a:lnTo>
                  <a:cubicBezTo>
                    <a:pt x="86335" y="1156989"/>
                    <a:pt x="0" y="1070654"/>
                    <a:pt x="0" y="964154"/>
                  </a:cubicBezTo>
                  <a:lnTo>
                    <a:pt x="0" y="192835"/>
                  </a:lnTo>
                  <a:close/>
                </a:path>
              </a:pathLst>
            </a:custGeom>
            <a:solidFill>
              <a:srgbClr val="9CC2E5"/>
            </a:solidFill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109800" lIns="109800" spcFirstLastPara="1" rIns="109800" wrap="square" tIns="109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Phase 4: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Interpret/Analyze Solutions;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Refine  Model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3785873" y="1301321"/>
              <a:ext cx="4620300" cy="4620300"/>
            </a:xfrm>
            <a:custGeom>
              <a:rect b="b" l="l" r="r" t="t"/>
              <a:pathLst>
                <a:path extrusionOk="0" h="120000" w="120000">
                  <a:moveTo>
                    <a:pt x="6363" y="86890"/>
                  </a:moveTo>
                  <a:cubicBezTo>
                    <a:pt x="2807" y="79798"/>
                    <a:pt x="694" y="72071"/>
                    <a:pt x="144" y="64157"/>
                  </a:cubicBezTo>
                </a:path>
              </a:pathLst>
            </a:custGeom>
            <a:noFill/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3008947" y="2319084"/>
              <a:ext cx="1779984" cy="1156989"/>
            </a:xfrm>
            <a:custGeom>
              <a:rect b="b" l="l" r="r" t="t"/>
              <a:pathLst>
                <a:path extrusionOk="0" h="1156989" w="1779984">
                  <a:moveTo>
                    <a:pt x="0" y="192835"/>
                  </a:moveTo>
                  <a:cubicBezTo>
                    <a:pt x="0" y="86335"/>
                    <a:pt x="86335" y="0"/>
                    <a:pt x="192835" y="0"/>
                  </a:cubicBezTo>
                  <a:lnTo>
                    <a:pt x="1587149" y="0"/>
                  </a:lnTo>
                  <a:cubicBezTo>
                    <a:pt x="1693649" y="0"/>
                    <a:pt x="1779984" y="86335"/>
                    <a:pt x="1779984" y="192835"/>
                  </a:cubicBezTo>
                  <a:lnTo>
                    <a:pt x="1779984" y="964154"/>
                  </a:lnTo>
                  <a:cubicBezTo>
                    <a:pt x="1779984" y="1070654"/>
                    <a:pt x="1693649" y="1156989"/>
                    <a:pt x="1587149" y="1156989"/>
                  </a:cubicBezTo>
                  <a:lnTo>
                    <a:pt x="192835" y="1156989"/>
                  </a:lnTo>
                  <a:cubicBezTo>
                    <a:pt x="86335" y="1156989"/>
                    <a:pt x="0" y="1070654"/>
                    <a:pt x="0" y="964154"/>
                  </a:cubicBezTo>
                  <a:lnTo>
                    <a:pt x="0" y="192835"/>
                  </a:lnTo>
                  <a:close/>
                </a:path>
              </a:pathLst>
            </a:custGeom>
            <a:solidFill>
              <a:srgbClr val="9CC2E5"/>
            </a:solidFill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109800" lIns="109800" spcFirstLastPara="1" rIns="109800" wrap="square" tIns="109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Phase 5: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Validate and Generalize  Model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3785873" y="1301321"/>
              <a:ext cx="4620300" cy="4620300"/>
            </a:xfrm>
            <a:custGeom>
              <a:rect b="b" l="l" r="r" t="t"/>
              <a:pathLst>
                <a:path extrusionOk="0" h="120000" w="120000">
                  <a:moveTo>
                    <a:pt x="14435" y="20963"/>
                  </a:moveTo>
                  <a:lnTo>
                    <a:pt x="14435" y="20963"/>
                  </a:lnTo>
                  <a:cubicBezTo>
                    <a:pt x="19030" y="15599"/>
                    <a:pt x="24536" y="11089"/>
                    <a:pt x="30700" y="7640"/>
                  </a:cubicBezTo>
                </a:path>
              </a:pathLst>
            </a:custGeom>
            <a:noFill/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5" name="Google Shape;95;p1"/>
          <p:cNvGrpSpPr/>
          <p:nvPr/>
        </p:nvGrpSpPr>
        <p:grpSpPr>
          <a:xfrm>
            <a:off x="7095252" y="1871076"/>
            <a:ext cx="1584087" cy="1504960"/>
            <a:chOff x="0" y="425112"/>
            <a:chExt cx="1709754" cy="1704565"/>
          </a:xfrm>
        </p:grpSpPr>
        <p:sp>
          <p:nvSpPr>
            <p:cNvPr id="96" name="Google Shape;96;p1"/>
            <p:cNvSpPr/>
            <p:nvPr/>
          </p:nvSpPr>
          <p:spPr>
            <a:xfrm>
              <a:off x="0" y="425112"/>
              <a:ext cx="1684500" cy="5172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25245" y="450357"/>
              <a:ext cx="1634100" cy="46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Identify Relevant Quantities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0" y="788638"/>
              <a:ext cx="168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"/>
            <p:cNvSpPr txBox="1"/>
            <p:nvPr/>
          </p:nvSpPr>
          <p:spPr>
            <a:xfrm>
              <a:off x="0" y="788638"/>
              <a:ext cx="168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6500" lIns="53475" spcFirstLastPara="1" rIns="92450" wrap="square" tIns="16500">
              <a:noAutofit/>
            </a:bodyPr>
            <a:lstStyle/>
            <a:p>
              <a:pPr indent="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Calibri"/>
                <a:buNone/>
              </a:pPr>
              <a:r>
                <a:t/>
              </a:r>
              <a:endPara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0" y="1003918"/>
              <a:ext cx="1684500" cy="5172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 txBox="1"/>
            <p:nvPr/>
          </p:nvSpPr>
          <p:spPr>
            <a:xfrm>
              <a:off x="25254" y="1029172"/>
              <a:ext cx="1684500" cy="46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Research and/or Use Information Available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0" y="1521059"/>
              <a:ext cx="168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 txBox="1"/>
            <p:nvPr/>
          </p:nvSpPr>
          <p:spPr>
            <a:xfrm>
              <a:off x="0" y="1521059"/>
              <a:ext cx="1684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6500" lIns="53475" spcFirstLastPara="1" rIns="92450" wrap="square" tIns="16500">
              <a:noAutofit/>
            </a:bodyPr>
            <a:lstStyle/>
            <a:p>
              <a:pPr indent="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Calibri"/>
                <a:buNone/>
              </a:pPr>
              <a:r>
                <a:t/>
              </a:r>
              <a:endPara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0" y="1587246"/>
              <a:ext cx="1684500" cy="517200"/>
            </a:xfrm>
            <a:prstGeom prst="roundRect">
              <a:avLst>
                <a:gd fmla="val 16667" name="adj"/>
              </a:avLst>
            </a:prstGeom>
            <a:solidFill>
              <a:srgbClr val="DDEAF6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"/>
            <p:cNvSpPr txBox="1"/>
            <p:nvPr/>
          </p:nvSpPr>
          <p:spPr>
            <a:xfrm>
              <a:off x="25254" y="1612477"/>
              <a:ext cx="1571400" cy="51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Make Assumptions and Choices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6" name="Google Shape;106;p1"/>
          <p:cNvSpPr txBox="1"/>
          <p:nvPr/>
        </p:nvSpPr>
        <p:spPr>
          <a:xfrm>
            <a:off x="4949600" y="3999625"/>
            <a:ext cx="1882733" cy="9387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Mathematical Modeling Process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7" name="Google Shape;107;p1"/>
          <p:cNvCxnSpPr>
            <a:stCxn id="87" idx="3"/>
          </p:cNvCxnSpPr>
          <p:nvPr/>
        </p:nvCxnSpPr>
        <p:spPr>
          <a:xfrm flipH="1" rot="10800000">
            <a:off x="8377658" y="3178866"/>
            <a:ext cx="405900" cy="494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8" name="Google Shape;108;p1"/>
          <p:cNvCxnSpPr/>
          <p:nvPr/>
        </p:nvCxnSpPr>
        <p:spPr>
          <a:xfrm rot="10800000">
            <a:off x="8783444" y="1809831"/>
            <a:ext cx="0" cy="136906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" name="Google Shape;109;p1"/>
          <p:cNvCxnSpPr/>
          <p:nvPr/>
        </p:nvCxnSpPr>
        <p:spPr>
          <a:xfrm rot="10800000">
            <a:off x="7079924" y="1809748"/>
            <a:ext cx="170352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0" name="Google Shape;110;p1"/>
          <p:cNvCxnSpPr>
            <a:endCxn id="85" idx="3"/>
          </p:cNvCxnSpPr>
          <p:nvPr/>
        </p:nvCxnSpPr>
        <p:spPr>
          <a:xfrm flipH="1">
            <a:off x="6549855" y="1809748"/>
            <a:ext cx="530100" cy="615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1"/>
          <p:cNvCxnSpPr/>
          <p:nvPr/>
        </p:nvCxnSpPr>
        <p:spPr>
          <a:xfrm flipH="1" rot="10800000">
            <a:off x="5552091" y="4615903"/>
            <a:ext cx="1800864" cy="926554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2" name="Google Shape;112;p1"/>
          <p:cNvCxnSpPr/>
          <p:nvPr/>
        </p:nvCxnSpPr>
        <p:spPr>
          <a:xfrm flipH="1" rot="10800000">
            <a:off x="4693228" y="3255589"/>
            <a:ext cx="542630" cy="208328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3" name="Google Shape;113;p1"/>
          <p:cNvCxnSpPr/>
          <p:nvPr/>
        </p:nvCxnSpPr>
        <p:spPr>
          <a:xfrm rot="10800000">
            <a:off x="6601448" y="3037881"/>
            <a:ext cx="493800" cy="3882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4" name="Google Shape;114;p1"/>
          <p:cNvCxnSpPr/>
          <p:nvPr/>
        </p:nvCxnSpPr>
        <p:spPr>
          <a:xfrm rot="10800000">
            <a:off x="3581982" y="3038003"/>
            <a:ext cx="332717" cy="38807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5" name="Google Shape;115;p1"/>
          <p:cNvSpPr/>
          <p:nvPr/>
        </p:nvSpPr>
        <p:spPr>
          <a:xfrm>
            <a:off x="2918892" y="2619075"/>
            <a:ext cx="1138675" cy="372123"/>
          </a:xfrm>
          <a:prstGeom prst="roundRect">
            <a:avLst>
              <a:gd fmla="val 16667" name="adj"/>
            </a:avLst>
          </a:prstGeom>
          <a:solidFill>
            <a:srgbClr val="DDEAF6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Report Out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3041525" y="276200"/>
            <a:ext cx="5508300" cy="12882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LESSON LAUNCH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•Introduce context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•Elicit student thinking and experience about context and mathematics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•Pose the task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•Explain group norms and specific instructions for the task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9102100" y="1564400"/>
            <a:ext cx="2907600" cy="49668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LESSON EXPLORE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•Have students work in small groups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•Encourage active listening among peers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•Promote positive group dynamics to ensure full engagement of all group members.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 Encourage students to include voices from all group members.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 Help students make connections among different ideas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•Include occasional class check-ins to clarify information or share ideas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•Encourage students to use math strategies, representations and labeling when constructing and operating on their model.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•Support students to interpret and analyze their solution in the context of the problem situation.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•Encourage revision and refinement  of solution if necessary.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/>
          <p:nvPr/>
        </p:nvSpPr>
        <p:spPr>
          <a:xfrm>
            <a:off x="5703750" y="1674800"/>
            <a:ext cx="332700" cy="4416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"/>
          <p:cNvSpPr txBox="1"/>
          <p:nvPr/>
        </p:nvSpPr>
        <p:spPr>
          <a:xfrm>
            <a:off x="146350" y="1900825"/>
            <a:ext cx="2657100" cy="36417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LESSON SUMMARY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 Have students analyze each other’s models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Share, discuss, compare and interpret solutions across the different models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 Note similarities and differences among mathematical strategies, assumptions, and solutions.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 Encourage students to pose questions and compliments about each other’s models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• Encourage opportunities for students to generalize to similar situations.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2019-01-28T21:16:50Z</dcterms:created>
  <dc:creator>Roth-McDuffie, Amy</dc:creator>
</cp:coreProperties>
</file>