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Gill Sans" panose="020B0604020202020204" charset="0"/>
      <p:regular r:id="rId35"/>
      <p:bold r:id="rId36"/>
    </p:embeddedFont>
    <p:embeddedFont>
      <p:font typeface="Gill Sans MT" panose="020B0502020104020203" pitchFamily="34" charset="0"/>
      <p:regular r:id="rId37"/>
      <p:bold r:id="rId38"/>
      <p:italic r:id="rId39"/>
      <p:boldItalic r:id="rId40"/>
    </p:embeddedFont>
    <p:embeddedFont>
      <p:font typeface="Helvetica Neue Light" panose="020B0604020202020204" charset="0"/>
      <p:regular r:id="rId41"/>
      <p:bold r:id="rId42"/>
      <p:italic r:id="rId43"/>
      <p:boldItalic r:id="rId44"/>
    </p:embeddedFont>
    <p:embeddedFont>
      <p:font typeface="Libre Franklin" pitchFamily="2" charset="0"/>
      <p:regular r:id="rId45"/>
      <p:bold r:id="rId46"/>
      <p:italic r:id="rId47"/>
      <p:boldItalic r:id="rId48"/>
    </p:embeddedFont>
    <p:embeddedFont>
      <p:font typeface="Merriweather" panose="00000500000000000000" pitchFamily="2" charset="0"/>
      <p:regular r:id="rId49"/>
      <p:bold r:id="rId50"/>
      <p:italic r:id="rId51"/>
      <p:boldItalic r:id="rId52"/>
    </p:embeddedFont>
    <p:embeddedFont>
      <p:font typeface="Roboto" panose="020000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2"/>
  </p:normalViewPr>
  <p:slideViewPr>
    <p:cSldViewPr snapToGrid="0">
      <p:cViewPr varScale="1">
        <p:scale>
          <a:sx n="134" d="100"/>
          <a:sy n="134" d="100"/>
        </p:scale>
        <p:origin x="10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8" Type="http://schemas.openxmlformats.org/officeDocument/2006/relationships/slide" Target="slides/slide4.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font" Target="fonts/font2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Schick" userId="S::nancy.schick550@login.cuny.edu::12bc583c-005c-42d4-9a57-4f8d5d7ee309" providerId="AD" clId="Web-{1CCDA66F-E119-8F97-5F64-6E248EB296A0}"/>
    <pc:docChg chg="mod">
      <pc:chgData name="Nancy Schick" userId="S::nancy.schick550@login.cuny.edu::12bc583c-005c-42d4-9a57-4f8d5d7ee309" providerId="AD" clId="Web-{1CCDA66F-E119-8F97-5F64-6E248EB296A0}" dt="2022-08-14T13:38:06.565"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10471f1a1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1110471f1a1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e1f7a3d4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10e1f7a3d4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10471f1a1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1110471f1a1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110471f1a1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1110471f1a1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10471f1a1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1110471f1a1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10471f1a1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1110471f1a1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10471f1a1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1110471f1a1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e1f7a3d4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0e1f7a3d4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Beyond my title here at Queens College, I’ve had a lot of experience in diversity, inclusion, and Title IX issues.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0e1f7a3d4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0e1f7a3d4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110471f1a1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7" name="Google Shape;237;g1110471f1a1_0_4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1110471f1a1_0_4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10471f1a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10471f1a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Beyond my title here at Queens College, I’ve had a lot of experience in diversity, inclusion, and Title IX issues.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110471f1a1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1110471f1a1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4f41c9c9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14f41c9c9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43e43ee6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g1143e43ee6d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1143e43ee6d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22</a:t>
            </a:fld>
            <a:endParaRPr sz="12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10471f1a1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1110471f1a1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10471f1a1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1110471f1a1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143e43ee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4" name="Google Shape;294;g1143e43ee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1143e43ee6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10471f1a1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g1110471f1a1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10471f1a1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g1110471f1a1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110471f1a1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1110471f1a1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10471f1a1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1110471f1a1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e1f7a3d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0e1f7a3d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Beyond my title here at Queens College, I’ve had a lot of experience in diversity, inclusion, and Title IX issues.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10471f1a1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1110471f1a1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10471f1a1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1110471f1a1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b="1">
                <a:solidFill>
                  <a:srgbClr val="E71939"/>
                </a:solidFill>
                <a:latin typeface="Gill Sans"/>
                <a:ea typeface="Gill Sans"/>
                <a:cs typeface="Gill Sans"/>
                <a:sym typeface="Gill Sans"/>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2000">
                <a:solidFill>
                  <a:schemeClr val="lt2"/>
                </a:solidFill>
                <a:latin typeface="Gill Sans"/>
                <a:ea typeface="Gill Sans"/>
                <a:cs typeface="Gill Sans"/>
                <a:sym typeface="Gill Sans"/>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b="1">
                <a:solidFill>
                  <a:schemeClr val="lt1"/>
                </a:solidFill>
                <a:latin typeface="Gill Sans"/>
                <a:ea typeface="Gill Sans"/>
                <a:cs typeface="Gill Sans"/>
                <a:sym typeface="Gill Sans"/>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atin typeface="Gill Sans"/>
                <a:ea typeface="Gill Sans"/>
                <a:cs typeface="Gill Sans"/>
                <a:sym typeface="Gill Sans"/>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ncy.schick@qc.cun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s://www.cuny.edu/about/administration/offices/legal-affairs/policies-resources/equal-opportunity-and-non-discrimination-polic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s://www1.cuny.edu/sites/title-ix/campus-websites/student-sexual-misconduct-complaints-bill-of-righ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sx6XggsyRNQ"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hyperlink" Target="mailto:nancy.schick@qc.cuny.edu"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uqOIYDACGfI"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hyperlink" Target="mailto:nancy.schick@qc.cuny.edu"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mailto:nancy.schick@qc.cuny.ed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mailto:Vivian.Cheung@qc.cuny.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Vivian.Cheung@qc.cuny.edu"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www.cuny.edu/about/administration/offices/legal-affairs/policies-resources/equal-opportunity-and-non-discrimination-poli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464175" y="539725"/>
            <a:ext cx="83682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Fostering Mutual Respect in the Queens College Community</a:t>
            </a:r>
            <a:endParaRPr/>
          </a:p>
        </p:txBody>
      </p:sp>
      <p:sp>
        <p:nvSpPr>
          <p:cNvPr id="65" name="Google Shape;65;p13"/>
          <p:cNvSpPr txBox="1">
            <a:spLocks noGrp="1"/>
          </p:cNvSpPr>
          <p:nvPr>
            <p:ph type="subTitle" idx="1"/>
          </p:nvPr>
        </p:nvSpPr>
        <p:spPr>
          <a:xfrm>
            <a:off x="464175" y="1878550"/>
            <a:ext cx="4090200" cy="11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Nancy L. Schick, Esq.</a:t>
            </a:r>
            <a:endParaRPr/>
          </a:p>
          <a:p>
            <a:pPr marL="0" lvl="0" indent="0" algn="l" rtl="0">
              <a:spcBef>
                <a:spcPts val="0"/>
              </a:spcBef>
              <a:spcAft>
                <a:spcPts val="0"/>
              </a:spcAft>
              <a:buNone/>
            </a:pPr>
            <a:r>
              <a:rPr lang="en"/>
              <a:t>Office of Compliance &amp; Diversity</a:t>
            </a:r>
            <a:endParaRPr/>
          </a:p>
          <a:p>
            <a:pPr marL="0" lvl="0" indent="0" algn="l" rtl="0">
              <a:spcBef>
                <a:spcPts val="0"/>
              </a:spcBef>
              <a:spcAft>
                <a:spcPts val="0"/>
              </a:spcAft>
              <a:buNone/>
            </a:pPr>
            <a:r>
              <a:rPr lang="en" u="sng">
                <a:solidFill>
                  <a:srgbClr val="0000FF"/>
                </a:solidFill>
                <a:hlinkClick r:id="rId3">
                  <a:extLst>
                    <a:ext uri="{A12FA001-AC4F-418D-AE19-62706E023703}">
                      <ahyp:hlinkClr xmlns:ahyp="http://schemas.microsoft.com/office/drawing/2018/hyperlinkcolor" val="tx"/>
                    </a:ext>
                  </a:extLst>
                </a:hlinkClick>
              </a:rPr>
              <a:t>nancy.schick@qc.cuny.edu</a:t>
            </a:r>
            <a:r>
              <a:rPr lang="en">
                <a:solidFill>
                  <a:srgbClr val="0000FF"/>
                </a:solidFill>
              </a:rPr>
              <a:t> </a:t>
            </a:r>
            <a:endParaRPr>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44"/>
        <p:cNvGrpSpPr/>
        <p:nvPr/>
      </p:nvGrpSpPr>
      <p:grpSpPr>
        <a:xfrm>
          <a:off x="0" y="0"/>
          <a:ext cx="0" cy="0"/>
          <a:chOff x="0" y="0"/>
          <a:chExt cx="0" cy="0"/>
        </a:xfrm>
      </p:grpSpPr>
      <p:sp>
        <p:nvSpPr>
          <p:cNvPr id="145" name="Google Shape;145;p22"/>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146" name="Google Shape;146;p22"/>
          <p:cNvSpPr txBox="1"/>
          <p:nvPr/>
        </p:nvSpPr>
        <p:spPr>
          <a:xfrm>
            <a:off x="0" y="0"/>
            <a:ext cx="9144000" cy="180900"/>
          </a:xfrm>
          <a:prstGeom prst="rect">
            <a:avLst/>
          </a:prstGeom>
          <a:solidFill>
            <a:srgbClr val="073763"/>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a:solidFill>
                  <a:srgbClr val="999999"/>
                </a:solidFill>
                <a:latin typeface="Helvetica Neue Light"/>
                <a:ea typeface="Helvetica Neue Light"/>
                <a:cs typeface="Helvetica Neue Light"/>
                <a:sym typeface="Helvetica Neue Light"/>
              </a:rPr>
              <a:t> </a:t>
            </a:r>
            <a:endParaRPr sz="1800">
              <a:solidFill>
                <a:srgbClr val="999999"/>
              </a:solidFill>
              <a:latin typeface="Helvetica Neue Light"/>
              <a:ea typeface="Helvetica Neue Light"/>
              <a:cs typeface="Helvetica Neue Light"/>
              <a:sym typeface="Helvetica Neue Light"/>
            </a:endParaRPr>
          </a:p>
        </p:txBody>
      </p:sp>
      <p:sp>
        <p:nvSpPr>
          <p:cNvPr id="147" name="Google Shape;147;p22"/>
          <p:cNvSpPr txBox="1"/>
          <p:nvPr/>
        </p:nvSpPr>
        <p:spPr>
          <a:xfrm>
            <a:off x="0" y="4552950"/>
            <a:ext cx="9144000" cy="591900"/>
          </a:xfrm>
          <a:prstGeom prst="rect">
            <a:avLst/>
          </a:prstGeom>
          <a:solidFill>
            <a:srgbClr val="07376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a:solidFill>
                <a:srgbClr val="999999"/>
              </a:solidFill>
              <a:latin typeface="Helvetica Neue Light"/>
              <a:ea typeface="Helvetica Neue Light"/>
              <a:cs typeface="Helvetica Neue Light"/>
              <a:sym typeface="Helvetica Neue Light"/>
            </a:endParaRPr>
          </a:p>
        </p:txBody>
      </p:sp>
      <p:pic>
        <p:nvPicPr>
          <p:cNvPr id="148" name="Google Shape;148;p22"/>
          <p:cNvPicPr preferRelativeResize="0"/>
          <p:nvPr/>
        </p:nvPicPr>
        <p:blipFill rotWithShape="1">
          <a:blip r:embed="rId3">
            <a:alphaModFix/>
          </a:blip>
          <a:srcRect/>
          <a:stretch/>
        </p:blipFill>
        <p:spPr>
          <a:xfrm>
            <a:off x="6400800" y="4650581"/>
            <a:ext cx="1809751" cy="436961"/>
          </a:xfrm>
          <a:prstGeom prst="rect">
            <a:avLst/>
          </a:prstGeom>
          <a:noFill/>
          <a:ln>
            <a:noFill/>
          </a:ln>
        </p:spPr>
      </p:pic>
      <p:sp>
        <p:nvSpPr>
          <p:cNvPr id="149" name="Google Shape;149;p22"/>
          <p:cNvSpPr/>
          <p:nvPr/>
        </p:nvSpPr>
        <p:spPr>
          <a:xfrm>
            <a:off x="519113" y="457200"/>
            <a:ext cx="8115300" cy="55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3000" b="1" dirty="0">
                <a:solidFill>
                  <a:srgbClr val="073763"/>
                </a:solidFill>
                <a:latin typeface="Gill Sans"/>
                <a:ea typeface="Gill Sans"/>
                <a:cs typeface="Gill Sans"/>
                <a:sym typeface="Gill Sans"/>
              </a:rPr>
              <a:t>CUNY Notice of Non-Discrimination</a:t>
            </a:r>
            <a:endParaRPr sz="3000" b="1" dirty="0">
              <a:solidFill>
                <a:srgbClr val="073763"/>
              </a:solidFill>
              <a:latin typeface="Gill Sans"/>
              <a:ea typeface="Gill Sans"/>
              <a:cs typeface="Gill Sans"/>
              <a:sym typeface="Gill Sans"/>
            </a:endParaRPr>
          </a:p>
        </p:txBody>
      </p:sp>
      <p:sp>
        <p:nvSpPr>
          <p:cNvPr id="150" name="Google Shape;150;p22"/>
          <p:cNvSpPr/>
          <p:nvPr/>
        </p:nvSpPr>
        <p:spPr>
          <a:xfrm>
            <a:off x="520700" y="1057552"/>
            <a:ext cx="8113800" cy="111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700" dirty="0">
                <a:solidFill>
                  <a:schemeClr val="dk1"/>
                </a:solidFill>
                <a:latin typeface="Gill Sans"/>
                <a:ea typeface="Gill Sans"/>
                <a:cs typeface="Gill Sans"/>
                <a:sym typeface="Gill Sans"/>
              </a:rPr>
              <a:t>It is the policy of the University—applicable to all colleges and units— to recruit, employ, retain, promote, and provide benefits to employees (including paid and unpaid interns) and to admit and provide services for students </a:t>
            </a:r>
            <a:r>
              <a:rPr lang="en" sz="1700" b="1" dirty="0">
                <a:solidFill>
                  <a:schemeClr val="dk1"/>
                </a:solidFill>
                <a:highlight>
                  <a:srgbClr val="FFFF00"/>
                </a:highlight>
                <a:latin typeface="Gill Sans"/>
                <a:ea typeface="Gill Sans"/>
                <a:cs typeface="Gill Sans"/>
                <a:sym typeface="Gill Sans"/>
              </a:rPr>
              <a:t>without regard to</a:t>
            </a:r>
            <a:r>
              <a:rPr lang="en" sz="1700" dirty="0">
                <a:solidFill>
                  <a:schemeClr val="dk1"/>
                </a:solidFill>
                <a:latin typeface="Gill Sans"/>
                <a:ea typeface="Gill Sans"/>
                <a:cs typeface="Gill Sans"/>
                <a:sym typeface="Gill Sans"/>
              </a:rPr>
              <a:t>:</a:t>
            </a:r>
            <a:endParaRPr sz="1700" dirty="0"/>
          </a:p>
        </p:txBody>
      </p:sp>
      <p:sp>
        <p:nvSpPr>
          <p:cNvPr id="151" name="Google Shape;151;p22"/>
          <p:cNvSpPr txBox="1"/>
          <p:nvPr/>
        </p:nvSpPr>
        <p:spPr>
          <a:xfrm>
            <a:off x="573082" y="2012175"/>
            <a:ext cx="3090000" cy="13929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Race</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Color </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Creed</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National origin</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Ethnicity</a:t>
            </a:r>
            <a:endParaRPr/>
          </a:p>
        </p:txBody>
      </p:sp>
      <p:sp>
        <p:nvSpPr>
          <p:cNvPr id="152" name="Google Shape;152;p22"/>
          <p:cNvSpPr txBox="1"/>
          <p:nvPr/>
        </p:nvSpPr>
        <p:spPr>
          <a:xfrm>
            <a:off x="519113" y="3494901"/>
            <a:ext cx="7885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a:solidFill>
                  <a:schemeClr val="dk1"/>
                </a:solidFill>
                <a:latin typeface="Gill Sans"/>
                <a:ea typeface="Gill Sans"/>
                <a:cs typeface="Gill Sans"/>
                <a:sym typeface="Gill Sans"/>
              </a:rPr>
              <a:t>or any other legally prohibited basis in accordance with federal, state and city laws.</a:t>
            </a:r>
            <a:endParaRPr sz="1800">
              <a:solidFill>
                <a:schemeClr val="dk1"/>
              </a:solidFill>
              <a:latin typeface="Gill Sans"/>
              <a:ea typeface="Gill Sans"/>
              <a:cs typeface="Gill Sans"/>
              <a:sym typeface="Gill Sans"/>
            </a:endParaRPr>
          </a:p>
        </p:txBody>
      </p:sp>
      <p:sp>
        <p:nvSpPr>
          <p:cNvPr id="153" name="Google Shape;153;p22"/>
          <p:cNvSpPr txBox="1"/>
          <p:nvPr/>
        </p:nvSpPr>
        <p:spPr>
          <a:xfrm>
            <a:off x="519125" y="3924300"/>
            <a:ext cx="82866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chemeClr val="dk1"/>
                </a:solidFill>
                <a:latin typeface="Gill Sans"/>
                <a:ea typeface="Gill Sans"/>
                <a:cs typeface="Gill Sans"/>
                <a:sym typeface="Gill Sans"/>
              </a:rPr>
              <a:t>Source: </a:t>
            </a:r>
            <a:endParaRPr/>
          </a:p>
          <a:p>
            <a:pPr marL="0" marR="0" lvl="0" indent="0" algn="l" rtl="0">
              <a:spcBef>
                <a:spcPts val="0"/>
              </a:spcBef>
              <a:spcAft>
                <a:spcPts val="0"/>
              </a:spcAft>
              <a:buNone/>
            </a:pPr>
            <a:r>
              <a:rPr lang="en" sz="1200" u="sng">
                <a:solidFill>
                  <a:srgbClr val="0000FF"/>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https://www.cuny.edu/about/administration/offices/legal-affairs/policies-resources/equal-opportunity-and-non-discrimination-policy/</a:t>
            </a:r>
            <a:endParaRPr sz="1200">
              <a:solidFill>
                <a:srgbClr val="0000FF"/>
              </a:solidFill>
              <a:latin typeface="Gill Sans"/>
              <a:ea typeface="Gill Sans"/>
              <a:cs typeface="Gill Sans"/>
              <a:sym typeface="Gill Sans"/>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4" name="Google Shape;154;p22"/>
          <p:cNvSpPr txBox="1"/>
          <p:nvPr/>
        </p:nvSpPr>
        <p:spPr>
          <a:xfrm>
            <a:off x="3936404" y="2012175"/>
            <a:ext cx="1582800" cy="13929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Sexual orientation</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Gender</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Gender identity</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Marital status</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Partnership status</a:t>
            </a:r>
            <a:endParaRPr/>
          </a:p>
        </p:txBody>
      </p:sp>
      <p:sp>
        <p:nvSpPr>
          <p:cNvPr id="155" name="Google Shape;155;p22"/>
          <p:cNvSpPr txBox="1"/>
          <p:nvPr/>
        </p:nvSpPr>
        <p:spPr>
          <a:xfrm>
            <a:off x="1959100" y="1973600"/>
            <a:ext cx="1977300" cy="13929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Ancestry</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Religion</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Age</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Sex (including pregnancy, childbirth and related conditions)</a:t>
            </a:r>
            <a:endParaRPr/>
          </a:p>
        </p:txBody>
      </p:sp>
      <p:sp>
        <p:nvSpPr>
          <p:cNvPr id="156" name="Google Shape;156;p22"/>
          <p:cNvSpPr txBox="1"/>
          <p:nvPr/>
        </p:nvSpPr>
        <p:spPr>
          <a:xfrm>
            <a:off x="5671604" y="2012175"/>
            <a:ext cx="1582800" cy="13929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Disability </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Genetic information</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Alienage</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Citizenship</a:t>
            </a:r>
            <a:endParaRPr/>
          </a:p>
        </p:txBody>
      </p:sp>
      <p:sp>
        <p:nvSpPr>
          <p:cNvPr id="157" name="Google Shape;157;p22"/>
          <p:cNvSpPr txBox="1"/>
          <p:nvPr/>
        </p:nvSpPr>
        <p:spPr>
          <a:xfrm>
            <a:off x="6985000" y="2012175"/>
            <a:ext cx="1708800" cy="13929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Military or veteran status</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Status as a victim of domestic violence, stalking, sex offenses </a:t>
            </a:r>
            <a:endParaRPr/>
          </a:p>
          <a:p>
            <a:pPr marL="171450" marR="0" lvl="0" indent="-171450" algn="l" rtl="0">
              <a:spcBef>
                <a:spcPts val="240"/>
              </a:spcBef>
              <a:spcAft>
                <a:spcPts val="0"/>
              </a:spcAft>
              <a:buClr>
                <a:srgbClr val="D5213A"/>
              </a:buClr>
              <a:buSzPts val="1440"/>
              <a:buFont typeface="Courier New"/>
              <a:buChar char="o"/>
            </a:pPr>
            <a:r>
              <a:rPr lang="en" sz="1200">
                <a:solidFill>
                  <a:schemeClr val="dk1"/>
                </a:solidFill>
                <a:latin typeface="Gill Sans"/>
                <a:ea typeface="Gill Sans"/>
                <a:cs typeface="Gill Sans"/>
                <a:sym typeface="Gill Sans"/>
              </a:rPr>
              <a:t>Unemployment status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61"/>
        <p:cNvGrpSpPr/>
        <p:nvPr/>
      </p:nvGrpSpPr>
      <p:grpSpPr>
        <a:xfrm>
          <a:off x="0" y="0"/>
          <a:ext cx="0" cy="0"/>
          <a:chOff x="0" y="0"/>
          <a:chExt cx="0" cy="0"/>
        </a:xfrm>
      </p:grpSpPr>
      <p:sp>
        <p:nvSpPr>
          <p:cNvPr id="162" name="Google Shape;162;p23"/>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163" name="Google Shape;163;p23"/>
          <p:cNvSpPr txBox="1"/>
          <p:nvPr/>
        </p:nvSpPr>
        <p:spPr>
          <a:xfrm>
            <a:off x="0" y="0"/>
            <a:ext cx="9144000" cy="180900"/>
          </a:xfrm>
          <a:prstGeom prst="rect">
            <a:avLst/>
          </a:prstGeom>
          <a:solidFill>
            <a:srgbClr val="073763"/>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b="0" i="0" u="none" strike="noStrike" cap="none">
                <a:solidFill>
                  <a:srgbClr val="999999"/>
                </a:solidFill>
                <a:latin typeface="Helvetica Neue Light"/>
                <a:ea typeface="Helvetica Neue Light"/>
                <a:cs typeface="Helvetica Neue Light"/>
                <a:sym typeface="Helvetica Neue Light"/>
              </a:rPr>
              <a:t> </a:t>
            </a:r>
            <a:endParaRPr sz="1800" b="0" i="0" u="none" strike="noStrike" cap="none">
              <a:solidFill>
                <a:srgbClr val="999999"/>
              </a:solidFill>
              <a:latin typeface="Helvetica Neue Light"/>
              <a:ea typeface="Helvetica Neue Light"/>
              <a:cs typeface="Helvetica Neue Light"/>
              <a:sym typeface="Helvetica Neue Light"/>
            </a:endParaRPr>
          </a:p>
        </p:txBody>
      </p:sp>
      <p:sp>
        <p:nvSpPr>
          <p:cNvPr id="164" name="Google Shape;164;p23"/>
          <p:cNvSpPr txBox="1"/>
          <p:nvPr/>
        </p:nvSpPr>
        <p:spPr>
          <a:xfrm>
            <a:off x="0" y="4552950"/>
            <a:ext cx="9144000" cy="591900"/>
          </a:xfrm>
          <a:prstGeom prst="rect">
            <a:avLst/>
          </a:prstGeom>
          <a:solidFill>
            <a:srgbClr val="07376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999999"/>
              </a:solidFill>
              <a:latin typeface="Helvetica Neue Light"/>
              <a:ea typeface="Helvetica Neue Light"/>
              <a:cs typeface="Helvetica Neue Light"/>
              <a:sym typeface="Helvetica Neue Light"/>
            </a:endParaRPr>
          </a:p>
        </p:txBody>
      </p:sp>
      <p:pic>
        <p:nvPicPr>
          <p:cNvPr id="165" name="Google Shape;165;p23"/>
          <p:cNvPicPr preferRelativeResize="0"/>
          <p:nvPr/>
        </p:nvPicPr>
        <p:blipFill rotWithShape="1">
          <a:blip r:embed="rId3">
            <a:alphaModFix/>
          </a:blip>
          <a:srcRect/>
          <a:stretch/>
        </p:blipFill>
        <p:spPr>
          <a:xfrm>
            <a:off x="6400800" y="4650581"/>
            <a:ext cx="1809751" cy="436961"/>
          </a:xfrm>
          <a:prstGeom prst="rect">
            <a:avLst/>
          </a:prstGeom>
          <a:noFill/>
          <a:ln>
            <a:noFill/>
          </a:ln>
        </p:spPr>
      </p:pic>
      <p:sp>
        <p:nvSpPr>
          <p:cNvPr id="166" name="Google Shape;166;p23"/>
          <p:cNvSpPr/>
          <p:nvPr/>
        </p:nvSpPr>
        <p:spPr>
          <a:xfrm>
            <a:off x="451625" y="488150"/>
            <a:ext cx="8182800" cy="55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3600" b="1" i="0" u="none" strike="noStrike" cap="none">
                <a:solidFill>
                  <a:srgbClr val="073763"/>
                </a:solidFill>
                <a:latin typeface="Gill Sans"/>
                <a:ea typeface="Gill Sans"/>
                <a:cs typeface="Gill Sans"/>
                <a:sym typeface="Gill Sans"/>
              </a:rPr>
              <a:t>CUNY </a:t>
            </a:r>
            <a:r>
              <a:rPr lang="en" sz="3600" b="1">
                <a:solidFill>
                  <a:srgbClr val="073763"/>
                </a:solidFill>
                <a:latin typeface="Gill Sans"/>
                <a:ea typeface="Gill Sans"/>
                <a:cs typeface="Gill Sans"/>
                <a:sym typeface="Gill Sans"/>
              </a:rPr>
              <a:t>Student Bill of Rights</a:t>
            </a:r>
            <a:endParaRPr sz="4000" b="1" i="0" u="none" strike="noStrike" cap="none">
              <a:solidFill>
                <a:srgbClr val="073763"/>
              </a:solidFill>
              <a:latin typeface="Gill Sans"/>
              <a:ea typeface="Gill Sans"/>
              <a:cs typeface="Gill Sans"/>
              <a:sym typeface="Gill Sans"/>
            </a:endParaRPr>
          </a:p>
        </p:txBody>
      </p:sp>
      <p:sp>
        <p:nvSpPr>
          <p:cNvPr id="167" name="Google Shape;167;p23"/>
          <p:cNvSpPr/>
          <p:nvPr/>
        </p:nvSpPr>
        <p:spPr>
          <a:xfrm>
            <a:off x="451625" y="1301950"/>
            <a:ext cx="8286600" cy="241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500">
                <a:latin typeface="Gill Sans"/>
                <a:ea typeface="Gill Sans"/>
                <a:cs typeface="Gill Sans"/>
                <a:sym typeface="Gill Sans"/>
              </a:rPr>
              <a:t>For CUNY students who experience Sexual Violence, including sexual assault; domestic, dating or, intimate partner violence, stalking or voyeurism. Among other rights, you have a right to:</a:t>
            </a:r>
            <a:endParaRPr sz="1500">
              <a:latin typeface="Gill Sans"/>
              <a:ea typeface="Gill Sans"/>
              <a:cs typeface="Gill Sans"/>
              <a:sym typeface="Gill Sans"/>
            </a:endParaRPr>
          </a:p>
          <a:p>
            <a:pPr marL="0" lvl="0" indent="0" algn="l" rtl="0">
              <a:lnSpc>
                <a:spcPct val="115000"/>
              </a:lnSpc>
              <a:spcBef>
                <a:spcPts val="0"/>
              </a:spcBef>
              <a:spcAft>
                <a:spcPts val="0"/>
              </a:spcAft>
              <a:buNone/>
            </a:pPr>
            <a:endParaRPr sz="1500">
              <a:latin typeface="Gill Sans"/>
              <a:ea typeface="Gill Sans"/>
              <a:cs typeface="Gill Sans"/>
              <a:sym typeface="Gill Sans"/>
            </a:endParaRPr>
          </a:p>
          <a:p>
            <a:pPr marL="457200" lvl="0" indent="-323850" algn="l" rtl="0">
              <a:lnSpc>
                <a:spcPct val="115000"/>
              </a:lnSpc>
              <a:spcBef>
                <a:spcPts val="0"/>
              </a:spcBef>
              <a:spcAft>
                <a:spcPts val="0"/>
              </a:spcAft>
              <a:buSzPts val="1500"/>
              <a:buFont typeface="Gill Sans"/>
              <a:buChar char="●"/>
            </a:pPr>
            <a:r>
              <a:rPr lang="en" sz="1500">
                <a:latin typeface="Gill Sans"/>
                <a:ea typeface="Gill Sans"/>
                <a:cs typeface="Gill Sans"/>
                <a:sym typeface="Gill Sans"/>
              </a:rPr>
              <a:t>Report the incident to the police</a:t>
            </a:r>
            <a:endParaRPr sz="1500">
              <a:latin typeface="Gill Sans"/>
              <a:ea typeface="Gill Sans"/>
              <a:cs typeface="Gill Sans"/>
              <a:sym typeface="Gill Sans"/>
            </a:endParaRPr>
          </a:p>
          <a:p>
            <a:pPr marL="457200" lvl="0" indent="-323850" algn="l" rtl="0">
              <a:lnSpc>
                <a:spcPct val="115000"/>
              </a:lnSpc>
              <a:spcBef>
                <a:spcPts val="0"/>
              </a:spcBef>
              <a:spcAft>
                <a:spcPts val="0"/>
              </a:spcAft>
              <a:buSzPts val="1500"/>
              <a:buFont typeface="Gill Sans"/>
              <a:buChar char="●"/>
            </a:pPr>
            <a:r>
              <a:rPr lang="en" sz="1500">
                <a:latin typeface="Gill Sans"/>
                <a:ea typeface="Gill Sans"/>
                <a:cs typeface="Gill Sans"/>
                <a:sym typeface="Gill Sans"/>
              </a:rPr>
              <a:t>Have your disclosures treated seriously</a:t>
            </a:r>
            <a:endParaRPr sz="1500">
              <a:latin typeface="Gill Sans"/>
              <a:ea typeface="Gill Sans"/>
              <a:cs typeface="Gill Sans"/>
              <a:sym typeface="Gill Sans"/>
            </a:endParaRPr>
          </a:p>
          <a:p>
            <a:pPr marL="457200" lvl="0" indent="-323850" algn="l" rtl="0">
              <a:lnSpc>
                <a:spcPct val="115000"/>
              </a:lnSpc>
              <a:spcBef>
                <a:spcPts val="0"/>
              </a:spcBef>
              <a:spcAft>
                <a:spcPts val="0"/>
              </a:spcAft>
              <a:buSzPts val="1500"/>
              <a:buFont typeface="Gill Sans"/>
              <a:buChar char="●"/>
            </a:pPr>
            <a:r>
              <a:rPr lang="en" sz="1500">
                <a:latin typeface="Gill Sans"/>
                <a:ea typeface="Gill Sans"/>
                <a:cs typeface="Gill Sans"/>
                <a:sym typeface="Gill Sans"/>
              </a:rPr>
              <a:t>Make a decision about whether or not to participate in any disciplinary or criminal justice process</a:t>
            </a:r>
            <a:endParaRPr sz="1500">
              <a:latin typeface="Gill Sans"/>
              <a:ea typeface="Gill Sans"/>
              <a:cs typeface="Gill Sans"/>
              <a:sym typeface="Gill Sans"/>
            </a:endParaRPr>
          </a:p>
          <a:p>
            <a:pPr marL="457200" lvl="0" indent="-323850" algn="l" rtl="0">
              <a:lnSpc>
                <a:spcPct val="115000"/>
              </a:lnSpc>
              <a:spcBef>
                <a:spcPts val="0"/>
              </a:spcBef>
              <a:spcAft>
                <a:spcPts val="0"/>
              </a:spcAft>
              <a:buSzPts val="1500"/>
              <a:buFont typeface="Gill Sans"/>
              <a:buChar char="●"/>
            </a:pPr>
            <a:r>
              <a:rPr lang="en" sz="1500">
                <a:latin typeface="Gill Sans"/>
                <a:ea typeface="Gill Sans"/>
                <a:cs typeface="Gill Sans"/>
                <a:sym typeface="Gill Sans"/>
              </a:rPr>
              <a:t>Be free from any suggestion that you are at fault for the crime(s) perpetrated against you</a:t>
            </a:r>
            <a:endParaRPr sz="1500">
              <a:latin typeface="Gill Sans"/>
              <a:ea typeface="Gill Sans"/>
              <a:cs typeface="Gill Sans"/>
              <a:sym typeface="Gill Sans"/>
            </a:endParaRPr>
          </a:p>
          <a:p>
            <a:pPr marL="0" marR="0" lvl="0" indent="0" algn="l" rtl="0">
              <a:spcBef>
                <a:spcPts val="400"/>
              </a:spcBef>
              <a:spcAft>
                <a:spcPts val="0"/>
              </a:spcAft>
              <a:buNone/>
            </a:pPr>
            <a:endParaRPr sz="1900">
              <a:solidFill>
                <a:schemeClr val="dk1"/>
              </a:solidFill>
              <a:highlight>
                <a:srgbClr val="00FF00"/>
              </a:highlight>
              <a:latin typeface="Gill Sans"/>
              <a:ea typeface="Gill Sans"/>
              <a:cs typeface="Gill Sans"/>
              <a:sym typeface="Gill Sans"/>
            </a:endParaRPr>
          </a:p>
        </p:txBody>
      </p:sp>
      <p:sp>
        <p:nvSpPr>
          <p:cNvPr id="168" name="Google Shape;168;p23"/>
          <p:cNvSpPr txBox="1"/>
          <p:nvPr/>
        </p:nvSpPr>
        <p:spPr>
          <a:xfrm>
            <a:off x="589175" y="3458825"/>
            <a:ext cx="7983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b="0" i="0" u="none" strike="noStrike" cap="none">
                <a:solidFill>
                  <a:schemeClr val="dk1"/>
                </a:solidFill>
                <a:latin typeface="Gill Sans"/>
                <a:ea typeface="Gill Sans"/>
                <a:cs typeface="Gill Sans"/>
                <a:sym typeface="Gill Sans"/>
              </a:rPr>
              <a:t>Source: </a:t>
            </a:r>
            <a:endParaRPr/>
          </a:p>
          <a:p>
            <a:pPr marL="0" marR="0" lvl="0" indent="0" algn="l" rtl="0">
              <a:spcBef>
                <a:spcPts val="0"/>
              </a:spcBef>
              <a:spcAft>
                <a:spcPts val="0"/>
              </a:spcAft>
              <a:buNone/>
            </a:pPr>
            <a:r>
              <a:rPr lang="en" sz="1200" u="sng">
                <a:solidFill>
                  <a:srgbClr val="0000FF"/>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https://www1.cuny.edu/sites/title-ix/campus-websites/student-sexual-misconduct-complaints-bill-of-rights/n/offices/legal-affairs/policies-resources/equal-opportunity-and-non-discrimination-policy/</a:t>
            </a:r>
            <a:endParaRPr sz="1800">
              <a:solidFill>
                <a:srgbClr val="0000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2"/>
        <p:cNvGrpSpPr/>
        <p:nvPr/>
      </p:nvGrpSpPr>
      <p:grpSpPr>
        <a:xfrm>
          <a:off x="0" y="0"/>
          <a:ext cx="0" cy="0"/>
          <a:chOff x="0" y="0"/>
          <a:chExt cx="0" cy="0"/>
        </a:xfrm>
      </p:grpSpPr>
      <p:sp>
        <p:nvSpPr>
          <p:cNvPr id="173" name="Google Shape;173;p24"/>
          <p:cNvSpPr/>
          <p:nvPr/>
        </p:nvSpPr>
        <p:spPr>
          <a:xfrm>
            <a:off x="903250" y="819150"/>
            <a:ext cx="7338900" cy="55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3000" b="1" dirty="0">
                <a:solidFill>
                  <a:srgbClr val="E71939"/>
                </a:solidFill>
                <a:latin typeface="Gill Sans"/>
                <a:ea typeface="Gill Sans"/>
                <a:cs typeface="Gill Sans"/>
                <a:sym typeface="Gill Sans"/>
              </a:rPr>
              <a:t>Protections Under Federal Law</a:t>
            </a:r>
            <a:endParaRPr sz="3000" b="1" dirty="0">
              <a:solidFill>
                <a:schemeClr val="dk1"/>
              </a:solidFill>
              <a:latin typeface="Gill Sans"/>
              <a:ea typeface="Gill Sans"/>
              <a:cs typeface="Gill Sans"/>
              <a:sym typeface="Gill Sans"/>
            </a:endParaRPr>
          </a:p>
        </p:txBody>
      </p:sp>
      <p:sp>
        <p:nvSpPr>
          <p:cNvPr id="174" name="Google Shape;174;p24"/>
          <p:cNvSpPr/>
          <p:nvPr/>
        </p:nvSpPr>
        <p:spPr>
          <a:xfrm>
            <a:off x="889850" y="1559700"/>
            <a:ext cx="7338900" cy="2166900"/>
          </a:xfrm>
          <a:prstGeom prst="rect">
            <a:avLst/>
          </a:prstGeom>
          <a:noFill/>
          <a:ln>
            <a:noFill/>
          </a:ln>
        </p:spPr>
        <p:txBody>
          <a:bodyPr spcFirstLastPara="1" wrap="square" lIns="91425" tIns="45700" rIns="91425" bIns="45700" anchor="t" anchorCtr="0">
            <a:noAutofit/>
          </a:bodyPr>
          <a:lstStyle/>
          <a:p>
            <a:pPr marL="457200" marR="0" lvl="0" indent="-495300" algn="l" rtl="0">
              <a:spcBef>
                <a:spcPts val="0"/>
              </a:spcBef>
              <a:spcAft>
                <a:spcPts val="0"/>
              </a:spcAft>
              <a:buClr>
                <a:srgbClr val="D5213A"/>
              </a:buClr>
              <a:buSzPts val="3000"/>
              <a:buFont typeface="Noto Sans Symbols"/>
              <a:buChar char="≫"/>
            </a:pPr>
            <a:r>
              <a:rPr lang="en" sz="3000">
                <a:solidFill>
                  <a:schemeClr val="dk1"/>
                </a:solidFill>
                <a:latin typeface="Gill Sans"/>
                <a:ea typeface="Gill Sans"/>
                <a:cs typeface="Gill Sans"/>
                <a:sym typeface="Gill Sans"/>
              </a:rPr>
              <a:t>Race, color, or national origin (Title VI)</a:t>
            </a:r>
            <a:endParaRPr sz="3000"/>
          </a:p>
          <a:p>
            <a:pPr marL="457200" marR="0" lvl="0" indent="-495300" algn="l" rtl="0">
              <a:spcBef>
                <a:spcPts val="400"/>
              </a:spcBef>
              <a:spcAft>
                <a:spcPts val="0"/>
              </a:spcAft>
              <a:buClr>
                <a:srgbClr val="D5213A"/>
              </a:buClr>
              <a:buSzPts val="3000"/>
              <a:buFont typeface="Noto Sans Symbols"/>
              <a:buChar char="≫"/>
            </a:pPr>
            <a:r>
              <a:rPr lang="en" sz="3000">
                <a:solidFill>
                  <a:schemeClr val="dk1"/>
                </a:solidFill>
                <a:latin typeface="Gill Sans"/>
                <a:ea typeface="Gill Sans"/>
                <a:cs typeface="Gill Sans"/>
                <a:sym typeface="Gill Sans"/>
              </a:rPr>
              <a:t>Sex, including sexual preference, gender identity, and gender expression (Title IX)</a:t>
            </a:r>
            <a:endParaRPr sz="3000"/>
          </a:p>
          <a:p>
            <a:pPr marL="457200" marR="0" lvl="0" indent="-495300" algn="l" rtl="0">
              <a:spcBef>
                <a:spcPts val="400"/>
              </a:spcBef>
              <a:spcAft>
                <a:spcPts val="0"/>
              </a:spcAft>
              <a:buClr>
                <a:srgbClr val="D5213A"/>
              </a:buClr>
              <a:buSzPts val="3000"/>
              <a:buFont typeface="Noto Sans Symbols"/>
              <a:buChar char="≫"/>
            </a:pPr>
            <a:r>
              <a:rPr lang="en" sz="3000">
                <a:solidFill>
                  <a:schemeClr val="dk1"/>
                </a:solidFill>
                <a:latin typeface="Gill Sans"/>
                <a:ea typeface="Gill Sans"/>
                <a:cs typeface="Gill Sans"/>
                <a:sym typeface="Gill Sans"/>
              </a:rPr>
              <a:t>Intersectionality</a:t>
            </a:r>
            <a:r>
              <a:rPr lang="en" sz="3000">
                <a:solidFill>
                  <a:srgbClr val="FF0000"/>
                </a:solidFill>
                <a:latin typeface="Gill Sans"/>
                <a:ea typeface="Gill Sans"/>
                <a:cs typeface="Gill Sans"/>
                <a:sym typeface="Gill Sans"/>
              </a:rPr>
              <a:t>*</a:t>
            </a:r>
            <a:endParaRPr sz="3000"/>
          </a:p>
        </p:txBody>
      </p:sp>
      <p:sp>
        <p:nvSpPr>
          <p:cNvPr id="175" name="Google Shape;175;p24"/>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12</a:t>
            </a:fld>
            <a:endParaRPr/>
          </a:p>
        </p:txBody>
      </p:sp>
      <p:sp>
        <p:nvSpPr>
          <p:cNvPr id="176" name="Google Shape;176;p24"/>
          <p:cNvSpPr txBox="1"/>
          <p:nvPr/>
        </p:nvSpPr>
        <p:spPr>
          <a:xfrm>
            <a:off x="-12700" y="0"/>
            <a:ext cx="9144000" cy="180900"/>
          </a:xfrm>
          <a:prstGeom prst="rect">
            <a:avLst/>
          </a:prstGeom>
          <a:solidFill>
            <a:schemeClr val="dk1"/>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a:solidFill>
                  <a:srgbClr val="999999"/>
                </a:solidFill>
                <a:latin typeface="Helvetica Neue Light"/>
                <a:ea typeface="Helvetica Neue Light"/>
                <a:cs typeface="Helvetica Neue Light"/>
                <a:sym typeface="Helvetica Neue Light"/>
              </a:rPr>
              <a:t> </a:t>
            </a:r>
            <a:endParaRPr sz="1800">
              <a:solidFill>
                <a:srgbClr val="999999"/>
              </a:solidFill>
              <a:latin typeface="Helvetica Neue Light"/>
              <a:ea typeface="Helvetica Neue Light"/>
              <a:cs typeface="Helvetica Neue Light"/>
              <a:sym typeface="Helvetica Neue Light"/>
            </a:endParaRPr>
          </a:p>
        </p:txBody>
      </p:sp>
      <p:sp>
        <p:nvSpPr>
          <p:cNvPr id="177" name="Google Shape;177;p24"/>
          <p:cNvSpPr txBox="1"/>
          <p:nvPr/>
        </p:nvSpPr>
        <p:spPr>
          <a:xfrm>
            <a:off x="0" y="4552950"/>
            <a:ext cx="9144000" cy="591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en" sz="1800">
                <a:solidFill>
                  <a:schemeClr val="lt1"/>
                </a:solidFill>
                <a:latin typeface="Helvetica Neue Light"/>
                <a:ea typeface="Helvetica Neue Light"/>
                <a:cs typeface="Helvetica Neue Light"/>
                <a:sym typeface="Helvetica Neue Light"/>
              </a:rPr>
              <a:t>   </a:t>
            </a:r>
            <a:endParaRPr/>
          </a:p>
        </p:txBody>
      </p:sp>
      <p:pic>
        <p:nvPicPr>
          <p:cNvPr id="178" name="Google Shape;178;p24"/>
          <p:cNvPicPr preferRelativeResize="0"/>
          <p:nvPr/>
        </p:nvPicPr>
        <p:blipFill rotWithShape="1">
          <a:blip r:embed="rId3">
            <a:alphaModFix/>
          </a:blip>
          <a:srcRect/>
          <a:stretch/>
        </p:blipFill>
        <p:spPr>
          <a:xfrm>
            <a:off x="7061200" y="4630419"/>
            <a:ext cx="1809751" cy="4369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82"/>
        <p:cNvGrpSpPr/>
        <p:nvPr/>
      </p:nvGrpSpPr>
      <p:grpSpPr>
        <a:xfrm>
          <a:off x="0" y="0"/>
          <a:ext cx="0" cy="0"/>
          <a:chOff x="0" y="0"/>
          <a:chExt cx="0" cy="0"/>
        </a:xfrm>
      </p:grpSpPr>
      <p:sp>
        <p:nvSpPr>
          <p:cNvPr id="183" name="Google Shape;183;p25"/>
          <p:cNvSpPr/>
          <p:nvPr/>
        </p:nvSpPr>
        <p:spPr>
          <a:xfrm>
            <a:off x="450900" y="799935"/>
            <a:ext cx="8242200" cy="55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3000" b="1" dirty="0">
                <a:solidFill>
                  <a:srgbClr val="E71939"/>
                </a:solidFill>
                <a:latin typeface="Gill Sans"/>
                <a:ea typeface="Gill Sans"/>
                <a:cs typeface="Gill Sans"/>
                <a:sym typeface="Gill Sans"/>
              </a:rPr>
              <a:t>Protections Under New York State Law</a:t>
            </a:r>
            <a:endParaRPr sz="3000" b="1" dirty="0">
              <a:solidFill>
                <a:schemeClr val="dk1"/>
              </a:solidFill>
              <a:latin typeface="Gill Sans"/>
              <a:ea typeface="Gill Sans"/>
              <a:cs typeface="Gill Sans"/>
              <a:sym typeface="Gill Sans"/>
            </a:endParaRPr>
          </a:p>
        </p:txBody>
      </p:sp>
      <p:sp>
        <p:nvSpPr>
          <p:cNvPr id="184" name="Google Shape;184;p25"/>
          <p:cNvSpPr/>
          <p:nvPr/>
        </p:nvSpPr>
        <p:spPr>
          <a:xfrm>
            <a:off x="878625" y="1606400"/>
            <a:ext cx="3505200" cy="26790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Sexual orientation</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Military status</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Marital status</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Domestic violence victim status</a:t>
            </a:r>
            <a:endParaRPr sz="2000">
              <a:solidFill>
                <a:srgbClr val="FF0000"/>
              </a:solidFill>
              <a:latin typeface="Gill Sans"/>
              <a:ea typeface="Gill Sans"/>
              <a:cs typeface="Gill Sans"/>
              <a:sym typeface="Gill Sans"/>
            </a:endParaRPr>
          </a:p>
        </p:txBody>
      </p:sp>
      <p:sp>
        <p:nvSpPr>
          <p:cNvPr id="185" name="Google Shape;185;p25"/>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186" name="Google Shape;186;p25"/>
          <p:cNvSpPr txBox="1"/>
          <p:nvPr/>
        </p:nvSpPr>
        <p:spPr>
          <a:xfrm>
            <a:off x="0" y="0"/>
            <a:ext cx="9144000" cy="180900"/>
          </a:xfrm>
          <a:prstGeom prst="rect">
            <a:avLst/>
          </a:prstGeom>
          <a:solidFill>
            <a:schemeClr val="dk1"/>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a:solidFill>
                  <a:srgbClr val="999999"/>
                </a:solidFill>
                <a:latin typeface="Helvetica Neue Light"/>
                <a:ea typeface="Helvetica Neue Light"/>
                <a:cs typeface="Helvetica Neue Light"/>
                <a:sym typeface="Helvetica Neue Light"/>
              </a:rPr>
              <a:t> </a:t>
            </a:r>
            <a:endParaRPr sz="1800">
              <a:solidFill>
                <a:srgbClr val="999999"/>
              </a:solidFill>
              <a:latin typeface="Helvetica Neue Light"/>
              <a:ea typeface="Helvetica Neue Light"/>
              <a:cs typeface="Helvetica Neue Light"/>
              <a:sym typeface="Helvetica Neue Light"/>
            </a:endParaRPr>
          </a:p>
        </p:txBody>
      </p:sp>
      <p:sp>
        <p:nvSpPr>
          <p:cNvPr id="187" name="Google Shape;187;p25"/>
          <p:cNvSpPr txBox="1"/>
          <p:nvPr/>
        </p:nvSpPr>
        <p:spPr>
          <a:xfrm>
            <a:off x="0" y="4552950"/>
            <a:ext cx="9144000" cy="591900"/>
          </a:xfrm>
          <a:prstGeom prst="rect">
            <a:avLst/>
          </a:pr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en" sz="1800">
                <a:solidFill>
                  <a:schemeClr val="lt1"/>
                </a:solidFill>
                <a:latin typeface="Helvetica Neue Light"/>
                <a:ea typeface="Helvetica Neue Light"/>
                <a:cs typeface="Helvetica Neue Light"/>
                <a:sym typeface="Helvetica Neue Light"/>
              </a:rPr>
              <a:t>   </a:t>
            </a:r>
            <a:endParaRPr/>
          </a:p>
        </p:txBody>
      </p:sp>
      <p:pic>
        <p:nvPicPr>
          <p:cNvPr id="188" name="Google Shape;188;p25"/>
          <p:cNvPicPr preferRelativeResize="0"/>
          <p:nvPr/>
        </p:nvPicPr>
        <p:blipFill rotWithShape="1">
          <a:blip r:embed="rId3">
            <a:alphaModFix/>
          </a:blip>
          <a:srcRect/>
          <a:stretch/>
        </p:blipFill>
        <p:spPr>
          <a:xfrm>
            <a:off x="7061200" y="4630419"/>
            <a:ext cx="1809751" cy="436961"/>
          </a:xfrm>
          <a:prstGeom prst="rect">
            <a:avLst/>
          </a:prstGeom>
          <a:noFill/>
          <a:ln>
            <a:noFill/>
          </a:ln>
        </p:spPr>
      </p:pic>
      <p:sp>
        <p:nvSpPr>
          <p:cNvPr id="189" name="Google Shape;189;p25"/>
          <p:cNvSpPr/>
          <p:nvPr/>
        </p:nvSpPr>
        <p:spPr>
          <a:xfrm>
            <a:off x="4572000" y="1372425"/>
            <a:ext cx="3505200" cy="2293800"/>
          </a:xfrm>
          <a:prstGeom prst="rect">
            <a:avLst/>
          </a:prstGeom>
          <a:noFill/>
          <a:ln>
            <a:noFill/>
          </a:ln>
        </p:spPr>
        <p:txBody>
          <a:bodyPr spcFirstLastPara="1" wrap="square" lIns="91425" tIns="45700" rIns="91425" bIns="45700" anchor="t" anchorCtr="0">
            <a:noAutofit/>
          </a:bodyPr>
          <a:lstStyle/>
          <a:p>
            <a:pPr marL="0" marR="0" lvl="0" indent="0" algn="l" rtl="0">
              <a:spcBef>
                <a:spcPts val="400"/>
              </a:spcBef>
              <a:spcAft>
                <a:spcPts val="0"/>
              </a:spcAft>
              <a:buNone/>
            </a:pP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Prior arrest or conviction record</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Familial status</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Federal protections</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Intersectionality</a:t>
            </a:r>
            <a:endParaRPr sz="2000">
              <a:solidFill>
                <a:srgbClr val="FF0000"/>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3"/>
        <p:cNvGrpSpPr/>
        <p:nvPr/>
      </p:nvGrpSpPr>
      <p:grpSpPr>
        <a:xfrm>
          <a:off x="0" y="0"/>
          <a:ext cx="0" cy="0"/>
          <a:chOff x="0" y="0"/>
          <a:chExt cx="0" cy="0"/>
        </a:xfrm>
      </p:grpSpPr>
      <p:sp>
        <p:nvSpPr>
          <p:cNvPr id="194" name="Google Shape;194;p26"/>
          <p:cNvSpPr/>
          <p:nvPr/>
        </p:nvSpPr>
        <p:spPr>
          <a:xfrm>
            <a:off x="464175" y="666750"/>
            <a:ext cx="8217000" cy="55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3000" b="1" dirty="0">
                <a:solidFill>
                  <a:srgbClr val="E71939"/>
                </a:solidFill>
                <a:latin typeface="Gill Sans"/>
                <a:ea typeface="Gill Sans"/>
                <a:cs typeface="Gill Sans"/>
                <a:sym typeface="Gill Sans"/>
              </a:rPr>
              <a:t>Protections Under New York City Law</a:t>
            </a:r>
            <a:endParaRPr sz="3000" b="1" dirty="0">
              <a:solidFill>
                <a:schemeClr val="dk1"/>
              </a:solidFill>
              <a:latin typeface="Gill Sans"/>
              <a:ea typeface="Gill Sans"/>
              <a:cs typeface="Gill Sans"/>
              <a:sym typeface="Gill Sans"/>
            </a:endParaRPr>
          </a:p>
        </p:txBody>
      </p:sp>
      <p:sp>
        <p:nvSpPr>
          <p:cNvPr id="195" name="Google Shape;195;p26"/>
          <p:cNvSpPr/>
          <p:nvPr/>
        </p:nvSpPr>
        <p:spPr>
          <a:xfrm>
            <a:off x="1281125" y="1353151"/>
            <a:ext cx="7327800" cy="26604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Sexual identity</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Credit history (employment)</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Hairstyle</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Federal protections</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State protections</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Intersectionality</a:t>
            </a:r>
            <a:endParaRPr sz="2000">
              <a:solidFill>
                <a:srgbClr val="FF0000"/>
              </a:solidFill>
              <a:latin typeface="Gill Sans"/>
              <a:ea typeface="Gill Sans"/>
              <a:cs typeface="Gill Sans"/>
              <a:sym typeface="Gill Sans"/>
            </a:endParaRPr>
          </a:p>
        </p:txBody>
      </p:sp>
      <p:sp>
        <p:nvSpPr>
          <p:cNvPr id="196" name="Google Shape;196;p26"/>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14</a:t>
            </a:fld>
            <a:endParaRPr/>
          </a:p>
        </p:txBody>
      </p:sp>
      <p:sp>
        <p:nvSpPr>
          <p:cNvPr id="197" name="Google Shape;197;p26"/>
          <p:cNvSpPr txBox="1"/>
          <p:nvPr/>
        </p:nvSpPr>
        <p:spPr>
          <a:xfrm>
            <a:off x="0" y="0"/>
            <a:ext cx="9144000" cy="180900"/>
          </a:xfrm>
          <a:prstGeom prst="rect">
            <a:avLst/>
          </a:prstGeom>
          <a:solidFill>
            <a:srgbClr val="000000"/>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a:solidFill>
                  <a:srgbClr val="999999"/>
                </a:solidFill>
                <a:latin typeface="Helvetica Neue Light"/>
                <a:ea typeface="Helvetica Neue Light"/>
                <a:cs typeface="Helvetica Neue Light"/>
                <a:sym typeface="Helvetica Neue Light"/>
              </a:rPr>
              <a:t> </a:t>
            </a:r>
            <a:endParaRPr sz="1800">
              <a:solidFill>
                <a:srgbClr val="999999"/>
              </a:solidFill>
              <a:latin typeface="Helvetica Neue Light"/>
              <a:ea typeface="Helvetica Neue Light"/>
              <a:cs typeface="Helvetica Neue Light"/>
              <a:sym typeface="Helvetica Neue Light"/>
            </a:endParaRPr>
          </a:p>
        </p:txBody>
      </p:sp>
      <p:sp>
        <p:nvSpPr>
          <p:cNvPr id="198" name="Google Shape;198;p26"/>
          <p:cNvSpPr txBox="1"/>
          <p:nvPr/>
        </p:nvSpPr>
        <p:spPr>
          <a:xfrm>
            <a:off x="0" y="4552950"/>
            <a:ext cx="9144000" cy="591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en" sz="1800">
                <a:solidFill>
                  <a:schemeClr val="lt1"/>
                </a:solidFill>
                <a:latin typeface="Helvetica Neue Light"/>
                <a:ea typeface="Helvetica Neue Light"/>
                <a:cs typeface="Helvetica Neue Light"/>
                <a:sym typeface="Helvetica Neue Light"/>
              </a:rPr>
              <a:t>   </a:t>
            </a:r>
            <a:endParaRPr/>
          </a:p>
        </p:txBody>
      </p:sp>
      <p:pic>
        <p:nvPicPr>
          <p:cNvPr id="199" name="Google Shape;199;p26"/>
          <p:cNvPicPr preferRelativeResize="0"/>
          <p:nvPr/>
        </p:nvPicPr>
        <p:blipFill rotWithShape="1">
          <a:blip r:embed="rId3">
            <a:alphaModFix/>
          </a:blip>
          <a:srcRect/>
          <a:stretch/>
        </p:blipFill>
        <p:spPr>
          <a:xfrm>
            <a:off x="7086600" y="4650581"/>
            <a:ext cx="1809751" cy="4369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03"/>
        <p:cNvGrpSpPr/>
        <p:nvPr/>
      </p:nvGrpSpPr>
      <p:grpSpPr>
        <a:xfrm>
          <a:off x="0" y="0"/>
          <a:ext cx="0" cy="0"/>
          <a:chOff x="0" y="0"/>
          <a:chExt cx="0" cy="0"/>
        </a:xfrm>
      </p:grpSpPr>
      <p:sp>
        <p:nvSpPr>
          <p:cNvPr id="204" name="Google Shape;204;p27"/>
          <p:cNvSpPr/>
          <p:nvPr/>
        </p:nvSpPr>
        <p:spPr>
          <a:xfrm>
            <a:off x="520700" y="617935"/>
            <a:ext cx="8115300" cy="55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3600" b="1">
                <a:solidFill>
                  <a:srgbClr val="E71939"/>
                </a:solidFill>
                <a:latin typeface="Gill Sans"/>
                <a:ea typeface="Gill Sans"/>
                <a:cs typeface="Gill Sans"/>
                <a:sym typeface="Gill Sans"/>
              </a:rPr>
              <a:t>Putting Them All Together</a:t>
            </a:r>
            <a:endParaRPr sz="4000" b="1">
              <a:solidFill>
                <a:schemeClr val="dk1"/>
              </a:solidFill>
              <a:latin typeface="Gill Sans"/>
              <a:ea typeface="Gill Sans"/>
              <a:cs typeface="Gill Sans"/>
              <a:sym typeface="Gill Sans"/>
            </a:endParaRPr>
          </a:p>
        </p:txBody>
      </p:sp>
      <p:sp>
        <p:nvSpPr>
          <p:cNvPr id="205" name="Google Shape;205;p27"/>
          <p:cNvSpPr/>
          <p:nvPr/>
        </p:nvSpPr>
        <p:spPr>
          <a:xfrm>
            <a:off x="520700" y="1462100"/>
            <a:ext cx="3845100" cy="2419500"/>
          </a:xfrm>
          <a:prstGeom prst="rect">
            <a:avLst/>
          </a:prstGeom>
          <a:noFill/>
          <a:ln>
            <a:noFill/>
          </a:ln>
        </p:spPr>
        <p:txBody>
          <a:bodyPr spcFirstLastPara="1" wrap="square" lIns="91425" tIns="45700" rIns="91425" bIns="45700" anchor="t" anchorCtr="0">
            <a:noAutofit/>
          </a:bodyPr>
          <a:lstStyle/>
          <a:p>
            <a:pPr marL="457200" marR="0" lvl="0" indent="-431800" algn="l" rtl="0">
              <a:spcBef>
                <a:spcPts val="0"/>
              </a:spcBef>
              <a:spcAft>
                <a:spcPts val="0"/>
              </a:spcAft>
              <a:buClr>
                <a:srgbClr val="D5213A"/>
              </a:buClr>
              <a:buSzPts val="2000"/>
              <a:buFont typeface="Noto Sans Symbols"/>
              <a:buChar char="≫"/>
            </a:pPr>
            <a:r>
              <a:rPr lang="en" sz="1600">
                <a:solidFill>
                  <a:schemeClr val="dk1"/>
                </a:solidFill>
                <a:latin typeface="Gill Sans"/>
                <a:ea typeface="Gill Sans"/>
                <a:cs typeface="Gill Sans"/>
                <a:sym typeface="Gill Sans"/>
              </a:rPr>
              <a:t>Race, color, religion, sex, or national origin</a:t>
            </a:r>
            <a:endParaRPr sz="1000"/>
          </a:p>
          <a:p>
            <a:pPr marL="457200" marR="0" lvl="0" indent="-431800" algn="l" rtl="0">
              <a:spcBef>
                <a:spcPts val="400"/>
              </a:spcBef>
              <a:spcAft>
                <a:spcPts val="0"/>
              </a:spcAft>
              <a:buClr>
                <a:srgbClr val="D5213A"/>
              </a:buClr>
              <a:buSzPts val="2000"/>
              <a:buFont typeface="Noto Sans Symbols"/>
              <a:buChar char="≫"/>
            </a:pPr>
            <a:r>
              <a:rPr lang="en" sz="1600">
                <a:solidFill>
                  <a:schemeClr val="dk1"/>
                </a:solidFill>
                <a:latin typeface="Gill Sans"/>
                <a:ea typeface="Gill Sans"/>
                <a:cs typeface="Gill Sans"/>
                <a:sym typeface="Gill Sans"/>
              </a:rPr>
              <a:t>Sex-based wage discrimination</a:t>
            </a:r>
            <a:endParaRPr sz="1000"/>
          </a:p>
          <a:p>
            <a:pPr marL="457200" marR="0" lvl="0" indent="-431800" algn="l" rtl="0">
              <a:spcBef>
                <a:spcPts val="400"/>
              </a:spcBef>
              <a:spcAft>
                <a:spcPts val="0"/>
              </a:spcAft>
              <a:buClr>
                <a:srgbClr val="D5213A"/>
              </a:buClr>
              <a:buSzPts val="2000"/>
              <a:buFont typeface="Noto Sans Symbols"/>
              <a:buChar char="≫"/>
            </a:pPr>
            <a:r>
              <a:rPr lang="en" sz="1600">
                <a:solidFill>
                  <a:schemeClr val="dk1"/>
                </a:solidFill>
                <a:latin typeface="Gill Sans"/>
                <a:ea typeface="Gill Sans"/>
                <a:cs typeface="Gill Sans"/>
                <a:sym typeface="Gill Sans"/>
              </a:rPr>
              <a:t>Age 40 years or older</a:t>
            </a:r>
            <a:endParaRPr sz="1000"/>
          </a:p>
          <a:p>
            <a:pPr marL="457200" marR="0" lvl="0" indent="-431800" algn="l" rtl="0">
              <a:spcBef>
                <a:spcPts val="400"/>
              </a:spcBef>
              <a:spcAft>
                <a:spcPts val="0"/>
              </a:spcAft>
              <a:buClr>
                <a:srgbClr val="D5213A"/>
              </a:buClr>
              <a:buSzPts val="2000"/>
              <a:buFont typeface="Noto Sans Symbols"/>
              <a:buChar char="≫"/>
            </a:pPr>
            <a:r>
              <a:rPr lang="en" sz="1600">
                <a:solidFill>
                  <a:schemeClr val="dk1"/>
                </a:solidFill>
                <a:latin typeface="Gill Sans"/>
                <a:ea typeface="Gill Sans"/>
                <a:cs typeface="Gill Sans"/>
                <a:sym typeface="Gill Sans"/>
              </a:rPr>
              <a:t>Qualified individuals with disabilities</a:t>
            </a:r>
            <a:endParaRPr sz="1000"/>
          </a:p>
          <a:p>
            <a:pPr marL="457200" marR="0" lvl="0" indent="-431800" algn="l" rtl="0">
              <a:spcBef>
                <a:spcPts val="400"/>
              </a:spcBef>
              <a:spcAft>
                <a:spcPts val="0"/>
              </a:spcAft>
              <a:buClr>
                <a:srgbClr val="D5213A"/>
              </a:buClr>
              <a:buSzPts val="2000"/>
              <a:buFont typeface="Noto Sans Symbols"/>
              <a:buChar char="≫"/>
            </a:pPr>
            <a:r>
              <a:rPr lang="en" sz="1600">
                <a:solidFill>
                  <a:schemeClr val="dk1"/>
                </a:solidFill>
                <a:latin typeface="Gill Sans"/>
                <a:ea typeface="Gill Sans"/>
                <a:cs typeface="Gill Sans"/>
                <a:sym typeface="Gill Sans"/>
              </a:rPr>
              <a:t>Genetic information</a:t>
            </a:r>
            <a:endParaRPr sz="1000"/>
          </a:p>
          <a:p>
            <a:pPr marL="457200" marR="0" lvl="0" indent="-431800" algn="l" rtl="0">
              <a:spcBef>
                <a:spcPts val="400"/>
              </a:spcBef>
              <a:spcAft>
                <a:spcPts val="0"/>
              </a:spcAft>
              <a:buClr>
                <a:srgbClr val="D5213A"/>
              </a:buClr>
              <a:buSzPts val="2000"/>
              <a:buFont typeface="Noto Sans Symbols"/>
              <a:buChar char="≫"/>
            </a:pPr>
            <a:r>
              <a:rPr lang="en" sz="1600">
                <a:solidFill>
                  <a:schemeClr val="dk1"/>
                </a:solidFill>
                <a:latin typeface="Gill Sans"/>
                <a:ea typeface="Gill Sans"/>
                <a:cs typeface="Gill Sans"/>
                <a:sym typeface="Gill Sans"/>
              </a:rPr>
              <a:t>Sexual orientation or identity</a:t>
            </a:r>
            <a:endParaRPr sz="1600">
              <a:solidFill>
                <a:srgbClr val="FF0000"/>
              </a:solidFill>
              <a:latin typeface="Gill Sans"/>
              <a:ea typeface="Gill Sans"/>
              <a:cs typeface="Gill Sans"/>
              <a:sym typeface="Gill Sans"/>
            </a:endParaRPr>
          </a:p>
        </p:txBody>
      </p:sp>
      <p:sp>
        <p:nvSpPr>
          <p:cNvPr id="206" name="Google Shape;206;p27"/>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15</a:t>
            </a:fld>
            <a:endParaRPr/>
          </a:p>
        </p:txBody>
      </p:sp>
      <p:sp>
        <p:nvSpPr>
          <p:cNvPr id="207" name="Google Shape;207;p27"/>
          <p:cNvSpPr txBox="1"/>
          <p:nvPr/>
        </p:nvSpPr>
        <p:spPr>
          <a:xfrm>
            <a:off x="0" y="0"/>
            <a:ext cx="9144000" cy="180900"/>
          </a:xfrm>
          <a:prstGeom prst="rect">
            <a:avLst/>
          </a:prstGeom>
          <a:solidFill>
            <a:srgbClr val="000000"/>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a:solidFill>
                  <a:srgbClr val="999999"/>
                </a:solidFill>
                <a:latin typeface="Helvetica Neue Light"/>
                <a:ea typeface="Helvetica Neue Light"/>
                <a:cs typeface="Helvetica Neue Light"/>
                <a:sym typeface="Helvetica Neue Light"/>
              </a:rPr>
              <a:t> </a:t>
            </a:r>
            <a:endParaRPr sz="1800">
              <a:solidFill>
                <a:srgbClr val="999999"/>
              </a:solidFill>
              <a:latin typeface="Helvetica Neue Light"/>
              <a:ea typeface="Helvetica Neue Light"/>
              <a:cs typeface="Helvetica Neue Light"/>
              <a:sym typeface="Helvetica Neue Light"/>
            </a:endParaRPr>
          </a:p>
        </p:txBody>
      </p:sp>
      <p:sp>
        <p:nvSpPr>
          <p:cNvPr id="208" name="Google Shape;208;p27"/>
          <p:cNvSpPr txBox="1"/>
          <p:nvPr/>
        </p:nvSpPr>
        <p:spPr>
          <a:xfrm>
            <a:off x="0" y="4552950"/>
            <a:ext cx="9144000" cy="591900"/>
          </a:xfrm>
          <a:prstGeom prst="rect">
            <a:avLst/>
          </a:prstGeom>
          <a:solidFill>
            <a:srgbClr val="E7193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en" sz="1800">
                <a:solidFill>
                  <a:schemeClr val="lt1"/>
                </a:solidFill>
                <a:latin typeface="Helvetica Neue Light"/>
                <a:ea typeface="Helvetica Neue Light"/>
                <a:cs typeface="Helvetica Neue Light"/>
                <a:sym typeface="Helvetica Neue Light"/>
              </a:rPr>
              <a:t>   </a:t>
            </a:r>
            <a:endParaRPr/>
          </a:p>
        </p:txBody>
      </p:sp>
      <p:pic>
        <p:nvPicPr>
          <p:cNvPr id="209" name="Google Shape;209;p27"/>
          <p:cNvPicPr preferRelativeResize="0"/>
          <p:nvPr/>
        </p:nvPicPr>
        <p:blipFill rotWithShape="1">
          <a:blip r:embed="rId3">
            <a:alphaModFix/>
          </a:blip>
          <a:srcRect/>
          <a:stretch/>
        </p:blipFill>
        <p:spPr>
          <a:xfrm>
            <a:off x="7086600" y="4650581"/>
            <a:ext cx="1809751" cy="436961"/>
          </a:xfrm>
          <a:prstGeom prst="rect">
            <a:avLst/>
          </a:prstGeom>
          <a:noFill/>
          <a:ln>
            <a:noFill/>
          </a:ln>
        </p:spPr>
      </p:pic>
      <p:sp>
        <p:nvSpPr>
          <p:cNvPr id="210" name="Google Shape;210;p27"/>
          <p:cNvSpPr/>
          <p:nvPr/>
        </p:nvSpPr>
        <p:spPr>
          <a:xfrm>
            <a:off x="4850625" y="1514400"/>
            <a:ext cx="3845100" cy="2419500"/>
          </a:xfrm>
          <a:prstGeom prst="rect">
            <a:avLst/>
          </a:prstGeom>
          <a:noFill/>
          <a:ln>
            <a:noFill/>
          </a:ln>
        </p:spPr>
        <p:txBody>
          <a:bodyPr spcFirstLastPara="1" wrap="square" lIns="91425" tIns="45700" rIns="91425" bIns="45700" anchor="t" anchorCtr="0">
            <a:noAutofit/>
          </a:bodyPr>
          <a:lstStyle/>
          <a:p>
            <a:pPr marL="457200" marR="0" lvl="0" indent="-431800" algn="l" rtl="0">
              <a:spcBef>
                <a:spcPts val="0"/>
              </a:spcBef>
              <a:spcAft>
                <a:spcPts val="0"/>
              </a:spcAft>
              <a:buClr>
                <a:srgbClr val="D5213A"/>
              </a:buClr>
              <a:buSzPts val="2000"/>
              <a:buFont typeface="Noto Sans Symbols"/>
              <a:buChar char="≫"/>
            </a:pPr>
            <a:r>
              <a:rPr lang="en" sz="1600">
                <a:solidFill>
                  <a:schemeClr val="dk1"/>
                </a:solidFill>
                <a:latin typeface="Gill Sans"/>
                <a:ea typeface="Gill Sans"/>
                <a:cs typeface="Gill Sans"/>
                <a:sym typeface="Gill Sans"/>
              </a:rPr>
              <a:t>Military, marital, familial, or domestic violence victim status</a:t>
            </a:r>
            <a:endParaRPr sz="1000"/>
          </a:p>
          <a:p>
            <a:pPr marL="457200" marR="0" lvl="0" indent="-431800" algn="l" rtl="0">
              <a:spcBef>
                <a:spcPts val="400"/>
              </a:spcBef>
              <a:spcAft>
                <a:spcPts val="0"/>
              </a:spcAft>
              <a:buClr>
                <a:srgbClr val="D5213A"/>
              </a:buClr>
              <a:buSzPts val="2000"/>
              <a:buFont typeface="Noto Sans Symbols"/>
              <a:buChar char="≫"/>
            </a:pPr>
            <a:r>
              <a:rPr lang="en" sz="1600">
                <a:solidFill>
                  <a:schemeClr val="dk1"/>
                </a:solidFill>
                <a:latin typeface="Gill Sans"/>
                <a:ea typeface="Gill Sans"/>
                <a:cs typeface="Gill Sans"/>
                <a:sym typeface="Gill Sans"/>
              </a:rPr>
              <a:t>Prior arrest or conviction record</a:t>
            </a:r>
            <a:endParaRPr sz="1000"/>
          </a:p>
          <a:p>
            <a:pPr marL="457200" marR="0" lvl="0" indent="-431800" algn="l" rtl="0">
              <a:spcBef>
                <a:spcPts val="400"/>
              </a:spcBef>
              <a:spcAft>
                <a:spcPts val="0"/>
              </a:spcAft>
              <a:buClr>
                <a:srgbClr val="D5213A"/>
              </a:buClr>
              <a:buSzPts val="2000"/>
              <a:buFont typeface="Noto Sans Symbols"/>
              <a:buChar char="≫"/>
            </a:pPr>
            <a:r>
              <a:rPr lang="en" sz="1600">
                <a:solidFill>
                  <a:schemeClr val="dk1"/>
                </a:solidFill>
                <a:latin typeface="Gill Sans"/>
                <a:ea typeface="Gill Sans"/>
                <a:cs typeface="Gill Sans"/>
                <a:sym typeface="Gill Sans"/>
              </a:rPr>
              <a:t>Credit history (employment)</a:t>
            </a:r>
            <a:endParaRPr sz="1000"/>
          </a:p>
          <a:p>
            <a:pPr marL="457200" marR="0" lvl="0" indent="-431800" algn="l" rtl="0">
              <a:spcBef>
                <a:spcPts val="400"/>
              </a:spcBef>
              <a:spcAft>
                <a:spcPts val="0"/>
              </a:spcAft>
              <a:buClr>
                <a:srgbClr val="D5213A"/>
              </a:buClr>
              <a:buSzPts val="2000"/>
              <a:buFont typeface="Noto Sans Symbols"/>
              <a:buChar char="≫"/>
            </a:pPr>
            <a:r>
              <a:rPr lang="en" sz="1600">
                <a:solidFill>
                  <a:schemeClr val="dk1"/>
                </a:solidFill>
                <a:latin typeface="Gill Sans"/>
                <a:ea typeface="Gill Sans"/>
                <a:cs typeface="Gill Sans"/>
                <a:sym typeface="Gill Sans"/>
              </a:rPr>
              <a:t>Hairstyle</a:t>
            </a:r>
            <a:endParaRPr sz="1000"/>
          </a:p>
          <a:p>
            <a:pPr marL="457200" marR="0" lvl="0" indent="-431800" algn="l" rtl="0">
              <a:spcBef>
                <a:spcPts val="400"/>
              </a:spcBef>
              <a:spcAft>
                <a:spcPts val="0"/>
              </a:spcAft>
              <a:buClr>
                <a:srgbClr val="D5213A"/>
              </a:buClr>
              <a:buSzPts val="2000"/>
              <a:buFont typeface="Noto Sans Symbols"/>
              <a:buChar char="≫"/>
            </a:pPr>
            <a:r>
              <a:rPr lang="en" sz="1600">
                <a:solidFill>
                  <a:schemeClr val="dk1"/>
                </a:solidFill>
                <a:latin typeface="Gill Sans"/>
                <a:ea typeface="Gill Sans"/>
                <a:cs typeface="Gill Sans"/>
                <a:sym typeface="Gill Sans"/>
              </a:rPr>
              <a:t>Intersectionality</a:t>
            </a:r>
            <a:endParaRPr sz="1600">
              <a:solidFill>
                <a:srgbClr val="FF0000"/>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4"/>
        <p:cNvGrpSpPr/>
        <p:nvPr/>
      </p:nvGrpSpPr>
      <p:grpSpPr>
        <a:xfrm>
          <a:off x="0" y="0"/>
          <a:ext cx="0" cy="0"/>
          <a:chOff x="0" y="0"/>
          <a:chExt cx="0" cy="0"/>
        </a:xfrm>
      </p:grpSpPr>
      <p:sp>
        <p:nvSpPr>
          <p:cNvPr id="215" name="Google Shape;215;p28"/>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216" name="Google Shape;216;p28"/>
          <p:cNvSpPr txBox="1"/>
          <p:nvPr/>
        </p:nvSpPr>
        <p:spPr>
          <a:xfrm>
            <a:off x="0" y="0"/>
            <a:ext cx="9144000" cy="180900"/>
          </a:xfrm>
          <a:prstGeom prst="rect">
            <a:avLst/>
          </a:prstGeom>
          <a:solidFill>
            <a:srgbClr val="073763"/>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a:solidFill>
                  <a:srgbClr val="999999"/>
                </a:solidFill>
                <a:latin typeface="Helvetica Neue Light"/>
                <a:ea typeface="Helvetica Neue Light"/>
                <a:cs typeface="Helvetica Neue Light"/>
                <a:sym typeface="Helvetica Neue Light"/>
              </a:rPr>
              <a:t> </a:t>
            </a:r>
            <a:endParaRPr sz="1800">
              <a:solidFill>
                <a:srgbClr val="999999"/>
              </a:solidFill>
              <a:latin typeface="Helvetica Neue Light"/>
              <a:ea typeface="Helvetica Neue Light"/>
              <a:cs typeface="Helvetica Neue Light"/>
              <a:sym typeface="Helvetica Neue Light"/>
            </a:endParaRPr>
          </a:p>
        </p:txBody>
      </p:sp>
      <p:sp>
        <p:nvSpPr>
          <p:cNvPr id="217" name="Google Shape;217;p28"/>
          <p:cNvSpPr txBox="1"/>
          <p:nvPr/>
        </p:nvSpPr>
        <p:spPr>
          <a:xfrm>
            <a:off x="0" y="4552950"/>
            <a:ext cx="9144000" cy="591900"/>
          </a:xfrm>
          <a:prstGeom prst="rect">
            <a:avLst/>
          </a:prstGeom>
          <a:solidFill>
            <a:srgbClr val="07376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a:solidFill>
                <a:srgbClr val="999999"/>
              </a:solidFill>
              <a:latin typeface="Helvetica Neue Light"/>
              <a:ea typeface="Helvetica Neue Light"/>
              <a:cs typeface="Helvetica Neue Light"/>
              <a:sym typeface="Helvetica Neue Light"/>
            </a:endParaRPr>
          </a:p>
        </p:txBody>
      </p:sp>
      <p:pic>
        <p:nvPicPr>
          <p:cNvPr id="218" name="Google Shape;218;p28"/>
          <p:cNvPicPr preferRelativeResize="0"/>
          <p:nvPr/>
        </p:nvPicPr>
        <p:blipFill rotWithShape="1">
          <a:blip r:embed="rId3">
            <a:alphaModFix/>
          </a:blip>
          <a:srcRect/>
          <a:stretch/>
        </p:blipFill>
        <p:spPr>
          <a:xfrm>
            <a:off x="6400800" y="4650581"/>
            <a:ext cx="1809751" cy="436961"/>
          </a:xfrm>
          <a:prstGeom prst="rect">
            <a:avLst/>
          </a:prstGeom>
          <a:noFill/>
          <a:ln>
            <a:noFill/>
          </a:ln>
        </p:spPr>
      </p:pic>
      <p:sp>
        <p:nvSpPr>
          <p:cNvPr id="219" name="Google Shape;219;p28"/>
          <p:cNvSpPr/>
          <p:nvPr/>
        </p:nvSpPr>
        <p:spPr>
          <a:xfrm>
            <a:off x="519113" y="564356"/>
            <a:ext cx="8115300" cy="55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3600" b="1" dirty="0">
                <a:solidFill>
                  <a:srgbClr val="E71939"/>
                </a:solidFill>
                <a:latin typeface="Gill Sans MT" panose="020B0502020104020203" pitchFamily="34" charset="77"/>
                <a:ea typeface="Libre Baskerville"/>
                <a:cs typeface="Libre Baskerville"/>
                <a:sym typeface="Libre Baskerville"/>
              </a:rPr>
              <a:t>Making It a Little Easier</a:t>
            </a:r>
            <a:endParaRPr sz="4000" b="1" dirty="0">
              <a:solidFill>
                <a:schemeClr val="dk1"/>
              </a:solidFill>
              <a:latin typeface="Gill Sans MT" panose="020B0502020104020203" pitchFamily="34" charset="77"/>
              <a:ea typeface="Libre Baskerville"/>
              <a:cs typeface="Libre Baskerville"/>
              <a:sym typeface="Libre Baskerville"/>
            </a:endParaRPr>
          </a:p>
        </p:txBody>
      </p:sp>
      <p:sp>
        <p:nvSpPr>
          <p:cNvPr id="220" name="Google Shape;220;p28"/>
          <p:cNvSpPr/>
          <p:nvPr/>
        </p:nvSpPr>
        <p:spPr>
          <a:xfrm>
            <a:off x="520700" y="1428655"/>
            <a:ext cx="8113800" cy="21813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dirty="0">
                <a:solidFill>
                  <a:schemeClr val="dk1"/>
                </a:solidFill>
                <a:latin typeface="Gill Sans"/>
                <a:ea typeface="Gill Sans"/>
                <a:cs typeface="Gill Sans"/>
                <a:sym typeface="Gill Sans"/>
              </a:rPr>
              <a:t>Be intentional about your actions. Don’t just do what you observe or think everyone else is doing. Focus on solutions and how something could be done in a fresh and new way. This is, after all, an institution of </a:t>
            </a:r>
            <a:r>
              <a:rPr lang="en" sz="2000" b="1" dirty="0">
                <a:solidFill>
                  <a:schemeClr val="dk1"/>
                </a:solidFill>
                <a:highlight>
                  <a:srgbClr val="FFFF00"/>
                </a:highlight>
                <a:latin typeface="Gill Sans"/>
                <a:ea typeface="Gill Sans"/>
                <a:cs typeface="Gill Sans"/>
                <a:sym typeface="Gill Sans"/>
              </a:rPr>
              <a:t>higher</a:t>
            </a:r>
            <a:r>
              <a:rPr lang="en" sz="2000" dirty="0">
                <a:solidFill>
                  <a:schemeClr val="dk1"/>
                </a:solidFill>
                <a:latin typeface="Gill Sans"/>
                <a:ea typeface="Gill Sans"/>
                <a:cs typeface="Gill Sans"/>
                <a:sym typeface="Gill Sans"/>
              </a:rPr>
              <a:t> education.</a:t>
            </a:r>
            <a:endParaRPr dirty="0"/>
          </a:p>
          <a:p>
            <a:pPr marL="0" marR="0" lvl="0" indent="0" algn="l" rtl="0">
              <a:spcBef>
                <a:spcPts val="400"/>
              </a:spcBef>
              <a:spcAft>
                <a:spcPts val="0"/>
              </a:spcAft>
              <a:buNone/>
            </a:pPr>
            <a:endParaRPr sz="2000" dirty="0">
              <a:solidFill>
                <a:schemeClr val="dk1"/>
              </a:solidFill>
              <a:latin typeface="Gill Sans"/>
              <a:ea typeface="Gill Sans"/>
              <a:cs typeface="Gill Sans"/>
              <a:sym typeface="Gill Sans"/>
            </a:endParaRPr>
          </a:p>
          <a:p>
            <a:pPr marL="0" marR="0" lvl="0" indent="0" algn="l" rtl="0">
              <a:spcBef>
                <a:spcPts val="400"/>
              </a:spcBef>
              <a:spcAft>
                <a:spcPts val="0"/>
              </a:spcAft>
              <a:buNone/>
            </a:pPr>
            <a:r>
              <a:rPr lang="en" sz="2000" dirty="0">
                <a:solidFill>
                  <a:schemeClr val="dk1"/>
                </a:solidFill>
                <a:latin typeface="Gill Sans"/>
                <a:ea typeface="Gill Sans"/>
                <a:cs typeface="Gill Sans"/>
                <a:sym typeface="Gill Sans"/>
              </a:rPr>
              <a:t>These are also best practices for life.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24"/>
        <p:cNvGrpSpPr/>
        <p:nvPr/>
      </p:nvGrpSpPr>
      <p:grpSpPr>
        <a:xfrm>
          <a:off x="0" y="0"/>
          <a:ext cx="0" cy="0"/>
          <a:chOff x="0" y="0"/>
          <a:chExt cx="0" cy="0"/>
        </a:xfrm>
      </p:grpSpPr>
      <p:sp>
        <p:nvSpPr>
          <p:cNvPr id="225" name="Google Shape;225;p29"/>
          <p:cNvSpPr txBox="1">
            <a:spLocks noGrp="1"/>
          </p:cNvSpPr>
          <p:nvPr>
            <p:ph type="ctrTitle"/>
          </p:nvPr>
        </p:nvSpPr>
        <p:spPr>
          <a:xfrm>
            <a:off x="903250" y="539725"/>
            <a:ext cx="73389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Practice</a:t>
            </a:r>
            <a:endParaRPr/>
          </a:p>
        </p:txBody>
      </p:sp>
      <p:sp>
        <p:nvSpPr>
          <p:cNvPr id="226" name="Google Shape;22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17</a:t>
            </a:fld>
            <a:endParaRPr>
              <a:solidFill>
                <a:schemeClr val="lt1"/>
              </a:solidFill>
            </a:endParaRPr>
          </a:p>
        </p:txBody>
      </p:sp>
      <p:sp>
        <p:nvSpPr>
          <p:cNvPr id="227" name="Google Shape;227;p29"/>
          <p:cNvSpPr txBox="1">
            <a:spLocks noGrp="1"/>
          </p:cNvSpPr>
          <p:nvPr>
            <p:ph type="subTitle" idx="1"/>
          </p:nvPr>
        </p:nvSpPr>
        <p:spPr>
          <a:xfrm>
            <a:off x="903250" y="1249425"/>
            <a:ext cx="6899700" cy="1598400"/>
          </a:xfrm>
          <a:prstGeom prst="rect">
            <a:avLst/>
          </a:prstGeom>
        </p:spPr>
        <p:txBody>
          <a:bodyPr spcFirstLastPara="1" wrap="square" lIns="91425" tIns="91425" rIns="91425" bIns="91425" anchor="t" anchorCtr="0">
            <a:normAutofit lnSpcReduction="20000"/>
          </a:bodyPr>
          <a:lstStyle/>
          <a:p>
            <a:pPr marL="457200" lvl="0" indent="-412750" algn="l" rtl="0">
              <a:spcBef>
                <a:spcPts val="0"/>
              </a:spcBef>
              <a:spcAft>
                <a:spcPts val="0"/>
              </a:spcAft>
              <a:buSzPts val="2900"/>
              <a:buChar char="●"/>
            </a:pPr>
            <a:r>
              <a:rPr lang="en" sz="2900">
                <a:highlight>
                  <a:srgbClr val="FFFFFF"/>
                </a:highlight>
              </a:rPr>
              <a:t>Videos</a:t>
            </a:r>
            <a:endParaRPr sz="2900">
              <a:highlight>
                <a:srgbClr val="FFFFFF"/>
              </a:highlight>
            </a:endParaRPr>
          </a:p>
          <a:p>
            <a:pPr marL="457200" lvl="0" indent="-412750" algn="l" rtl="0">
              <a:spcBef>
                <a:spcPts val="0"/>
              </a:spcBef>
              <a:spcAft>
                <a:spcPts val="0"/>
              </a:spcAft>
              <a:buSzPts val="2900"/>
              <a:buChar char="●"/>
            </a:pPr>
            <a:r>
              <a:rPr lang="en" sz="2900">
                <a:highlight>
                  <a:srgbClr val="FFFFFF"/>
                </a:highlight>
              </a:rPr>
              <a:t>Case Studies</a:t>
            </a:r>
            <a:endParaRPr sz="2900">
              <a:highlight>
                <a:srgbClr val="FFFFFF"/>
              </a:highlight>
            </a:endParaRPr>
          </a:p>
          <a:p>
            <a:pPr marL="457200" lvl="0" indent="-412750" algn="l" rtl="0">
              <a:spcBef>
                <a:spcPts val="0"/>
              </a:spcBef>
              <a:spcAft>
                <a:spcPts val="0"/>
              </a:spcAft>
              <a:buSzPts val="2900"/>
              <a:buChar char="●"/>
            </a:pPr>
            <a:r>
              <a:rPr lang="en" sz="2900">
                <a:highlight>
                  <a:srgbClr val="FFFFFF"/>
                </a:highlight>
              </a:rPr>
              <a:t>Polls</a:t>
            </a:r>
            <a:endParaRPr sz="2900">
              <a:highlight>
                <a:srgbClr val="FFFFFF"/>
              </a:highlight>
            </a:endParaRPr>
          </a:p>
          <a:p>
            <a:pPr marL="45720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31"/>
        <p:cNvGrpSpPr/>
        <p:nvPr/>
      </p:nvGrpSpPr>
      <p:grpSpPr>
        <a:xfrm>
          <a:off x="0" y="0"/>
          <a:ext cx="0" cy="0"/>
          <a:chOff x="0" y="0"/>
          <a:chExt cx="0" cy="0"/>
        </a:xfrm>
      </p:grpSpPr>
      <p:sp>
        <p:nvSpPr>
          <p:cNvPr id="232" name="Google Shape;232;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
        <p:nvSpPr>
          <p:cNvPr id="233" name="Google Shape;233;p3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fontScale="25000" lnSpcReduction="20000"/>
          </a:bodyPr>
          <a:lstStyle/>
          <a:p>
            <a:pPr marL="457200" lvl="0" indent="-274637" algn="l" rtl="0">
              <a:spcBef>
                <a:spcPts val="0"/>
              </a:spcBef>
              <a:spcAft>
                <a:spcPts val="0"/>
              </a:spcAft>
              <a:buClr>
                <a:srgbClr val="FFFFFF"/>
              </a:buClr>
              <a:buSzPct val="100000"/>
              <a:buChar char="●"/>
            </a:pPr>
            <a:r>
              <a:rPr lang="en" sz="2900">
                <a:solidFill>
                  <a:srgbClr val="FFFFFF"/>
                </a:solidFill>
              </a:rPr>
              <a:t>Videos</a:t>
            </a:r>
            <a:endParaRPr sz="2900">
              <a:solidFill>
                <a:srgbClr val="FFFFFF"/>
              </a:solidFill>
            </a:endParaRPr>
          </a:p>
          <a:p>
            <a:pPr marL="457200" lvl="0" indent="-274637" algn="l" rtl="0">
              <a:spcBef>
                <a:spcPts val="0"/>
              </a:spcBef>
              <a:spcAft>
                <a:spcPts val="0"/>
              </a:spcAft>
              <a:buClr>
                <a:srgbClr val="FFFFFF"/>
              </a:buClr>
              <a:buSzPct val="100000"/>
              <a:buChar char="●"/>
            </a:pPr>
            <a:r>
              <a:rPr lang="en" sz="2900">
                <a:solidFill>
                  <a:srgbClr val="FFFFFF"/>
                </a:solidFill>
              </a:rPr>
              <a:t>Case Studies</a:t>
            </a:r>
            <a:endParaRPr sz="2900">
              <a:solidFill>
                <a:srgbClr val="FFFFFF"/>
              </a:solidFill>
            </a:endParaRPr>
          </a:p>
          <a:p>
            <a:pPr marL="457200" lvl="0" indent="-274637" algn="l" rtl="0">
              <a:spcBef>
                <a:spcPts val="0"/>
              </a:spcBef>
              <a:spcAft>
                <a:spcPts val="0"/>
              </a:spcAft>
              <a:buClr>
                <a:srgbClr val="FFFFFF"/>
              </a:buClr>
              <a:buSzPct val="100000"/>
              <a:buChar char="●"/>
            </a:pPr>
            <a:r>
              <a:rPr lang="en" sz="2900">
                <a:solidFill>
                  <a:srgbClr val="FFFFFF"/>
                </a:solidFill>
              </a:rPr>
              <a:t>Polls</a:t>
            </a:r>
            <a:endParaRPr sz="2900">
              <a:solidFill>
                <a:srgbClr val="FFFFFF"/>
              </a:solidFill>
            </a:endParaRPr>
          </a:p>
          <a:p>
            <a:pPr marL="457200" lvl="0" indent="0" algn="l" rtl="0">
              <a:spcBef>
                <a:spcPts val="0"/>
              </a:spcBef>
              <a:spcAft>
                <a:spcPts val="0"/>
              </a:spcAft>
              <a:buNone/>
            </a:pPr>
            <a:endParaRPr/>
          </a:p>
        </p:txBody>
      </p:sp>
      <p:pic>
        <p:nvPicPr>
          <p:cNvPr id="234" name="Google Shape;234;p30" descr="For many Americans, sports represent more than just a game – it’s a way of life, something that brings families and communities together. And, it’s a $70 billion industry. People have argued that, when it comes to race, sports are the great equalizer. But it turns out that in sports, and specifically sports journalism, we have a long way to go. Scholar Pat Ferrucci explains why this problem impacts all of us. As Assistant Professor of Journalism at the University of Colorado-Boulder, Pat Ferrucci focuses on media sociology - specifically, how economics and technology influence digital news. He was a journalist for nine years, covering pop culture, primarily music, for newspapers, magazines, and online publications in the Northeast. His work has been published in numerous peer-reviewed journals, NPR, Slate, and ESPN the Magazine. He collects vinyl and CDs, and will root for any Boston sports team; yes, even soccer. This talk was given at a TEDx event using the TED conference format but independently organized by a local community. Learn more at https://www.ted.com/tedx" title="Sports journalists stereotype athletes by race -- and we do too | Pat Ferrucci | TEDxMileHigh">
            <a:hlinkClick r:id="rId3"/>
          </p:cNvPr>
          <p:cNvPicPr preferRelativeResize="0"/>
          <p:nvPr/>
        </p:nvPicPr>
        <p:blipFill>
          <a:blip r:embed="rId4">
            <a:alphaModFix/>
          </a:blip>
          <a:stretch>
            <a:fillRect/>
          </a:stretch>
        </p:blipFill>
        <p:spPr>
          <a:xfrm>
            <a:off x="2043113" y="347650"/>
            <a:ext cx="5057776" cy="3793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39"/>
        <p:cNvGrpSpPr/>
        <p:nvPr/>
      </p:nvGrpSpPr>
      <p:grpSpPr>
        <a:xfrm>
          <a:off x="0" y="0"/>
          <a:ext cx="0" cy="0"/>
          <a:chOff x="0" y="0"/>
          <a:chExt cx="0" cy="0"/>
        </a:xfrm>
      </p:grpSpPr>
      <p:sp>
        <p:nvSpPr>
          <p:cNvPr id="240" name="Google Shape;240;p31"/>
          <p:cNvSpPr/>
          <p:nvPr/>
        </p:nvSpPr>
        <p:spPr>
          <a:xfrm>
            <a:off x="381000" y="914400"/>
            <a:ext cx="8382000" cy="857400"/>
          </a:xfrm>
          <a:prstGeom prst="rect">
            <a:avLst/>
          </a:prstGeom>
          <a:noFill/>
          <a:ln>
            <a:noFill/>
          </a:ln>
          <a:effectLst>
            <a:outerShdw dist="35921" dir="2700000" algn="ctr" rotWithShape="0">
              <a:schemeClr val="lt2">
                <a:alpha val="9961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dk2"/>
              </a:solidFill>
              <a:latin typeface="Calibri"/>
              <a:ea typeface="Calibri"/>
              <a:cs typeface="Calibri"/>
              <a:sym typeface="Calibri"/>
            </a:endParaRPr>
          </a:p>
        </p:txBody>
      </p:sp>
      <p:sp>
        <p:nvSpPr>
          <p:cNvPr id="241" name="Google Shape;241;p31"/>
          <p:cNvSpPr/>
          <p:nvPr/>
        </p:nvSpPr>
        <p:spPr>
          <a:xfrm>
            <a:off x="304800" y="1885950"/>
            <a:ext cx="8458200" cy="1600200"/>
          </a:xfrm>
          <a:prstGeom prst="rect">
            <a:avLst/>
          </a:prstGeom>
          <a:noFill/>
          <a:ln>
            <a:noFill/>
          </a:ln>
          <a:effectLst>
            <a:outerShdw dist="35921" dir="2700000" algn="ctr" rotWithShape="0">
              <a:schemeClr val="lt2">
                <a:alpha val="99610"/>
              </a:schemeClr>
            </a:outerShdw>
          </a:effectLst>
        </p:spPr>
        <p:txBody>
          <a:bodyPr spcFirstLastPara="1" wrap="square" lIns="91425" tIns="45700" rIns="91425" bIns="45700" anchor="t" anchorCtr="0">
            <a:noAutofit/>
          </a:bodyPr>
          <a:lstStyle/>
          <a:p>
            <a:pPr marL="342900" marR="0" lvl="0" indent="-342900" algn="ctr" rtl="0">
              <a:spcBef>
                <a:spcPts val="0"/>
              </a:spcBef>
              <a:spcAft>
                <a:spcPts val="0"/>
              </a:spcAft>
              <a:buNone/>
            </a:pPr>
            <a:endParaRPr sz="4400">
              <a:solidFill>
                <a:schemeClr val="dk1"/>
              </a:solidFill>
              <a:latin typeface="Libre Franklin"/>
              <a:ea typeface="Libre Franklin"/>
              <a:cs typeface="Libre Franklin"/>
              <a:sym typeface="Libre Franklin"/>
            </a:endParaRPr>
          </a:p>
        </p:txBody>
      </p:sp>
      <p:sp>
        <p:nvSpPr>
          <p:cNvPr id="242" name="Google Shape;24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19</a:t>
            </a:fld>
            <a:endParaRPr>
              <a:solidFill>
                <a:schemeClr val="lt1"/>
              </a:solidFill>
            </a:endParaRPr>
          </a:p>
        </p:txBody>
      </p:sp>
      <p:sp>
        <p:nvSpPr>
          <p:cNvPr id="243" name="Google Shape;243;p31"/>
          <p:cNvSpPr txBox="1">
            <a:spLocks noGrp="1"/>
          </p:cNvSpPr>
          <p:nvPr>
            <p:ph type="ctrTitle"/>
          </p:nvPr>
        </p:nvSpPr>
        <p:spPr>
          <a:xfrm>
            <a:off x="670075" y="806900"/>
            <a:ext cx="7929000" cy="907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dirty="0"/>
              <a:t>Have you personally experienced this?</a:t>
            </a:r>
            <a:endParaRPr sz="3000" dirty="0"/>
          </a:p>
        </p:txBody>
      </p:sp>
      <p:sp>
        <p:nvSpPr>
          <p:cNvPr id="244" name="Google Shape;244;p31"/>
          <p:cNvSpPr txBox="1">
            <a:spLocks noGrp="1"/>
          </p:cNvSpPr>
          <p:nvPr>
            <p:ph type="subTitle" idx="1"/>
          </p:nvPr>
        </p:nvSpPr>
        <p:spPr>
          <a:xfrm>
            <a:off x="766075" y="1771800"/>
            <a:ext cx="4651800" cy="738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To share your experience confidentially:</a:t>
            </a:r>
            <a:endParaRPr/>
          </a:p>
          <a:p>
            <a:pPr marL="0" lvl="0" indent="0" algn="l" rtl="0">
              <a:spcBef>
                <a:spcPts val="0"/>
              </a:spcBef>
              <a:spcAft>
                <a:spcPts val="0"/>
              </a:spcAft>
              <a:buNone/>
            </a:pPr>
            <a:r>
              <a:rPr lang="en" u="sng">
                <a:solidFill>
                  <a:srgbClr val="0000FF"/>
                </a:solidFill>
                <a:hlinkClick r:id="rId3">
                  <a:extLst>
                    <a:ext uri="{A12FA001-AC4F-418D-AE19-62706E023703}">
                      <ahyp:hlinkClr xmlns:ahyp="http://schemas.microsoft.com/office/drawing/2018/hyperlinkcolor" val="tx"/>
                    </a:ext>
                  </a:extLst>
                </a:hlinkClick>
              </a:rPr>
              <a:t>nancy.schick@qc.cuny.edu</a:t>
            </a:r>
            <a:r>
              <a:rPr lang="en">
                <a:solidFill>
                  <a:srgbClr val="0000FF"/>
                </a:solidFill>
              </a:rPr>
              <a:t> </a:t>
            </a:r>
            <a:endParaRPr>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Who am I to speak to you about this?</a:t>
            </a:r>
            <a:endParaRPr/>
          </a:p>
        </p:txBody>
      </p:sp>
      <p:sp>
        <p:nvSpPr>
          <p:cNvPr id="71" name="Google Shape;7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a:t>
            </a:fld>
            <a:endParaRPr>
              <a:solidFill>
                <a:schemeClr val="lt1"/>
              </a:solidFill>
            </a:endParaRPr>
          </a:p>
        </p:txBody>
      </p:sp>
      <p:sp>
        <p:nvSpPr>
          <p:cNvPr id="72" name="Google Shape;72;p14"/>
          <p:cNvSpPr txBox="1">
            <a:spLocks noGrp="1"/>
          </p:cNvSpPr>
          <p:nvPr>
            <p:ph type="subTitle" idx="1"/>
          </p:nvPr>
        </p:nvSpPr>
        <p:spPr>
          <a:xfrm>
            <a:off x="311700" y="1706251"/>
            <a:ext cx="4593600" cy="1603873"/>
          </a:xfrm>
          <a:prstGeom prst="rect">
            <a:avLst/>
          </a:prstGeom>
        </p:spPr>
        <p:txBody>
          <a:bodyPr spcFirstLastPara="1" wrap="square" lIns="91425" tIns="91425" rIns="91425" bIns="91425" anchor="t" anchorCtr="0">
            <a:noAutofit/>
          </a:bodyPr>
          <a:lstStyle/>
          <a:p>
            <a:pPr marL="457200" lvl="0" indent="-322580" algn="l" rtl="0">
              <a:spcBef>
                <a:spcPts val="0"/>
              </a:spcBef>
              <a:spcAft>
                <a:spcPts val="0"/>
              </a:spcAft>
              <a:buSzPct val="80000"/>
              <a:buFont typeface="Gill Sans"/>
              <a:buChar char="●"/>
            </a:pPr>
            <a:r>
              <a:rPr lang="en" sz="1400" dirty="0">
                <a:latin typeface="Gill Sans"/>
                <a:ea typeface="Gill Sans"/>
                <a:cs typeface="Gill Sans"/>
                <a:sym typeface="Gill Sans"/>
              </a:rPr>
              <a:t>Employment Attorney </a:t>
            </a:r>
            <a:endParaRPr sz="1400" dirty="0">
              <a:latin typeface="Gill Sans"/>
              <a:ea typeface="Gill Sans"/>
              <a:cs typeface="Gill Sans"/>
              <a:sym typeface="Gill Sans"/>
            </a:endParaRPr>
          </a:p>
          <a:p>
            <a:pPr marL="457200" lvl="0" indent="-322580" algn="l" rtl="0">
              <a:spcBef>
                <a:spcPts val="0"/>
              </a:spcBef>
              <a:spcAft>
                <a:spcPts val="0"/>
              </a:spcAft>
              <a:buSzPct val="80000"/>
              <a:buFont typeface="Gill Sans"/>
              <a:buChar char="●"/>
            </a:pPr>
            <a:r>
              <a:rPr lang="en" sz="1400" dirty="0">
                <a:latin typeface="Gill Sans"/>
                <a:ea typeface="Gill Sans"/>
                <a:cs typeface="Gill Sans"/>
                <a:sym typeface="Gill Sans"/>
              </a:rPr>
              <a:t>Ethno-Religious Mediator</a:t>
            </a:r>
            <a:endParaRPr sz="1400" dirty="0">
              <a:latin typeface="Gill Sans"/>
              <a:ea typeface="Gill Sans"/>
              <a:cs typeface="Gill Sans"/>
              <a:sym typeface="Gill Sans"/>
            </a:endParaRPr>
          </a:p>
          <a:p>
            <a:pPr marL="457200" lvl="0" indent="-322580" algn="l" rtl="0">
              <a:spcBef>
                <a:spcPts val="0"/>
              </a:spcBef>
              <a:spcAft>
                <a:spcPts val="0"/>
              </a:spcAft>
              <a:buSzPct val="80000"/>
              <a:buFont typeface="Gill Sans"/>
              <a:buChar char="●"/>
            </a:pPr>
            <a:r>
              <a:rPr lang="en" sz="1400" dirty="0">
                <a:latin typeface="Gill Sans"/>
                <a:ea typeface="Gill Sans"/>
                <a:cs typeface="Gill Sans"/>
                <a:sym typeface="Gill Sans"/>
              </a:rPr>
              <a:t>Diversity Trainer</a:t>
            </a:r>
            <a:endParaRPr sz="1400" dirty="0">
              <a:latin typeface="Gill Sans"/>
              <a:ea typeface="Gill Sans"/>
              <a:cs typeface="Gill Sans"/>
              <a:sym typeface="Gill Sans"/>
            </a:endParaRPr>
          </a:p>
          <a:p>
            <a:pPr marL="457200" lvl="0" indent="-322580" algn="l" rtl="0">
              <a:spcBef>
                <a:spcPts val="0"/>
              </a:spcBef>
              <a:spcAft>
                <a:spcPts val="0"/>
              </a:spcAft>
              <a:buSzPct val="80000"/>
              <a:buFont typeface="Gill Sans"/>
              <a:buChar char="●"/>
            </a:pPr>
            <a:r>
              <a:rPr lang="en" sz="1400" dirty="0">
                <a:latin typeface="Gill Sans"/>
                <a:ea typeface="Gill Sans"/>
                <a:cs typeface="Gill Sans"/>
                <a:sym typeface="Gill Sans"/>
              </a:rPr>
              <a:t>Former minor league hockey agent</a:t>
            </a:r>
            <a:endParaRPr sz="1400" dirty="0">
              <a:latin typeface="Gill Sans"/>
              <a:ea typeface="Gill Sans"/>
              <a:cs typeface="Gill Sans"/>
              <a:sym typeface="Gill Sans"/>
            </a:endParaRPr>
          </a:p>
          <a:p>
            <a:pPr marL="457200" lvl="0" indent="-322580" algn="l" rtl="0">
              <a:spcBef>
                <a:spcPts val="0"/>
              </a:spcBef>
              <a:spcAft>
                <a:spcPts val="0"/>
              </a:spcAft>
              <a:buSzPct val="80000"/>
              <a:buFont typeface="Gill Sans"/>
              <a:buChar char="●"/>
            </a:pPr>
            <a:r>
              <a:rPr lang="en" sz="1400" dirty="0">
                <a:latin typeface="Gill Sans"/>
                <a:ea typeface="Gill Sans"/>
                <a:cs typeface="Gill Sans"/>
                <a:sym typeface="Gill Sans"/>
              </a:rPr>
              <a:t>Former college softball player</a:t>
            </a:r>
            <a:endParaRPr sz="1400" dirty="0">
              <a:latin typeface="Gill Sans"/>
              <a:ea typeface="Gill Sans"/>
              <a:cs typeface="Gill Sans"/>
              <a:sym typeface="Gill Sans"/>
            </a:endParaRPr>
          </a:p>
          <a:p>
            <a:pPr marL="457200" lvl="0" indent="-322580" algn="l" rtl="0">
              <a:spcBef>
                <a:spcPts val="0"/>
              </a:spcBef>
              <a:spcAft>
                <a:spcPts val="0"/>
              </a:spcAft>
              <a:buSzPct val="80000"/>
              <a:buFont typeface="Gill Sans"/>
              <a:buChar char="●"/>
            </a:pPr>
            <a:r>
              <a:rPr lang="en" sz="1400" dirty="0">
                <a:latin typeface="Gill Sans"/>
                <a:ea typeface="Gill Sans"/>
                <a:cs typeface="Gill Sans"/>
                <a:sym typeface="Gill Sans"/>
              </a:rPr>
              <a:t>Former litigant in sex discrimination case</a:t>
            </a:r>
            <a:endParaRPr sz="1400" dirty="0">
              <a:latin typeface="Gill Sans"/>
              <a:ea typeface="Gill Sans"/>
              <a:cs typeface="Gill Sans"/>
              <a:sym typeface="Gill Sans"/>
            </a:endParaRPr>
          </a:p>
          <a:p>
            <a:pPr marL="457200" lvl="0" indent="-322580" algn="l" rtl="0">
              <a:spcBef>
                <a:spcPts val="0"/>
              </a:spcBef>
              <a:spcAft>
                <a:spcPts val="0"/>
              </a:spcAft>
              <a:buSzPct val="80000"/>
              <a:buFont typeface="Gill Sans"/>
              <a:buChar char="●"/>
            </a:pPr>
            <a:r>
              <a:rPr lang="en" sz="1400" dirty="0">
                <a:latin typeface="Gill Sans"/>
                <a:ea typeface="Gill Sans"/>
                <a:cs typeface="Gill Sans"/>
                <a:sym typeface="Gill Sans"/>
              </a:rPr>
              <a:t>Survivor of multiple sex crimes</a:t>
            </a:r>
            <a:endParaRPr sz="1400" dirty="0">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8"/>
        <p:cNvGrpSpPr/>
        <p:nvPr/>
      </p:nvGrpSpPr>
      <p:grpSpPr>
        <a:xfrm>
          <a:off x="0" y="0"/>
          <a:ext cx="0" cy="0"/>
          <a:chOff x="0" y="0"/>
          <a:chExt cx="0" cy="0"/>
        </a:xfrm>
      </p:grpSpPr>
      <p:sp>
        <p:nvSpPr>
          <p:cNvPr id="249" name="Google Shape;249;p32"/>
          <p:cNvSpPr/>
          <p:nvPr/>
        </p:nvSpPr>
        <p:spPr>
          <a:xfrm>
            <a:off x="519113" y="564356"/>
            <a:ext cx="8115300" cy="55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2700" b="1" dirty="0">
                <a:solidFill>
                  <a:srgbClr val="E71939"/>
                </a:solidFill>
                <a:latin typeface="Gill Sans"/>
                <a:ea typeface="Gill Sans"/>
                <a:cs typeface="Gill Sans"/>
                <a:sym typeface="Gill Sans"/>
              </a:rPr>
              <a:t>Be Intentional About Diversity &amp; Inclusion</a:t>
            </a:r>
            <a:endParaRPr sz="2700" b="1" dirty="0">
              <a:solidFill>
                <a:schemeClr val="dk1"/>
              </a:solidFill>
              <a:latin typeface="Gill Sans"/>
              <a:ea typeface="Gill Sans"/>
              <a:cs typeface="Gill Sans"/>
              <a:sym typeface="Gill Sans"/>
            </a:endParaRPr>
          </a:p>
        </p:txBody>
      </p:sp>
      <p:sp>
        <p:nvSpPr>
          <p:cNvPr id="250" name="Google Shape;250;p32"/>
          <p:cNvSpPr/>
          <p:nvPr/>
        </p:nvSpPr>
        <p:spPr>
          <a:xfrm>
            <a:off x="520700" y="1125154"/>
            <a:ext cx="8113800" cy="32091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Seek connections to people in new places (e.g., age groups, events, organizations)</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Ask people in your current groups about their experiences:</a:t>
            </a:r>
            <a:endParaRPr/>
          </a:p>
          <a:p>
            <a:pPr marL="800100" marR="0" lvl="1" indent="-285750" algn="l" rtl="0">
              <a:spcBef>
                <a:spcPts val="400"/>
              </a:spcBef>
              <a:spcAft>
                <a:spcPts val="0"/>
              </a:spcAft>
              <a:buClr>
                <a:srgbClr val="D5213A"/>
              </a:buClr>
              <a:buSzPts val="1500"/>
              <a:buFont typeface="Courier New"/>
              <a:buChar char="o"/>
            </a:pPr>
            <a:r>
              <a:rPr lang="en" sz="1500" b="0" i="0" u="none" strike="noStrike" cap="none">
                <a:solidFill>
                  <a:schemeClr val="dk1"/>
                </a:solidFill>
                <a:latin typeface="Gill Sans"/>
                <a:ea typeface="Gill Sans"/>
                <a:cs typeface="Gill Sans"/>
                <a:sym typeface="Gill Sans"/>
              </a:rPr>
              <a:t>Do they feel welcome, heard, and included?</a:t>
            </a:r>
            <a:endParaRPr sz="1500"/>
          </a:p>
          <a:p>
            <a:pPr marL="800100" marR="0" lvl="1" indent="-285750" algn="l" rtl="0">
              <a:spcBef>
                <a:spcPts val="400"/>
              </a:spcBef>
              <a:spcAft>
                <a:spcPts val="0"/>
              </a:spcAft>
              <a:buClr>
                <a:srgbClr val="D5213A"/>
              </a:buClr>
              <a:buSzPts val="1500"/>
              <a:buFont typeface="Courier New"/>
              <a:buChar char="o"/>
            </a:pPr>
            <a:r>
              <a:rPr lang="en" sz="1500" b="0" i="0" u="none" strike="noStrike" cap="none">
                <a:solidFill>
                  <a:schemeClr val="dk1"/>
                </a:solidFill>
                <a:latin typeface="Gill Sans"/>
                <a:ea typeface="Gill Sans"/>
                <a:cs typeface="Gill Sans"/>
                <a:sym typeface="Gill Sans"/>
              </a:rPr>
              <a:t>Why or why not, and what might remedy that?</a:t>
            </a:r>
            <a:endParaRPr sz="1500"/>
          </a:p>
          <a:p>
            <a:pPr marL="800100" marR="0" lvl="1" indent="-285750" algn="l" rtl="0">
              <a:spcBef>
                <a:spcPts val="400"/>
              </a:spcBef>
              <a:spcAft>
                <a:spcPts val="0"/>
              </a:spcAft>
              <a:buClr>
                <a:srgbClr val="D5213A"/>
              </a:buClr>
              <a:buSzPts val="1500"/>
              <a:buFont typeface="Courier New"/>
              <a:buChar char="o"/>
            </a:pPr>
            <a:r>
              <a:rPr lang="en" sz="1500" b="0" i="0" u="none" strike="noStrike" cap="none">
                <a:solidFill>
                  <a:schemeClr val="dk1"/>
                </a:solidFill>
                <a:latin typeface="Gill Sans"/>
                <a:ea typeface="Gill Sans"/>
                <a:cs typeface="Gill Sans"/>
                <a:sym typeface="Gill Sans"/>
              </a:rPr>
              <a:t>What would they like to see more or less of?</a:t>
            </a:r>
            <a:endParaRPr sz="1500"/>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Include more people in the brainstorming phase of the decision-making process</a:t>
            </a:r>
            <a:endParaRPr/>
          </a:p>
        </p:txBody>
      </p:sp>
      <p:sp>
        <p:nvSpPr>
          <p:cNvPr id="251" name="Google Shape;251;p32"/>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252" name="Google Shape;252;p32"/>
          <p:cNvSpPr txBox="1"/>
          <p:nvPr/>
        </p:nvSpPr>
        <p:spPr>
          <a:xfrm>
            <a:off x="0" y="0"/>
            <a:ext cx="9144000" cy="180900"/>
          </a:xfrm>
          <a:prstGeom prst="rect">
            <a:avLst/>
          </a:prstGeom>
          <a:solidFill>
            <a:srgbClr val="073763"/>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a:solidFill>
                  <a:srgbClr val="999999"/>
                </a:solidFill>
                <a:latin typeface="Helvetica Neue Light"/>
                <a:ea typeface="Helvetica Neue Light"/>
                <a:cs typeface="Helvetica Neue Light"/>
                <a:sym typeface="Helvetica Neue Light"/>
              </a:rPr>
              <a:t> </a:t>
            </a:r>
            <a:endParaRPr sz="1800">
              <a:solidFill>
                <a:srgbClr val="999999"/>
              </a:solidFill>
              <a:latin typeface="Helvetica Neue Light"/>
              <a:ea typeface="Helvetica Neue Light"/>
              <a:cs typeface="Helvetica Neue Light"/>
              <a:sym typeface="Helvetica Neue Light"/>
            </a:endParaRPr>
          </a:p>
        </p:txBody>
      </p:sp>
      <p:sp>
        <p:nvSpPr>
          <p:cNvPr id="253" name="Google Shape;253;p32"/>
          <p:cNvSpPr txBox="1"/>
          <p:nvPr/>
        </p:nvSpPr>
        <p:spPr>
          <a:xfrm>
            <a:off x="0" y="4552950"/>
            <a:ext cx="9144000" cy="591900"/>
          </a:xfrm>
          <a:prstGeom prst="rect">
            <a:avLst/>
          </a:prstGeom>
          <a:solidFill>
            <a:srgbClr val="07376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en" sz="1800">
                <a:solidFill>
                  <a:schemeClr val="lt1"/>
                </a:solidFill>
                <a:latin typeface="Helvetica Neue Light"/>
                <a:ea typeface="Helvetica Neue Light"/>
                <a:cs typeface="Helvetica Neue Light"/>
                <a:sym typeface="Helvetica Neue Light"/>
              </a:rPr>
              <a:t>   </a:t>
            </a:r>
            <a:endParaRPr/>
          </a:p>
        </p:txBody>
      </p:sp>
      <p:pic>
        <p:nvPicPr>
          <p:cNvPr id="254" name="Google Shape;254;p32"/>
          <p:cNvPicPr preferRelativeResize="0"/>
          <p:nvPr/>
        </p:nvPicPr>
        <p:blipFill rotWithShape="1">
          <a:blip r:embed="rId3">
            <a:alphaModFix/>
          </a:blip>
          <a:srcRect/>
          <a:stretch/>
        </p:blipFill>
        <p:spPr>
          <a:xfrm>
            <a:off x="6400800" y="4650581"/>
            <a:ext cx="1809751" cy="4369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58"/>
        <p:cNvGrpSpPr/>
        <p:nvPr/>
      </p:nvGrpSpPr>
      <p:grpSpPr>
        <a:xfrm>
          <a:off x="0" y="0"/>
          <a:ext cx="0" cy="0"/>
          <a:chOff x="0" y="0"/>
          <a:chExt cx="0" cy="0"/>
        </a:xfrm>
      </p:grpSpPr>
      <p:sp>
        <p:nvSpPr>
          <p:cNvPr id="259" name="Google Shape;25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
        <p:nvSpPr>
          <p:cNvPr id="260" name="Google Shape;260;p33"/>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fontScale="25000" lnSpcReduction="20000"/>
          </a:bodyPr>
          <a:lstStyle/>
          <a:p>
            <a:pPr marL="457200" lvl="0" indent="-274637" algn="l" rtl="0">
              <a:spcBef>
                <a:spcPts val="0"/>
              </a:spcBef>
              <a:spcAft>
                <a:spcPts val="0"/>
              </a:spcAft>
              <a:buClr>
                <a:srgbClr val="FFFFFF"/>
              </a:buClr>
              <a:buSzPct val="100000"/>
              <a:buChar char="●"/>
            </a:pPr>
            <a:r>
              <a:rPr lang="en" sz="2900">
                <a:solidFill>
                  <a:srgbClr val="FFFFFF"/>
                </a:solidFill>
              </a:rPr>
              <a:t>Videos</a:t>
            </a:r>
            <a:endParaRPr sz="2900">
              <a:solidFill>
                <a:srgbClr val="FFFFFF"/>
              </a:solidFill>
            </a:endParaRPr>
          </a:p>
          <a:p>
            <a:pPr marL="457200" lvl="0" indent="-274637" algn="l" rtl="0">
              <a:spcBef>
                <a:spcPts val="0"/>
              </a:spcBef>
              <a:spcAft>
                <a:spcPts val="0"/>
              </a:spcAft>
              <a:buClr>
                <a:srgbClr val="FFFFFF"/>
              </a:buClr>
              <a:buSzPct val="100000"/>
              <a:buChar char="●"/>
            </a:pPr>
            <a:r>
              <a:rPr lang="en" sz="2900">
                <a:solidFill>
                  <a:srgbClr val="FFFFFF"/>
                </a:solidFill>
              </a:rPr>
              <a:t>Case Studies</a:t>
            </a:r>
            <a:endParaRPr sz="2900">
              <a:solidFill>
                <a:srgbClr val="FFFFFF"/>
              </a:solidFill>
            </a:endParaRPr>
          </a:p>
          <a:p>
            <a:pPr marL="457200" lvl="0" indent="-274637" algn="l" rtl="0">
              <a:spcBef>
                <a:spcPts val="0"/>
              </a:spcBef>
              <a:spcAft>
                <a:spcPts val="0"/>
              </a:spcAft>
              <a:buClr>
                <a:srgbClr val="FFFFFF"/>
              </a:buClr>
              <a:buSzPct val="100000"/>
              <a:buChar char="●"/>
            </a:pPr>
            <a:r>
              <a:rPr lang="en" sz="2900">
                <a:solidFill>
                  <a:srgbClr val="FFFFFF"/>
                </a:solidFill>
              </a:rPr>
              <a:t>Polls</a:t>
            </a:r>
            <a:endParaRPr sz="2900">
              <a:solidFill>
                <a:srgbClr val="FFFFFF"/>
              </a:solidFill>
            </a:endParaRPr>
          </a:p>
          <a:p>
            <a:pPr marL="457200" lvl="0" indent="0" algn="l" rtl="0">
              <a:spcBef>
                <a:spcPts val="0"/>
              </a:spcBef>
              <a:spcAft>
                <a:spcPts val="0"/>
              </a:spcAft>
              <a:buNone/>
            </a:pPr>
            <a:endParaRPr/>
          </a:p>
        </p:txBody>
      </p:sp>
      <p:pic>
        <p:nvPicPr>
          <p:cNvPr id="261" name="Google Shape;261;p33" descr="Comm 411 Campaign video #morethanmean" title="Dark side behind Female Sports Broadcasters &amp; Reporters">
            <a:hlinkClick r:id="rId3"/>
          </p:cNvPr>
          <p:cNvPicPr preferRelativeResize="0"/>
          <p:nvPr/>
        </p:nvPicPr>
        <p:blipFill>
          <a:blip r:embed="rId4">
            <a:alphaModFix/>
          </a:blip>
          <a:stretch>
            <a:fillRect/>
          </a:stretch>
        </p:blipFill>
        <p:spPr>
          <a:xfrm>
            <a:off x="2286000" y="58102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66"/>
        <p:cNvGrpSpPr/>
        <p:nvPr/>
      </p:nvGrpSpPr>
      <p:grpSpPr>
        <a:xfrm>
          <a:off x="0" y="0"/>
          <a:ext cx="0" cy="0"/>
          <a:chOff x="0" y="0"/>
          <a:chExt cx="0" cy="0"/>
        </a:xfrm>
      </p:grpSpPr>
      <p:sp>
        <p:nvSpPr>
          <p:cNvPr id="267" name="Google Shape;267;p34"/>
          <p:cNvSpPr/>
          <p:nvPr/>
        </p:nvSpPr>
        <p:spPr>
          <a:xfrm>
            <a:off x="381000" y="914400"/>
            <a:ext cx="8382000" cy="857400"/>
          </a:xfrm>
          <a:prstGeom prst="rect">
            <a:avLst/>
          </a:prstGeom>
          <a:noFill/>
          <a:ln>
            <a:noFill/>
          </a:ln>
          <a:effectLst>
            <a:outerShdw dist="35921" dir="2700000" algn="ctr" rotWithShape="0">
              <a:schemeClr val="lt2">
                <a:alpha val="9961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dk2"/>
              </a:solidFill>
              <a:latin typeface="Calibri"/>
              <a:ea typeface="Calibri"/>
              <a:cs typeface="Calibri"/>
              <a:sym typeface="Calibri"/>
            </a:endParaRPr>
          </a:p>
        </p:txBody>
      </p:sp>
      <p:sp>
        <p:nvSpPr>
          <p:cNvPr id="268" name="Google Shape;268;p34"/>
          <p:cNvSpPr/>
          <p:nvPr/>
        </p:nvSpPr>
        <p:spPr>
          <a:xfrm>
            <a:off x="304800" y="1885950"/>
            <a:ext cx="8458200" cy="1600200"/>
          </a:xfrm>
          <a:prstGeom prst="rect">
            <a:avLst/>
          </a:prstGeom>
          <a:noFill/>
          <a:ln>
            <a:noFill/>
          </a:ln>
          <a:effectLst>
            <a:outerShdw dist="35921" dir="2700000" algn="ctr" rotWithShape="0">
              <a:schemeClr val="lt2">
                <a:alpha val="99610"/>
              </a:schemeClr>
            </a:outerShdw>
          </a:effectLst>
        </p:spPr>
        <p:txBody>
          <a:bodyPr spcFirstLastPara="1" wrap="square" lIns="91425" tIns="45700" rIns="91425" bIns="45700" anchor="t" anchorCtr="0">
            <a:noAutofit/>
          </a:bodyPr>
          <a:lstStyle/>
          <a:p>
            <a:pPr marL="342900" marR="0" lvl="0" indent="-342900" algn="ctr" rtl="0">
              <a:spcBef>
                <a:spcPts val="0"/>
              </a:spcBef>
              <a:spcAft>
                <a:spcPts val="0"/>
              </a:spcAft>
              <a:buNone/>
            </a:pPr>
            <a:endParaRPr sz="4400">
              <a:solidFill>
                <a:schemeClr val="dk1"/>
              </a:solidFill>
              <a:latin typeface="Libre Franklin"/>
              <a:ea typeface="Libre Franklin"/>
              <a:cs typeface="Libre Franklin"/>
              <a:sym typeface="Libre Franklin"/>
            </a:endParaRPr>
          </a:p>
        </p:txBody>
      </p:sp>
      <p:sp>
        <p:nvSpPr>
          <p:cNvPr id="269" name="Google Shape;26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22</a:t>
            </a:fld>
            <a:endParaRPr>
              <a:solidFill>
                <a:schemeClr val="lt1"/>
              </a:solidFill>
            </a:endParaRPr>
          </a:p>
        </p:txBody>
      </p:sp>
      <p:sp>
        <p:nvSpPr>
          <p:cNvPr id="270" name="Google Shape;270;p34"/>
          <p:cNvSpPr txBox="1">
            <a:spLocks noGrp="1"/>
          </p:cNvSpPr>
          <p:nvPr>
            <p:ph type="ctrTitle"/>
          </p:nvPr>
        </p:nvSpPr>
        <p:spPr>
          <a:xfrm>
            <a:off x="670075" y="658375"/>
            <a:ext cx="7929000" cy="122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What’s the worst thing someone has said to you online?</a:t>
            </a:r>
            <a:endParaRPr/>
          </a:p>
        </p:txBody>
      </p:sp>
      <p:sp>
        <p:nvSpPr>
          <p:cNvPr id="271" name="Google Shape;271;p34"/>
          <p:cNvSpPr txBox="1">
            <a:spLocks noGrp="1"/>
          </p:cNvSpPr>
          <p:nvPr>
            <p:ph type="subTitle" idx="1"/>
          </p:nvPr>
        </p:nvSpPr>
        <p:spPr>
          <a:xfrm>
            <a:off x="670075" y="2139075"/>
            <a:ext cx="4651800" cy="738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To share confidentially:</a:t>
            </a:r>
            <a:endParaRPr/>
          </a:p>
          <a:p>
            <a:pPr marL="0" lvl="0" indent="0" algn="l" rtl="0">
              <a:spcBef>
                <a:spcPts val="0"/>
              </a:spcBef>
              <a:spcAft>
                <a:spcPts val="0"/>
              </a:spcAft>
              <a:buNone/>
            </a:pPr>
            <a:r>
              <a:rPr lang="en" u="sng">
                <a:solidFill>
                  <a:srgbClr val="0000FF"/>
                </a:solidFill>
                <a:hlinkClick r:id="rId3">
                  <a:extLst>
                    <a:ext uri="{A12FA001-AC4F-418D-AE19-62706E023703}">
                      <ahyp:hlinkClr xmlns:ahyp="http://schemas.microsoft.com/office/drawing/2018/hyperlinkcolor" val="tx"/>
                    </a:ext>
                  </a:extLst>
                </a:hlinkClick>
              </a:rPr>
              <a:t>nancy.schick@qc.cuny.edu</a:t>
            </a:r>
            <a:r>
              <a:rPr lang="en">
                <a:solidFill>
                  <a:srgbClr val="0000FF"/>
                </a:solidFill>
              </a:rPr>
              <a:t> </a:t>
            </a:r>
            <a:endParaRPr>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75"/>
        <p:cNvGrpSpPr/>
        <p:nvPr/>
      </p:nvGrpSpPr>
      <p:grpSpPr>
        <a:xfrm>
          <a:off x="0" y="0"/>
          <a:ext cx="0" cy="0"/>
          <a:chOff x="0" y="0"/>
          <a:chExt cx="0" cy="0"/>
        </a:xfrm>
      </p:grpSpPr>
      <p:sp>
        <p:nvSpPr>
          <p:cNvPr id="276" name="Google Shape;276;p35"/>
          <p:cNvSpPr/>
          <p:nvPr/>
        </p:nvSpPr>
        <p:spPr>
          <a:xfrm>
            <a:off x="519113" y="668053"/>
            <a:ext cx="8115300" cy="55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3600" b="1" dirty="0">
                <a:solidFill>
                  <a:srgbClr val="E71939"/>
                </a:solidFill>
                <a:latin typeface="Gill Sans"/>
                <a:ea typeface="Gill Sans"/>
                <a:cs typeface="Gill Sans"/>
                <a:sym typeface="Gill Sans"/>
              </a:rPr>
              <a:t>Check </a:t>
            </a:r>
            <a:r>
              <a:rPr lang="en" sz="3600" b="1" u="sng" dirty="0">
                <a:solidFill>
                  <a:srgbClr val="E71939"/>
                </a:solidFill>
                <a:latin typeface="Gill Sans"/>
                <a:ea typeface="Gill Sans"/>
                <a:cs typeface="Gill Sans"/>
                <a:sym typeface="Gill Sans"/>
              </a:rPr>
              <a:t>Your</a:t>
            </a:r>
            <a:r>
              <a:rPr lang="en" sz="3600" b="1" dirty="0">
                <a:solidFill>
                  <a:srgbClr val="E71939"/>
                </a:solidFill>
                <a:latin typeface="Gill Sans"/>
                <a:ea typeface="Gill Sans"/>
                <a:cs typeface="Gill Sans"/>
                <a:sym typeface="Gill Sans"/>
              </a:rPr>
              <a:t> Actions</a:t>
            </a:r>
            <a:endParaRPr sz="3600" b="1" dirty="0">
              <a:solidFill>
                <a:schemeClr val="dk1"/>
              </a:solidFill>
              <a:latin typeface="Gill Sans"/>
              <a:ea typeface="Gill Sans"/>
              <a:cs typeface="Gill Sans"/>
              <a:sym typeface="Gill Sans"/>
            </a:endParaRPr>
          </a:p>
        </p:txBody>
      </p:sp>
      <p:sp>
        <p:nvSpPr>
          <p:cNvPr id="277" name="Google Shape;277;p35"/>
          <p:cNvSpPr/>
          <p:nvPr/>
        </p:nvSpPr>
        <p:spPr>
          <a:xfrm>
            <a:off x="603500" y="1507300"/>
            <a:ext cx="8025300" cy="22467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Don’t just copy what other people are doing</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Watch closely for language that isn’t neutral (e.g., unnecessarily gendered, race-based, ethnic, religious, physically demanding)</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Challenge broad generalizations about groups of people</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Take responsibility for what you put into the community</a:t>
            </a:r>
            <a:endParaRPr/>
          </a:p>
        </p:txBody>
      </p:sp>
      <p:sp>
        <p:nvSpPr>
          <p:cNvPr id="278" name="Google Shape;278;p35"/>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23</a:t>
            </a:fld>
            <a:endParaRPr/>
          </a:p>
        </p:txBody>
      </p:sp>
      <p:sp>
        <p:nvSpPr>
          <p:cNvPr id="279" name="Google Shape;279;p35"/>
          <p:cNvSpPr txBox="1"/>
          <p:nvPr/>
        </p:nvSpPr>
        <p:spPr>
          <a:xfrm>
            <a:off x="0" y="0"/>
            <a:ext cx="9144000" cy="180900"/>
          </a:xfrm>
          <a:prstGeom prst="rect">
            <a:avLst/>
          </a:prstGeom>
          <a:solidFill>
            <a:srgbClr val="073763"/>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a:solidFill>
                  <a:srgbClr val="999999"/>
                </a:solidFill>
                <a:latin typeface="Helvetica Neue Light"/>
                <a:ea typeface="Helvetica Neue Light"/>
                <a:cs typeface="Helvetica Neue Light"/>
                <a:sym typeface="Helvetica Neue Light"/>
              </a:rPr>
              <a:t> </a:t>
            </a:r>
            <a:endParaRPr sz="1800">
              <a:solidFill>
                <a:srgbClr val="999999"/>
              </a:solidFill>
              <a:latin typeface="Helvetica Neue Light"/>
              <a:ea typeface="Helvetica Neue Light"/>
              <a:cs typeface="Helvetica Neue Light"/>
              <a:sym typeface="Helvetica Neue Light"/>
            </a:endParaRPr>
          </a:p>
        </p:txBody>
      </p:sp>
      <p:sp>
        <p:nvSpPr>
          <p:cNvPr id="280" name="Google Shape;280;p35"/>
          <p:cNvSpPr txBox="1"/>
          <p:nvPr/>
        </p:nvSpPr>
        <p:spPr>
          <a:xfrm>
            <a:off x="0" y="4552950"/>
            <a:ext cx="9144000" cy="591900"/>
          </a:xfrm>
          <a:prstGeom prst="rect">
            <a:avLst/>
          </a:prstGeom>
          <a:solidFill>
            <a:srgbClr val="07376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en" sz="1800">
                <a:solidFill>
                  <a:schemeClr val="lt1"/>
                </a:solidFill>
                <a:latin typeface="Helvetica Neue Light"/>
                <a:ea typeface="Helvetica Neue Light"/>
                <a:cs typeface="Helvetica Neue Light"/>
                <a:sym typeface="Helvetica Neue Light"/>
              </a:rPr>
              <a:t>   </a:t>
            </a:r>
            <a:endParaRPr/>
          </a:p>
        </p:txBody>
      </p:sp>
      <p:pic>
        <p:nvPicPr>
          <p:cNvPr id="281" name="Google Shape;281;p35"/>
          <p:cNvPicPr preferRelativeResize="0"/>
          <p:nvPr/>
        </p:nvPicPr>
        <p:blipFill rotWithShape="1">
          <a:blip r:embed="rId3">
            <a:alphaModFix/>
          </a:blip>
          <a:srcRect/>
          <a:stretch/>
        </p:blipFill>
        <p:spPr>
          <a:xfrm>
            <a:off x="6400800" y="4650581"/>
            <a:ext cx="1809751" cy="4369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85"/>
        <p:cNvGrpSpPr/>
        <p:nvPr/>
      </p:nvGrpSpPr>
      <p:grpSpPr>
        <a:xfrm>
          <a:off x="0" y="0"/>
          <a:ext cx="0" cy="0"/>
          <a:chOff x="0" y="0"/>
          <a:chExt cx="0" cy="0"/>
        </a:xfrm>
      </p:grpSpPr>
      <p:sp>
        <p:nvSpPr>
          <p:cNvPr id="286" name="Google Shape;286;p36"/>
          <p:cNvSpPr/>
          <p:nvPr/>
        </p:nvSpPr>
        <p:spPr>
          <a:xfrm>
            <a:off x="519113" y="564356"/>
            <a:ext cx="8115300" cy="55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3600" b="1">
                <a:solidFill>
                  <a:srgbClr val="E71939"/>
                </a:solidFill>
                <a:latin typeface="Gill Sans"/>
                <a:ea typeface="Gill Sans"/>
                <a:cs typeface="Gill Sans"/>
                <a:sym typeface="Gill Sans"/>
              </a:rPr>
              <a:t>Review</a:t>
            </a:r>
            <a:endParaRPr sz="3600" b="1">
              <a:solidFill>
                <a:schemeClr val="dk1"/>
              </a:solidFill>
              <a:latin typeface="Gill Sans"/>
              <a:ea typeface="Gill Sans"/>
              <a:cs typeface="Gill Sans"/>
              <a:sym typeface="Gill Sans"/>
            </a:endParaRPr>
          </a:p>
        </p:txBody>
      </p:sp>
      <p:sp>
        <p:nvSpPr>
          <p:cNvPr id="287" name="Google Shape;287;p36"/>
          <p:cNvSpPr/>
          <p:nvPr/>
        </p:nvSpPr>
        <p:spPr>
          <a:xfrm>
            <a:off x="520700" y="1125141"/>
            <a:ext cx="8113800" cy="22467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CUNY and Queens College are committed to fostering a community based on </a:t>
            </a:r>
            <a:r>
              <a:rPr lang="en" sz="2000" b="1">
                <a:solidFill>
                  <a:schemeClr val="dk1"/>
                </a:solidFill>
                <a:highlight>
                  <a:srgbClr val="FFFF00"/>
                </a:highlight>
                <a:latin typeface="Gill Sans"/>
                <a:ea typeface="Gill Sans"/>
                <a:cs typeface="Gill Sans"/>
                <a:sym typeface="Gill Sans"/>
              </a:rPr>
              <a:t>respect for others</a:t>
            </a:r>
            <a:r>
              <a:rPr lang="en" sz="2000">
                <a:solidFill>
                  <a:schemeClr val="dk1"/>
                </a:solidFill>
                <a:latin typeface="Gill Sans"/>
                <a:ea typeface="Gill Sans"/>
                <a:cs typeface="Gill Sans"/>
                <a:sym typeface="Gill Sans"/>
              </a:rPr>
              <a:t> and providing an environment free from unlawful discrimination.</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Assume everyone you encounter falls into some sort of protected class and treat them with respect (and compassion).</a:t>
            </a:r>
            <a:endParaRPr/>
          </a:p>
          <a:p>
            <a:pPr marL="457200" marR="0" lvl="0" indent="-457200" algn="l" rtl="0">
              <a:spcBef>
                <a:spcPts val="400"/>
              </a:spcBef>
              <a:spcAft>
                <a:spcPts val="0"/>
              </a:spcAft>
              <a:buClr>
                <a:srgbClr val="D5213A"/>
              </a:buClr>
              <a:buSzPts val="2400"/>
              <a:buFont typeface="Noto Sans Symbols"/>
              <a:buChar char="≫"/>
            </a:pPr>
            <a:r>
              <a:rPr lang="en" sz="2000" b="1">
                <a:solidFill>
                  <a:schemeClr val="dk1"/>
                </a:solidFill>
                <a:highlight>
                  <a:srgbClr val="FFFF00"/>
                </a:highlight>
                <a:latin typeface="Gill Sans"/>
                <a:ea typeface="Gill Sans"/>
                <a:cs typeface="Gill Sans"/>
                <a:sym typeface="Gill Sans"/>
              </a:rPr>
              <a:t>Be intentional</a:t>
            </a:r>
            <a:r>
              <a:rPr lang="en" sz="2000">
                <a:solidFill>
                  <a:schemeClr val="dk1"/>
                </a:solidFill>
                <a:latin typeface="Gill Sans"/>
                <a:ea typeface="Gill Sans"/>
                <a:cs typeface="Gill Sans"/>
                <a:sym typeface="Gill Sans"/>
              </a:rPr>
              <a:t> about diversity and inclusion, carrying on the Queens College tradition of supporting Civil Rights movements.</a:t>
            </a:r>
            <a:endParaRPr/>
          </a:p>
        </p:txBody>
      </p:sp>
      <p:sp>
        <p:nvSpPr>
          <p:cNvPr id="288" name="Google Shape;288;p36"/>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24</a:t>
            </a:fld>
            <a:endParaRPr/>
          </a:p>
        </p:txBody>
      </p:sp>
      <p:sp>
        <p:nvSpPr>
          <p:cNvPr id="289" name="Google Shape;289;p36"/>
          <p:cNvSpPr txBox="1"/>
          <p:nvPr/>
        </p:nvSpPr>
        <p:spPr>
          <a:xfrm>
            <a:off x="0" y="0"/>
            <a:ext cx="9144000" cy="180900"/>
          </a:xfrm>
          <a:prstGeom prst="rect">
            <a:avLst/>
          </a:prstGeom>
          <a:solidFill>
            <a:srgbClr val="073763"/>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a:solidFill>
                  <a:srgbClr val="999999"/>
                </a:solidFill>
                <a:latin typeface="Helvetica Neue Light"/>
                <a:ea typeface="Helvetica Neue Light"/>
                <a:cs typeface="Helvetica Neue Light"/>
                <a:sym typeface="Helvetica Neue Light"/>
              </a:rPr>
              <a:t> </a:t>
            </a:r>
            <a:endParaRPr sz="1800">
              <a:solidFill>
                <a:srgbClr val="999999"/>
              </a:solidFill>
              <a:latin typeface="Helvetica Neue Light"/>
              <a:ea typeface="Helvetica Neue Light"/>
              <a:cs typeface="Helvetica Neue Light"/>
              <a:sym typeface="Helvetica Neue Light"/>
            </a:endParaRPr>
          </a:p>
        </p:txBody>
      </p:sp>
      <p:sp>
        <p:nvSpPr>
          <p:cNvPr id="290" name="Google Shape;290;p36"/>
          <p:cNvSpPr txBox="1"/>
          <p:nvPr/>
        </p:nvSpPr>
        <p:spPr>
          <a:xfrm>
            <a:off x="0" y="4552950"/>
            <a:ext cx="9144000" cy="591900"/>
          </a:xfrm>
          <a:prstGeom prst="rect">
            <a:avLst/>
          </a:prstGeom>
          <a:solidFill>
            <a:srgbClr val="07376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en" sz="1800">
                <a:solidFill>
                  <a:schemeClr val="lt1"/>
                </a:solidFill>
                <a:latin typeface="Helvetica Neue Light"/>
                <a:ea typeface="Helvetica Neue Light"/>
                <a:cs typeface="Helvetica Neue Light"/>
                <a:sym typeface="Helvetica Neue Light"/>
              </a:rPr>
              <a:t>   </a:t>
            </a:r>
            <a:endParaRPr/>
          </a:p>
        </p:txBody>
      </p:sp>
      <p:pic>
        <p:nvPicPr>
          <p:cNvPr id="291" name="Google Shape;291;p36"/>
          <p:cNvPicPr preferRelativeResize="0"/>
          <p:nvPr/>
        </p:nvPicPr>
        <p:blipFill rotWithShape="1">
          <a:blip r:embed="rId3">
            <a:alphaModFix/>
          </a:blip>
          <a:srcRect/>
          <a:stretch/>
        </p:blipFill>
        <p:spPr>
          <a:xfrm>
            <a:off x="6400800" y="4650581"/>
            <a:ext cx="1809751" cy="43696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96"/>
        <p:cNvGrpSpPr/>
        <p:nvPr/>
      </p:nvGrpSpPr>
      <p:grpSpPr>
        <a:xfrm>
          <a:off x="0" y="0"/>
          <a:ext cx="0" cy="0"/>
          <a:chOff x="0" y="0"/>
          <a:chExt cx="0" cy="0"/>
        </a:xfrm>
      </p:grpSpPr>
      <p:sp>
        <p:nvSpPr>
          <p:cNvPr id="297" name="Google Shape;297;p37"/>
          <p:cNvSpPr/>
          <p:nvPr/>
        </p:nvSpPr>
        <p:spPr>
          <a:xfrm>
            <a:off x="381000" y="914400"/>
            <a:ext cx="8382000" cy="857400"/>
          </a:xfrm>
          <a:prstGeom prst="rect">
            <a:avLst/>
          </a:prstGeom>
          <a:noFill/>
          <a:ln>
            <a:noFill/>
          </a:ln>
          <a:effectLst>
            <a:outerShdw dist="35921" dir="2700000" algn="ctr" rotWithShape="0">
              <a:schemeClr val="lt2">
                <a:alpha val="9961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dk2"/>
              </a:solidFill>
              <a:latin typeface="Calibri"/>
              <a:ea typeface="Calibri"/>
              <a:cs typeface="Calibri"/>
              <a:sym typeface="Calibri"/>
            </a:endParaRPr>
          </a:p>
        </p:txBody>
      </p:sp>
      <p:sp>
        <p:nvSpPr>
          <p:cNvPr id="298" name="Google Shape;298;p37"/>
          <p:cNvSpPr/>
          <p:nvPr/>
        </p:nvSpPr>
        <p:spPr>
          <a:xfrm>
            <a:off x="304800" y="1885950"/>
            <a:ext cx="8458200" cy="1600200"/>
          </a:xfrm>
          <a:prstGeom prst="rect">
            <a:avLst/>
          </a:prstGeom>
          <a:noFill/>
          <a:ln>
            <a:noFill/>
          </a:ln>
          <a:effectLst>
            <a:outerShdw dist="35921" dir="2700000" algn="ctr" rotWithShape="0">
              <a:schemeClr val="lt2">
                <a:alpha val="99610"/>
              </a:schemeClr>
            </a:outerShdw>
          </a:effectLst>
        </p:spPr>
        <p:txBody>
          <a:bodyPr spcFirstLastPara="1" wrap="square" lIns="91425" tIns="45700" rIns="91425" bIns="45700" anchor="t" anchorCtr="0">
            <a:noAutofit/>
          </a:bodyPr>
          <a:lstStyle/>
          <a:p>
            <a:pPr marL="342900" marR="0" lvl="0" indent="-342900" algn="ctr" rtl="0">
              <a:spcBef>
                <a:spcPts val="0"/>
              </a:spcBef>
              <a:spcAft>
                <a:spcPts val="0"/>
              </a:spcAft>
              <a:buNone/>
            </a:pPr>
            <a:endParaRPr sz="4400">
              <a:solidFill>
                <a:schemeClr val="dk1"/>
              </a:solidFill>
              <a:latin typeface="Libre Franklin"/>
              <a:ea typeface="Libre Franklin"/>
              <a:cs typeface="Libre Franklin"/>
              <a:sym typeface="Libre Franklin"/>
            </a:endParaRPr>
          </a:p>
        </p:txBody>
      </p:sp>
      <p:sp>
        <p:nvSpPr>
          <p:cNvPr id="299" name="Google Shape;299;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25</a:t>
            </a:fld>
            <a:endParaRPr>
              <a:solidFill>
                <a:schemeClr val="lt1"/>
              </a:solidFill>
            </a:endParaRPr>
          </a:p>
        </p:txBody>
      </p:sp>
      <p:sp>
        <p:nvSpPr>
          <p:cNvPr id="300" name="Google Shape;300;p37"/>
          <p:cNvSpPr txBox="1">
            <a:spLocks noGrp="1"/>
          </p:cNvSpPr>
          <p:nvPr>
            <p:ph type="ctrTitle"/>
          </p:nvPr>
        </p:nvSpPr>
        <p:spPr>
          <a:xfrm>
            <a:off x="903250" y="914400"/>
            <a:ext cx="7929000" cy="907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Questions?</a:t>
            </a:r>
            <a:endParaRPr/>
          </a:p>
        </p:txBody>
      </p:sp>
      <p:sp>
        <p:nvSpPr>
          <p:cNvPr id="301" name="Google Shape;301;p37"/>
          <p:cNvSpPr txBox="1">
            <a:spLocks noGrp="1"/>
          </p:cNvSpPr>
          <p:nvPr>
            <p:ph type="subTitle" idx="1"/>
          </p:nvPr>
        </p:nvSpPr>
        <p:spPr>
          <a:xfrm>
            <a:off x="903250" y="1878550"/>
            <a:ext cx="3651000" cy="738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Ask them confidentially:</a:t>
            </a:r>
            <a:endParaRPr/>
          </a:p>
          <a:p>
            <a:pPr marL="0" lvl="0" indent="0" algn="l" rtl="0">
              <a:spcBef>
                <a:spcPts val="0"/>
              </a:spcBef>
              <a:spcAft>
                <a:spcPts val="0"/>
              </a:spcAft>
              <a:buNone/>
            </a:pPr>
            <a:r>
              <a:rPr lang="en" u="sng">
                <a:solidFill>
                  <a:srgbClr val="0000FF"/>
                </a:solidFill>
                <a:hlinkClick r:id="rId3">
                  <a:extLst>
                    <a:ext uri="{A12FA001-AC4F-418D-AE19-62706E023703}">
                      <ahyp:hlinkClr xmlns:ahyp="http://schemas.microsoft.com/office/drawing/2018/hyperlinkcolor" val="tx"/>
                    </a:ext>
                  </a:extLst>
                </a:hlinkClick>
              </a:rPr>
              <a:t>nancy.schick@qc.cuny.edu</a:t>
            </a:r>
            <a:r>
              <a:rPr lang="en">
                <a:solidFill>
                  <a:srgbClr val="0000FF"/>
                </a:solidFill>
              </a:rPr>
              <a:t> </a:t>
            </a:r>
            <a:endParaRPr>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76"/>
        <p:cNvGrpSpPr/>
        <p:nvPr/>
      </p:nvGrpSpPr>
      <p:grpSpPr>
        <a:xfrm>
          <a:off x="0" y="0"/>
          <a:ext cx="0" cy="0"/>
          <a:chOff x="0" y="0"/>
          <a:chExt cx="0" cy="0"/>
        </a:xfrm>
      </p:grpSpPr>
      <p:sp>
        <p:nvSpPr>
          <p:cNvPr id="77" name="Google Shape;77;p15"/>
          <p:cNvSpPr/>
          <p:nvPr/>
        </p:nvSpPr>
        <p:spPr>
          <a:xfrm>
            <a:off x="464175" y="678650"/>
            <a:ext cx="7575000" cy="55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3600" b="1" i="0" u="none" strike="noStrike" cap="none">
                <a:solidFill>
                  <a:srgbClr val="E71939"/>
                </a:solidFill>
                <a:latin typeface="Gill Sans"/>
                <a:ea typeface="Gill Sans"/>
                <a:cs typeface="Gill Sans"/>
                <a:sym typeface="Gill Sans"/>
              </a:rPr>
              <a:t>Goals of This Training</a:t>
            </a:r>
            <a:endParaRPr sz="4000" b="1" i="0" u="none" strike="noStrike" cap="none">
              <a:solidFill>
                <a:schemeClr val="dk1"/>
              </a:solidFill>
              <a:latin typeface="Gill Sans"/>
              <a:ea typeface="Gill Sans"/>
              <a:cs typeface="Gill Sans"/>
              <a:sym typeface="Gill Sans"/>
            </a:endParaRPr>
          </a:p>
        </p:txBody>
      </p:sp>
      <p:sp>
        <p:nvSpPr>
          <p:cNvPr id="78" name="Google Shape;78;p15"/>
          <p:cNvSpPr/>
          <p:nvPr/>
        </p:nvSpPr>
        <p:spPr>
          <a:xfrm>
            <a:off x="464175" y="1379925"/>
            <a:ext cx="8217000" cy="25593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D5213A"/>
              </a:buClr>
              <a:buSzPts val="2400"/>
              <a:buFont typeface="Noto Sans Symbols"/>
              <a:buChar char="≫"/>
            </a:pPr>
            <a:r>
              <a:rPr lang="en" sz="2000" b="0" i="0" u="none" strike="noStrike" cap="none">
                <a:solidFill>
                  <a:schemeClr val="dk1"/>
                </a:solidFill>
                <a:latin typeface="Gill Sans"/>
                <a:ea typeface="Gill Sans"/>
                <a:cs typeface="Gill Sans"/>
                <a:sym typeface="Gill Sans"/>
              </a:rPr>
              <a:t>Review what unlawful discrimination is based on:</a:t>
            </a:r>
            <a:endParaRPr/>
          </a:p>
          <a:p>
            <a:pPr marL="800100" marR="0" lvl="1" indent="-342900" algn="l" rtl="0">
              <a:spcBef>
                <a:spcPts val="400"/>
              </a:spcBef>
              <a:spcAft>
                <a:spcPts val="0"/>
              </a:spcAft>
              <a:buClr>
                <a:srgbClr val="D5213A"/>
              </a:buClr>
              <a:buSzPts val="2400"/>
              <a:buFont typeface="Courier New"/>
              <a:buChar char="o"/>
            </a:pPr>
            <a:r>
              <a:rPr lang="en" sz="2000" b="0" i="0" u="none" strike="noStrike" cap="none">
                <a:solidFill>
                  <a:schemeClr val="dk1"/>
                </a:solidFill>
                <a:latin typeface="Gill Sans"/>
                <a:ea typeface="Gill Sans"/>
                <a:cs typeface="Gill Sans"/>
                <a:sym typeface="Gill Sans"/>
              </a:rPr>
              <a:t>CUNY and Queens College policies</a:t>
            </a:r>
            <a:endParaRPr/>
          </a:p>
          <a:p>
            <a:pPr marL="800100" marR="0" lvl="1" indent="-342900" algn="l" rtl="0">
              <a:spcBef>
                <a:spcPts val="400"/>
              </a:spcBef>
              <a:spcAft>
                <a:spcPts val="0"/>
              </a:spcAft>
              <a:buClr>
                <a:srgbClr val="D5213A"/>
              </a:buClr>
              <a:buSzPts val="2400"/>
              <a:buFont typeface="Courier New"/>
              <a:buChar char="o"/>
            </a:pPr>
            <a:r>
              <a:rPr lang="en" sz="2000" b="0" i="0" u="none" strike="noStrike" cap="none">
                <a:solidFill>
                  <a:schemeClr val="dk1"/>
                </a:solidFill>
                <a:latin typeface="Gill Sans"/>
                <a:ea typeface="Gill Sans"/>
                <a:cs typeface="Gill Sans"/>
                <a:sym typeface="Gill Sans"/>
              </a:rPr>
              <a:t>Federal, state, and city laws</a:t>
            </a:r>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Review applicable NCAA policies</a:t>
            </a:r>
            <a:endParaRPr sz="2000">
              <a:solidFill>
                <a:schemeClr val="dk1"/>
              </a:solidFill>
              <a:latin typeface="Gill Sans"/>
              <a:ea typeface="Gill Sans"/>
              <a:cs typeface="Gill Sans"/>
              <a:sym typeface="Gill Sans"/>
            </a:endParaRPr>
          </a:p>
          <a:p>
            <a:pPr marL="457200" marR="0" lvl="0" indent="-457200" algn="l" rtl="0">
              <a:spcBef>
                <a:spcPts val="400"/>
              </a:spcBef>
              <a:spcAft>
                <a:spcPts val="0"/>
              </a:spcAft>
              <a:buClr>
                <a:srgbClr val="D5213A"/>
              </a:buClr>
              <a:buSzPts val="2400"/>
              <a:buFont typeface="Noto Sans Symbols"/>
              <a:buChar char="≫"/>
            </a:pPr>
            <a:r>
              <a:rPr lang="en" sz="2000">
                <a:solidFill>
                  <a:schemeClr val="dk1"/>
                </a:solidFill>
                <a:latin typeface="Gill Sans"/>
                <a:ea typeface="Gill Sans"/>
                <a:cs typeface="Gill Sans"/>
                <a:sym typeface="Gill Sans"/>
              </a:rPr>
              <a:t>Discuss</a:t>
            </a:r>
            <a:r>
              <a:rPr lang="en" sz="2000" b="0" i="0" u="none" strike="noStrike" cap="none">
                <a:solidFill>
                  <a:schemeClr val="dk1"/>
                </a:solidFill>
                <a:latin typeface="Gill Sans"/>
                <a:ea typeface="Gill Sans"/>
                <a:cs typeface="Gill Sans"/>
                <a:sym typeface="Gill Sans"/>
              </a:rPr>
              <a:t> scenarios </a:t>
            </a:r>
            <a:r>
              <a:rPr lang="en" sz="2000">
                <a:solidFill>
                  <a:schemeClr val="dk1"/>
                </a:solidFill>
                <a:latin typeface="Gill Sans"/>
                <a:ea typeface="Gill Sans"/>
                <a:cs typeface="Gill Sans"/>
                <a:sym typeface="Gill Sans"/>
              </a:rPr>
              <a:t>of concern to you</a:t>
            </a:r>
            <a:endParaRPr/>
          </a:p>
          <a:p>
            <a:pPr marL="457200" marR="0" lvl="0" indent="-457200" algn="l" rtl="0">
              <a:spcBef>
                <a:spcPts val="400"/>
              </a:spcBef>
              <a:spcAft>
                <a:spcPts val="0"/>
              </a:spcAft>
              <a:buClr>
                <a:srgbClr val="D5213A"/>
              </a:buClr>
              <a:buSzPts val="2400"/>
              <a:buFont typeface="Noto Sans Symbols"/>
              <a:buChar char="≫"/>
            </a:pPr>
            <a:r>
              <a:rPr lang="en" sz="2000" b="0" i="0" u="none" strike="noStrike" cap="none">
                <a:solidFill>
                  <a:schemeClr val="dk1"/>
                </a:solidFill>
                <a:latin typeface="Gill Sans"/>
                <a:ea typeface="Gill Sans"/>
                <a:cs typeface="Gill Sans"/>
                <a:sym typeface="Gill Sans"/>
              </a:rPr>
              <a:t>Answer your questions in a safe and confidential learning environment</a:t>
            </a:r>
            <a:endParaRPr/>
          </a:p>
        </p:txBody>
      </p:sp>
      <p:sp>
        <p:nvSpPr>
          <p:cNvPr id="79" name="Google Shape;79;p15"/>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80" name="Google Shape;80;p15"/>
          <p:cNvSpPr txBox="1"/>
          <p:nvPr/>
        </p:nvSpPr>
        <p:spPr>
          <a:xfrm>
            <a:off x="0" y="0"/>
            <a:ext cx="9144000" cy="180900"/>
          </a:xfrm>
          <a:prstGeom prst="rect">
            <a:avLst/>
          </a:prstGeom>
          <a:solidFill>
            <a:srgbClr val="073763"/>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b="0" i="0" u="none" strike="noStrike" cap="none">
                <a:solidFill>
                  <a:srgbClr val="073763"/>
                </a:solidFill>
                <a:latin typeface="Helvetica Neue Light"/>
                <a:ea typeface="Helvetica Neue Light"/>
                <a:cs typeface="Helvetica Neue Light"/>
                <a:sym typeface="Helvetica Neue Light"/>
              </a:rPr>
              <a:t> </a:t>
            </a:r>
            <a:endParaRPr sz="1800" b="0" i="0" u="none" strike="noStrike" cap="none">
              <a:solidFill>
                <a:srgbClr val="073763"/>
              </a:solidFill>
              <a:latin typeface="Helvetica Neue Light"/>
              <a:ea typeface="Helvetica Neue Light"/>
              <a:cs typeface="Helvetica Neue Light"/>
              <a:sym typeface="Helvetica Neue Light"/>
            </a:endParaRPr>
          </a:p>
        </p:txBody>
      </p:sp>
      <p:sp>
        <p:nvSpPr>
          <p:cNvPr id="81" name="Google Shape;81;p15"/>
          <p:cNvSpPr txBox="1"/>
          <p:nvPr/>
        </p:nvSpPr>
        <p:spPr>
          <a:xfrm>
            <a:off x="0" y="4552950"/>
            <a:ext cx="9144000" cy="591900"/>
          </a:xfrm>
          <a:prstGeom prst="rect">
            <a:avLst/>
          </a:prstGeom>
          <a:solidFill>
            <a:srgbClr val="E718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en" sz="1800" b="0" i="0" u="none" strike="noStrike" cap="none">
                <a:solidFill>
                  <a:schemeClr val="lt1"/>
                </a:solidFill>
                <a:latin typeface="Helvetica Neue Light"/>
                <a:ea typeface="Helvetica Neue Light"/>
                <a:cs typeface="Helvetica Neue Light"/>
                <a:sym typeface="Helvetica Neue Light"/>
              </a:rPr>
              <a:t>   </a:t>
            </a:r>
            <a:endParaRPr/>
          </a:p>
        </p:txBody>
      </p:sp>
      <p:pic>
        <p:nvPicPr>
          <p:cNvPr id="82" name="Google Shape;82;p15"/>
          <p:cNvPicPr preferRelativeResize="0"/>
          <p:nvPr/>
        </p:nvPicPr>
        <p:blipFill rotWithShape="1">
          <a:blip r:embed="rId3">
            <a:alphaModFix/>
          </a:blip>
          <a:srcRect/>
          <a:stretch/>
        </p:blipFill>
        <p:spPr>
          <a:xfrm>
            <a:off x="7061200" y="4630419"/>
            <a:ext cx="1809751" cy="4369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88" name="Google Shape;88;p16"/>
          <p:cNvSpPr txBox="1"/>
          <p:nvPr/>
        </p:nvSpPr>
        <p:spPr>
          <a:xfrm>
            <a:off x="0" y="0"/>
            <a:ext cx="9144000" cy="180900"/>
          </a:xfrm>
          <a:prstGeom prst="rect">
            <a:avLst/>
          </a:prstGeom>
          <a:solidFill>
            <a:srgbClr val="000000"/>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b="0" i="0" u="none" strike="noStrike" cap="none">
                <a:solidFill>
                  <a:srgbClr val="999999"/>
                </a:solidFill>
                <a:latin typeface="Helvetica Neue Light"/>
                <a:ea typeface="Helvetica Neue Light"/>
                <a:cs typeface="Helvetica Neue Light"/>
                <a:sym typeface="Helvetica Neue Light"/>
              </a:rPr>
              <a:t> </a:t>
            </a:r>
            <a:endParaRPr sz="1800" b="0" i="0" u="none" strike="noStrike" cap="none">
              <a:solidFill>
                <a:srgbClr val="999999"/>
              </a:solidFill>
              <a:latin typeface="Helvetica Neue Light"/>
              <a:ea typeface="Helvetica Neue Light"/>
              <a:cs typeface="Helvetica Neue Light"/>
              <a:sym typeface="Helvetica Neue Light"/>
            </a:endParaRPr>
          </a:p>
        </p:txBody>
      </p:sp>
      <p:sp>
        <p:nvSpPr>
          <p:cNvPr id="89" name="Google Shape;89;p16"/>
          <p:cNvSpPr txBox="1"/>
          <p:nvPr/>
        </p:nvSpPr>
        <p:spPr>
          <a:xfrm>
            <a:off x="0" y="4552950"/>
            <a:ext cx="9144000" cy="591900"/>
          </a:xfrm>
          <a:prstGeom prst="rect">
            <a:avLst/>
          </a:prstGeom>
          <a:solidFill>
            <a:srgbClr val="E718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999999"/>
              </a:solidFill>
              <a:latin typeface="Helvetica Neue Light"/>
              <a:ea typeface="Helvetica Neue Light"/>
              <a:cs typeface="Helvetica Neue Light"/>
              <a:sym typeface="Helvetica Neue Light"/>
            </a:endParaRPr>
          </a:p>
        </p:txBody>
      </p:sp>
      <p:pic>
        <p:nvPicPr>
          <p:cNvPr id="90" name="Google Shape;90;p16"/>
          <p:cNvPicPr preferRelativeResize="0"/>
          <p:nvPr/>
        </p:nvPicPr>
        <p:blipFill rotWithShape="1">
          <a:blip r:embed="rId3">
            <a:alphaModFix/>
          </a:blip>
          <a:srcRect/>
          <a:stretch/>
        </p:blipFill>
        <p:spPr>
          <a:xfrm>
            <a:off x="7137300" y="4630419"/>
            <a:ext cx="1809751" cy="436961"/>
          </a:xfrm>
          <a:prstGeom prst="rect">
            <a:avLst/>
          </a:prstGeom>
          <a:noFill/>
          <a:ln>
            <a:noFill/>
          </a:ln>
        </p:spPr>
      </p:pic>
      <p:sp>
        <p:nvSpPr>
          <p:cNvPr id="91" name="Google Shape;91;p16"/>
          <p:cNvSpPr/>
          <p:nvPr/>
        </p:nvSpPr>
        <p:spPr>
          <a:xfrm>
            <a:off x="1371600" y="1169789"/>
            <a:ext cx="5931000" cy="55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3400" b="1" i="0" u="none" strike="noStrike" cap="none">
                <a:solidFill>
                  <a:srgbClr val="E71939"/>
                </a:solidFill>
                <a:latin typeface="Gill Sans"/>
                <a:ea typeface="Gill Sans"/>
                <a:cs typeface="Gill Sans"/>
                <a:sym typeface="Gill Sans"/>
              </a:rPr>
              <a:t>This is a </a:t>
            </a:r>
            <a:r>
              <a:rPr lang="en" sz="3400" b="1" i="0" u="sng" strike="noStrike" cap="none">
                <a:solidFill>
                  <a:srgbClr val="E71939"/>
                </a:solidFill>
                <a:latin typeface="Gill Sans"/>
                <a:ea typeface="Gill Sans"/>
                <a:cs typeface="Gill Sans"/>
                <a:sym typeface="Gill Sans"/>
              </a:rPr>
              <a:t>mandatory</a:t>
            </a:r>
            <a:r>
              <a:rPr lang="en" sz="3400" b="1" i="0" u="none" strike="noStrike" cap="none">
                <a:solidFill>
                  <a:srgbClr val="E71939"/>
                </a:solidFill>
                <a:latin typeface="Gill Sans"/>
                <a:ea typeface="Gill Sans"/>
                <a:cs typeface="Gill Sans"/>
                <a:sym typeface="Gill Sans"/>
              </a:rPr>
              <a:t> training</a:t>
            </a:r>
            <a:endParaRPr sz="3400" b="1" i="0" u="none" strike="noStrike" cap="none">
              <a:solidFill>
                <a:schemeClr val="dk1"/>
              </a:solidFill>
              <a:latin typeface="Gill Sans"/>
              <a:ea typeface="Gill Sans"/>
              <a:cs typeface="Gill Sans"/>
              <a:sym typeface="Gill Sans"/>
            </a:endParaRPr>
          </a:p>
        </p:txBody>
      </p:sp>
      <p:sp>
        <p:nvSpPr>
          <p:cNvPr id="92" name="Google Shape;92;p16"/>
          <p:cNvSpPr/>
          <p:nvPr/>
        </p:nvSpPr>
        <p:spPr>
          <a:xfrm>
            <a:off x="1371600" y="2077046"/>
            <a:ext cx="5765700" cy="15043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b="0" i="0" u="none" strike="noStrike" cap="none" dirty="0">
                <a:solidFill>
                  <a:schemeClr val="dk1"/>
                </a:solidFill>
                <a:latin typeface="Gill Sans"/>
                <a:ea typeface="Gill Sans"/>
                <a:cs typeface="Gill Sans"/>
                <a:sym typeface="Gill Sans"/>
              </a:rPr>
              <a:t>To ensure your attendance is properly recorded and reported, complete </a:t>
            </a:r>
            <a:r>
              <a:rPr lang="en" sz="3200" b="1" u="none" strike="noStrike" cap="none" dirty="0">
                <a:solidFill>
                  <a:srgbClr val="3D85C6"/>
                </a:solidFill>
                <a:latin typeface="Times New Roman"/>
                <a:ea typeface="Times New Roman"/>
                <a:cs typeface="Times New Roman"/>
                <a:sym typeface="Times New Roman"/>
              </a:rPr>
              <a:t>all</a:t>
            </a:r>
            <a:r>
              <a:rPr lang="en" sz="3200" b="1" i="1" u="none" strike="noStrike" cap="none" dirty="0">
                <a:solidFill>
                  <a:srgbClr val="073763"/>
                </a:solidFill>
                <a:latin typeface="Times New Roman"/>
                <a:ea typeface="Times New Roman"/>
                <a:cs typeface="Times New Roman"/>
                <a:sym typeface="Times New Roman"/>
              </a:rPr>
              <a:t> </a:t>
            </a:r>
            <a:r>
              <a:rPr lang="en" sz="2800" b="0" i="0" u="none" strike="noStrike" cap="none" dirty="0">
                <a:solidFill>
                  <a:schemeClr val="dk1"/>
                </a:solidFill>
                <a:latin typeface="Gill Sans"/>
                <a:ea typeface="Gill Sans"/>
                <a:cs typeface="Gill Sans"/>
                <a:sym typeface="Gill Sans"/>
              </a:rPr>
              <a:t>fields and sign the attendance sheet.</a:t>
            </a:r>
            <a:endParaRPr dirty="0"/>
          </a:p>
          <a:p>
            <a:pPr marL="457200" marR="0" lvl="1" indent="0" algn="l" rtl="0">
              <a:spcBef>
                <a:spcPts val="400"/>
              </a:spcBef>
              <a:spcAft>
                <a:spcPts val="0"/>
              </a:spcAft>
              <a:buNone/>
            </a:pPr>
            <a:endParaRPr sz="2000" b="0" i="0" u="none" strike="noStrike" cap="none" dirty="0">
              <a:solidFill>
                <a:schemeClr val="dk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98" name="Google Shape;98;p17"/>
          <p:cNvSpPr txBox="1"/>
          <p:nvPr/>
        </p:nvSpPr>
        <p:spPr>
          <a:xfrm>
            <a:off x="0" y="0"/>
            <a:ext cx="9144000" cy="180900"/>
          </a:xfrm>
          <a:prstGeom prst="rect">
            <a:avLst/>
          </a:prstGeom>
          <a:solidFill>
            <a:srgbClr val="000000"/>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b="0" i="0" u="none" strike="noStrike" cap="none">
                <a:solidFill>
                  <a:srgbClr val="999999"/>
                </a:solidFill>
                <a:latin typeface="Helvetica Neue Light"/>
                <a:ea typeface="Helvetica Neue Light"/>
                <a:cs typeface="Helvetica Neue Light"/>
                <a:sym typeface="Helvetica Neue Light"/>
              </a:rPr>
              <a:t> </a:t>
            </a:r>
            <a:endParaRPr sz="1800" b="0" i="0" u="none" strike="noStrike" cap="none">
              <a:solidFill>
                <a:srgbClr val="999999"/>
              </a:solidFill>
              <a:latin typeface="Helvetica Neue Light"/>
              <a:ea typeface="Helvetica Neue Light"/>
              <a:cs typeface="Helvetica Neue Light"/>
              <a:sym typeface="Helvetica Neue Light"/>
            </a:endParaRPr>
          </a:p>
        </p:txBody>
      </p:sp>
      <p:sp>
        <p:nvSpPr>
          <p:cNvPr id="99" name="Google Shape;99;p17"/>
          <p:cNvSpPr txBox="1"/>
          <p:nvPr/>
        </p:nvSpPr>
        <p:spPr>
          <a:xfrm>
            <a:off x="0" y="4552950"/>
            <a:ext cx="9144000" cy="591900"/>
          </a:xfrm>
          <a:prstGeom prst="rect">
            <a:avLst/>
          </a:prstGeom>
          <a:solidFill>
            <a:srgbClr val="E718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999999"/>
              </a:solidFill>
              <a:latin typeface="Helvetica Neue Light"/>
              <a:ea typeface="Helvetica Neue Light"/>
              <a:cs typeface="Helvetica Neue Light"/>
              <a:sym typeface="Helvetica Neue Light"/>
            </a:endParaRPr>
          </a:p>
        </p:txBody>
      </p:sp>
      <p:pic>
        <p:nvPicPr>
          <p:cNvPr id="100" name="Google Shape;100;p17"/>
          <p:cNvPicPr preferRelativeResize="0"/>
          <p:nvPr/>
        </p:nvPicPr>
        <p:blipFill rotWithShape="1">
          <a:blip r:embed="rId3">
            <a:alphaModFix/>
          </a:blip>
          <a:srcRect/>
          <a:stretch/>
        </p:blipFill>
        <p:spPr>
          <a:xfrm>
            <a:off x="6400800" y="4650581"/>
            <a:ext cx="1809751" cy="436961"/>
          </a:xfrm>
          <a:prstGeom prst="rect">
            <a:avLst/>
          </a:prstGeom>
          <a:noFill/>
          <a:ln>
            <a:noFill/>
          </a:ln>
        </p:spPr>
      </p:pic>
      <p:sp>
        <p:nvSpPr>
          <p:cNvPr id="101" name="Google Shape;101;p17"/>
          <p:cNvSpPr/>
          <p:nvPr/>
        </p:nvSpPr>
        <p:spPr>
          <a:xfrm>
            <a:off x="903250" y="761350"/>
            <a:ext cx="7307400" cy="559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4000" b="1" i="0" u="none" strike="noStrike" cap="none">
                <a:solidFill>
                  <a:srgbClr val="E71939"/>
                </a:solidFill>
                <a:latin typeface="Gill Sans"/>
                <a:ea typeface="Gill Sans"/>
                <a:cs typeface="Gill Sans"/>
                <a:sym typeface="Gill Sans"/>
              </a:rPr>
              <a:t>Disclaimer</a:t>
            </a:r>
            <a:endParaRPr sz="4000" b="1" i="0" u="none" strike="noStrike" cap="none">
              <a:solidFill>
                <a:schemeClr val="dk1"/>
              </a:solidFill>
              <a:latin typeface="Gill Sans"/>
              <a:ea typeface="Gill Sans"/>
              <a:cs typeface="Gill Sans"/>
              <a:sym typeface="Gill Sans"/>
            </a:endParaRPr>
          </a:p>
        </p:txBody>
      </p:sp>
      <p:sp>
        <p:nvSpPr>
          <p:cNvPr id="102" name="Google Shape;102;p17"/>
          <p:cNvSpPr/>
          <p:nvPr/>
        </p:nvSpPr>
        <p:spPr>
          <a:xfrm>
            <a:off x="903250" y="1447800"/>
            <a:ext cx="7307400" cy="2428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dirty="0">
                <a:solidFill>
                  <a:schemeClr val="dk1"/>
                </a:solidFill>
                <a:latin typeface="Gill Sans"/>
                <a:ea typeface="Gill Sans"/>
                <a:cs typeface="Gill Sans"/>
                <a:sym typeface="Gill Sans"/>
              </a:rPr>
              <a:t>This course provides a general overview of non-discrimination policies and laws, as well as how they might affect your time at Queens College. </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None/>
            </a:pPr>
            <a:endParaRPr sz="1800" b="1" dirty="0">
              <a:solidFill>
                <a:schemeClr val="dk1"/>
              </a:solidFill>
              <a:highlight>
                <a:srgbClr val="FFFF00"/>
              </a:highlight>
              <a:latin typeface="Gill Sans"/>
              <a:ea typeface="Gill Sans"/>
              <a:cs typeface="Gill Sans"/>
              <a:sym typeface="Gill Sans"/>
            </a:endParaRPr>
          </a:p>
          <a:p>
            <a:pPr marL="0" marR="0" lvl="0" indent="0" algn="l" rtl="0">
              <a:spcBef>
                <a:spcPts val="0"/>
              </a:spcBef>
              <a:spcAft>
                <a:spcPts val="0"/>
              </a:spcAft>
              <a:buNone/>
            </a:pPr>
            <a:r>
              <a:rPr lang="en" sz="2100" b="1" u="none" strike="noStrike" cap="none" dirty="0">
                <a:solidFill>
                  <a:srgbClr val="3D85C6"/>
                </a:solidFill>
                <a:highlight>
                  <a:schemeClr val="lt1"/>
                </a:highlight>
                <a:latin typeface="Times New Roman"/>
                <a:ea typeface="Times New Roman"/>
                <a:cs typeface="Times New Roman"/>
                <a:sym typeface="Times New Roman"/>
              </a:rPr>
              <a:t>It is not legal advice, and I am not your attorney</a:t>
            </a:r>
            <a:r>
              <a:rPr lang="en" sz="2100" b="1" u="none" strike="noStrike" cap="none" dirty="0">
                <a:solidFill>
                  <a:srgbClr val="3D85C6"/>
                </a:solidFill>
                <a:latin typeface="Times New Roman"/>
                <a:ea typeface="Times New Roman"/>
                <a:cs typeface="Times New Roman"/>
                <a:sym typeface="Times New Roman"/>
              </a:rPr>
              <a:t>.</a:t>
            </a:r>
            <a:r>
              <a:rPr lang="en" sz="1800" b="0" i="0" u="none" strike="noStrike" cap="none" dirty="0">
                <a:solidFill>
                  <a:schemeClr val="dk1"/>
                </a:solidFill>
                <a:latin typeface="Gill Sans"/>
                <a:ea typeface="Gill Sans"/>
                <a:cs typeface="Gill Sans"/>
                <a:sym typeface="Gill Sans"/>
              </a:rPr>
              <a:t> If you require information or advice applied to your unique situation, please make an appointment with the Office of Compliance and Diversity (OCD).</a:t>
            </a:r>
            <a:endParaRPr dirty="0"/>
          </a:p>
          <a:p>
            <a:pPr marL="0" marR="0" lvl="0" indent="0" algn="l" rtl="0">
              <a:spcBef>
                <a:spcPts val="0"/>
              </a:spcBef>
              <a:spcAft>
                <a:spcPts val="0"/>
              </a:spcAft>
              <a:buNone/>
            </a:pP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None/>
            </a:pPr>
            <a:r>
              <a:rPr lang="en" sz="1800" b="0" i="0" u="none" strike="noStrike" cap="none" dirty="0">
                <a:solidFill>
                  <a:schemeClr val="dk1"/>
                </a:solidFill>
                <a:latin typeface="Gill Sans"/>
                <a:ea typeface="Gill Sans"/>
                <a:cs typeface="Gill Sans"/>
                <a:sym typeface="Gill Sans"/>
              </a:rPr>
              <a:t>Vivian Cheung, Executive Assistant, </a:t>
            </a:r>
            <a:r>
              <a:rPr lang="en" sz="1800" b="0" i="0" u="sng" strike="noStrike" cap="none" dirty="0">
                <a:solidFill>
                  <a:srgbClr val="0000FF"/>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Vivian.Cheung@qc.cuny.edu</a:t>
            </a:r>
            <a:endParaRPr sz="1800" b="0" i="0" u="none" strike="noStrike" cap="none" dirty="0">
              <a:solidFill>
                <a:srgbClr val="0000FF"/>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6"/>
        <p:cNvGrpSpPr/>
        <p:nvPr/>
      </p:nvGrpSpPr>
      <p:grpSpPr>
        <a:xfrm>
          <a:off x="0" y="0"/>
          <a:ext cx="0" cy="0"/>
          <a:chOff x="0" y="0"/>
          <a:chExt cx="0" cy="0"/>
        </a:xfrm>
      </p:grpSpPr>
      <p:sp>
        <p:nvSpPr>
          <p:cNvPr id="107" name="Google Shape;107;p18"/>
          <p:cNvSpPr/>
          <p:nvPr/>
        </p:nvSpPr>
        <p:spPr>
          <a:xfrm>
            <a:off x="1104901" y="754856"/>
            <a:ext cx="6934200" cy="55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3600" b="1" i="0" u="none" strike="noStrike" cap="none">
                <a:solidFill>
                  <a:srgbClr val="E71939"/>
                </a:solidFill>
                <a:latin typeface="Gill Sans"/>
                <a:ea typeface="Gill Sans"/>
                <a:cs typeface="Gill Sans"/>
                <a:sym typeface="Gill Sans"/>
              </a:rPr>
              <a:t>Participation Agreements</a:t>
            </a:r>
            <a:endParaRPr sz="4000" b="1" i="0" u="none" strike="noStrike" cap="none">
              <a:solidFill>
                <a:schemeClr val="dk1"/>
              </a:solidFill>
              <a:latin typeface="Gill Sans"/>
              <a:ea typeface="Gill Sans"/>
              <a:cs typeface="Gill Sans"/>
              <a:sym typeface="Gill Sans"/>
            </a:endParaRPr>
          </a:p>
        </p:txBody>
      </p:sp>
      <p:sp>
        <p:nvSpPr>
          <p:cNvPr id="108" name="Google Shape;108;p18"/>
          <p:cNvSpPr/>
          <p:nvPr/>
        </p:nvSpPr>
        <p:spPr>
          <a:xfrm>
            <a:off x="1104900" y="1532323"/>
            <a:ext cx="6934200" cy="23943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D5213A"/>
              </a:buClr>
              <a:buSzPts val="2400"/>
              <a:buFont typeface="Calibri"/>
              <a:buAutoNum type="arabicPeriod"/>
            </a:pPr>
            <a:r>
              <a:rPr lang="en" sz="2000" b="0" i="0" u="none" strike="noStrike" cap="none" dirty="0">
                <a:solidFill>
                  <a:schemeClr val="dk1"/>
                </a:solidFill>
                <a:latin typeface="Gill Sans"/>
                <a:ea typeface="Gill Sans"/>
                <a:cs typeface="Gill Sans"/>
                <a:sym typeface="Gill Sans"/>
              </a:rPr>
              <a:t>We are here to learn and contribute.</a:t>
            </a:r>
            <a:endParaRPr dirty="0"/>
          </a:p>
          <a:p>
            <a:pPr marL="457200" marR="0" lvl="0" indent="-457200" algn="l" rtl="0">
              <a:spcBef>
                <a:spcPts val="400"/>
              </a:spcBef>
              <a:spcAft>
                <a:spcPts val="0"/>
              </a:spcAft>
              <a:buClr>
                <a:srgbClr val="D5213A"/>
              </a:buClr>
              <a:buSzPts val="2400"/>
              <a:buFont typeface="Calibri"/>
              <a:buAutoNum type="arabicPeriod"/>
            </a:pPr>
            <a:r>
              <a:rPr lang="en" sz="2000" b="0" i="0" u="none" strike="noStrike" cap="none" dirty="0">
                <a:solidFill>
                  <a:schemeClr val="dk1"/>
                </a:solidFill>
                <a:latin typeface="Gill Sans"/>
                <a:ea typeface="Gill Sans"/>
                <a:cs typeface="Gill Sans"/>
                <a:sym typeface="Gill Sans"/>
              </a:rPr>
              <a:t>We respect the diversity of each others’ experiences.</a:t>
            </a:r>
            <a:endParaRPr dirty="0"/>
          </a:p>
          <a:p>
            <a:pPr marL="457200" marR="0" lvl="0" indent="-457200" algn="l" rtl="0">
              <a:spcBef>
                <a:spcPts val="400"/>
              </a:spcBef>
              <a:spcAft>
                <a:spcPts val="0"/>
              </a:spcAft>
              <a:buClr>
                <a:srgbClr val="D5213A"/>
              </a:buClr>
              <a:buSzPts val="2400"/>
              <a:buFont typeface="Calibri"/>
              <a:buAutoNum type="arabicPeriod"/>
            </a:pPr>
            <a:r>
              <a:rPr lang="en" sz="2000" b="0" i="0" u="none" strike="noStrike" cap="none" dirty="0">
                <a:solidFill>
                  <a:schemeClr val="dk1"/>
                </a:solidFill>
                <a:latin typeface="Gill Sans"/>
                <a:ea typeface="Gill Sans"/>
                <a:cs typeface="Gill Sans"/>
                <a:sym typeface="Gill Sans"/>
              </a:rPr>
              <a:t>We will maintain the confidentiality of what others share.</a:t>
            </a:r>
            <a:endParaRPr dirty="0"/>
          </a:p>
          <a:p>
            <a:pPr marL="457200" marR="0" lvl="0" indent="-304800" algn="l" rtl="0">
              <a:spcBef>
                <a:spcPts val="400"/>
              </a:spcBef>
              <a:spcAft>
                <a:spcPts val="0"/>
              </a:spcAft>
              <a:buClr>
                <a:srgbClr val="D5213A"/>
              </a:buClr>
              <a:buSzPts val="2400"/>
              <a:buFont typeface="Calibri"/>
              <a:buNone/>
            </a:pPr>
            <a:endParaRPr sz="20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None/>
            </a:pPr>
            <a:r>
              <a:rPr lang="en" sz="2000" b="0" i="0" u="none" strike="noStrike" cap="none" dirty="0">
                <a:solidFill>
                  <a:schemeClr val="dk1"/>
                </a:solidFill>
                <a:latin typeface="Gill Sans"/>
                <a:ea typeface="Gill Sans"/>
                <a:cs typeface="Gill Sans"/>
                <a:sym typeface="Gill Sans"/>
              </a:rPr>
              <a:t>If you prefer to discuss your situation privately, you can make an appointment with the OCD:  </a:t>
            </a:r>
            <a:r>
              <a:rPr lang="en" sz="2000" b="0" i="0" u="sng" strike="noStrike" cap="none" dirty="0">
                <a:solidFill>
                  <a:srgbClr val="0000FF"/>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Vivian.Cheung@qc.cuny.edu</a:t>
            </a:r>
            <a:endParaRPr sz="2000" b="0" i="0" u="none" strike="noStrike" cap="none" dirty="0">
              <a:solidFill>
                <a:srgbClr val="0000FF"/>
              </a:solidFill>
              <a:latin typeface="Gill Sans"/>
              <a:ea typeface="Gill Sans"/>
              <a:cs typeface="Gill Sans"/>
              <a:sym typeface="Gill Sans"/>
            </a:endParaRPr>
          </a:p>
          <a:p>
            <a:pPr marL="0" marR="0" lvl="0" indent="0" algn="l" rtl="0">
              <a:spcBef>
                <a:spcPts val="400"/>
              </a:spcBef>
              <a:spcAft>
                <a:spcPts val="0"/>
              </a:spcAft>
              <a:buNone/>
            </a:pPr>
            <a:endParaRPr sz="2000" b="0" i="0" u="none" strike="noStrike" cap="none" dirty="0">
              <a:solidFill>
                <a:schemeClr val="dk1"/>
              </a:solidFill>
              <a:latin typeface="Gill Sans"/>
              <a:ea typeface="Gill Sans"/>
              <a:cs typeface="Gill Sans"/>
              <a:sym typeface="Gill Sans"/>
            </a:endParaRPr>
          </a:p>
        </p:txBody>
      </p:sp>
      <p:sp>
        <p:nvSpPr>
          <p:cNvPr id="109" name="Google Shape;109;p18"/>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110" name="Google Shape;110;p18"/>
          <p:cNvSpPr txBox="1"/>
          <p:nvPr/>
        </p:nvSpPr>
        <p:spPr>
          <a:xfrm>
            <a:off x="0" y="0"/>
            <a:ext cx="9144000" cy="180900"/>
          </a:xfrm>
          <a:prstGeom prst="rect">
            <a:avLst/>
          </a:prstGeom>
          <a:solidFill>
            <a:srgbClr val="000000"/>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b="0" i="0" u="none" strike="noStrike" cap="none">
                <a:solidFill>
                  <a:srgbClr val="999999"/>
                </a:solidFill>
                <a:latin typeface="Helvetica Neue Light"/>
                <a:ea typeface="Helvetica Neue Light"/>
                <a:cs typeface="Helvetica Neue Light"/>
                <a:sym typeface="Helvetica Neue Light"/>
              </a:rPr>
              <a:t> </a:t>
            </a:r>
            <a:endParaRPr sz="1800" b="0" i="0" u="none" strike="noStrike" cap="none">
              <a:solidFill>
                <a:srgbClr val="999999"/>
              </a:solidFill>
              <a:latin typeface="Helvetica Neue Light"/>
              <a:ea typeface="Helvetica Neue Light"/>
              <a:cs typeface="Helvetica Neue Light"/>
              <a:sym typeface="Helvetica Neue Light"/>
            </a:endParaRPr>
          </a:p>
        </p:txBody>
      </p:sp>
      <p:sp>
        <p:nvSpPr>
          <p:cNvPr id="111" name="Google Shape;111;p18"/>
          <p:cNvSpPr txBox="1"/>
          <p:nvPr/>
        </p:nvSpPr>
        <p:spPr>
          <a:xfrm>
            <a:off x="0" y="4552950"/>
            <a:ext cx="9144000" cy="591900"/>
          </a:xfrm>
          <a:prstGeom prst="rect">
            <a:avLst/>
          </a:prstGeom>
          <a:solidFill>
            <a:srgbClr val="E718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en" sz="1800" b="0" i="0" u="none" strike="noStrike" cap="none">
                <a:solidFill>
                  <a:schemeClr val="lt1"/>
                </a:solidFill>
                <a:latin typeface="Helvetica Neue Light"/>
                <a:ea typeface="Helvetica Neue Light"/>
                <a:cs typeface="Helvetica Neue Light"/>
                <a:sym typeface="Helvetica Neue Light"/>
              </a:rPr>
              <a:t>   </a:t>
            </a:r>
            <a:endParaRPr/>
          </a:p>
        </p:txBody>
      </p:sp>
      <p:pic>
        <p:nvPicPr>
          <p:cNvPr id="112" name="Google Shape;112;p18"/>
          <p:cNvPicPr preferRelativeResize="0"/>
          <p:nvPr/>
        </p:nvPicPr>
        <p:blipFill rotWithShape="1">
          <a:blip r:embed="rId4">
            <a:alphaModFix/>
          </a:blip>
          <a:srcRect/>
          <a:stretch/>
        </p:blipFill>
        <p:spPr>
          <a:xfrm>
            <a:off x="6400800" y="4650581"/>
            <a:ext cx="1809751" cy="4369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16"/>
        <p:cNvGrpSpPr/>
        <p:nvPr/>
      </p:nvGrpSpPr>
      <p:grpSpPr>
        <a:xfrm>
          <a:off x="0" y="0"/>
          <a:ext cx="0" cy="0"/>
          <a:chOff x="0" y="0"/>
          <a:chExt cx="0" cy="0"/>
        </a:xfrm>
      </p:grpSpPr>
      <p:sp>
        <p:nvSpPr>
          <p:cNvPr id="117" name="Google Shape;117;p19"/>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Playbook</a:t>
            </a:r>
            <a:endParaRPr/>
          </a:p>
        </p:txBody>
      </p:sp>
      <p:sp>
        <p:nvSpPr>
          <p:cNvPr id="118" name="Google Shape;11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7</a:t>
            </a:fld>
            <a:endParaRPr>
              <a:solidFill>
                <a:schemeClr val="lt1"/>
              </a:solidFill>
            </a:endParaRPr>
          </a:p>
        </p:txBody>
      </p:sp>
      <p:sp>
        <p:nvSpPr>
          <p:cNvPr id="119" name="Google Shape;119;p19"/>
          <p:cNvSpPr txBox="1">
            <a:spLocks noGrp="1"/>
          </p:cNvSpPr>
          <p:nvPr>
            <p:ph type="subTitle" idx="1"/>
          </p:nvPr>
        </p:nvSpPr>
        <p:spPr>
          <a:xfrm>
            <a:off x="311700" y="1249425"/>
            <a:ext cx="7541700" cy="22380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Font typeface="Gill Sans"/>
              <a:buChar char="●"/>
            </a:pPr>
            <a:r>
              <a:rPr lang="en" sz="1900" dirty="0"/>
              <a:t>Queens College Notice of Non-Discrimination </a:t>
            </a:r>
            <a:endParaRPr sz="1900" dirty="0"/>
          </a:p>
          <a:p>
            <a:pPr marL="457200" lvl="0" indent="-349250" algn="l" rtl="0">
              <a:spcBef>
                <a:spcPts val="0"/>
              </a:spcBef>
              <a:spcAft>
                <a:spcPts val="0"/>
              </a:spcAft>
              <a:buSzPts val="1900"/>
              <a:buFont typeface="Gill Sans"/>
              <a:buChar char="●"/>
            </a:pPr>
            <a:r>
              <a:rPr lang="en" sz="1900" dirty="0"/>
              <a:t>CUNY Notice of Non-Discrimination &amp; Student Bill of Rights</a:t>
            </a:r>
            <a:endParaRPr sz="1900" dirty="0"/>
          </a:p>
          <a:p>
            <a:pPr marL="457200" lvl="0" indent="-349250" algn="l" rtl="0">
              <a:spcBef>
                <a:spcPts val="0"/>
              </a:spcBef>
              <a:spcAft>
                <a:spcPts val="0"/>
              </a:spcAft>
              <a:buSzPts val="1900"/>
              <a:buFont typeface="Gill Sans"/>
              <a:buChar char="●"/>
            </a:pPr>
            <a:r>
              <a:rPr lang="en" sz="1900" dirty="0"/>
              <a:t>Federal law (Titles VI and IX)</a:t>
            </a:r>
            <a:endParaRPr sz="1900" dirty="0">
              <a:latin typeface="Gill Sans"/>
              <a:ea typeface="Gill Sans"/>
              <a:cs typeface="Gill Sans"/>
              <a:sym typeface="Gill Sans"/>
            </a:endParaRPr>
          </a:p>
          <a:p>
            <a:pPr marL="457200" lvl="0" indent="-349250" algn="l" rtl="0">
              <a:spcBef>
                <a:spcPts val="0"/>
              </a:spcBef>
              <a:spcAft>
                <a:spcPts val="0"/>
              </a:spcAft>
              <a:buSzPts val="1900"/>
              <a:buFont typeface="Gill Sans"/>
              <a:buChar char="●"/>
            </a:pPr>
            <a:r>
              <a:rPr lang="en" sz="1900" dirty="0"/>
              <a:t>New York State Law (Human Rights, Executive, and Education Law including Dignity for All Students Act (DASA))</a:t>
            </a:r>
            <a:endParaRPr sz="1900" dirty="0">
              <a:latin typeface="Gill Sans"/>
              <a:ea typeface="Gill Sans"/>
              <a:cs typeface="Gill Sans"/>
              <a:sym typeface="Gill Sans"/>
            </a:endParaRPr>
          </a:p>
          <a:p>
            <a:pPr marL="457200" lvl="0" indent="-349250" algn="l" rtl="0">
              <a:spcBef>
                <a:spcPts val="0"/>
              </a:spcBef>
              <a:spcAft>
                <a:spcPts val="0"/>
              </a:spcAft>
              <a:buSzPts val="1900"/>
              <a:buFont typeface="Gill Sans"/>
              <a:buChar char="●"/>
            </a:pPr>
            <a:r>
              <a:rPr lang="en" sz="1900" dirty="0"/>
              <a:t>New York City Law</a:t>
            </a:r>
            <a:endParaRPr sz="1900" dirty="0"/>
          </a:p>
          <a:p>
            <a:pPr marL="457200" lvl="0" indent="-349250" algn="l" rtl="0">
              <a:spcBef>
                <a:spcPts val="0"/>
              </a:spcBef>
              <a:spcAft>
                <a:spcPts val="0"/>
              </a:spcAft>
              <a:buSzPts val="1900"/>
              <a:buChar char="●"/>
            </a:pPr>
            <a:r>
              <a:rPr lang="en" sz="1900" dirty="0"/>
              <a:t>NCAA  Regulations</a:t>
            </a:r>
            <a:endParaRPr sz="1900" dirty="0"/>
          </a:p>
          <a:p>
            <a:pPr marL="457200" lvl="0" indent="0" algn="l"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3"/>
        <p:cNvGrpSpPr/>
        <p:nvPr/>
      </p:nvGrpSpPr>
      <p:grpSpPr>
        <a:xfrm>
          <a:off x="0" y="0"/>
          <a:ext cx="0" cy="0"/>
          <a:chOff x="0" y="0"/>
          <a:chExt cx="0" cy="0"/>
        </a:xfrm>
      </p:grpSpPr>
      <p:sp>
        <p:nvSpPr>
          <p:cNvPr id="124" name="Google Shape;124;p20"/>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25" name="Google Shape;125;p20"/>
          <p:cNvSpPr txBox="1"/>
          <p:nvPr/>
        </p:nvSpPr>
        <p:spPr>
          <a:xfrm>
            <a:off x="0" y="0"/>
            <a:ext cx="9144000" cy="180900"/>
          </a:xfrm>
          <a:prstGeom prst="rect">
            <a:avLst/>
          </a:prstGeom>
          <a:solidFill>
            <a:srgbClr val="000000"/>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b="0" i="0" u="none" strike="noStrike" cap="none">
                <a:solidFill>
                  <a:srgbClr val="999999"/>
                </a:solidFill>
                <a:latin typeface="Helvetica Neue Light"/>
                <a:ea typeface="Helvetica Neue Light"/>
                <a:cs typeface="Helvetica Neue Light"/>
                <a:sym typeface="Helvetica Neue Light"/>
              </a:rPr>
              <a:t> </a:t>
            </a:r>
            <a:endParaRPr sz="1800" b="0" i="0" u="none" strike="noStrike" cap="none">
              <a:solidFill>
                <a:srgbClr val="999999"/>
              </a:solidFill>
              <a:latin typeface="Helvetica Neue Light"/>
              <a:ea typeface="Helvetica Neue Light"/>
              <a:cs typeface="Helvetica Neue Light"/>
              <a:sym typeface="Helvetica Neue Light"/>
            </a:endParaRPr>
          </a:p>
        </p:txBody>
      </p:sp>
      <p:sp>
        <p:nvSpPr>
          <p:cNvPr id="126" name="Google Shape;126;p20"/>
          <p:cNvSpPr txBox="1"/>
          <p:nvPr/>
        </p:nvSpPr>
        <p:spPr>
          <a:xfrm>
            <a:off x="0" y="4552950"/>
            <a:ext cx="9144000" cy="591900"/>
          </a:xfrm>
          <a:prstGeom prst="rect">
            <a:avLst/>
          </a:prstGeom>
          <a:solidFill>
            <a:srgbClr val="E718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999999"/>
              </a:solidFill>
              <a:latin typeface="Helvetica Neue Light"/>
              <a:ea typeface="Helvetica Neue Light"/>
              <a:cs typeface="Helvetica Neue Light"/>
              <a:sym typeface="Helvetica Neue Light"/>
            </a:endParaRPr>
          </a:p>
        </p:txBody>
      </p:sp>
      <p:pic>
        <p:nvPicPr>
          <p:cNvPr id="127" name="Google Shape;127;p20"/>
          <p:cNvPicPr preferRelativeResize="0"/>
          <p:nvPr/>
        </p:nvPicPr>
        <p:blipFill rotWithShape="1">
          <a:blip r:embed="rId3">
            <a:alphaModFix/>
          </a:blip>
          <a:srcRect/>
          <a:stretch/>
        </p:blipFill>
        <p:spPr>
          <a:xfrm>
            <a:off x="6400800" y="4650581"/>
            <a:ext cx="1809751" cy="436961"/>
          </a:xfrm>
          <a:prstGeom prst="rect">
            <a:avLst/>
          </a:prstGeom>
          <a:noFill/>
          <a:ln>
            <a:noFill/>
          </a:ln>
        </p:spPr>
      </p:pic>
      <p:sp>
        <p:nvSpPr>
          <p:cNvPr id="128" name="Google Shape;128;p20"/>
          <p:cNvSpPr/>
          <p:nvPr/>
        </p:nvSpPr>
        <p:spPr>
          <a:xfrm>
            <a:off x="1295401" y="1078110"/>
            <a:ext cx="6324600" cy="92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3000" b="1" i="0" u="none" strike="noStrike" cap="none" dirty="0">
                <a:solidFill>
                  <a:srgbClr val="E71939"/>
                </a:solidFill>
                <a:latin typeface="Gill Sans"/>
                <a:ea typeface="Gill Sans"/>
                <a:cs typeface="Gill Sans"/>
                <a:sym typeface="Gill Sans"/>
              </a:rPr>
              <a:t>Queens College </a:t>
            </a:r>
            <a:endParaRPr sz="3000" dirty="0">
              <a:latin typeface="Gill Sans"/>
              <a:ea typeface="Gill Sans"/>
              <a:cs typeface="Gill Sans"/>
              <a:sym typeface="Gill Sans"/>
            </a:endParaRPr>
          </a:p>
          <a:p>
            <a:pPr marL="0" marR="0" lvl="0" indent="0" algn="l" rtl="0">
              <a:spcBef>
                <a:spcPts val="0"/>
              </a:spcBef>
              <a:spcAft>
                <a:spcPts val="0"/>
              </a:spcAft>
              <a:buNone/>
            </a:pPr>
            <a:r>
              <a:rPr lang="en" sz="3000" b="1" i="0" u="none" strike="noStrike" cap="none" dirty="0">
                <a:solidFill>
                  <a:srgbClr val="E71939"/>
                </a:solidFill>
                <a:latin typeface="Gill Sans"/>
                <a:ea typeface="Gill Sans"/>
                <a:cs typeface="Gill Sans"/>
                <a:sym typeface="Gill Sans"/>
              </a:rPr>
              <a:t>Notice of Non-Discrimination</a:t>
            </a:r>
            <a:endParaRPr sz="3000" b="1" i="0" u="none" strike="noStrike" cap="none" dirty="0">
              <a:solidFill>
                <a:schemeClr val="dk1"/>
              </a:solidFill>
              <a:latin typeface="Gill Sans"/>
              <a:ea typeface="Gill Sans"/>
              <a:cs typeface="Gill Sans"/>
              <a:sym typeface="Gill Sans"/>
            </a:endParaRPr>
          </a:p>
        </p:txBody>
      </p:sp>
      <p:sp>
        <p:nvSpPr>
          <p:cNvPr id="129" name="Google Shape;129;p20"/>
          <p:cNvSpPr/>
          <p:nvPr/>
        </p:nvSpPr>
        <p:spPr>
          <a:xfrm>
            <a:off x="1295401" y="2228850"/>
            <a:ext cx="6553200" cy="163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b="0" i="0" u="none" strike="noStrike" cap="none">
                <a:solidFill>
                  <a:schemeClr val="dk1"/>
                </a:solidFill>
                <a:latin typeface="Gill Sans"/>
                <a:ea typeface="Gill Sans"/>
                <a:cs typeface="Gill Sans"/>
                <a:sym typeface="Gill Sans"/>
              </a:rPr>
              <a:t>Queens College is committed to fostering a community based on respect for others and providing an environment free from unlawful discrimination.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3"/>
        <p:cNvGrpSpPr/>
        <p:nvPr/>
      </p:nvGrpSpPr>
      <p:grpSpPr>
        <a:xfrm>
          <a:off x="0" y="0"/>
          <a:ext cx="0" cy="0"/>
          <a:chOff x="0" y="0"/>
          <a:chExt cx="0" cy="0"/>
        </a:xfrm>
      </p:grpSpPr>
      <p:sp>
        <p:nvSpPr>
          <p:cNvPr id="134" name="Google Shape;134;p21"/>
          <p:cNvSpPr txBox="1">
            <a:spLocks noGrp="1"/>
          </p:cNvSpPr>
          <p:nvPr>
            <p:ph type="sldNum" idx="12"/>
          </p:nvPr>
        </p:nvSpPr>
        <p:spPr>
          <a:xfrm>
            <a:off x="7061200" y="4857750"/>
            <a:ext cx="2133600" cy="2859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135" name="Google Shape;135;p21"/>
          <p:cNvSpPr txBox="1"/>
          <p:nvPr/>
        </p:nvSpPr>
        <p:spPr>
          <a:xfrm>
            <a:off x="0" y="0"/>
            <a:ext cx="9144000" cy="180900"/>
          </a:xfrm>
          <a:prstGeom prst="rect">
            <a:avLst/>
          </a:prstGeom>
          <a:solidFill>
            <a:srgbClr val="073763"/>
          </a:solidFill>
          <a:ln>
            <a:noFill/>
          </a:ln>
        </p:spPr>
        <p:txBody>
          <a:bodyPr spcFirstLastPara="1" wrap="square" lIns="91425" tIns="45700" rIns="91425" bIns="45700" anchor="ctr" anchorCtr="0">
            <a:normAutofit fontScale="32500" lnSpcReduction="10000"/>
          </a:bodyPr>
          <a:lstStyle/>
          <a:p>
            <a:pPr marL="0" marR="0" lvl="0" indent="0" algn="l" rtl="0">
              <a:spcBef>
                <a:spcPts val="0"/>
              </a:spcBef>
              <a:spcAft>
                <a:spcPts val="0"/>
              </a:spcAft>
              <a:buClr>
                <a:srgbClr val="999999"/>
              </a:buClr>
              <a:buSzPct val="100000"/>
              <a:buFont typeface="Arial"/>
              <a:buNone/>
            </a:pPr>
            <a:r>
              <a:rPr lang="en" sz="2000" b="0" i="0" u="none" strike="noStrike" cap="none">
                <a:solidFill>
                  <a:srgbClr val="999999"/>
                </a:solidFill>
                <a:latin typeface="Helvetica Neue Light"/>
                <a:ea typeface="Helvetica Neue Light"/>
                <a:cs typeface="Helvetica Neue Light"/>
                <a:sym typeface="Helvetica Neue Light"/>
              </a:rPr>
              <a:t> </a:t>
            </a:r>
            <a:endParaRPr sz="1800" b="0" i="0" u="none" strike="noStrike" cap="none">
              <a:solidFill>
                <a:srgbClr val="999999"/>
              </a:solidFill>
              <a:latin typeface="Helvetica Neue Light"/>
              <a:ea typeface="Helvetica Neue Light"/>
              <a:cs typeface="Helvetica Neue Light"/>
              <a:sym typeface="Helvetica Neue Light"/>
            </a:endParaRPr>
          </a:p>
        </p:txBody>
      </p:sp>
      <p:sp>
        <p:nvSpPr>
          <p:cNvPr id="136" name="Google Shape;136;p21"/>
          <p:cNvSpPr txBox="1"/>
          <p:nvPr/>
        </p:nvSpPr>
        <p:spPr>
          <a:xfrm>
            <a:off x="0" y="4552950"/>
            <a:ext cx="9144000" cy="591900"/>
          </a:xfrm>
          <a:prstGeom prst="rect">
            <a:avLst/>
          </a:prstGeom>
          <a:solidFill>
            <a:srgbClr val="07376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999999"/>
              </a:solidFill>
              <a:latin typeface="Helvetica Neue Light"/>
              <a:ea typeface="Helvetica Neue Light"/>
              <a:cs typeface="Helvetica Neue Light"/>
              <a:sym typeface="Helvetica Neue Light"/>
            </a:endParaRPr>
          </a:p>
        </p:txBody>
      </p:sp>
      <p:pic>
        <p:nvPicPr>
          <p:cNvPr id="137" name="Google Shape;137;p21"/>
          <p:cNvPicPr preferRelativeResize="0"/>
          <p:nvPr/>
        </p:nvPicPr>
        <p:blipFill rotWithShape="1">
          <a:blip r:embed="rId3">
            <a:alphaModFix/>
          </a:blip>
          <a:srcRect/>
          <a:stretch/>
        </p:blipFill>
        <p:spPr>
          <a:xfrm>
            <a:off x="6400800" y="4650581"/>
            <a:ext cx="1809751" cy="436961"/>
          </a:xfrm>
          <a:prstGeom prst="rect">
            <a:avLst/>
          </a:prstGeom>
          <a:noFill/>
          <a:ln>
            <a:noFill/>
          </a:ln>
        </p:spPr>
      </p:pic>
      <p:sp>
        <p:nvSpPr>
          <p:cNvPr id="138" name="Google Shape;138;p21"/>
          <p:cNvSpPr/>
          <p:nvPr/>
        </p:nvSpPr>
        <p:spPr>
          <a:xfrm>
            <a:off x="451625" y="488150"/>
            <a:ext cx="8182800" cy="559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3000" b="1" i="0" u="none" strike="noStrike" cap="none" dirty="0">
                <a:solidFill>
                  <a:srgbClr val="073763"/>
                </a:solidFill>
                <a:latin typeface="Gill Sans"/>
                <a:ea typeface="Gill Sans"/>
                <a:cs typeface="Gill Sans"/>
                <a:sym typeface="Gill Sans"/>
              </a:rPr>
              <a:t>CUNY Notice of Non-Discrimination</a:t>
            </a:r>
            <a:endParaRPr sz="3000" b="1" i="0" u="none" strike="noStrike" cap="none" dirty="0">
              <a:solidFill>
                <a:srgbClr val="073763"/>
              </a:solidFill>
              <a:latin typeface="Gill Sans"/>
              <a:ea typeface="Gill Sans"/>
              <a:cs typeface="Gill Sans"/>
              <a:sym typeface="Gill Sans"/>
            </a:endParaRPr>
          </a:p>
        </p:txBody>
      </p:sp>
      <p:sp>
        <p:nvSpPr>
          <p:cNvPr id="139" name="Google Shape;139;p21"/>
          <p:cNvSpPr/>
          <p:nvPr/>
        </p:nvSpPr>
        <p:spPr>
          <a:xfrm>
            <a:off x="451625" y="1301950"/>
            <a:ext cx="8286600" cy="241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900" b="0" i="0" u="none" strike="noStrike" cap="none">
                <a:solidFill>
                  <a:schemeClr val="dk1"/>
                </a:solidFill>
                <a:latin typeface="Gill Sans"/>
                <a:ea typeface="Gill Sans"/>
                <a:cs typeface="Gill Sans"/>
                <a:sym typeface="Gill Sans"/>
              </a:rPr>
              <a:t>CUNY is located in a </a:t>
            </a:r>
            <a:r>
              <a:rPr lang="en" sz="2000" b="1" i="0" u="none" strike="noStrike" cap="none">
                <a:solidFill>
                  <a:srgbClr val="3D85C6"/>
                </a:solidFill>
                <a:highlight>
                  <a:schemeClr val="lt1"/>
                </a:highlight>
                <a:latin typeface="Times New Roman"/>
                <a:ea typeface="Times New Roman"/>
                <a:cs typeface="Times New Roman"/>
                <a:sym typeface="Times New Roman"/>
              </a:rPr>
              <a:t>historically diverse</a:t>
            </a:r>
            <a:r>
              <a:rPr lang="en" sz="1900" b="1" i="0" u="none" strike="noStrike" cap="none">
                <a:solidFill>
                  <a:schemeClr val="dk1"/>
                </a:solidFill>
                <a:latin typeface="Gill Sans"/>
                <a:ea typeface="Gill Sans"/>
                <a:cs typeface="Gill Sans"/>
                <a:sym typeface="Gill Sans"/>
              </a:rPr>
              <a:t> </a:t>
            </a:r>
            <a:r>
              <a:rPr lang="en" sz="1900" b="0" i="0" u="none" strike="noStrike" cap="none">
                <a:solidFill>
                  <a:schemeClr val="dk1"/>
                </a:solidFill>
                <a:latin typeface="Gill Sans"/>
                <a:ea typeface="Gill Sans"/>
                <a:cs typeface="Gill Sans"/>
                <a:sym typeface="Gill Sans"/>
              </a:rPr>
              <a:t>municipality. </a:t>
            </a:r>
            <a:endParaRPr sz="1300"/>
          </a:p>
          <a:p>
            <a:pPr marL="0" marR="0" lvl="0" indent="0" algn="l" rtl="0">
              <a:spcBef>
                <a:spcPts val="400"/>
              </a:spcBef>
              <a:spcAft>
                <a:spcPts val="0"/>
              </a:spcAft>
              <a:buNone/>
            </a:pPr>
            <a:endParaRPr sz="1900" b="0" i="0" u="none" strike="noStrike" cap="none">
              <a:solidFill>
                <a:schemeClr val="dk1"/>
              </a:solidFill>
              <a:latin typeface="Gill Sans"/>
              <a:ea typeface="Gill Sans"/>
              <a:cs typeface="Gill Sans"/>
              <a:sym typeface="Gill Sans"/>
            </a:endParaRPr>
          </a:p>
          <a:p>
            <a:pPr marL="0" marR="0" lvl="0" indent="0" algn="l" rtl="0">
              <a:spcBef>
                <a:spcPts val="400"/>
              </a:spcBef>
              <a:spcAft>
                <a:spcPts val="0"/>
              </a:spcAft>
              <a:buNone/>
            </a:pPr>
            <a:r>
              <a:rPr lang="en" sz="1900" b="0" i="0" u="none" strike="noStrike" cap="none">
                <a:solidFill>
                  <a:schemeClr val="dk1"/>
                </a:solidFill>
                <a:latin typeface="Gill Sans"/>
                <a:ea typeface="Gill Sans"/>
                <a:cs typeface="Gill Sans"/>
                <a:sym typeface="Gill Sans"/>
              </a:rPr>
              <a:t>It is committed to a policy of </a:t>
            </a:r>
            <a:r>
              <a:rPr lang="en" sz="1900" b="1" i="0" u="none" strike="noStrike" cap="none">
                <a:solidFill>
                  <a:srgbClr val="3D85C6"/>
                </a:solidFill>
                <a:highlight>
                  <a:schemeClr val="lt1"/>
                </a:highlight>
                <a:latin typeface="Times New Roman"/>
                <a:ea typeface="Times New Roman"/>
                <a:cs typeface="Times New Roman"/>
                <a:sym typeface="Times New Roman"/>
              </a:rPr>
              <a:t>equal employment</a:t>
            </a:r>
            <a:r>
              <a:rPr lang="en" sz="1900" b="0" i="0" u="none" strike="noStrike" cap="none">
                <a:solidFill>
                  <a:schemeClr val="dk1"/>
                </a:solidFill>
                <a:latin typeface="Gill Sans"/>
                <a:ea typeface="Gill Sans"/>
                <a:cs typeface="Gill Sans"/>
                <a:sym typeface="Gill Sans"/>
              </a:rPr>
              <a:t> and </a:t>
            </a:r>
            <a:r>
              <a:rPr lang="en" sz="1900" b="1" i="0" u="none" strike="noStrike" cap="none">
                <a:solidFill>
                  <a:srgbClr val="3D85C6"/>
                </a:solidFill>
                <a:highlight>
                  <a:schemeClr val="lt1"/>
                </a:highlight>
                <a:latin typeface="Times New Roman"/>
                <a:ea typeface="Times New Roman"/>
                <a:cs typeface="Times New Roman"/>
                <a:sym typeface="Times New Roman"/>
              </a:rPr>
              <a:t>equal access</a:t>
            </a:r>
            <a:r>
              <a:rPr lang="en" sz="1900" b="0" i="0" u="none" strike="noStrike" cap="none">
                <a:solidFill>
                  <a:schemeClr val="dk1"/>
                </a:solidFill>
                <a:latin typeface="Gill Sans"/>
                <a:ea typeface="Gill Sans"/>
                <a:cs typeface="Gill Sans"/>
                <a:sym typeface="Gill Sans"/>
              </a:rPr>
              <a:t> in its educational programs and activities. </a:t>
            </a:r>
            <a:endParaRPr sz="1300"/>
          </a:p>
          <a:p>
            <a:pPr marL="0" marR="0" lvl="0" indent="0" algn="l" rtl="0">
              <a:spcBef>
                <a:spcPts val="400"/>
              </a:spcBef>
              <a:spcAft>
                <a:spcPts val="0"/>
              </a:spcAft>
              <a:buNone/>
            </a:pPr>
            <a:endParaRPr sz="1900" b="0" i="0" u="none" strike="noStrike" cap="none">
              <a:solidFill>
                <a:schemeClr val="dk1"/>
              </a:solidFill>
              <a:latin typeface="Gill Sans"/>
              <a:ea typeface="Gill Sans"/>
              <a:cs typeface="Gill Sans"/>
              <a:sym typeface="Gill Sans"/>
            </a:endParaRPr>
          </a:p>
          <a:p>
            <a:pPr marL="0" marR="0" lvl="0" indent="0" algn="l" rtl="0">
              <a:spcBef>
                <a:spcPts val="400"/>
              </a:spcBef>
              <a:spcAft>
                <a:spcPts val="0"/>
              </a:spcAft>
              <a:buNone/>
            </a:pPr>
            <a:r>
              <a:rPr lang="en" sz="1900" b="0" i="0" u="none" strike="noStrike" cap="none">
                <a:solidFill>
                  <a:schemeClr val="dk1"/>
                </a:solidFill>
                <a:latin typeface="Gill Sans"/>
                <a:ea typeface="Gill Sans"/>
                <a:cs typeface="Gill Sans"/>
                <a:sym typeface="Gill Sans"/>
              </a:rPr>
              <a:t>Diversity, inclusion, and an environment </a:t>
            </a:r>
            <a:r>
              <a:rPr lang="en" sz="1900" b="1" i="0" u="none" strike="noStrike" cap="none">
                <a:solidFill>
                  <a:srgbClr val="3D85C6"/>
                </a:solidFill>
                <a:highlight>
                  <a:schemeClr val="lt1"/>
                </a:highlight>
                <a:latin typeface="Times New Roman"/>
                <a:ea typeface="Times New Roman"/>
                <a:cs typeface="Times New Roman"/>
                <a:sym typeface="Times New Roman"/>
              </a:rPr>
              <a:t>free from discrimination</a:t>
            </a:r>
            <a:r>
              <a:rPr lang="en" sz="1900" b="0" i="0" u="none" strike="noStrike" cap="none">
                <a:solidFill>
                  <a:schemeClr val="dk1"/>
                </a:solidFill>
                <a:latin typeface="Gill Sans"/>
                <a:ea typeface="Gill Sans"/>
                <a:cs typeface="Gill Sans"/>
                <a:sym typeface="Gill Sans"/>
              </a:rPr>
              <a:t> are central to the mission of the University.</a:t>
            </a:r>
            <a:endParaRPr sz="1900" b="0" i="0" u="none" strike="noStrike" cap="none">
              <a:solidFill>
                <a:schemeClr val="dk1"/>
              </a:solidFill>
              <a:latin typeface="Gill Sans"/>
              <a:ea typeface="Gill Sans"/>
              <a:cs typeface="Gill Sans"/>
              <a:sym typeface="Gill Sans"/>
            </a:endParaRPr>
          </a:p>
        </p:txBody>
      </p:sp>
      <p:sp>
        <p:nvSpPr>
          <p:cNvPr id="140" name="Google Shape;140;p21"/>
          <p:cNvSpPr txBox="1"/>
          <p:nvPr/>
        </p:nvSpPr>
        <p:spPr>
          <a:xfrm>
            <a:off x="451625" y="3792200"/>
            <a:ext cx="83541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b="0" i="0" u="none" strike="noStrike" cap="none">
                <a:solidFill>
                  <a:schemeClr val="dk1"/>
                </a:solidFill>
                <a:latin typeface="Gill Sans"/>
                <a:ea typeface="Gill Sans"/>
                <a:cs typeface="Gill Sans"/>
                <a:sym typeface="Gill Sans"/>
              </a:rPr>
              <a:t>Source: </a:t>
            </a:r>
            <a:endParaRPr/>
          </a:p>
          <a:p>
            <a:pPr marL="0" marR="0" lvl="0" indent="0" algn="l" rtl="0">
              <a:spcBef>
                <a:spcPts val="0"/>
              </a:spcBef>
              <a:spcAft>
                <a:spcPts val="0"/>
              </a:spcAft>
              <a:buNone/>
            </a:pPr>
            <a:r>
              <a:rPr lang="en" sz="1200" u="sng">
                <a:solidFill>
                  <a:srgbClr val="0000FF"/>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https://www.cuny.edu/about/administration/offices/legal-affairs/policies-resources/equal-opportunity-and-non-discrimination-policy/</a:t>
            </a:r>
            <a:endParaRPr sz="1800">
              <a:solidFill>
                <a:srgbClr val="0000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853E1CE952F4E87D16FD65DC8FB07" ma:contentTypeVersion="14" ma:contentTypeDescription="Create a new document." ma:contentTypeScope="" ma:versionID="b3825573b994fdc8ce9b4f99ccf753ec">
  <xsd:schema xmlns:xsd="http://www.w3.org/2001/XMLSchema" xmlns:xs="http://www.w3.org/2001/XMLSchema" xmlns:p="http://schemas.microsoft.com/office/2006/metadata/properties" xmlns:ns2="a1c91174-3614-4d0c-8da4-b3d55636e223" xmlns:ns3="84645dce-b224-41e4-bb77-a48c02a0250f" targetNamespace="http://schemas.microsoft.com/office/2006/metadata/properties" ma:root="true" ma:fieldsID="79a0beb5286aca87840f928ef7724c3c" ns2:_="" ns3:_="">
    <xsd:import namespace="a1c91174-3614-4d0c-8da4-b3d55636e223"/>
    <xsd:import namespace="84645dce-b224-41e4-bb77-a48c02a025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1174-3614-4d0c-8da4-b3d55636e2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2597c87-0a2f-4bcb-98aa-a355c729041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4645dce-b224-41e4-bb77-a48c02a0250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fd5da2b-ea5e-441c-a202-8cfca115a7ea}" ma:internalName="TaxCatchAll" ma:showField="CatchAllData" ma:web="84645dce-b224-41e4-bb77-a48c02a0250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4645dce-b224-41e4-bb77-a48c02a0250f" xsi:nil="true"/>
    <lcf76f155ced4ddcb4097134ff3c332f xmlns="a1c91174-3614-4d0c-8da4-b3d55636e22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AAFC82-17E1-4BF9-80B7-E3B90C3AA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91174-3614-4d0c-8da4-b3d55636e223"/>
    <ds:schemaRef ds:uri="84645dce-b224-41e4-bb77-a48c02a025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58D5DA-7975-495F-BBF1-9D4434F64C78}">
  <ds:schemaRefs>
    <ds:schemaRef ds:uri="http://schemas.microsoft.com/sharepoint/v3/contenttype/forms"/>
  </ds:schemaRefs>
</ds:datastoreItem>
</file>

<file path=customXml/itemProps3.xml><?xml version="1.0" encoding="utf-8"?>
<ds:datastoreItem xmlns:ds="http://schemas.openxmlformats.org/officeDocument/2006/customXml" ds:itemID="{AFC96755-474D-474A-8623-07F1EB70D84E}">
  <ds:schemaRefs>
    <ds:schemaRef ds:uri="http://schemas.microsoft.com/office/2006/metadata/properties"/>
    <ds:schemaRef ds:uri="http://schemas.microsoft.com/office/infopath/2007/PartnerControls"/>
    <ds:schemaRef ds:uri="84645dce-b224-41e4-bb77-a48c02a0250f"/>
    <ds:schemaRef ds:uri="a1c91174-3614-4d0c-8da4-b3d55636e223"/>
  </ds:schemaRefs>
</ds:datastoreItem>
</file>

<file path=docProps/app.xml><?xml version="1.0" encoding="utf-8"?>
<Properties xmlns="http://schemas.openxmlformats.org/officeDocument/2006/extended-properties" xmlns:vt="http://schemas.openxmlformats.org/officeDocument/2006/docPropsVTypes">
  <TotalTime>29</TotalTime>
  <Words>1263</Words>
  <Application>Microsoft Office PowerPoint</Application>
  <PresentationFormat>On-screen Show (16:9)</PresentationFormat>
  <Paragraphs>214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Paradigm</vt:lpstr>
      <vt:lpstr>Fostering Mutual Respect in the Queens College Community</vt:lpstr>
      <vt:lpstr>Who am I to speak to you about this?</vt:lpstr>
      <vt:lpstr>PowerPoint Presentation</vt:lpstr>
      <vt:lpstr>PowerPoint Presentation</vt:lpstr>
      <vt:lpstr>PowerPoint Presentation</vt:lpstr>
      <vt:lpstr>PowerPoint Presentation</vt:lpstr>
      <vt:lpstr>The Playbook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vt:lpstr>
      <vt:lpstr>PowerPoint Presentation</vt:lpstr>
      <vt:lpstr>Have you personally experienced this?</vt:lpstr>
      <vt:lpstr>PowerPoint Presentation</vt:lpstr>
      <vt:lpstr>PowerPoint Presentation</vt:lpstr>
      <vt:lpstr>What’s the worst thing someone has said to you online?</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Mutual Respect in the Queens College Community</dc:title>
  <cp:lastModifiedBy>Nance Schick</cp:lastModifiedBy>
  <cp:revision>4</cp:revision>
  <dcterms:modified xsi:type="dcterms:W3CDTF">2022-08-14T13:38:08Z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0x010100E6C853E1CE952F4E87D16FD65DC8FB07</vt:lpwstr>
  </property>
  <property fmtid="{D5CDD505-2E9C-101B-9397-08002B2CF9AE}" pid="3" name="MSIP_Label_fa1855b2-0a05-4494-a903-f3f23f3f98e0_Enabled">
    <vt:lpwstr>true</vt:lpwstr>
  </property>
  <property fmtid="{D5CDD505-2E9C-101B-9397-08002B2CF9AE}" pid="4" name="MSIP_Label_fa1855b2-0a05-4494-a903-f3f23f3f98e0_SetDate">
    <vt:lpwstr>2022-08-14T13:38:06Z</vt:lpwstr>
  </property>
  <property fmtid="{D5CDD505-2E9C-101B-9397-08002B2CF9AE}" pid="5" name="MSIP_Label_fa1855b2-0a05-4494-a903-f3f23f3f98e0_Method">
    <vt:lpwstr>Standard</vt:lpwstr>
  </property>
  <property fmtid="{D5CDD505-2E9C-101B-9397-08002B2CF9AE}" pid="6" name="MSIP_Label_fa1855b2-0a05-4494-a903-f3f23f3f98e0_Name">
    <vt:lpwstr>defa4170-0d19-0005-0004-bc88714345d2</vt:lpwstr>
  </property>
  <property fmtid="{D5CDD505-2E9C-101B-9397-08002B2CF9AE}" pid="7" name="MSIP_Label_fa1855b2-0a05-4494-a903-f3f23f3f98e0_SiteId">
    <vt:lpwstr>6f60f0b3-5f06-4e09-9715-989dba8cc7d8</vt:lpwstr>
  </property>
  <property fmtid="{D5CDD505-2E9C-101B-9397-08002B2CF9AE}" pid="8" name="MSIP_Label_fa1855b2-0a05-4494-a903-f3f23f3f98e0_ActionId">
    <vt:lpwstr>06b668a5-b559-4a5c-8b7f-69de17b95b26</vt:lpwstr>
  </property>
  <property fmtid="{D5CDD505-2E9C-101B-9397-08002B2CF9AE}" pid="9" name="MSIP_Label_fa1855b2-0a05-4494-a903-f3f23f3f98e0_ContentBits">
    <vt:lpwstr>0</vt:lpwstr>
  </property>
  <property fmtid="{D5CDD505-2E9C-101B-9397-08002B2CF9AE}" pid="10" name="MediaServiceImageTags">
    <vt:lpwstr/>
  </property>
</Properties>
</file>